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crdownload"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BC29D-3945-48E6-A79C-06FD4F1DD7DD}" type="datetimeFigureOut">
              <a:rPr lang="en-IN" smtClean="0"/>
              <a:t>27-02-2023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6F6EF-B925-4917-8700-D505F869AB1D}" type="slidenum">
              <a:rPr lang="en-IN" smtClean="0"/>
              <a:t>‹#›</a:t>
            </a:fld>
            <a:endParaRPr lang="en-IN"/>
          </a:p>
        </p:txBody>
      </p:sp>
    </p:spTree>
    <p:extLst>
      <p:ext uri="{BB962C8B-B14F-4D97-AF65-F5344CB8AC3E}">
        <p14:creationId xmlns:p14="http://schemas.microsoft.com/office/powerpoint/2010/main" val="34113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0C6F6EF-B925-4917-8700-D505F869AB1D}" type="slidenum">
              <a:rPr lang="en-IN" smtClean="0"/>
              <a:t>6</a:t>
            </a:fld>
            <a:endParaRPr lang="en-IN"/>
          </a:p>
        </p:txBody>
      </p:sp>
    </p:spTree>
    <p:extLst>
      <p:ext uri="{BB962C8B-B14F-4D97-AF65-F5344CB8AC3E}">
        <p14:creationId xmlns:p14="http://schemas.microsoft.com/office/powerpoint/2010/main" val="1660065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2/27/2023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527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9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3711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235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8731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4661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2/27/2023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9581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758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23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410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187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619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402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619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592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565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514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0"/>
          </a:srgbClr>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2/27/2023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355194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crdownload"/><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6408" y="2039464"/>
            <a:ext cx="11736888" cy="740957"/>
          </a:xfrm>
        </p:spPr>
        <p:txBody>
          <a:bodyPr>
            <a:noAutofit/>
          </a:bodyPr>
          <a:lstStyle/>
          <a:p>
            <a:r>
              <a:rPr lang="en-IN" sz="3600" u="sng" cap="none" dirty="0" smtClean="0">
                <a:ln w="13462">
                  <a:solidFill>
                    <a:schemeClr val="bg1"/>
                  </a:solidFill>
                  <a:prstDash val="solid"/>
                </a:ln>
                <a:solidFill>
                  <a:schemeClr val="bg1"/>
                </a:solidFill>
                <a:latin typeface="Algerian" panose="04020705040A02060702" pitchFamily="82" charset="0"/>
              </a:rPr>
              <a:t>MOTION GESTUTRE CONTROLLED VEHICLE</a:t>
            </a:r>
            <a:br>
              <a:rPr lang="en-IN" sz="3600" u="sng" cap="none" dirty="0" smtClean="0">
                <a:ln w="13462">
                  <a:solidFill>
                    <a:schemeClr val="bg1"/>
                  </a:solidFill>
                  <a:prstDash val="solid"/>
                </a:ln>
                <a:solidFill>
                  <a:schemeClr val="bg1"/>
                </a:solidFill>
                <a:latin typeface="Algerian" panose="04020705040A02060702" pitchFamily="82" charset="0"/>
              </a:rPr>
            </a:br>
            <a:r>
              <a:rPr lang="en-IN" sz="3600" u="sng" cap="none" dirty="0" smtClean="0">
                <a:ln w="13462">
                  <a:solidFill>
                    <a:schemeClr val="bg1"/>
                  </a:solidFill>
                  <a:prstDash val="solid"/>
                </a:ln>
                <a:solidFill>
                  <a:schemeClr val="bg1"/>
                </a:solidFill>
                <a:latin typeface="Algerian" panose="04020705040A02060702" pitchFamily="82" charset="0"/>
              </a:rPr>
              <a:t>-USING </a:t>
            </a:r>
            <a:r>
              <a:rPr lang="en-IN" sz="3600" u="sng" cap="none" dirty="0" err="1" smtClean="0">
                <a:ln w="13462">
                  <a:solidFill>
                    <a:schemeClr val="bg1"/>
                  </a:solidFill>
                  <a:prstDash val="solid"/>
                </a:ln>
                <a:solidFill>
                  <a:schemeClr val="bg1"/>
                </a:solidFill>
                <a:latin typeface="Algerian" panose="04020705040A02060702" pitchFamily="82" charset="0"/>
              </a:rPr>
              <a:t>aRDUINO</a:t>
            </a:r>
            <a:r>
              <a:rPr lang="en-IN" sz="3600" u="sng" cap="none" dirty="0" smtClean="0">
                <a:ln w="13462">
                  <a:solidFill>
                    <a:schemeClr val="bg1"/>
                  </a:solidFill>
                  <a:prstDash val="solid"/>
                </a:ln>
                <a:solidFill>
                  <a:schemeClr val="bg1"/>
                </a:solidFill>
                <a:latin typeface="Algerian" panose="04020705040A02060702" pitchFamily="82" charset="0"/>
              </a:rPr>
              <a:t> </a:t>
            </a:r>
            <a:r>
              <a:rPr lang="en-IN" sz="3600" u="sng" cap="none" dirty="0" err="1" smtClean="0">
                <a:ln w="13462">
                  <a:solidFill>
                    <a:schemeClr val="bg1"/>
                  </a:solidFill>
                  <a:prstDash val="solid"/>
                </a:ln>
                <a:solidFill>
                  <a:schemeClr val="bg1"/>
                </a:solidFill>
                <a:latin typeface="Algerian" panose="04020705040A02060702" pitchFamily="82" charset="0"/>
              </a:rPr>
              <a:t>nano</a:t>
            </a:r>
            <a:endParaRPr lang="en-IN" sz="3600" u="sng" cap="none" dirty="0">
              <a:ln w="13462">
                <a:solidFill>
                  <a:schemeClr val="bg1"/>
                </a:solidFill>
                <a:prstDash val="solid"/>
              </a:ln>
              <a:solidFill>
                <a:schemeClr val="bg1"/>
              </a:solidFill>
              <a:latin typeface="Algerian" panose="04020705040A02060702" pitchFamily="82" charset="0"/>
            </a:endParaRPr>
          </a:p>
        </p:txBody>
      </p:sp>
      <p:sp>
        <p:nvSpPr>
          <p:cNvPr id="3" name="Subtitle 2"/>
          <p:cNvSpPr>
            <a:spLocks noGrp="1"/>
          </p:cNvSpPr>
          <p:nvPr>
            <p:ph type="subTitle" idx="1"/>
          </p:nvPr>
        </p:nvSpPr>
        <p:spPr>
          <a:xfrm>
            <a:off x="7353612" y="3763798"/>
            <a:ext cx="3506321" cy="808202"/>
          </a:xfrm>
        </p:spPr>
        <p:txBody>
          <a:bodyPr anchor="ctr">
            <a:normAutofit/>
          </a:bodyPr>
          <a:lstStyle/>
          <a:p>
            <a:r>
              <a:rPr lang="en-US" b="1" dirty="0" smtClean="0">
                <a:solidFill>
                  <a:schemeClr val="bg1"/>
                </a:solidFill>
              </a:rPr>
              <a:t>Group : 07</a:t>
            </a:r>
            <a:endParaRPr lang="en-IN" b="1" u="sng" dirty="0" smtClean="0">
              <a:solidFill>
                <a:schemeClr val="tx1"/>
              </a:solidFill>
            </a:endParaRPr>
          </a:p>
        </p:txBody>
      </p:sp>
    </p:spTree>
    <p:extLst>
      <p:ext uri="{BB962C8B-B14F-4D97-AF65-F5344CB8AC3E}">
        <p14:creationId xmlns:p14="http://schemas.microsoft.com/office/powerpoint/2010/main" val="53894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9872" y="693859"/>
            <a:ext cx="8825658" cy="861420"/>
          </a:xfrm>
        </p:spPr>
        <p:txBody>
          <a:bodyPr>
            <a:normAutofit fontScale="90000"/>
          </a:bodyPr>
          <a:lstStyle/>
          <a:p>
            <a:r>
              <a:rPr lang="en-IN" sz="3600" b="1" u="sng" dirty="0" smtClean="0">
                <a:latin typeface="Arial Black" panose="020B0A04020102020204" pitchFamily="34" charset="0"/>
              </a:rPr>
              <a:t>Abstract</a:t>
            </a:r>
            <a:r>
              <a:rPr lang="en-IN" b="1" dirty="0" smtClean="0">
                <a:latin typeface="Arial Black" panose="020B0A04020102020204" pitchFamily="34" charset="0"/>
              </a:rPr>
              <a:t>:-</a:t>
            </a:r>
            <a:endParaRPr lang="en-IN" b="1" dirty="0">
              <a:latin typeface="Arial Black" panose="020B0A04020102020204" pitchFamily="34" charset="0"/>
            </a:endParaRPr>
          </a:p>
        </p:txBody>
      </p:sp>
      <p:sp>
        <p:nvSpPr>
          <p:cNvPr id="3" name="Subtitle 2"/>
          <p:cNvSpPr>
            <a:spLocks noGrp="1"/>
          </p:cNvSpPr>
          <p:nvPr>
            <p:ph type="subTitle" idx="1"/>
          </p:nvPr>
        </p:nvSpPr>
        <p:spPr>
          <a:xfrm>
            <a:off x="1520715" y="-1054272"/>
            <a:ext cx="8825658" cy="861420"/>
          </a:xfrm>
        </p:spPr>
        <p:txBody>
          <a:bodyPr/>
          <a:lstStyle/>
          <a:p>
            <a:r>
              <a:rPr lang="en-US" dirty="0" smtClean="0">
                <a:solidFill>
                  <a:schemeClr val="bg1"/>
                </a:solidFill>
              </a:rPr>
              <a:t>.</a:t>
            </a:r>
            <a:endParaRPr lang="en-IN" dirty="0">
              <a:solidFill>
                <a:schemeClr val="bg1"/>
              </a:solidFill>
            </a:endParaRPr>
          </a:p>
        </p:txBody>
      </p:sp>
      <p:sp>
        <p:nvSpPr>
          <p:cNvPr id="9" name="TextBox 8"/>
          <p:cNvSpPr txBox="1"/>
          <p:nvPr/>
        </p:nvSpPr>
        <p:spPr>
          <a:xfrm>
            <a:off x="449938" y="1555279"/>
            <a:ext cx="10967211" cy="4154984"/>
          </a:xfrm>
          <a:prstGeom prst="rect">
            <a:avLst/>
          </a:prstGeom>
          <a:noFill/>
        </p:spPr>
        <p:txBody>
          <a:bodyPr wrap="square" rtlCol="0">
            <a:spAutoFit/>
          </a:bodyPr>
          <a:lstStyle/>
          <a:p>
            <a:endParaRPr lang="en-IN" sz="2400" b="1" dirty="0" smtClean="0">
              <a:solidFill>
                <a:schemeClr val="bg1"/>
              </a:solidFill>
              <a:latin typeface="+mj-lt"/>
            </a:endParaRPr>
          </a:p>
          <a:p>
            <a:pPr marL="342900" indent="-342900">
              <a:buFont typeface="Arial" panose="020B0604020202020204" pitchFamily="34" charset="0"/>
              <a:buChar char="•"/>
            </a:pPr>
            <a:r>
              <a:rPr lang="en-IN" sz="2000" b="1" dirty="0" smtClean="0">
                <a:solidFill>
                  <a:schemeClr val="bg1"/>
                </a:solidFill>
                <a:latin typeface="+mj-lt"/>
              </a:rPr>
              <a:t>An electro-mechanical system that can be operated by a computer program thereafter can be controlled by human hand motion.</a:t>
            </a:r>
          </a:p>
          <a:p>
            <a:pPr marL="342900" indent="-342900">
              <a:buFont typeface="Arial" panose="020B0604020202020204" pitchFamily="34" charset="0"/>
              <a:buChar char="•"/>
            </a:pPr>
            <a:r>
              <a:rPr lang="en-IN" sz="2000" b="1" dirty="0">
                <a:solidFill>
                  <a:schemeClr val="bg1"/>
                </a:solidFill>
              </a:rPr>
              <a:t>A Gesture controlled vehicle can is a kind of robot which is capable of carrying complex actions automatically or under human supervision</a:t>
            </a:r>
            <a:r>
              <a:rPr lang="en-IN" sz="2000" b="1" dirty="0" smtClean="0">
                <a:solidFill>
                  <a:schemeClr val="bg1"/>
                </a:solidFill>
              </a:rPr>
              <a:t>.</a:t>
            </a:r>
            <a:endParaRPr lang="en-IN" sz="2000" b="1" dirty="0" smtClean="0">
              <a:solidFill>
                <a:schemeClr val="bg1"/>
              </a:solidFill>
              <a:latin typeface="+mj-lt"/>
            </a:endParaRPr>
          </a:p>
          <a:p>
            <a:pPr marL="342900" indent="-342900">
              <a:buFont typeface="Arial" panose="020B0604020202020204" pitchFamily="34" charset="0"/>
              <a:buChar char="•"/>
            </a:pPr>
            <a:r>
              <a:rPr lang="en-IN" sz="2000" b="1" dirty="0" smtClean="0">
                <a:solidFill>
                  <a:schemeClr val="bg1"/>
                </a:solidFill>
                <a:latin typeface="+mj-lt"/>
              </a:rPr>
              <a:t>The robot and the gesture instrument are connected wirelessly through radio waves. We can control the car using sensors connected to the hand glove.</a:t>
            </a:r>
          </a:p>
          <a:p>
            <a:pPr marL="342900" indent="-342900">
              <a:buFont typeface="Arial" panose="020B0604020202020204" pitchFamily="34" charset="0"/>
              <a:buChar char="•"/>
            </a:pPr>
            <a:r>
              <a:rPr lang="en-IN" sz="2000" b="1" dirty="0" smtClean="0">
                <a:solidFill>
                  <a:schemeClr val="bg1"/>
                </a:solidFill>
                <a:latin typeface="+mj-lt"/>
              </a:rPr>
              <a:t>The mechanisms involved the rotation of both forth &amp; rear wheels of left and right side to move in the anticlockwise direction and the other pairs is to rotate in the clockwise direction which makes the car to rotate about its own axis without any kind of forward and backward motion.</a:t>
            </a:r>
          </a:p>
          <a:p>
            <a:pPr marL="342900" indent="-342900">
              <a:buFont typeface="Arial" panose="020B0604020202020204" pitchFamily="34" charset="0"/>
              <a:buChar char="•"/>
            </a:pPr>
            <a:r>
              <a:rPr lang="en-IN" sz="2000" b="1" dirty="0" smtClean="0">
                <a:solidFill>
                  <a:schemeClr val="bg1"/>
                </a:solidFill>
                <a:latin typeface="+mj-lt"/>
              </a:rPr>
              <a:t>This mechanism can take a sharp turn without any difficulty.</a:t>
            </a:r>
          </a:p>
          <a:p>
            <a:endParaRPr lang="en-IN" sz="2000" dirty="0"/>
          </a:p>
        </p:txBody>
      </p:sp>
    </p:spTree>
    <p:extLst>
      <p:ext uri="{BB962C8B-B14F-4D97-AF65-F5344CB8AC3E}">
        <p14:creationId xmlns:p14="http://schemas.microsoft.com/office/powerpoint/2010/main" val="137729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6447" y="702045"/>
            <a:ext cx="8825658" cy="768089"/>
          </a:xfrm>
        </p:spPr>
        <p:txBody>
          <a:bodyPr>
            <a:normAutofit fontScale="90000"/>
          </a:bodyPr>
          <a:lstStyle/>
          <a:p>
            <a:r>
              <a:rPr lang="en-IN" sz="3200" b="1" u="sng" dirty="0" smtClean="0">
                <a:latin typeface="Arial Black" panose="020B0A04020102020204" pitchFamily="34" charset="0"/>
              </a:rPr>
              <a:t>Objective</a:t>
            </a:r>
            <a:r>
              <a:rPr lang="en-IN" dirty="0" smtClean="0"/>
              <a:t>:-</a:t>
            </a:r>
            <a:endParaRPr lang="en-IN" dirty="0"/>
          </a:p>
        </p:txBody>
      </p:sp>
      <p:sp>
        <p:nvSpPr>
          <p:cNvPr id="4" name="Subtitle 3"/>
          <p:cNvSpPr>
            <a:spLocks noGrp="1"/>
          </p:cNvSpPr>
          <p:nvPr>
            <p:ph type="subTitle" idx="1"/>
          </p:nvPr>
        </p:nvSpPr>
        <p:spPr>
          <a:xfrm>
            <a:off x="1355406" y="6563751"/>
            <a:ext cx="8825658" cy="294249"/>
          </a:xfrm>
        </p:spPr>
        <p:txBody>
          <a:bodyPr>
            <a:normAutofit fontScale="85000" lnSpcReduction="20000"/>
          </a:bodyPr>
          <a:lstStyle/>
          <a:p>
            <a:r>
              <a:rPr lang="en-US" dirty="0" smtClean="0">
                <a:solidFill>
                  <a:schemeClr val="bg1"/>
                </a:solidFill>
              </a:rPr>
              <a:t>.</a:t>
            </a:r>
            <a:endParaRPr lang="en-IN" dirty="0">
              <a:solidFill>
                <a:schemeClr val="bg1"/>
              </a:solidFill>
            </a:endParaRPr>
          </a:p>
        </p:txBody>
      </p:sp>
      <p:sp>
        <p:nvSpPr>
          <p:cNvPr id="3" name="TextBox 2"/>
          <p:cNvSpPr txBox="1"/>
          <p:nvPr/>
        </p:nvSpPr>
        <p:spPr>
          <a:xfrm>
            <a:off x="656448" y="1329457"/>
            <a:ext cx="10893128" cy="4062651"/>
          </a:xfrm>
          <a:prstGeom prst="rect">
            <a:avLst/>
          </a:prstGeom>
          <a:noFill/>
        </p:spPr>
        <p:txBody>
          <a:bodyPr wrap="square" rtlCol="0">
            <a:spAutoFit/>
          </a:bodyPr>
          <a:lstStyle/>
          <a:p>
            <a:endParaRPr lang="en-IN" sz="2400" b="1" dirty="0" smtClean="0">
              <a:solidFill>
                <a:schemeClr val="bg1"/>
              </a:solidFill>
            </a:endParaRPr>
          </a:p>
          <a:p>
            <a:pPr marL="342900" indent="-342900">
              <a:buFont typeface="Arial" panose="020B0604020202020204" pitchFamily="34" charset="0"/>
              <a:buChar char="•"/>
            </a:pPr>
            <a:r>
              <a:rPr lang="en-IN" b="1" dirty="0" smtClean="0">
                <a:solidFill>
                  <a:schemeClr val="bg1"/>
                </a:solidFill>
              </a:rPr>
              <a:t>The main objective of this project is to control the car using human gesture and sensed with the help of an accelerometer. It is coded in such a way that the required actions for the human gesture are done.</a:t>
            </a:r>
          </a:p>
          <a:p>
            <a:pPr marL="342900" indent="-342900">
              <a:buFont typeface="Arial" panose="020B0604020202020204" pitchFamily="34" charset="0"/>
              <a:buChar char="•"/>
            </a:pPr>
            <a:r>
              <a:rPr lang="en-IN" b="1" dirty="0" smtClean="0">
                <a:solidFill>
                  <a:schemeClr val="bg1"/>
                </a:solidFill>
              </a:rPr>
              <a:t>This system uses a RF transceiver and receiver module for the wireless communication to change the direction and speed of the vehicle.</a:t>
            </a:r>
          </a:p>
          <a:p>
            <a:pPr marL="342900" indent="-342900">
              <a:buFont typeface="Arial" panose="020B0604020202020204" pitchFamily="34" charset="0"/>
              <a:buChar char="•"/>
            </a:pPr>
            <a:r>
              <a:rPr lang="en-IN" b="1" dirty="0" smtClean="0">
                <a:solidFill>
                  <a:schemeClr val="bg1"/>
                </a:solidFill>
              </a:rPr>
              <a:t>For the hardware, customised Arduino will give the control over the motors that are used to </a:t>
            </a:r>
            <a:r>
              <a:rPr lang="en-IN" b="1" dirty="0" err="1" smtClean="0">
                <a:solidFill>
                  <a:schemeClr val="bg1"/>
                </a:solidFill>
              </a:rPr>
              <a:t>to</a:t>
            </a:r>
            <a:r>
              <a:rPr lang="en-IN" b="1" dirty="0" smtClean="0">
                <a:solidFill>
                  <a:schemeClr val="bg1"/>
                </a:solidFill>
              </a:rPr>
              <a:t> run the robotic car.</a:t>
            </a:r>
          </a:p>
          <a:p>
            <a:pPr marL="342900" indent="-342900">
              <a:buFont typeface="Arial" panose="020B0604020202020204" pitchFamily="34" charset="0"/>
              <a:buChar char="•"/>
            </a:pPr>
            <a:r>
              <a:rPr lang="en-IN" b="1" dirty="0" smtClean="0">
                <a:solidFill>
                  <a:schemeClr val="bg1"/>
                </a:solidFill>
              </a:rPr>
              <a:t>The project helps us to control robotic arms using gesture control system and has been widely used under the Artificial Intelligence.</a:t>
            </a:r>
          </a:p>
          <a:p>
            <a:pPr marL="342900" indent="-342900">
              <a:buFont typeface="Arial" panose="020B0604020202020204" pitchFamily="34" charset="0"/>
              <a:buChar char="•"/>
            </a:pPr>
            <a:r>
              <a:rPr lang="en-IN" b="1" dirty="0" smtClean="0">
                <a:solidFill>
                  <a:schemeClr val="bg1"/>
                </a:solidFill>
              </a:rPr>
              <a:t>The proposed model will be helpful and avoid Danger for the people working in the hazardous areas.</a:t>
            </a:r>
            <a:endParaRPr lang="en-IN" dirty="0" smtClean="0">
              <a:solidFill>
                <a:schemeClr val="bg1"/>
              </a:solidFill>
            </a:endParaRPr>
          </a:p>
          <a:p>
            <a:pPr marL="342900" indent="-342900">
              <a:buFont typeface="Arial" panose="020B0604020202020204" pitchFamily="34" charset="0"/>
              <a:buChar char="•"/>
            </a:pPr>
            <a:endParaRPr lang="en-IN" dirty="0" smtClean="0">
              <a:solidFill>
                <a:schemeClr val="bg1"/>
              </a:solidFill>
            </a:endParaRPr>
          </a:p>
          <a:p>
            <a:pPr marL="342900" indent="-34290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30485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8007" y="463890"/>
            <a:ext cx="8825658" cy="768089"/>
          </a:xfrm>
        </p:spPr>
        <p:txBody>
          <a:bodyPr>
            <a:normAutofit fontScale="90000"/>
          </a:bodyPr>
          <a:lstStyle/>
          <a:p>
            <a:r>
              <a:rPr lang="en-IN" u="sng" dirty="0" smtClean="0">
                <a:latin typeface="Cooper Black" panose="0208090404030B020404" pitchFamily="18" charset="0"/>
              </a:rPr>
              <a:t>CIRCUIT DIAGRAM</a:t>
            </a:r>
            <a:r>
              <a:rPr lang="en-IN" dirty="0" smtClean="0"/>
              <a:t>:-</a:t>
            </a:r>
            <a:endParaRPr lang="en-IN" dirty="0"/>
          </a:p>
        </p:txBody>
      </p:sp>
      <p:sp>
        <p:nvSpPr>
          <p:cNvPr id="4" name="Subtitle 3"/>
          <p:cNvSpPr>
            <a:spLocks noGrp="1"/>
          </p:cNvSpPr>
          <p:nvPr>
            <p:ph type="subTitle" idx="1"/>
          </p:nvPr>
        </p:nvSpPr>
        <p:spPr>
          <a:xfrm>
            <a:off x="1492580" y="6427290"/>
            <a:ext cx="8825658" cy="861420"/>
          </a:xfrm>
        </p:spPr>
        <p:txBody>
          <a:bodyPr/>
          <a:lstStyle/>
          <a:p>
            <a:r>
              <a:rPr lang="en-US" dirty="0" smtClean="0">
                <a:solidFill>
                  <a:schemeClr val="bg1"/>
                </a:solidFill>
              </a:rPr>
              <a:t>.</a:t>
            </a:r>
            <a:endParaRPr lang="en-IN" dirty="0">
              <a:solidFill>
                <a:schemeClr val="bg1"/>
              </a:solidFill>
            </a:endParaRPr>
          </a:p>
        </p:txBody>
      </p:sp>
      <p:pic>
        <p:nvPicPr>
          <p:cNvPr id="5" name="Picture 4" descr="GestureControlledCar_Transmitte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8007" y="2211670"/>
            <a:ext cx="5006695" cy="39218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757789" y="1448834"/>
            <a:ext cx="4809995" cy="461665"/>
          </a:xfrm>
          <a:prstGeom prst="rect">
            <a:avLst/>
          </a:prstGeom>
          <a:noFill/>
        </p:spPr>
        <p:txBody>
          <a:bodyPr wrap="square" rtlCol="0">
            <a:spAutoFit/>
          </a:bodyPr>
          <a:lstStyle/>
          <a:p>
            <a:r>
              <a:rPr lang="en-IN" sz="2400" b="1" dirty="0" smtClean="0">
                <a:solidFill>
                  <a:schemeClr val="bg1"/>
                </a:solidFill>
              </a:rPr>
              <a:t>TRANSMITTER CIRCUIT</a:t>
            </a:r>
            <a:endParaRPr lang="en-IN" sz="2400" b="1" dirty="0">
              <a:solidFill>
                <a:schemeClr val="bg1"/>
              </a:solidFill>
            </a:endParaRPr>
          </a:p>
        </p:txBody>
      </p:sp>
      <p:sp>
        <p:nvSpPr>
          <p:cNvPr id="8" name="TextBox 7"/>
          <p:cNvSpPr txBox="1"/>
          <p:nvPr/>
        </p:nvSpPr>
        <p:spPr>
          <a:xfrm>
            <a:off x="6809471" y="1501362"/>
            <a:ext cx="4872625" cy="461665"/>
          </a:xfrm>
          <a:prstGeom prst="rect">
            <a:avLst/>
          </a:prstGeom>
          <a:noFill/>
        </p:spPr>
        <p:txBody>
          <a:bodyPr wrap="square" rtlCol="0">
            <a:spAutoFit/>
          </a:bodyPr>
          <a:lstStyle/>
          <a:p>
            <a:r>
              <a:rPr lang="en-IN" sz="2400" b="1" dirty="0" smtClean="0">
                <a:solidFill>
                  <a:schemeClr val="bg1"/>
                </a:solidFill>
              </a:rPr>
              <a:t>RECEIVER CIRCUIT</a:t>
            </a:r>
            <a:endParaRPr lang="en-IN" sz="2400" b="1" dirty="0">
              <a:solidFill>
                <a:schemeClr val="bg1"/>
              </a:solidFill>
            </a:endParaRPr>
          </a:p>
        </p:txBody>
      </p:sp>
      <p:pic>
        <p:nvPicPr>
          <p:cNvPr id="10" name="Picture 9" descr="GestureControlledCar_Receiver.png"/>
          <p:cNvPicPr/>
          <p:nvPr/>
        </p:nvPicPr>
        <p:blipFill>
          <a:blip r:embed="rId3">
            <a:extLst>
              <a:ext uri="{28A0092B-C50C-407E-A947-70E740481C1C}">
                <a14:useLocalDpi xmlns:a14="http://schemas.microsoft.com/office/drawing/2010/main" val="0"/>
              </a:ext>
            </a:extLst>
          </a:blip>
          <a:srcRect/>
          <a:stretch>
            <a:fillRect/>
          </a:stretch>
        </p:blipFill>
        <p:spPr bwMode="auto">
          <a:xfrm>
            <a:off x="6144112" y="2232410"/>
            <a:ext cx="5537984" cy="38937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548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Y Hand Gesture Controlled Robot Using Arduino"/>
          <p:cNvPicPr/>
          <p:nvPr/>
        </p:nvPicPr>
        <p:blipFill>
          <a:blip r:embed="rId2">
            <a:extLst>
              <a:ext uri="{28A0092B-C50C-407E-A947-70E740481C1C}">
                <a14:useLocalDpi xmlns:a14="http://schemas.microsoft.com/office/drawing/2010/main" val="0"/>
              </a:ext>
            </a:extLst>
          </a:blip>
          <a:srcRect/>
          <a:stretch>
            <a:fillRect/>
          </a:stretch>
        </p:blipFill>
        <p:spPr bwMode="auto">
          <a:xfrm>
            <a:off x="6726477" y="3732755"/>
            <a:ext cx="4922727" cy="2642993"/>
          </a:xfrm>
          <a:prstGeom prst="rect">
            <a:avLst/>
          </a:prstGeom>
          <a:noFill/>
          <a:ln>
            <a:solidFill>
              <a:schemeClr val="tx1"/>
            </a:solidFill>
          </a:ln>
          <a:effectLst>
            <a:glow rad="228600">
              <a:schemeClr val="accent5">
                <a:satMod val="175000"/>
                <a:alpha val="40000"/>
              </a:schemeClr>
            </a:glow>
          </a:effectLst>
        </p:spPr>
      </p:pic>
      <p:sp>
        <p:nvSpPr>
          <p:cNvPr id="2" name="Title 1"/>
          <p:cNvSpPr>
            <a:spLocks noGrp="1"/>
          </p:cNvSpPr>
          <p:nvPr>
            <p:ph type="ctrTitle"/>
          </p:nvPr>
        </p:nvSpPr>
        <p:spPr>
          <a:xfrm>
            <a:off x="791700" y="1040491"/>
            <a:ext cx="8825658" cy="668844"/>
          </a:xfrm>
        </p:spPr>
        <p:txBody>
          <a:bodyPr>
            <a:normAutofit fontScale="90000"/>
          </a:bodyPr>
          <a:lstStyle/>
          <a:p>
            <a:r>
              <a:rPr lang="en-IN" sz="4000" u="sng" dirty="0" smtClean="0">
                <a:solidFill>
                  <a:schemeClr val="bg1"/>
                </a:solidFill>
                <a:latin typeface="Cooper Black" panose="0208090404030B020404" pitchFamily="18" charset="0"/>
              </a:rPr>
              <a:t>WORKING FUNCTION</a:t>
            </a:r>
            <a:r>
              <a:rPr lang="en-IN" dirty="0" smtClean="0">
                <a:solidFill>
                  <a:schemeClr val="bg1"/>
                </a:solidFill>
              </a:rPr>
              <a:t>:-</a:t>
            </a:r>
            <a:endParaRPr lang="en-IN" dirty="0">
              <a:solidFill>
                <a:schemeClr val="bg1"/>
              </a:solidFill>
            </a:endParaRPr>
          </a:p>
        </p:txBody>
      </p:sp>
      <p:sp>
        <p:nvSpPr>
          <p:cNvPr id="4" name="Subtitle 3"/>
          <p:cNvSpPr>
            <a:spLocks noGrp="1"/>
          </p:cNvSpPr>
          <p:nvPr>
            <p:ph type="subTitle" idx="1"/>
          </p:nvPr>
        </p:nvSpPr>
        <p:spPr>
          <a:xfrm>
            <a:off x="967064" y="6862965"/>
            <a:ext cx="8825658" cy="861420"/>
          </a:xfrm>
        </p:spPr>
        <p:txBody>
          <a:bodyPr/>
          <a:lstStyle/>
          <a:p>
            <a:r>
              <a:rPr lang="en-US" dirty="0" smtClean="0"/>
              <a:t>.</a:t>
            </a:r>
            <a:endParaRPr lang="en-IN" dirty="0">
              <a:solidFill>
                <a:schemeClr val="bg1"/>
              </a:solidFill>
            </a:endParaRPr>
          </a:p>
        </p:txBody>
      </p:sp>
      <p:sp>
        <p:nvSpPr>
          <p:cNvPr id="3" name="TextBox 2"/>
          <p:cNvSpPr txBox="1"/>
          <p:nvPr/>
        </p:nvSpPr>
        <p:spPr>
          <a:xfrm>
            <a:off x="563670" y="1784268"/>
            <a:ext cx="11085535" cy="3416320"/>
          </a:xfrm>
          <a:prstGeom prst="rect">
            <a:avLst/>
          </a:prstGeom>
          <a:noFill/>
        </p:spPr>
        <p:txBody>
          <a:bodyPr wrap="square" rtlCol="0">
            <a:spAutoFit/>
          </a:bodyPr>
          <a:lstStyle/>
          <a:p>
            <a:pPr marL="457200" indent="-457200">
              <a:buFont typeface="+mj-lt"/>
              <a:buAutoNum type="arabicPeriod"/>
            </a:pPr>
            <a:r>
              <a:rPr lang="en-IN" b="1" dirty="0">
                <a:solidFill>
                  <a:schemeClr val="bg1"/>
                </a:solidFill>
                <a:latin typeface="Arial Black" panose="020B0A04020102020204" pitchFamily="34" charset="0"/>
              </a:rPr>
              <a:t>The first part is getting data from the MPU6050 Accelerometer Gyro sensor by the Arduino. The Arduino continuously acquires data from the MPU6050 and based on the predefined parameters. It sends a data to the RF-Transmitter.</a:t>
            </a:r>
            <a:endParaRPr lang="en-IN" dirty="0">
              <a:solidFill>
                <a:schemeClr val="bg1"/>
              </a:solidFill>
              <a:latin typeface="Arial Black" panose="020B0A04020102020204" pitchFamily="34" charset="0"/>
            </a:endParaRPr>
          </a:p>
          <a:p>
            <a:pPr marL="457200" indent="-457200">
              <a:buFont typeface="+mj-lt"/>
              <a:buAutoNum type="arabicPeriod"/>
            </a:pPr>
            <a:r>
              <a:rPr lang="en-IN" b="1" dirty="0">
                <a:solidFill>
                  <a:schemeClr val="bg1"/>
                </a:solidFill>
                <a:latin typeface="Arial Black" panose="020B0A04020102020204" pitchFamily="34" charset="0"/>
              </a:rPr>
              <a:t>The second part if the project is the Wireless Communication between the RF Transmitter and RF Receiver. The RF Transmitter upon receiving data from Arduino (through the Encoder IC), transmits it through the RF Communication to the RF Receiver</a:t>
            </a:r>
            <a:r>
              <a:rPr lang="en-IN" b="1" dirty="0" smtClean="0">
                <a:solidFill>
                  <a:schemeClr val="bg1"/>
                </a:solidFill>
                <a:latin typeface="Arial Black" panose="020B0A04020102020204" pitchFamily="34" charset="0"/>
              </a:rPr>
              <a:t>.</a:t>
            </a:r>
            <a:endParaRPr lang="en-IN" dirty="0">
              <a:solidFill>
                <a:schemeClr val="bg1"/>
              </a:solidFill>
              <a:latin typeface="Arial Black" panose="020B0A04020102020204" pitchFamily="34" charset="0"/>
            </a:endParaRPr>
          </a:p>
          <a:p>
            <a:pPr marL="457200" indent="-457200">
              <a:buFont typeface="+mj-lt"/>
              <a:buAutoNum type="arabicPeriod"/>
            </a:pPr>
            <a:r>
              <a:rPr lang="en-IN" b="1" dirty="0">
                <a:solidFill>
                  <a:schemeClr val="bg1"/>
                </a:solidFill>
                <a:latin typeface="Arial Black" panose="020B0A04020102020204" pitchFamily="34" charset="0"/>
              </a:rPr>
              <a:t>Finally, the third part of the project </a:t>
            </a:r>
            <a:r>
              <a:rPr lang="en-IN" b="1" dirty="0" smtClean="0">
                <a:solidFill>
                  <a:schemeClr val="bg1"/>
                </a:solidFill>
                <a:latin typeface="Arial Black" panose="020B0A04020102020204" pitchFamily="34" charset="0"/>
              </a:rPr>
              <a:t>is</a:t>
            </a:r>
          </a:p>
          <a:p>
            <a:r>
              <a:rPr lang="en-IN" b="1" dirty="0">
                <a:solidFill>
                  <a:schemeClr val="bg1"/>
                </a:solidFill>
                <a:latin typeface="Arial Black" panose="020B0A04020102020204" pitchFamily="34" charset="0"/>
              </a:rPr>
              <a:t> </a:t>
            </a:r>
            <a:r>
              <a:rPr lang="en-IN" b="1" dirty="0" smtClean="0">
                <a:solidFill>
                  <a:schemeClr val="bg1"/>
                </a:solidFill>
                <a:latin typeface="Arial Black" panose="020B0A04020102020204" pitchFamily="34" charset="0"/>
              </a:rPr>
              <a:t>     </a:t>
            </a:r>
            <a:r>
              <a:rPr lang="en-IN" b="1" dirty="0">
                <a:solidFill>
                  <a:schemeClr val="bg1"/>
                </a:solidFill>
                <a:latin typeface="Arial Black" panose="020B0A04020102020204" pitchFamily="34" charset="0"/>
              </a:rPr>
              <a:t>decoding the Data received by the RF </a:t>
            </a:r>
            <a:endParaRPr lang="en-IN" b="1" dirty="0" smtClean="0">
              <a:solidFill>
                <a:schemeClr val="bg1"/>
              </a:solidFill>
              <a:latin typeface="Arial Black" panose="020B0A04020102020204" pitchFamily="34" charset="0"/>
            </a:endParaRPr>
          </a:p>
          <a:p>
            <a:r>
              <a:rPr lang="en-IN" b="1" dirty="0">
                <a:solidFill>
                  <a:schemeClr val="bg1"/>
                </a:solidFill>
                <a:latin typeface="Arial Black" panose="020B0A04020102020204" pitchFamily="34" charset="0"/>
              </a:rPr>
              <a:t> </a:t>
            </a:r>
            <a:r>
              <a:rPr lang="en-IN" b="1" dirty="0" smtClean="0">
                <a:solidFill>
                  <a:schemeClr val="bg1"/>
                </a:solidFill>
                <a:latin typeface="Arial Black" panose="020B0A04020102020204" pitchFamily="34" charset="0"/>
              </a:rPr>
              <a:t>     Receiver </a:t>
            </a:r>
            <a:r>
              <a:rPr lang="en-IN" b="1" dirty="0">
                <a:solidFill>
                  <a:schemeClr val="bg1"/>
                </a:solidFill>
                <a:latin typeface="Arial Black" panose="020B0A04020102020204" pitchFamily="34" charset="0"/>
              </a:rPr>
              <a:t>and sending appropriate signals </a:t>
            </a:r>
            <a:endParaRPr lang="en-IN" b="1" dirty="0" smtClean="0">
              <a:solidFill>
                <a:schemeClr val="bg1"/>
              </a:solidFill>
              <a:latin typeface="Arial Black" panose="020B0A04020102020204" pitchFamily="34" charset="0"/>
            </a:endParaRPr>
          </a:p>
          <a:p>
            <a:r>
              <a:rPr lang="en-IN" b="1" dirty="0">
                <a:solidFill>
                  <a:schemeClr val="bg1"/>
                </a:solidFill>
                <a:latin typeface="Arial Black" panose="020B0A04020102020204" pitchFamily="34" charset="0"/>
              </a:rPr>
              <a:t> </a:t>
            </a:r>
            <a:r>
              <a:rPr lang="en-IN" b="1" dirty="0" smtClean="0">
                <a:solidFill>
                  <a:schemeClr val="bg1"/>
                </a:solidFill>
                <a:latin typeface="Arial Black" panose="020B0A04020102020204" pitchFamily="34" charset="0"/>
              </a:rPr>
              <a:t>     to </a:t>
            </a:r>
            <a:r>
              <a:rPr lang="en-IN" b="1" dirty="0">
                <a:solidFill>
                  <a:schemeClr val="bg1"/>
                </a:solidFill>
                <a:latin typeface="Arial Black" panose="020B0A04020102020204" pitchFamily="34" charset="0"/>
              </a:rPr>
              <a:t>the Motor Driver IC, which will </a:t>
            </a:r>
            <a:r>
              <a:rPr lang="en-IN" b="1" dirty="0" smtClean="0">
                <a:solidFill>
                  <a:schemeClr val="bg1"/>
                </a:solidFill>
                <a:latin typeface="Arial Black" panose="020B0A04020102020204" pitchFamily="34" charset="0"/>
              </a:rPr>
              <a:t>activate</a:t>
            </a:r>
          </a:p>
          <a:p>
            <a:r>
              <a:rPr lang="en-IN" b="1" dirty="0">
                <a:solidFill>
                  <a:schemeClr val="bg1"/>
                </a:solidFill>
                <a:latin typeface="Arial Black" panose="020B0A04020102020204" pitchFamily="34" charset="0"/>
              </a:rPr>
              <a:t> </a:t>
            </a:r>
            <a:r>
              <a:rPr lang="en-IN" b="1" dirty="0" smtClean="0">
                <a:solidFill>
                  <a:schemeClr val="bg1"/>
                </a:solidFill>
                <a:latin typeface="Arial Black" panose="020B0A04020102020204" pitchFamily="34" charset="0"/>
              </a:rPr>
              <a:t>     </a:t>
            </a:r>
            <a:r>
              <a:rPr lang="en-IN" b="1" dirty="0">
                <a:solidFill>
                  <a:schemeClr val="bg1"/>
                </a:solidFill>
                <a:latin typeface="Arial Black" panose="020B0A04020102020204" pitchFamily="34" charset="0"/>
              </a:rPr>
              <a:t>the wheels of the Robot/Car.</a:t>
            </a:r>
            <a:endParaRPr lang="en-IN" dirty="0">
              <a:solidFill>
                <a:schemeClr val="bg1"/>
              </a:solidFill>
              <a:latin typeface="Arial Black" panose="020B0A04020102020204" pitchFamily="34" charset="0"/>
            </a:endParaRPr>
          </a:p>
        </p:txBody>
      </p:sp>
      <p:sp>
        <p:nvSpPr>
          <p:cNvPr id="7" name="TextBox 6"/>
          <p:cNvSpPr txBox="1"/>
          <p:nvPr/>
        </p:nvSpPr>
        <p:spPr>
          <a:xfrm>
            <a:off x="789912" y="5311034"/>
            <a:ext cx="5936566" cy="707886"/>
          </a:xfrm>
          <a:prstGeom prst="rect">
            <a:avLst/>
          </a:prstGeom>
          <a:noFill/>
        </p:spPr>
        <p:txBody>
          <a:bodyPr wrap="square" rtlCol="0">
            <a:spAutoFit/>
          </a:bodyPr>
          <a:lstStyle/>
          <a:p>
            <a:r>
              <a:rPr lang="en-IN" sz="2000" b="1" cap="small" dirty="0">
                <a:solidFill>
                  <a:srgbClr val="FF0000"/>
                </a:solidFill>
                <a:effectLst>
                  <a:outerShdw blurRad="38100" dist="38100" dir="2700000" algn="tl">
                    <a:srgbClr val="000000">
                      <a:alpha val="43137"/>
                    </a:srgbClr>
                  </a:outerShdw>
                </a:effectLst>
                <a:latin typeface="Arial Black" panose="020B0A04020102020204" pitchFamily="34" charset="0"/>
              </a:rPr>
              <a:t>Note:</a:t>
            </a:r>
            <a:r>
              <a:rPr lang="en-IN" sz="2000" b="1" u="sng" dirty="0">
                <a:solidFill>
                  <a:srgbClr val="FF0000"/>
                </a:solidFill>
                <a:effectLst>
                  <a:outerShdw blurRad="38100" dist="38100" dir="2700000" algn="tl">
                    <a:srgbClr val="000000">
                      <a:alpha val="43137"/>
                    </a:srgbClr>
                  </a:outerShdw>
                </a:effectLst>
                <a:latin typeface="Arial Black" panose="020B0A04020102020204" pitchFamily="34" charset="0"/>
              </a:rPr>
              <a:t> </a:t>
            </a:r>
            <a:r>
              <a:rPr lang="en-IN" sz="2000" b="1" dirty="0">
                <a:solidFill>
                  <a:srgbClr val="FF0000"/>
                </a:solidFill>
                <a:effectLst>
                  <a:outerShdw blurRad="38100" dist="38100" dir="2700000" algn="tl">
                    <a:srgbClr val="000000">
                      <a:alpha val="43137"/>
                    </a:srgbClr>
                  </a:outerShdw>
                </a:effectLst>
                <a:latin typeface="Arial Black" panose="020B0A04020102020204" pitchFamily="34" charset="0"/>
              </a:rPr>
              <a:t>We are using </a:t>
            </a:r>
            <a:r>
              <a:rPr lang="en-IN" sz="2000" b="1" dirty="0" err="1">
                <a:solidFill>
                  <a:srgbClr val="FF0000"/>
                </a:solidFill>
                <a:effectLst>
                  <a:outerShdw blurRad="38100" dist="38100" dir="2700000" algn="tl">
                    <a:srgbClr val="000000">
                      <a:alpha val="43137"/>
                    </a:srgbClr>
                  </a:outerShdw>
                </a:effectLst>
                <a:latin typeface="Arial Black" panose="020B0A04020102020204" pitchFamily="34" charset="0"/>
              </a:rPr>
              <a:t>arduino</a:t>
            </a:r>
            <a:r>
              <a:rPr lang="en-IN" sz="2000" b="1" dirty="0">
                <a:solidFill>
                  <a:srgbClr val="FF0000"/>
                </a:solidFill>
                <a:effectLst>
                  <a:outerShdw blurRad="38100" dist="38100" dir="2700000" algn="tl">
                    <a:srgbClr val="000000">
                      <a:alpha val="43137"/>
                    </a:srgbClr>
                  </a:outerShdw>
                </a:effectLst>
                <a:latin typeface="Arial Black" panose="020B0A04020102020204" pitchFamily="34" charset="0"/>
              </a:rPr>
              <a:t> </a:t>
            </a:r>
            <a:r>
              <a:rPr lang="en-IN" sz="2000" b="1" dirty="0" err="1">
                <a:solidFill>
                  <a:srgbClr val="FF0000"/>
                </a:solidFill>
                <a:effectLst>
                  <a:outerShdw blurRad="38100" dist="38100" dir="2700000" algn="tl">
                    <a:srgbClr val="000000">
                      <a:alpha val="43137"/>
                    </a:srgbClr>
                  </a:outerShdw>
                </a:effectLst>
                <a:latin typeface="Arial Black" panose="020B0A04020102020204" pitchFamily="34" charset="0"/>
              </a:rPr>
              <a:t>nano</a:t>
            </a:r>
            <a:r>
              <a:rPr lang="en-IN" sz="2000" b="1" dirty="0">
                <a:solidFill>
                  <a:srgbClr val="FF0000"/>
                </a:solidFill>
                <a:effectLst>
                  <a:outerShdw blurRad="38100" dist="38100" dir="2700000" algn="tl">
                    <a:srgbClr val="000000">
                      <a:alpha val="43137"/>
                    </a:srgbClr>
                  </a:outerShdw>
                </a:effectLst>
                <a:latin typeface="Arial Black" panose="020B0A04020102020204" pitchFamily="34" charset="0"/>
              </a:rPr>
              <a:t> instead of </a:t>
            </a:r>
            <a:r>
              <a:rPr lang="en-IN" sz="2000" b="1" dirty="0" smtClean="0">
                <a:solidFill>
                  <a:srgbClr val="FF0000"/>
                </a:solidFill>
                <a:effectLst>
                  <a:outerShdw blurRad="38100" dist="38100" dir="2700000" algn="tl">
                    <a:srgbClr val="000000">
                      <a:alpha val="43137"/>
                    </a:srgbClr>
                  </a:outerShdw>
                </a:effectLst>
                <a:latin typeface="Arial Black" panose="020B0A04020102020204" pitchFamily="34" charset="0"/>
              </a:rPr>
              <a:t>Arduino UNO.</a:t>
            </a:r>
            <a:endParaRPr lang="en-IN" sz="2000"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197288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313" y="-1598462"/>
            <a:ext cx="8825658" cy="2677648"/>
          </a:xfrm>
        </p:spPr>
        <p:txBody>
          <a:bodyPr>
            <a:normAutofit/>
          </a:bodyPr>
          <a:lstStyle/>
          <a:p>
            <a:r>
              <a:rPr lang="en-IN" sz="3200" u="sng" dirty="0" smtClean="0">
                <a:latin typeface="Cooper Black" panose="0208090404030B020404" pitchFamily="18" charset="0"/>
              </a:rPr>
              <a:t>Components details:-</a:t>
            </a:r>
            <a:endParaRPr lang="en-IN" sz="3200" u="sng" dirty="0">
              <a:latin typeface="Cooper Black" panose="0208090404030B020404" pitchFamily="18" charset="0"/>
            </a:endParaRPr>
          </a:p>
        </p:txBody>
      </p:sp>
      <p:sp>
        <p:nvSpPr>
          <p:cNvPr id="4" name="Subtitle 3"/>
          <p:cNvSpPr>
            <a:spLocks noGrp="1"/>
          </p:cNvSpPr>
          <p:nvPr>
            <p:ph type="subTitle" idx="1"/>
          </p:nvPr>
        </p:nvSpPr>
        <p:spPr>
          <a:xfrm>
            <a:off x="1104267" y="6389561"/>
            <a:ext cx="8825658" cy="861420"/>
          </a:xfrm>
        </p:spPr>
        <p:txBody>
          <a:bodyPr/>
          <a:lstStyle/>
          <a:p>
            <a:r>
              <a:rPr lang="en-US" dirty="0" smtClean="0">
                <a:solidFill>
                  <a:schemeClr val="bg1"/>
                </a:solidFill>
              </a:rPr>
              <a:t>.</a:t>
            </a:r>
            <a:endParaRPr lang="en-IN" dirty="0">
              <a:solidFill>
                <a:schemeClr val="bg1"/>
              </a:solidFill>
            </a:endParaRPr>
          </a:p>
        </p:txBody>
      </p:sp>
      <p:sp>
        <p:nvSpPr>
          <p:cNvPr id="3" name="TextBox 2"/>
          <p:cNvSpPr txBox="1"/>
          <p:nvPr/>
        </p:nvSpPr>
        <p:spPr>
          <a:xfrm>
            <a:off x="757566" y="1088056"/>
            <a:ext cx="9051109" cy="3293209"/>
          </a:xfrm>
          <a:prstGeom prst="rect">
            <a:avLst/>
          </a:prstGeom>
          <a:noFill/>
        </p:spPr>
        <p:txBody>
          <a:bodyPr wrap="square" rtlCol="0">
            <a:spAutoFit/>
          </a:bodyPr>
          <a:lstStyle/>
          <a:p>
            <a:r>
              <a:rPr lang="en-IN" sz="2400" u="sng" dirty="0" smtClean="0">
                <a:solidFill>
                  <a:schemeClr val="bg1"/>
                </a:solidFill>
                <a:latin typeface="Cooper Black" panose="0208090404030B020404" pitchFamily="18" charset="0"/>
              </a:rPr>
              <a:t>Arduino Nano</a:t>
            </a:r>
            <a:r>
              <a:rPr lang="en-IN" b="1" dirty="0" smtClean="0">
                <a:solidFill>
                  <a:schemeClr val="bg1"/>
                </a:solidFill>
              </a:rPr>
              <a:t>:-</a:t>
            </a:r>
            <a:r>
              <a:rPr lang="en-US" b="1" dirty="0" smtClean="0">
                <a:solidFill>
                  <a:schemeClr val="bg1"/>
                </a:solidFill>
              </a:rPr>
              <a:t> </a:t>
            </a:r>
            <a:r>
              <a:rPr lang="en-US" sz="1600" b="1" dirty="0">
                <a:solidFill>
                  <a:schemeClr val="bg1"/>
                </a:solidFill>
              </a:rPr>
              <a:t>The Arduino Nano is equipped with 30 male </a:t>
            </a:r>
            <a:r>
              <a:rPr lang="en-US" sz="1600" b="1" dirty="0" smtClean="0">
                <a:solidFill>
                  <a:schemeClr val="bg1"/>
                </a:solidFill>
              </a:rPr>
              <a:t>I/O</a:t>
            </a:r>
            <a:r>
              <a:rPr lang="en-US" sz="1600" b="1" dirty="0">
                <a:solidFill>
                  <a:schemeClr val="bg1"/>
                </a:solidFill>
              </a:rPr>
              <a:t> headers, in a </a:t>
            </a:r>
            <a:r>
              <a:rPr lang="en-US" sz="1600" b="1" dirty="0" smtClean="0">
                <a:solidFill>
                  <a:schemeClr val="bg1"/>
                </a:solidFill>
              </a:rPr>
              <a:t>DIP-30</a:t>
            </a:r>
            <a:r>
              <a:rPr lang="en-US" sz="1600" b="1" dirty="0">
                <a:solidFill>
                  <a:schemeClr val="bg1"/>
                </a:solidFill>
              </a:rPr>
              <a:t>-</a:t>
            </a:r>
            <a:r>
              <a:rPr lang="en-US" sz="1600" b="1" dirty="0" smtClean="0">
                <a:solidFill>
                  <a:schemeClr val="bg1"/>
                </a:solidFill>
              </a:rPr>
              <a:t>like </a:t>
            </a:r>
            <a:r>
              <a:rPr lang="en-US" sz="1600" b="1" dirty="0">
                <a:solidFill>
                  <a:schemeClr val="bg1"/>
                </a:solidFill>
              </a:rPr>
              <a:t>configuration, which can be programmed using the </a:t>
            </a:r>
            <a:r>
              <a:rPr lang="en-US" sz="1600" b="1" dirty="0" smtClean="0">
                <a:solidFill>
                  <a:schemeClr val="bg1"/>
                </a:solidFill>
              </a:rPr>
              <a:t>Arduino</a:t>
            </a:r>
            <a:r>
              <a:rPr lang="en-US" sz="1600" b="1" dirty="0">
                <a:solidFill>
                  <a:schemeClr val="bg1"/>
                </a:solidFill>
              </a:rPr>
              <a:t> </a:t>
            </a:r>
            <a:r>
              <a:rPr lang="en-US" sz="1600" b="1" dirty="0" smtClean="0">
                <a:solidFill>
                  <a:schemeClr val="bg1"/>
                </a:solidFill>
              </a:rPr>
              <a:t>Software integrated development</a:t>
            </a:r>
          </a:p>
          <a:p>
            <a:r>
              <a:rPr lang="en-US" sz="1600" b="1" dirty="0" smtClean="0">
                <a:solidFill>
                  <a:schemeClr val="bg1"/>
                </a:solidFill>
              </a:rPr>
              <a:t>environment(IDE), which is common to all Arduino boards and running both online and offline. The board can be powered through a type-B mini-USB cable or from a 9 V battery.</a:t>
            </a:r>
            <a:endParaRPr lang="en-US" sz="1600" b="1" u="sng" baseline="30000" dirty="0" smtClean="0">
              <a:solidFill>
                <a:schemeClr val="bg1"/>
              </a:solidFill>
            </a:endParaRPr>
          </a:p>
          <a:p>
            <a:endParaRPr lang="en-US" b="1" u="sng" baseline="30000" dirty="0" smtClean="0">
              <a:solidFill>
                <a:schemeClr val="bg1"/>
              </a:solidFill>
            </a:endParaRPr>
          </a:p>
          <a:p>
            <a:endParaRPr lang="en-US" b="1" u="sng" baseline="30000" dirty="0">
              <a:solidFill>
                <a:schemeClr val="bg1"/>
              </a:solidFill>
            </a:endParaRPr>
          </a:p>
          <a:p>
            <a:endParaRPr lang="en-US" u="sng" baseline="30000" dirty="0" smtClean="0">
              <a:solidFill>
                <a:schemeClr val="bg1"/>
              </a:solidFill>
            </a:endParaRPr>
          </a:p>
          <a:p>
            <a:endParaRPr lang="en-US" u="sng" baseline="30000" dirty="0">
              <a:solidFill>
                <a:schemeClr val="bg1"/>
              </a:solidFill>
            </a:endParaRPr>
          </a:p>
          <a:p>
            <a:endParaRPr lang="en-US" u="sng" baseline="30000" dirty="0" smtClean="0">
              <a:solidFill>
                <a:schemeClr val="bg1"/>
              </a:solidFill>
            </a:endParaRPr>
          </a:p>
          <a:p>
            <a:endParaRPr lang="en-US" u="sng" baseline="30000" dirty="0">
              <a:solidFill>
                <a:schemeClr val="bg1"/>
              </a:solidFill>
            </a:endParaRPr>
          </a:p>
          <a:p>
            <a:endParaRPr lang="en-US" u="sng" baseline="30000" dirty="0" smtClean="0">
              <a:solidFill>
                <a:schemeClr val="bg1"/>
              </a:solidFill>
            </a:endParaRPr>
          </a:p>
          <a:p>
            <a:endParaRPr lang="en-US" u="sng" baseline="30000" dirty="0">
              <a:solidFill>
                <a:schemeClr val="bg1"/>
              </a:solidFill>
            </a:endParaRPr>
          </a:p>
          <a:p>
            <a:endParaRPr lang="en-US" u="sng" baseline="30000" dirty="0" smtClean="0">
              <a:solidFill>
                <a:schemeClr val="bg1"/>
              </a:solidFill>
            </a:endParaRPr>
          </a:p>
          <a:p>
            <a:endParaRPr lang="en-US" u="sng" baseline="30000" dirty="0" smtClean="0">
              <a:solidFill>
                <a:schemeClr val="bg1"/>
              </a:solidFill>
            </a:endParaRPr>
          </a:p>
        </p:txBody>
      </p:sp>
      <p:pic>
        <p:nvPicPr>
          <p:cNvPr id="20" name="Picture 19"/>
          <p:cNvPicPr/>
          <p:nvPr/>
        </p:nvPicPr>
        <p:blipFill>
          <a:blip r:embed="rId3">
            <a:extLst>
              <a:ext uri="{28A0092B-C50C-407E-A947-70E740481C1C}">
                <a14:useLocalDpi xmlns:a14="http://schemas.microsoft.com/office/drawing/2010/main" val="0"/>
              </a:ext>
            </a:extLst>
          </a:blip>
          <a:srcRect/>
          <a:stretch>
            <a:fillRect/>
          </a:stretch>
        </p:blipFill>
        <p:spPr bwMode="auto">
          <a:xfrm>
            <a:off x="9686388" y="1117480"/>
            <a:ext cx="1909713" cy="1694125"/>
          </a:xfrm>
          <a:prstGeom prst="rect">
            <a:avLst/>
          </a:prstGeom>
          <a:ln>
            <a:noFill/>
          </a:ln>
          <a:effectLst>
            <a:outerShdw blurRad="292100" dist="139700" dir="2700000" algn="tl" rotWithShape="0">
              <a:srgbClr val="333333">
                <a:alpha val="65000"/>
              </a:srgbClr>
            </a:outerShdw>
          </a:effectLst>
        </p:spPr>
      </p:pic>
      <p:sp>
        <p:nvSpPr>
          <p:cNvPr id="21" name="Rectangle 1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2" name="Picture 21"/>
          <p:cNvPicPr/>
          <p:nvPr/>
        </p:nvPicPr>
        <p:blipFill>
          <a:blip r:embed="rId4" cstate="print">
            <a:extLst>
              <a:ext uri="{28A0092B-C50C-407E-A947-70E740481C1C}">
                <a14:useLocalDpi xmlns:a14="http://schemas.microsoft.com/office/drawing/2010/main" val="0"/>
              </a:ext>
            </a:extLst>
          </a:blip>
          <a:stretch>
            <a:fillRect/>
          </a:stretch>
        </p:blipFill>
        <p:spPr>
          <a:xfrm>
            <a:off x="512992" y="2686131"/>
            <a:ext cx="1981200" cy="1981200"/>
          </a:xfrm>
          <a:prstGeom prst="rect">
            <a:avLst/>
          </a:prstGeom>
          <a:ln>
            <a:noFill/>
          </a:ln>
          <a:effectLst>
            <a:outerShdw blurRad="292100" dist="139700" dir="2700000" algn="tl" rotWithShape="0">
              <a:srgbClr val="333333">
                <a:alpha val="65000"/>
              </a:srgbClr>
            </a:outerShdw>
          </a:effectLst>
        </p:spPr>
      </p:pic>
      <p:sp>
        <p:nvSpPr>
          <p:cNvPr id="23" name="Rectangle 18"/>
          <p:cNvSpPr>
            <a:spLocks noChangeArrowheads="1"/>
          </p:cNvSpPr>
          <p:nvPr/>
        </p:nvSpPr>
        <p:spPr bwMode="auto">
          <a:xfrm>
            <a:off x="2582091" y="2940772"/>
            <a:ext cx="910190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bg1"/>
                </a:solidFill>
                <a:effectLst/>
                <a:latin typeface="Calibri Light" panose="020F0302020204030204" pitchFamily="34" charset="0"/>
                <a:ea typeface="Calibri" panose="020F0502020204030204" pitchFamily="34" charset="0"/>
                <a:cs typeface="Calibri Light" panose="020F0302020204030204" pitchFamily="34" charset="0"/>
              </a:rPr>
              <a:t>NRF Adapter</a:t>
            </a:r>
            <a:r>
              <a:rPr kumimoji="0" lang="en-US" sz="2000" b="1" i="0" u="none" strike="noStrike" cap="none" normalizeH="0" baseline="0" dirty="0" smtClean="0">
                <a:ln>
                  <a:noFill/>
                </a:ln>
                <a:solidFill>
                  <a:schemeClr val="bg1"/>
                </a:solidFill>
                <a:effectLst/>
                <a:latin typeface="Calibri Light" panose="020F0302020204030204" pitchFamily="34" charset="0"/>
                <a:ea typeface="Calibri" panose="020F0502020204030204" pitchFamily="34" charset="0"/>
                <a:cs typeface="Calibri Light" panose="020F0302020204030204" pitchFamily="34" charset="0"/>
              </a:rPr>
              <a:t>:- </a:t>
            </a:r>
            <a:endParaRPr kumimoji="0" lang="en-US" sz="1100" b="1" i="0" u="none" strike="noStrike" cap="none" normalizeH="0" baseline="0" dirty="0" smtClean="0">
              <a:ln>
                <a:noFill/>
              </a:ln>
              <a:solidFill>
                <a:schemeClr val="bg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NRF serial Adapter board allows you to plug in your NRF modules and communicate through serial communication.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These modules allow very reliable and simple communication between microcontrollers, computers, and system, really anything with a serial port! </a:t>
            </a:r>
            <a:endParaRPr kumimoji="0" lang="en-US" b="1" i="0" u="none" strike="noStrike" cap="none" normalizeH="0" baseline="0" dirty="0" smtClean="0">
              <a:ln>
                <a:noFill/>
              </a:ln>
              <a:solidFill>
                <a:schemeClr val="bg1"/>
              </a:solidFill>
              <a:effectLst/>
              <a:latin typeface="Arial" panose="020B0604020202020204" pitchFamily="34" charset="0"/>
            </a:endParaRPr>
          </a:p>
        </p:txBody>
      </p:sp>
      <p:sp>
        <p:nvSpPr>
          <p:cNvPr id="28" name="Rectangle 20"/>
          <p:cNvSpPr>
            <a:spLocks noChangeArrowheads="1"/>
          </p:cNvSpPr>
          <p:nvPr/>
        </p:nvSpPr>
        <p:spPr bwMode="auto">
          <a:xfrm>
            <a:off x="4669692" y="-263065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9" name="Picture 28" descr="NRF24L01 2.4GHz Wireless Transceiver Module"/>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39898" y="4368568"/>
            <a:ext cx="1856203" cy="1804680"/>
          </a:xfrm>
          <a:prstGeom prst="rect">
            <a:avLst/>
          </a:prstGeom>
          <a:ln>
            <a:noFill/>
          </a:ln>
          <a:effectLst>
            <a:outerShdw blurRad="292100" dist="139700" dir="2700000" algn="tl" rotWithShape="0">
              <a:srgbClr val="333333">
                <a:alpha val="65000"/>
              </a:srgbClr>
            </a:outerShdw>
          </a:effectLst>
        </p:spPr>
      </p:pic>
      <p:sp>
        <p:nvSpPr>
          <p:cNvPr id="30" name="Rectangle 21"/>
          <p:cNvSpPr>
            <a:spLocks noChangeArrowheads="1"/>
          </p:cNvSpPr>
          <p:nvPr/>
        </p:nvSpPr>
        <p:spPr bwMode="auto">
          <a:xfrm>
            <a:off x="4669692" y="-217345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smtClean="0">
                <a:ln>
                  <a:noFill/>
                </a:ln>
                <a:solidFill>
                  <a:srgbClr val="002060"/>
                </a:solidFill>
                <a:effectLst/>
                <a:latin typeface="Calibri Light" panose="020F0302020204030204" pitchFamily="34" charset="0"/>
                <a:ea typeface="Calibri" panose="020F0502020204030204" pitchFamily="34" charset="0"/>
                <a:cs typeface="Calibri Light" panose="020F0302020204030204" pitchFamily="34" charset="0"/>
              </a:rPr>
              <a:t>Transceiver module- NRF24L021+</a:t>
            </a:r>
            <a:endParaRPr kumimoji="0" lang="en-US" sz="1100" b="0" i="0" u="none" strike="noStrike" cap="none" normalizeH="0" baseline="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smtClean="0">
                <a:ln>
                  <a:noFill/>
                </a:ln>
                <a:solidFill>
                  <a:srgbClr val="FFFFFF"/>
                </a:solidFill>
                <a:effectLst/>
                <a:latin typeface="Berlin Sans FB" panose="020E0602020502020306" pitchFamily="34" charset="0"/>
                <a:ea typeface="Calibri" panose="020F0502020204030204" pitchFamily="34" charset="0"/>
                <a:cs typeface="Calibri" panose="020F0502020204030204" pitchFamily="34" charset="0"/>
              </a:rPr>
              <a:t>  </a:t>
            </a:r>
            <a:r>
              <a:rPr kumimoji="0" lang="en-US" sz="14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NRF24L01+ is a single chip 2.4GHz transceiver with an embedded baseband protocol engine (Enhanced shock burst).designed for ultra-low power wireless applications. The NRFL01 is designed for operation in the world wide ISM frequency band at 2.400-204835GHz</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1" name="TextBox 30"/>
          <p:cNvSpPr txBox="1"/>
          <p:nvPr/>
        </p:nvSpPr>
        <p:spPr>
          <a:xfrm>
            <a:off x="826342" y="4917507"/>
            <a:ext cx="9051109" cy="1569660"/>
          </a:xfrm>
          <a:prstGeom prst="rect">
            <a:avLst/>
          </a:prstGeom>
          <a:noFill/>
        </p:spPr>
        <p:txBody>
          <a:bodyPr wrap="square" rtlCol="0">
            <a:spAutoFit/>
          </a:bodyPr>
          <a:lstStyle/>
          <a:p>
            <a:r>
              <a:rPr lang="en-IN" sz="1600" b="1" u="sng" dirty="0">
                <a:solidFill>
                  <a:schemeClr val="bg1"/>
                </a:solidFill>
                <a:latin typeface="Arial Black" panose="020B0A04020102020204" pitchFamily="34" charset="0"/>
              </a:rPr>
              <a:t>Transceiver module- NRF24L021</a:t>
            </a:r>
            <a:r>
              <a:rPr lang="en-IN" sz="1600" b="1" u="sng" dirty="0">
                <a:solidFill>
                  <a:schemeClr val="bg1"/>
                </a:solidFill>
              </a:rPr>
              <a:t>+</a:t>
            </a:r>
            <a:endParaRPr lang="en-IN" sz="1600" dirty="0">
              <a:solidFill>
                <a:schemeClr val="bg1"/>
              </a:solidFill>
            </a:endParaRPr>
          </a:p>
          <a:p>
            <a:pPr marL="285750" indent="-285750">
              <a:buFont typeface="Arial" panose="020B0604020202020204" pitchFamily="34" charset="0"/>
              <a:buChar char="•"/>
            </a:pPr>
            <a:r>
              <a:rPr lang="en-IN" sz="1600" b="1" dirty="0" smtClean="0">
                <a:solidFill>
                  <a:schemeClr val="bg1"/>
                </a:solidFill>
              </a:rPr>
              <a:t>NRF24L01</a:t>
            </a:r>
            <a:r>
              <a:rPr lang="en-IN" sz="1600" b="1" dirty="0">
                <a:solidFill>
                  <a:schemeClr val="bg1"/>
                </a:solidFill>
              </a:rPr>
              <a:t>+ is a single chip 2.4GHz transceiver with an embedded baseband protocol engine (Enhanced shock burst).designed for ultra-low power wireless applications. </a:t>
            </a:r>
            <a:endParaRPr lang="en-IN" sz="1600" b="1" dirty="0" smtClean="0">
              <a:solidFill>
                <a:schemeClr val="bg1"/>
              </a:solidFill>
            </a:endParaRPr>
          </a:p>
          <a:p>
            <a:pPr marL="285750" indent="-285750">
              <a:buFont typeface="Arial" panose="020B0604020202020204" pitchFamily="34" charset="0"/>
              <a:buChar char="•"/>
            </a:pPr>
            <a:r>
              <a:rPr lang="en-IN" sz="1600" b="1" dirty="0" smtClean="0">
                <a:solidFill>
                  <a:schemeClr val="bg1"/>
                </a:solidFill>
              </a:rPr>
              <a:t>The </a:t>
            </a:r>
            <a:r>
              <a:rPr lang="en-IN" sz="1600" b="1" dirty="0">
                <a:solidFill>
                  <a:schemeClr val="bg1"/>
                </a:solidFill>
              </a:rPr>
              <a:t>NRFL01 is designed for </a:t>
            </a:r>
            <a:r>
              <a:rPr lang="en-IN" sz="1600" b="1" dirty="0" err="1">
                <a:solidFill>
                  <a:schemeClr val="bg1"/>
                </a:solidFill>
              </a:rPr>
              <a:t>opThe</a:t>
            </a:r>
            <a:r>
              <a:rPr lang="en-IN" sz="1600" b="1" dirty="0">
                <a:solidFill>
                  <a:schemeClr val="bg1"/>
                </a:solidFill>
              </a:rPr>
              <a:t> </a:t>
            </a:r>
            <a:r>
              <a:rPr lang="en-IN" sz="1600" b="1" dirty="0" err="1">
                <a:solidFill>
                  <a:schemeClr val="bg1"/>
                </a:solidFill>
              </a:rPr>
              <a:t>eration</a:t>
            </a:r>
            <a:r>
              <a:rPr lang="en-IN" sz="1600" b="1" dirty="0">
                <a:solidFill>
                  <a:schemeClr val="bg1"/>
                </a:solidFill>
              </a:rPr>
              <a:t> in the world wide ISM frequency band at 2.400-204835GHz</a:t>
            </a:r>
            <a:endParaRPr lang="en-IN" sz="1600" dirty="0">
              <a:solidFill>
                <a:schemeClr val="bg1"/>
              </a:solidFill>
            </a:endParaRPr>
          </a:p>
          <a:p>
            <a:endParaRPr lang="en-IN" sz="1600" dirty="0">
              <a:solidFill>
                <a:schemeClr val="bg1"/>
              </a:solidFill>
            </a:endParaRPr>
          </a:p>
        </p:txBody>
      </p:sp>
    </p:spTree>
    <p:extLst>
      <p:ext uri="{BB962C8B-B14F-4D97-AF65-F5344CB8AC3E}">
        <p14:creationId xmlns:p14="http://schemas.microsoft.com/office/powerpoint/2010/main" val="198788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solidFill>
                  <a:schemeClr val="bg1"/>
                </a:solidFill>
              </a:rPr>
              <a:t>.</a:t>
            </a:r>
            <a:endParaRPr lang="en-IN" dirty="0">
              <a:solidFill>
                <a:schemeClr val="bg1"/>
              </a:solidFill>
            </a:endParaRPr>
          </a:p>
        </p:txBody>
      </p:sp>
      <p:sp>
        <p:nvSpPr>
          <p:cNvPr id="3" name="Subtitle 2"/>
          <p:cNvSpPr>
            <a:spLocks noGrp="1"/>
          </p:cNvSpPr>
          <p:nvPr>
            <p:ph type="subTitle" idx="1"/>
          </p:nvPr>
        </p:nvSpPr>
        <p:spPr>
          <a:xfrm>
            <a:off x="686709" y="6427290"/>
            <a:ext cx="8825658" cy="861420"/>
          </a:xfrm>
        </p:spPr>
        <p:txBody>
          <a:bodyPr/>
          <a:lstStyle/>
          <a:p>
            <a:r>
              <a:rPr lang="en-US" dirty="0" smtClean="0">
                <a:solidFill>
                  <a:schemeClr val="bg1"/>
                </a:solidFill>
              </a:rPr>
              <a:t>.</a:t>
            </a:r>
            <a:endParaRPr lang="en-IN" dirty="0">
              <a:solidFill>
                <a:schemeClr val="bg1"/>
              </a:solidFill>
            </a:endParaRPr>
          </a:p>
        </p:txBody>
      </p:sp>
      <p:sp>
        <p:nvSpPr>
          <p:cNvPr id="4" name="Rectangle 2"/>
          <p:cNvSpPr>
            <a:spLocks noChangeArrowheads="1"/>
          </p:cNvSpPr>
          <p:nvPr/>
        </p:nvSpPr>
        <p:spPr bwMode="auto">
          <a:xfrm>
            <a:off x="2787410" y="579344"/>
            <a:ext cx="328006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sng" strike="noStrike" cap="none" normalizeH="0" baseline="0" dirty="0" smtClean="0">
                <a:ln>
                  <a:noFill/>
                </a:ln>
                <a:solidFill>
                  <a:schemeClr val="bg1"/>
                </a:solidFill>
                <a:effectLst/>
                <a:latin typeface="Calibri Light" panose="020F0302020204030204" pitchFamily="34" charset="0"/>
                <a:ea typeface="Calibri" panose="020F0502020204030204" pitchFamily="34" charset="0"/>
                <a:cs typeface="Calibri Light" panose="020F0302020204030204" pitchFamily="34" charset="0"/>
              </a:rPr>
              <a:t>MPU6050 Module:-   </a:t>
            </a:r>
            <a:endParaRPr kumimoji="0" lang="en-US" sz="28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Arial" panose="020B0604020202020204" pitchFamily="34" charset="0"/>
            </a:endParaRPr>
          </a:p>
        </p:txBody>
      </p:sp>
      <p:pic>
        <p:nvPicPr>
          <p:cNvPr id="5" name="Picture 4" descr="Shop gy 521 module with mpu 605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748" y="1150152"/>
            <a:ext cx="1856747" cy="1692427"/>
          </a:xfrm>
          <a:prstGeom prst="rect">
            <a:avLst/>
          </a:prstGeom>
          <a:ln>
            <a:noFill/>
          </a:ln>
          <a:effectLst>
            <a:outerShdw blurRad="292100" dist="139700" dir="2700000" algn="tl" rotWithShape="0">
              <a:srgbClr val="333333">
                <a:alpha val="65000"/>
              </a:srgbClr>
            </a:outerShdw>
          </a:effectLst>
        </p:spPr>
      </p:pic>
      <p:sp>
        <p:nvSpPr>
          <p:cNvPr id="6" name="Rectangle 3"/>
          <p:cNvSpPr>
            <a:spLocks noChangeArrowheads="1"/>
          </p:cNvSpPr>
          <p:nvPr/>
        </p:nvSpPr>
        <p:spPr bwMode="auto">
          <a:xfrm>
            <a:off x="2552576" y="1300658"/>
            <a:ext cx="963942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MPU- 6050 Six-Axis (Gyro+ Accelerometer) MEMS Motion Tracking Device. </a:t>
            </a:r>
            <a:endParaRPr kumimoji="0" lang="en-US" b="1" i="0" u="none" strike="noStrike" cap="none" normalizeH="0" baseline="0" dirty="0" smtClean="0">
              <a:ln>
                <a:noFill/>
              </a:ln>
              <a:solidFill>
                <a:schemeClr val="bg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 MPU-6050 parts are the world’s first Motion Tracking devices designed for the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low power, low cost, and high-performance requirements of smartphones, tablets and </a:t>
            </a:r>
          </a:p>
          <a:p>
            <a:pPr marR="0" lvl="0" algn="just" defTabSz="914400" rtl="0" eaLnBrk="0" fontAlgn="base" latinLnBrk="0" hangingPunct="0">
              <a:lnSpc>
                <a:spcPct val="100000"/>
              </a:lnSpc>
              <a:spcBef>
                <a:spcPct val="0"/>
              </a:spcBef>
              <a:spcAft>
                <a:spcPct val="0"/>
              </a:spcAft>
              <a:buClrTx/>
              <a:buSzTx/>
              <a:tabLst/>
            </a:pPr>
            <a:r>
              <a:rPr kumimoji="0" lang="en-US" b="1"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wearable sensors</a:t>
            </a:r>
            <a:endParaRPr kumimoji="0" lang="en-US" b="1" i="0" u="none" strike="noStrike" cap="none" normalizeH="0" baseline="0" dirty="0" smtClean="0">
              <a:ln>
                <a:noFill/>
              </a:ln>
              <a:solidFill>
                <a:schemeClr val="bg1"/>
              </a:solidFill>
              <a:effectLst/>
              <a:latin typeface="Arial" panose="020B0604020202020204" pitchFamily="34" charset="0"/>
            </a:endParaRPr>
          </a:p>
        </p:txBody>
      </p:sp>
      <p:sp>
        <p:nvSpPr>
          <p:cNvPr id="7" name="TextBox 6"/>
          <p:cNvSpPr txBox="1"/>
          <p:nvPr/>
        </p:nvSpPr>
        <p:spPr>
          <a:xfrm>
            <a:off x="2096085" y="2907833"/>
            <a:ext cx="6006905" cy="461665"/>
          </a:xfrm>
          <a:prstGeom prst="rect">
            <a:avLst/>
          </a:prstGeom>
          <a:noFill/>
        </p:spPr>
        <p:txBody>
          <a:bodyPr wrap="square" rtlCol="0">
            <a:spAutoFit/>
          </a:bodyPr>
          <a:lstStyle/>
          <a:p>
            <a:r>
              <a:rPr lang="en-IN" sz="2400" b="1" u="sng" dirty="0" smtClean="0">
                <a:solidFill>
                  <a:schemeClr val="bg1"/>
                </a:solidFill>
              </a:rPr>
              <a:t>L298N MOTOR DRIVER</a:t>
            </a:r>
            <a:r>
              <a:rPr lang="en-IN" dirty="0" smtClean="0">
                <a:solidFill>
                  <a:schemeClr val="bg1"/>
                </a:solidFill>
              </a:rPr>
              <a:t>:-</a:t>
            </a:r>
            <a:endParaRPr lang="en-IN" dirty="0">
              <a:solidFill>
                <a:schemeClr val="bg1"/>
              </a:solidFill>
            </a:endParaRPr>
          </a:p>
        </p:txBody>
      </p:sp>
      <p:sp>
        <p:nvSpPr>
          <p:cNvPr id="8" name="TextBox 7"/>
          <p:cNvSpPr txBox="1"/>
          <p:nvPr/>
        </p:nvSpPr>
        <p:spPr>
          <a:xfrm>
            <a:off x="686709" y="3387497"/>
            <a:ext cx="8696442" cy="830997"/>
          </a:xfrm>
          <a:prstGeom prst="rect">
            <a:avLst/>
          </a:prstGeom>
          <a:noFill/>
        </p:spPr>
        <p:txBody>
          <a:bodyPr wrap="square" rtlCol="0">
            <a:spAutoFit/>
          </a:bodyPr>
          <a:lstStyle/>
          <a:p>
            <a:r>
              <a:rPr lang="en-US" sz="1600" b="1" dirty="0">
                <a:solidFill>
                  <a:schemeClr val="bg1"/>
                </a:solidFill>
              </a:rPr>
              <a:t>The L298N is a dual H-Bridge motor driver which allows speed and direction control of two DC motors at the same time. The module can drive DC motors that have voltages between 5 and 35V, with a peak current up to 2A.</a:t>
            </a:r>
            <a:endParaRPr lang="en-IN" sz="1600" b="1" dirty="0">
              <a:solidFill>
                <a:schemeClr val="bg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367" y="2552510"/>
            <a:ext cx="2054630" cy="2054630"/>
          </a:xfrm>
          <a:prstGeom prst="rect">
            <a:avLst/>
          </a:prstGeom>
        </p:spPr>
      </p:pic>
      <p:sp>
        <p:nvSpPr>
          <p:cNvPr id="10" name="TextBox 9"/>
          <p:cNvSpPr txBox="1"/>
          <p:nvPr/>
        </p:nvSpPr>
        <p:spPr>
          <a:xfrm>
            <a:off x="2787410" y="4693302"/>
            <a:ext cx="8994222" cy="1600438"/>
          </a:xfrm>
          <a:prstGeom prst="rect">
            <a:avLst/>
          </a:prstGeom>
          <a:noFill/>
        </p:spPr>
        <p:txBody>
          <a:bodyPr wrap="square" rtlCol="0">
            <a:spAutoFit/>
          </a:bodyPr>
          <a:lstStyle/>
          <a:p>
            <a:r>
              <a:rPr lang="en-IN" b="1" u="sng" dirty="0">
                <a:solidFill>
                  <a:schemeClr val="bg1"/>
                </a:solidFill>
              </a:rPr>
              <a:t>BREADBOARD</a:t>
            </a:r>
            <a:r>
              <a:rPr lang="en-IN" sz="1600" b="1" u="sng" dirty="0">
                <a:solidFill>
                  <a:schemeClr val="bg1"/>
                </a:solidFill>
              </a:rPr>
              <a:t>:-</a:t>
            </a:r>
            <a:endParaRPr lang="en-IN" sz="1600" dirty="0">
              <a:solidFill>
                <a:schemeClr val="bg1"/>
              </a:solidFill>
            </a:endParaRPr>
          </a:p>
          <a:p>
            <a:pPr marL="342900" indent="-342900">
              <a:buFont typeface="Arial" panose="020B0604020202020204" pitchFamily="34" charset="0"/>
              <a:buChar char="•"/>
            </a:pPr>
            <a:r>
              <a:rPr lang="en-IN" sz="1600" b="1" dirty="0">
                <a:solidFill>
                  <a:schemeClr val="bg1"/>
                </a:solidFill>
              </a:rPr>
              <a:t>A breadboard (sometimes called a </a:t>
            </a:r>
            <a:r>
              <a:rPr lang="en-IN" sz="1600" b="1" dirty="0" smtClean="0">
                <a:solidFill>
                  <a:schemeClr val="bg1"/>
                </a:solidFill>
              </a:rPr>
              <a:t>plug block) </a:t>
            </a:r>
            <a:r>
              <a:rPr lang="en-IN" sz="1600" b="1" dirty="0">
                <a:solidFill>
                  <a:schemeClr val="bg1"/>
                </a:solidFill>
              </a:rPr>
              <a:t>is used for building temporary circuits. </a:t>
            </a:r>
            <a:endParaRPr lang="en-IN" sz="1600" b="1" dirty="0" smtClean="0">
              <a:solidFill>
                <a:schemeClr val="bg1"/>
              </a:solidFill>
            </a:endParaRPr>
          </a:p>
          <a:p>
            <a:pPr marL="342900" indent="-342900">
              <a:buFont typeface="Arial" panose="020B0604020202020204" pitchFamily="34" charset="0"/>
              <a:buChar char="•"/>
            </a:pPr>
            <a:r>
              <a:rPr lang="en-IN" sz="1600" b="1" dirty="0" smtClean="0">
                <a:solidFill>
                  <a:schemeClr val="bg1"/>
                </a:solidFill>
              </a:rPr>
              <a:t>It </a:t>
            </a:r>
            <a:r>
              <a:rPr lang="en-IN" sz="1600" b="1" dirty="0">
                <a:solidFill>
                  <a:schemeClr val="bg1"/>
                </a:solidFill>
              </a:rPr>
              <a:t>is useful to designers because it allows components to be removed and replaced easily. </a:t>
            </a:r>
            <a:endParaRPr lang="en-IN" sz="1600" b="1" dirty="0" smtClean="0">
              <a:solidFill>
                <a:schemeClr val="bg1"/>
              </a:solidFill>
            </a:endParaRPr>
          </a:p>
          <a:p>
            <a:pPr marL="342900" indent="-342900">
              <a:buFont typeface="Arial" panose="020B0604020202020204" pitchFamily="34" charset="0"/>
              <a:buChar char="•"/>
            </a:pPr>
            <a:r>
              <a:rPr lang="en-IN" sz="1600" b="1" dirty="0" smtClean="0">
                <a:solidFill>
                  <a:schemeClr val="bg1"/>
                </a:solidFill>
              </a:rPr>
              <a:t>It </a:t>
            </a:r>
            <a:r>
              <a:rPr lang="en-IN" sz="1600" b="1" dirty="0">
                <a:solidFill>
                  <a:schemeClr val="bg1"/>
                </a:solidFill>
              </a:rPr>
              <a:t>is useful to the person who wants to build a circuit to demonstrate its action, then to reuse the components in another circuit</a:t>
            </a:r>
            <a:endParaRPr lang="en-IN" sz="1600" dirty="0">
              <a:solidFill>
                <a:schemeClr val="bg1"/>
              </a:solidFill>
            </a:endParaRPr>
          </a:p>
        </p:txBody>
      </p:sp>
      <p:pic>
        <p:nvPicPr>
          <p:cNvPr id="12" name="Picture 11" descr="Buy 400 Point Mini Breadboard Online at the Best Price in India"/>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748" y="4438768"/>
            <a:ext cx="1856747" cy="16857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45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7572" y="-1603432"/>
            <a:ext cx="8825658" cy="2677648"/>
          </a:xfrm>
        </p:spPr>
        <p:txBody>
          <a:bodyPr>
            <a:normAutofit/>
          </a:bodyPr>
          <a:lstStyle/>
          <a:p>
            <a:r>
              <a:rPr lang="en-IN" sz="3200" u="sng" dirty="0" smtClean="0">
                <a:latin typeface="Cooper Black" panose="0208090404030B020404" pitchFamily="18" charset="0"/>
              </a:rPr>
              <a:t>ADVANTAGES</a:t>
            </a:r>
            <a:r>
              <a:rPr lang="en-IN" sz="3200" dirty="0" smtClean="0"/>
              <a:t> :-</a:t>
            </a:r>
            <a:endParaRPr lang="en-IN" sz="3200" dirty="0"/>
          </a:p>
        </p:txBody>
      </p:sp>
      <p:sp>
        <p:nvSpPr>
          <p:cNvPr id="3" name="Subtitle 2"/>
          <p:cNvSpPr>
            <a:spLocks noGrp="1"/>
          </p:cNvSpPr>
          <p:nvPr>
            <p:ph type="subTitle" idx="1"/>
          </p:nvPr>
        </p:nvSpPr>
        <p:spPr>
          <a:xfrm>
            <a:off x="867572" y="6384745"/>
            <a:ext cx="8825658" cy="861420"/>
          </a:xfrm>
        </p:spPr>
        <p:txBody>
          <a:bodyPr/>
          <a:lstStyle/>
          <a:p>
            <a:r>
              <a:rPr lang="en-US" dirty="0" smtClean="0">
                <a:solidFill>
                  <a:schemeClr val="bg1"/>
                </a:solidFill>
              </a:rPr>
              <a:t>.</a:t>
            </a:r>
            <a:endParaRPr lang="en-IN" dirty="0">
              <a:solidFill>
                <a:schemeClr val="bg1"/>
              </a:solidFill>
            </a:endParaRPr>
          </a:p>
        </p:txBody>
      </p:sp>
      <p:sp>
        <p:nvSpPr>
          <p:cNvPr id="4" name="TextBox 3"/>
          <p:cNvSpPr txBox="1"/>
          <p:nvPr/>
        </p:nvSpPr>
        <p:spPr>
          <a:xfrm>
            <a:off x="689317" y="1216714"/>
            <a:ext cx="11169747" cy="2031325"/>
          </a:xfrm>
          <a:prstGeom prst="rect">
            <a:avLst/>
          </a:prstGeom>
          <a:noFill/>
        </p:spPr>
        <p:txBody>
          <a:bodyPr wrap="square" rtlCol="0">
            <a:spAutoFit/>
          </a:bodyPr>
          <a:lstStyle/>
          <a:p>
            <a:pPr marL="285750" lvl="0" indent="-285750">
              <a:buFont typeface="Arial" panose="020B0604020202020204" pitchFamily="34" charset="0"/>
              <a:buChar char="•"/>
            </a:pPr>
            <a:r>
              <a:rPr lang="en-IN" dirty="0" smtClean="0">
                <a:solidFill>
                  <a:schemeClr val="bg1"/>
                </a:solidFill>
                <a:latin typeface="Arial Black" panose="020B0A04020102020204" pitchFamily="34" charset="0"/>
              </a:rPr>
              <a:t>Easy to operate.</a:t>
            </a:r>
          </a:p>
          <a:p>
            <a:pPr marL="285750" lvl="0" indent="-285750">
              <a:buFont typeface="Arial" panose="020B0604020202020204" pitchFamily="34" charset="0"/>
              <a:buChar char="•"/>
            </a:pPr>
            <a:r>
              <a:rPr lang="en-IN" dirty="0" smtClean="0">
                <a:solidFill>
                  <a:schemeClr val="bg1"/>
                </a:solidFill>
                <a:latin typeface="Arial Black" panose="020B0A04020102020204" pitchFamily="34" charset="0"/>
              </a:rPr>
              <a:t>Low power consumption</a:t>
            </a:r>
          </a:p>
          <a:p>
            <a:pPr marL="285750" lvl="0" indent="-285750">
              <a:buFont typeface="Arial" panose="020B0604020202020204" pitchFamily="34" charset="0"/>
              <a:buChar char="•"/>
            </a:pPr>
            <a:r>
              <a:rPr lang="en-IN" dirty="0" smtClean="0">
                <a:solidFill>
                  <a:schemeClr val="bg1"/>
                </a:solidFill>
                <a:latin typeface="Arial Black" panose="020B0A04020102020204" pitchFamily="34" charset="0"/>
              </a:rPr>
              <a:t>User friendly.</a:t>
            </a:r>
          </a:p>
          <a:p>
            <a:pPr marL="285750" lvl="0" indent="-285750">
              <a:buFont typeface="Arial" panose="020B0604020202020204" pitchFamily="34" charset="0"/>
              <a:buChar char="•"/>
            </a:pPr>
            <a:r>
              <a:rPr lang="en-IN" dirty="0" smtClean="0">
                <a:solidFill>
                  <a:schemeClr val="bg1"/>
                </a:solidFill>
                <a:latin typeface="Arial Black" panose="020B0A04020102020204" pitchFamily="34" charset="0"/>
              </a:rPr>
              <a:t>Single equipment=multiple applications.</a:t>
            </a:r>
          </a:p>
          <a:p>
            <a:pPr marL="285750" lvl="0" indent="-285750">
              <a:buFont typeface="Arial" panose="020B0604020202020204" pitchFamily="34" charset="0"/>
              <a:buChar char="•"/>
            </a:pPr>
            <a:r>
              <a:rPr lang="en-IN" dirty="0" smtClean="0">
                <a:solidFill>
                  <a:schemeClr val="bg1"/>
                </a:solidFill>
                <a:latin typeface="Arial Black" panose="020B0A04020102020204" pitchFamily="34" charset="0"/>
              </a:rPr>
              <a:t>When extended further in the hardware section , numerous applications can be added.</a:t>
            </a:r>
          </a:p>
          <a:p>
            <a:pPr marL="285750" lvl="0" indent="-285750">
              <a:buFont typeface="Arial" panose="020B0604020202020204" pitchFamily="34" charset="0"/>
              <a:buChar char="•"/>
            </a:pPr>
            <a:r>
              <a:rPr lang="en-IN" dirty="0" smtClean="0">
                <a:solidFill>
                  <a:schemeClr val="bg1"/>
                </a:solidFill>
                <a:latin typeface="Arial Black" panose="020B0A04020102020204" pitchFamily="34" charset="0"/>
              </a:rPr>
              <a:t>One can able to control one’s slave robots just by hand gestures by this technology.</a:t>
            </a:r>
            <a:endParaRPr lang="en-IN" dirty="0">
              <a:solidFill>
                <a:schemeClr val="bg1"/>
              </a:solidFill>
              <a:latin typeface="Arial Black" panose="020B0A04020102020204" pitchFamily="34" charset="0"/>
            </a:endParaRPr>
          </a:p>
        </p:txBody>
      </p:sp>
      <p:sp>
        <p:nvSpPr>
          <p:cNvPr id="5" name="TextBox 4"/>
          <p:cNvSpPr txBox="1"/>
          <p:nvPr/>
        </p:nvSpPr>
        <p:spPr>
          <a:xfrm>
            <a:off x="867572" y="3331910"/>
            <a:ext cx="11493305" cy="800219"/>
          </a:xfrm>
          <a:prstGeom prst="rect">
            <a:avLst/>
          </a:prstGeom>
          <a:noFill/>
        </p:spPr>
        <p:txBody>
          <a:bodyPr wrap="square" rtlCol="0">
            <a:spAutoFit/>
          </a:bodyPr>
          <a:lstStyle/>
          <a:p>
            <a:r>
              <a:rPr lang="en-IN" sz="2800" u="sng" dirty="0" smtClean="0">
                <a:solidFill>
                  <a:schemeClr val="bg1"/>
                </a:solidFill>
                <a:latin typeface="Cooper Black" panose="0208090404030B020404" pitchFamily="18" charset="0"/>
              </a:rPr>
              <a:t>FUTURE SCOPES</a:t>
            </a:r>
            <a:r>
              <a:rPr lang="en-IN" dirty="0" smtClean="0">
                <a:solidFill>
                  <a:schemeClr val="bg1"/>
                </a:solidFill>
              </a:rPr>
              <a:t>:-</a:t>
            </a:r>
          </a:p>
          <a:p>
            <a:endParaRPr lang="en-IN" dirty="0">
              <a:solidFill>
                <a:schemeClr val="bg1"/>
              </a:solidFill>
            </a:endParaRPr>
          </a:p>
        </p:txBody>
      </p:sp>
      <p:sp>
        <p:nvSpPr>
          <p:cNvPr id="7" name="TextBox 6"/>
          <p:cNvSpPr txBox="1"/>
          <p:nvPr/>
        </p:nvSpPr>
        <p:spPr>
          <a:xfrm>
            <a:off x="689317" y="4068424"/>
            <a:ext cx="10860884" cy="2031325"/>
          </a:xfrm>
          <a:prstGeom prst="rect">
            <a:avLst/>
          </a:prstGeom>
          <a:noFill/>
        </p:spPr>
        <p:txBody>
          <a:bodyPr wrap="square" rtlCol="0">
            <a:spAutoFit/>
          </a:bodyPr>
          <a:lstStyle/>
          <a:p>
            <a:pPr marL="342900" lvl="0" indent="-342900">
              <a:buFont typeface="Arial" panose="020B0604020202020204" pitchFamily="34" charset="0"/>
              <a:buChar char="•"/>
            </a:pPr>
            <a:r>
              <a:rPr lang="en-IN" b="1" dirty="0">
                <a:solidFill>
                  <a:schemeClr val="bg1"/>
                </a:solidFill>
              </a:rPr>
              <a:t>Connect and communicate with physical devices: IoT facilities   the communication between human and machine.</a:t>
            </a:r>
            <a:endParaRPr lang="en-IN" dirty="0">
              <a:solidFill>
                <a:schemeClr val="bg1"/>
              </a:solidFill>
            </a:endParaRPr>
          </a:p>
          <a:p>
            <a:pPr marL="342900" lvl="0" indent="-342900">
              <a:buFont typeface="Arial" panose="020B0604020202020204" pitchFamily="34" charset="0"/>
              <a:buChar char="•"/>
            </a:pPr>
            <a:r>
              <a:rPr lang="en-IN" b="1" dirty="0">
                <a:solidFill>
                  <a:schemeClr val="bg1"/>
                </a:solidFill>
              </a:rPr>
              <a:t>Faster and smart innovation:  speed is very crucial aspect of any tool. Because of the use of sensors in IoT devices the required output is given in a good speed with great accuracy.   </a:t>
            </a:r>
            <a:endParaRPr lang="en-IN" dirty="0">
              <a:solidFill>
                <a:schemeClr val="bg1"/>
              </a:solidFill>
            </a:endParaRPr>
          </a:p>
          <a:p>
            <a:pPr marL="342900" lvl="0" indent="-342900">
              <a:buFont typeface="Arial" panose="020B0604020202020204" pitchFamily="34" charset="0"/>
              <a:buChar char="•"/>
            </a:pPr>
            <a:r>
              <a:rPr lang="en-IN" b="1" dirty="0">
                <a:solidFill>
                  <a:schemeClr val="bg1"/>
                </a:solidFill>
              </a:rPr>
              <a:t>Smart sensing capabilities:  sensors such as accelerometer can sense very minute vibration, so the device works very precisely and can be used for such works where errors must be minimised</a:t>
            </a:r>
            <a:r>
              <a:rPr lang="en-IN" b="1"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60682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9799" y="-1338824"/>
            <a:ext cx="8825658" cy="2677648"/>
          </a:xfrm>
        </p:spPr>
        <p:txBody>
          <a:bodyPr/>
          <a:lstStyle/>
          <a:p>
            <a:r>
              <a:rPr lang="en-IN" sz="2800" u="sng" dirty="0" smtClean="0">
                <a:latin typeface="Cooper Black" panose="0208090404030B020404" pitchFamily="18" charset="0"/>
              </a:rPr>
              <a:t>CONCLUSION</a:t>
            </a:r>
            <a:r>
              <a:rPr lang="en-IN" u="sng" dirty="0" smtClean="0">
                <a:latin typeface="Cooper Black" panose="0208090404030B020404" pitchFamily="18" charset="0"/>
              </a:rPr>
              <a:t>:</a:t>
            </a:r>
            <a:r>
              <a:rPr lang="en-IN" dirty="0" smtClean="0"/>
              <a:t>-</a:t>
            </a:r>
            <a:endParaRPr lang="en-IN" dirty="0"/>
          </a:p>
        </p:txBody>
      </p:sp>
      <p:sp>
        <p:nvSpPr>
          <p:cNvPr id="3" name="Subtitle 2"/>
          <p:cNvSpPr>
            <a:spLocks noGrp="1"/>
          </p:cNvSpPr>
          <p:nvPr>
            <p:ph type="subTitle" idx="1"/>
          </p:nvPr>
        </p:nvSpPr>
        <p:spPr>
          <a:xfrm>
            <a:off x="704018" y="6427290"/>
            <a:ext cx="8825658" cy="861420"/>
          </a:xfrm>
        </p:spPr>
        <p:txBody>
          <a:bodyPr/>
          <a:lstStyle/>
          <a:p>
            <a:r>
              <a:rPr lang="en-US" dirty="0" smtClean="0">
                <a:solidFill>
                  <a:schemeClr val="bg1"/>
                </a:solidFill>
              </a:rPr>
              <a:t>.</a:t>
            </a:r>
            <a:endParaRPr lang="en-IN" dirty="0">
              <a:solidFill>
                <a:schemeClr val="bg1"/>
              </a:solidFill>
            </a:endParaRPr>
          </a:p>
        </p:txBody>
      </p:sp>
      <p:sp>
        <p:nvSpPr>
          <p:cNvPr id="4" name="TextBox 3"/>
          <p:cNvSpPr txBox="1"/>
          <p:nvPr/>
        </p:nvSpPr>
        <p:spPr>
          <a:xfrm>
            <a:off x="704018" y="1592539"/>
            <a:ext cx="10059025" cy="2862322"/>
          </a:xfrm>
          <a:prstGeom prst="rect">
            <a:avLst/>
          </a:prstGeom>
          <a:noFill/>
        </p:spPr>
        <p:txBody>
          <a:bodyPr wrap="square" rtlCol="0">
            <a:spAutoFit/>
          </a:bodyPr>
          <a:lstStyle/>
          <a:p>
            <a:pPr marL="342900" lvl="0" indent="-342900">
              <a:buFont typeface="Arial" panose="020B0604020202020204" pitchFamily="34" charset="0"/>
              <a:buChar char="•"/>
            </a:pPr>
            <a:r>
              <a:rPr lang="en-IN" b="1" dirty="0">
                <a:solidFill>
                  <a:schemeClr val="bg1"/>
                </a:solidFill>
              </a:rPr>
              <a:t>Gesture recognition is technology that uses sensors to read and interpret hand movements as commands </a:t>
            </a:r>
            <a:endParaRPr lang="en-IN" dirty="0">
              <a:solidFill>
                <a:schemeClr val="bg1"/>
              </a:solidFill>
            </a:endParaRPr>
          </a:p>
          <a:p>
            <a:pPr marL="342900" lvl="0" indent="-342900">
              <a:buFont typeface="Arial" panose="020B0604020202020204" pitchFamily="34" charset="0"/>
              <a:buChar char="•"/>
            </a:pPr>
            <a:r>
              <a:rPr lang="en-IN" b="1" dirty="0">
                <a:solidFill>
                  <a:schemeClr val="bg1"/>
                </a:solidFill>
              </a:rPr>
              <a:t>In this project using Arduino Gesture control system was implemented.</a:t>
            </a:r>
            <a:endParaRPr lang="en-IN" dirty="0">
              <a:solidFill>
                <a:schemeClr val="bg1"/>
              </a:solidFill>
            </a:endParaRPr>
          </a:p>
          <a:p>
            <a:pPr marL="342900" lvl="0" indent="-342900">
              <a:buFont typeface="Arial" panose="020B0604020202020204" pitchFamily="34" charset="0"/>
              <a:buChar char="•"/>
            </a:pPr>
            <a:r>
              <a:rPr lang="en-IN" b="1" dirty="0">
                <a:solidFill>
                  <a:schemeClr val="bg1"/>
                </a:solidFill>
              </a:rPr>
              <a:t>This project helps us to control robotic arms using gesture control system and has been widely used under AI (Artificial Intelligence) and upcoming technologies.</a:t>
            </a:r>
            <a:endParaRPr lang="en-IN" dirty="0">
              <a:solidFill>
                <a:schemeClr val="bg1"/>
              </a:solidFill>
            </a:endParaRPr>
          </a:p>
          <a:p>
            <a:pPr marL="342900" lvl="0" indent="-342900">
              <a:buFont typeface="Arial" panose="020B0604020202020204" pitchFamily="34" charset="0"/>
              <a:buChar char="•"/>
            </a:pPr>
            <a:r>
              <a:rPr lang="en-IN" b="1" dirty="0">
                <a:solidFill>
                  <a:schemeClr val="bg1"/>
                </a:solidFill>
              </a:rPr>
              <a:t>In Automotive industry, this capability allows drivers and passengers to interact with the vehicle –usually to control the infotainment system without touching any buttons or screens.</a:t>
            </a:r>
            <a:endParaRPr lang="en-IN" dirty="0">
              <a:solidFill>
                <a:schemeClr val="bg1"/>
              </a:solidFill>
            </a:endParaRPr>
          </a:p>
          <a:p>
            <a:pPr marL="342900" indent="-342900">
              <a:buFont typeface="Arial" panose="020B0604020202020204" pitchFamily="34" charset="0"/>
              <a:buChar char="•"/>
            </a:pPr>
            <a:r>
              <a:rPr lang="en-IN" b="1" dirty="0">
                <a:solidFill>
                  <a:schemeClr val="bg1"/>
                </a:solidFill>
              </a:rPr>
              <a:t>In the future it can be modified better to understand wireless futuristic technologies to communicate between robots and humans</a:t>
            </a:r>
            <a:endParaRPr lang="en-IN" dirty="0">
              <a:solidFill>
                <a:schemeClr val="bg1"/>
              </a:solidFill>
            </a:endParaRPr>
          </a:p>
        </p:txBody>
      </p:sp>
    </p:spTree>
    <p:extLst>
      <p:ext uri="{BB962C8B-B14F-4D97-AF65-F5344CB8AC3E}">
        <p14:creationId xmlns:p14="http://schemas.microsoft.com/office/powerpoint/2010/main" val="1012272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244</TotalTime>
  <Words>926</Words>
  <Application>Microsoft Office PowerPoint</Application>
  <PresentationFormat>Widescreen</PresentationFormat>
  <Paragraphs>85</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Algerian</vt:lpstr>
      <vt:lpstr>Arial</vt:lpstr>
      <vt:lpstr>Arial Black</vt:lpstr>
      <vt:lpstr>Berlin Sans FB</vt:lpstr>
      <vt:lpstr>Calibri</vt:lpstr>
      <vt:lpstr>Calibri Light</vt:lpstr>
      <vt:lpstr>Century Gothic</vt:lpstr>
      <vt:lpstr>Cooper Black</vt:lpstr>
      <vt:lpstr>Wingdings 3</vt:lpstr>
      <vt:lpstr>Ion Boardroom</vt:lpstr>
      <vt:lpstr>MOTION GESTUTRE CONTROLLED VEHICLE -USING aRDUINO nano</vt:lpstr>
      <vt:lpstr>Abstract:-</vt:lpstr>
      <vt:lpstr>Objective:-</vt:lpstr>
      <vt:lpstr>CIRCUIT DIAGRAM:-</vt:lpstr>
      <vt:lpstr>WORKING FUNCTION:-</vt:lpstr>
      <vt:lpstr>Components details:-</vt:lpstr>
      <vt:lpstr>.</vt:lpstr>
      <vt:lpstr>ADVANTAGES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GESTUTRE CONTROLLED VEHICLE -USING aRDUINO</dc:title>
  <dc:creator>DELL</dc:creator>
  <cp:lastModifiedBy>DELL</cp:lastModifiedBy>
  <cp:revision>27</cp:revision>
  <dcterms:created xsi:type="dcterms:W3CDTF">2023-02-26T05:26:33Z</dcterms:created>
  <dcterms:modified xsi:type="dcterms:W3CDTF">2023-02-27T16:26:22Z</dcterms:modified>
</cp:coreProperties>
</file>