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Default Extension="svg" ContentType="image/svg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55"/>
  </p:notesMasterIdLst>
  <p:sldIdLst>
    <p:sldId id="256" r:id="rId5"/>
    <p:sldId id="1198" r:id="rId6"/>
    <p:sldId id="1255" r:id="rId7"/>
    <p:sldId id="1256" r:id="rId8"/>
    <p:sldId id="1052" r:id="rId9"/>
    <p:sldId id="1043" r:id="rId10"/>
    <p:sldId id="1042" r:id="rId11"/>
    <p:sldId id="1051" r:id="rId12"/>
    <p:sldId id="1048" r:id="rId13"/>
    <p:sldId id="1045" r:id="rId14"/>
    <p:sldId id="1050" r:id="rId15"/>
    <p:sldId id="995" r:id="rId16"/>
    <p:sldId id="1002" r:id="rId17"/>
    <p:sldId id="1055" r:id="rId18"/>
    <p:sldId id="993" r:id="rId19"/>
    <p:sldId id="998" r:id="rId20"/>
    <p:sldId id="1000" r:id="rId21"/>
    <p:sldId id="1001" r:id="rId22"/>
    <p:sldId id="1054" r:id="rId23"/>
    <p:sldId id="1053" r:id="rId24"/>
    <p:sldId id="1006" r:id="rId25"/>
    <p:sldId id="994" r:id="rId26"/>
    <p:sldId id="1061" r:id="rId27"/>
    <p:sldId id="1004" r:id="rId28"/>
    <p:sldId id="1032" r:id="rId29"/>
    <p:sldId id="1059" r:id="rId30"/>
    <p:sldId id="1060" r:id="rId31"/>
    <p:sldId id="1009" r:id="rId32"/>
    <p:sldId id="1034" r:id="rId33"/>
    <p:sldId id="1057" r:id="rId34"/>
    <p:sldId id="1056" r:id="rId35"/>
    <p:sldId id="1058" r:id="rId36"/>
    <p:sldId id="1012" r:id="rId37"/>
    <p:sldId id="1039" r:id="rId38"/>
    <p:sldId id="1035" r:id="rId39"/>
    <p:sldId id="1016" r:id="rId40"/>
    <p:sldId id="1036" r:id="rId41"/>
    <p:sldId id="1037" r:id="rId42"/>
    <p:sldId id="1018" r:id="rId43"/>
    <p:sldId id="1021" r:id="rId44"/>
    <p:sldId id="1038" r:id="rId45"/>
    <p:sldId id="1062" r:id="rId46"/>
    <p:sldId id="1029" r:id="rId47"/>
    <p:sldId id="1065" r:id="rId48"/>
    <p:sldId id="1068" r:id="rId49"/>
    <p:sldId id="1063" r:id="rId50"/>
    <p:sldId id="1069" r:id="rId51"/>
    <p:sldId id="1070" r:id="rId52"/>
    <p:sldId id="1071" r:id="rId53"/>
    <p:sldId id="1235" r:id="rId54"/>
  </p:sldIdLst>
  <p:sldSz cx="14630400" cy="8229600"/>
  <p:notesSz cx="6858000" cy="9144000"/>
  <p:defaultTextStyle>
    <a:defPPr>
      <a:defRPr lang="en-US"/>
    </a:defPPr>
    <a:lvl1pPr marL="0" algn="l" defTabSz="1097280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1pPr>
    <a:lvl2pPr marL="548640" algn="l" defTabSz="1097280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2pPr>
    <a:lvl3pPr marL="1097280" algn="l" defTabSz="1097280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3pPr>
    <a:lvl4pPr marL="1645920" algn="l" defTabSz="1097280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4pPr>
    <a:lvl5pPr marL="2194560" algn="l" defTabSz="1097280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5pPr>
    <a:lvl6pPr marL="2743200" algn="l" defTabSz="1097280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6pPr>
    <a:lvl7pPr marL="3291840" algn="l" defTabSz="1097280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7pPr>
    <a:lvl8pPr marL="3840480" algn="l" defTabSz="1097280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8pPr>
    <a:lvl9pPr marL="4389120" algn="l" defTabSz="1097280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592">
          <p15:clr>
            <a:srgbClr val="A4A3A4"/>
          </p15:clr>
        </p15:guide>
        <p15:guide id="2" pos="4608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lyan Reddy" initials="KR" lastIdx="1" clrIdx="0">
    <p:extLst>
      <p:ext uri="{19B8F6BF-5375-455C-9EA6-DF929625EA0E}">
        <p15:presenceInfo xmlns:p15="http://schemas.microsoft.com/office/powerpoint/2012/main" xmlns="" userId="c9a51c2cda3cd10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FF66"/>
    <a:srgbClr val="E4CF3D"/>
    <a:srgbClr val="224C8A"/>
    <a:srgbClr val="C0A523"/>
    <a:srgbClr val="246B1B"/>
    <a:srgbClr val="660033"/>
    <a:srgbClr val="660066"/>
    <a:srgbClr val="C7C7C7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21212" autoAdjust="0"/>
    <p:restoredTop sz="94507"/>
  </p:normalViewPr>
  <p:slideViewPr>
    <p:cSldViewPr snapToGrid="0" snapToObjects="1">
      <p:cViewPr varScale="1">
        <p:scale>
          <a:sx n="68" d="100"/>
          <a:sy n="68" d="100"/>
        </p:scale>
        <p:origin x="-422" y="-77"/>
      </p:cViewPr>
      <p:guideLst>
        <p:guide orient="horz" pos="2592"/>
        <p:guide pos="460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commentAuthors" Target="commentAuthor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392B7C-7B94-48F3-AD53-1D9389467956}" type="datetimeFigureOut">
              <a:rPr lang="en-US" smtClean="0"/>
              <a:pPr/>
              <a:t>9/28/2024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D8FE51-5DD6-4BF3-9495-81C4A5D2F89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692197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972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48640" algn="l" defTabSz="10972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97280" algn="l" defTabSz="10972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645920" algn="l" defTabSz="10972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194560" algn="l" defTabSz="10972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743200" algn="l" defTabSz="10972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291840" algn="l" defTabSz="10972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840480" algn="l" defTabSz="10972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389120" algn="l" defTabSz="10972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8FE51-5DD6-4BF3-9495-81C4A5D2F89C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816405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8FE51-5DD6-4BF3-9495-81C4A5D2F89C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8797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8FE51-5DD6-4BF3-9495-81C4A5D2F89C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599411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8FE51-5DD6-4BF3-9495-81C4A5D2F89C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019443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8FE51-5DD6-4BF3-9495-81C4A5D2F89C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707581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3911273"/>
            <a:ext cx="14630400" cy="4318327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28" tIns="54864" rIns="109728" bIns="54864"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90BEE7A-7819-E04D-BB55-67CA1386437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828799" y="4070555"/>
            <a:ext cx="8170607" cy="1926324"/>
          </a:xfrm>
        </p:spPr>
        <p:txBody>
          <a:bodyPr anchor="t">
            <a:normAutofit/>
          </a:bodyPr>
          <a:lstStyle>
            <a:lvl1pPr algn="l">
              <a:defRPr sz="58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Slide Deck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8D57E49C-3EEA-A443-9547-90F2FEFC96E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828799" y="5996878"/>
            <a:ext cx="6683969" cy="1701779"/>
          </a:xfrm>
        </p:spPr>
        <p:txBody>
          <a:bodyPr anchor="t"/>
          <a:lstStyle>
            <a:lvl1pPr marL="0" indent="0" algn="l">
              <a:buNone/>
              <a:defRPr sz="2900">
                <a:solidFill>
                  <a:schemeClr val="bg1"/>
                </a:solidFill>
              </a:defRPr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200"/>
            </a:lvl3pPr>
            <a:lvl4pPr marL="1645920" indent="0" algn="ctr">
              <a:buNone/>
              <a:defRPr sz="1900"/>
            </a:lvl4pPr>
            <a:lvl5pPr marL="2194560" indent="0" algn="ctr">
              <a:buNone/>
              <a:defRPr sz="1900"/>
            </a:lvl5pPr>
            <a:lvl6pPr marL="2743200" indent="0" algn="ctr">
              <a:buNone/>
              <a:defRPr sz="1900"/>
            </a:lvl6pPr>
            <a:lvl7pPr marL="3291840" indent="0" algn="ctr">
              <a:buNone/>
              <a:defRPr sz="1900"/>
            </a:lvl7pPr>
            <a:lvl8pPr marL="3840480" indent="0" algn="ctr">
              <a:buNone/>
              <a:defRPr sz="1900"/>
            </a:lvl8pPr>
            <a:lvl9pPr marL="4389120" indent="0" algn="ctr">
              <a:buNone/>
              <a:defRPr sz="1900"/>
            </a:lvl9pPr>
          </a:lstStyle>
          <a:p>
            <a:r>
              <a:rPr lang="en-GB" dirty="0"/>
              <a:t>Author </a:t>
            </a:r>
          </a:p>
          <a:p>
            <a:r>
              <a:rPr lang="en-GB" dirty="0"/>
              <a:t>Date </a:t>
            </a:r>
          </a:p>
        </p:txBody>
      </p:sp>
    </p:spTree>
    <p:extLst>
      <p:ext uri="{BB962C8B-B14F-4D97-AF65-F5344CB8AC3E}">
        <p14:creationId xmlns:p14="http://schemas.microsoft.com/office/powerpoint/2010/main" xmlns="" val="1566591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046544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0" y="7741207"/>
            <a:ext cx="4937760" cy="438150"/>
          </a:xfrm>
        </p:spPr>
        <p:txBody>
          <a:bodyPr/>
          <a:lstStyle/>
          <a:p>
            <a:pPr algn="l"/>
            <a:r>
              <a:rPr lang="en-US" dirty="0"/>
              <a:t>© Kalyan Reddy </a:t>
            </a:r>
            <a:r>
              <a:rPr lang="en-US" dirty="0" err="1"/>
              <a:t>Daida</a:t>
            </a:r>
            <a:endParaRPr lang="en-GB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6E404D94-AC54-F344-B51A-76FE094D90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5840" y="1821433"/>
            <a:ext cx="12618720" cy="5590922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xmlns="" id="{47D18E9C-71B9-6048-8B72-C5BBB56E4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272807"/>
            <a:ext cx="12618720" cy="1188851"/>
          </a:xfrm>
          <a:prstGeom prst="rect">
            <a:avLst/>
          </a:prstGeom>
        </p:spPr>
        <p:txBody>
          <a:bodyPr vert="horz" lIns="109728" tIns="54864" rIns="109728" bIns="54864" rtlCol="0" anchor="ctr">
            <a:normAutofit/>
          </a:bodyPr>
          <a:lstStyle>
            <a:lvl1pPr>
              <a:defRPr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sz="2400" dirty="0"/>
              <a:t>Sub heading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12300075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lyan-without-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0" y="7726175"/>
            <a:ext cx="4937760" cy="438150"/>
          </a:xfrm>
        </p:spPr>
        <p:txBody>
          <a:bodyPr/>
          <a:lstStyle/>
          <a:p>
            <a:pPr algn="l"/>
            <a:r>
              <a:rPr lang="en-US" dirty="0"/>
              <a:t>Kalyan Reddy Daida</a:t>
            </a:r>
            <a:endParaRPr lang="en-GB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6E404D94-AC54-F344-B51A-76FE094D90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5840" y="1112311"/>
            <a:ext cx="12618720" cy="630004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275460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E404D94-AC54-F344-B51A-76FE094D90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0" y="7741207"/>
            <a:ext cx="4937760" cy="438150"/>
          </a:xfrm>
        </p:spPr>
        <p:txBody>
          <a:bodyPr/>
          <a:lstStyle/>
          <a:p>
            <a:pPr algn="l"/>
            <a:r>
              <a:rPr lang="en-GB" dirty="0"/>
              <a:t>AWS VPC Master Class @Kalyan Reddy Daida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7C995CC4-5E34-0E41-A7F9-D8A939390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438151"/>
            <a:ext cx="12618720" cy="120777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4190868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A698A33-184A-8544-9FAA-FFAA66EAE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8220" y="2051686"/>
            <a:ext cx="12618720" cy="3423284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46F8684-740B-CF45-9F5C-1B7432DBD9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98220" y="5507356"/>
            <a:ext cx="12618720" cy="1800224"/>
          </a:xfrm>
        </p:spPr>
        <p:txBody>
          <a:bodyPr/>
          <a:lstStyle>
            <a:lvl1pPr marL="0" indent="0"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1pPr>
            <a:lvl2pPr marL="54864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1221892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90719BB-4979-0B44-AF6B-859078121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4F36EAB-B254-C146-A7C6-0DE76935A5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05840" y="1835107"/>
            <a:ext cx="6217920" cy="557724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1C78D9AA-C4F2-F341-9AD2-DD78F9E320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406640" y="1835106"/>
            <a:ext cx="6217920" cy="55772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477111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E7DE078-3DB5-CD4E-B5FF-74FE6A229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746" y="438150"/>
            <a:ext cx="12618720" cy="15906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88C4095-462F-0E4F-B67A-AB0DB86AEC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07746" y="2017396"/>
            <a:ext cx="6189344" cy="988694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200" b="1"/>
            </a:lvl3pPr>
            <a:lvl4pPr marL="1645920" indent="0">
              <a:buNone/>
              <a:defRPr sz="1900" b="1"/>
            </a:lvl4pPr>
            <a:lvl5pPr marL="2194560" indent="0">
              <a:buNone/>
              <a:defRPr sz="1900" b="1"/>
            </a:lvl5pPr>
            <a:lvl6pPr marL="2743200" indent="0">
              <a:buNone/>
              <a:defRPr sz="1900" b="1"/>
            </a:lvl6pPr>
            <a:lvl7pPr marL="3291840" indent="0">
              <a:buNone/>
              <a:defRPr sz="1900" b="1"/>
            </a:lvl7pPr>
            <a:lvl8pPr marL="3840480" indent="0">
              <a:buNone/>
              <a:defRPr sz="1900" b="1"/>
            </a:lvl8pPr>
            <a:lvl9pPr marL="4389120" indent="0">
              <a:buNone/>
              <a:defRPr sz="19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53989E46-5048-5442-9E93-17CCAA14B2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07746" y="3006090"/>
            <a:ext cx="6189344" cy="442150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5CD68C68-60E1-8E48-B221-933C8C8734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406640" y="2017396"/>
            <a:ext cx="6219826" cy="988694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200" b="1"/>
            </a:lvl3pPr>
            <a:lvl4pPr marL="1645920" indent="0">
              <a:buNone/>
              <a:defRPr sz="1900" b="1"/>
            </a:lvl4pPr>
            <a:lvl5pPr marL="2194560" indent="0">
              <a:buNone/>
              <a:defRPr sz="1900" b="1"/>
            </a:lvl5pPr>
            <a:lvl6pPr marL="2743200" indent="0">
              <a:buNone/>
              <a:defRPr sz="1900" b="1"/>
            </a:lvl6pPr>
            <a:lvl7pPr marL="3291840" indent="0">
              <a:buNone/>
              <a:defRPr sz="1900" b="1"/>
            </a:lvl7pPr>
            <a:lvl8pPr marL="3840480" indent="0">
              <a:buNone/>
              <a:defRPr sz="1900" b="1"/>
            </a:lvl8pPr>
            <a:lvl9pPr marL="4389120" indent="0">
              <a:buNone/>
              <a:defRPr sz="19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A8F8A2F8-2BBD-5C48-9615-20088671D9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06640" y="3006090"/>
            <a:ext cx="6219826" cy="442150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935601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519923F-80CF-1549-A2F3-FD799F8D8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284444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322359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B42A188-0C7D-5B48-8F5A-A4914AFAC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746" y="548640"/>
            <a:ext cx="4718684" cy="1920240"/>
          </a:xfrm>
        </p:spPr>
        <p:txBody>
          <a:bodyPr anchor="b"/>
          <a:lstStyle>
            <a:lvl1pPr>
              <a:defRPr sz="38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5D79F44-FC70-FA4C-ABA7-3BC66D2F50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9826" y="1184911"/>
            <a:ext cx="7406640" cy="5848350"/>
          </a:xfrm>
        </p:spPr>
        <p:txBody>
          <a:bodyPr/>
          <a:lstStyle>
            <a:lvl1pPr>
              <a:defRPr sz="3800"/>
            </a:lvl1pPr>
            <a:lvl2pPr>
              <a:defRPr sz="3400"/>
            </a:lvl2pPr>
            <a:lvl3pPr>
              <a:defRPr sz="29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A97335F7-E000-8E41-80E4-E0A5EE4F2A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07746" y="2468880"/>
            <a:ext cx="4718684" cy="4573906"/>
          </a:xfrm>
        </p:spPr>
        <p:txBody>
          <a:bodyPr/>
          <a:lstStyle>
            <a:lvl1pPr marL="0" indent="0">
              <a:buNone/>
              <a:defRPr sz="1900"/>
            </a:lvl1pPr>
            <a:lvl2pPr marL="548640" indent="0">
              <a:buNone/>
              <a:defRPr sz="1700"/>
            </a:lvl2pPr>
            <a:lvl3pPr marL="1097280" indent="0">
              <a:buNone/>
              <a:defRPr sz="140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1797874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F3627E9-05F0-FE4F-9A4C-7EBDC6827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746" y="548640"/>
            <a:ext cx="4718684" cy="1920240"/>
          </a:xfrm>
        </p:spPr>
        <p:txBody>
          <a:bodyPr anchor="b"/>
          <a:lstStyle>
            <a:lvl1pPr>
              <a:defRPr sz="38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1AE113E1-980C-1E4F-BD57-EFD7C1325A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19826" y="1184911"/>
            <a:ext cx="7406640" cy="5848350"/>
          </a:xfrm>
        </p:spPr>
        <p:txBody>
          <a:bodyPr/>
          <a:lstStyle>
            <a:lvl1pPr marL="0" indent="0">
              <a:buNone/>
              <a:defRPr sz="3800"/>
            </a:lvl1pPr>
            <a:lvl2pPr marL="548640" indent="0">
              <a:buNone/>
              <a:defRPr sz="3400"/>
            </a:lvl2pPr>
            <a:lvl3pPr marL="1097280" indent="0">
              <a:buNone/>
              <a:defRPr sz="290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4913DE4B-B046-924F-B3CB-32E0383A5D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07746" y="2468880"/>
            <a:ext cx="4718684" cy="4573906"/>
          </a:xfrm>
        </p:spPr>
        <p:txBody>
          <a:bodyPr/>
          <a:lstStyle>
            <a:lvl1pPr marL="0" indent="0">
              <a:buNone/>
              <a:defRPr sz="1900"/>
            </a:lvl1pPr>
            <a:lvl2pPr marL="548640" indent="0">
              <a:buNone/>
              <a:defRPr sz="1700"/>
            </a:lvl2pPr>
            <a:lvl3pPr marL="1097280" indent="0">
              <a:buNone/>
              <a:defRPr sz="140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C152A71-4150-4C4A-9445-154BD939EB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05840" y="7627621"/>
            <a:ext cx="3291840" cy="438150"/>
          </a:xfrm>
          <a:prstGeom prst="rect">
            <a:avLst/>
          </a:prstGeom>
        </p:spPr>
        <p:txBody>
          <a:bodyPr lIns="109728" tIns="54864" rIns="109728" bIns="54864"/>
          <a:lstStyle/>
          <a:p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BF15324-A847-7E48-BDE6-12E305FCF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6320" y="7627621"/>
            <a:ext cx="4937760" cy="4381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AWS VPC Master Class @Kalyan Reddy Daida</a:t>
            </a:r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2DD7A1F-D1EA-C646-9E58-6DC2830FA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32720" y="7627621"/>
            <a:ext cx="3291840" cy="438150"/>
          </a:xfrm>
          <a:prstGeom prst="rect">
            <a:avLst/>
          </a:prstGeom>
        </p:spPr>
        <p:txBody>
          <a:bodyPr lIns="109728" tIns="54864" rIns="109728" bIns="54864"/>
          <a:lstStyle/>
          <a:p>
            <a:fld id="{18A65C51-7344-6544-8116-303C127F513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406569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D73CC461-EC5E-944F-B708-4B7701E89627}"/>
              </a:ext>
            </a:extLst>
          </p:cNvPr>
          <p:cNvSpPr/>
          <p:nvPr/>
        </p:nvSpPr>
        <p:spPr>
          <a:xfrm>
            <a:off x="-15031" y="7665929"/>
            <a:ext cx="14645431" cy="56367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28" tIns="54864" rIns="109728" bIns="54864" rtlCol="0" anchor="ctr"/>
          <a:lstStyle/>
          <a:p>
            <a:pPr algn="ctr"/>
            <a:endParaRPr lang="en-GB">
              <a:solidFill>
                <a:schemeClr val="bg1"/>
              </a:solidFill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47D18E9C-71B9-6048-8B72-C5BBB56E4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438151"/>
            <a:ext cx="12618720" cy="1188851"/>
          </a:xfrm>
          <a:prstGeom prst="rect">
            <a:avLst/>
          </a:prstGeom>
        </p:spPr>
        <p:txBody>
          <a:bodyPr vert="horz" lIns="109728" tIns="54864" rIns="109728" bIns="54864" rtlCol="0" anchor="ctr">
            <a:normAutofit/>
          </a:bodyPr>
          <a:lstStyle/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sz="2400" dirty="0"/>
              <a:t>Sub heading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0A5E41C-C682-7742-8D56-362E23AF93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05840" y="1821433"/>
            <a:ext cx="12618720" cy="5590922"/>
          </a:xfrm>
          <a:prstGeom prst="rect">
            <a:avLst/>
          </a:prstGeom>
        </p:spPr>
        <p:txBody>
          <a:bodyPr vert="horz" lIns="109728" tIns="54864" rIns="109728" bIns="54864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3"/>
          </p:nvPr>
        </p:nvSpPr>
        <p:spPr>
          <a:xfrm>
            <a:off x="0" y="7756238"/>
            <a:ext cx="4937760" cy="438150"/>
          </a:xfrm>
          <a:prstGeom prst="rect">
            <a:avLst/>
          </a:prstGeom>
        </p:spPr>
        <p:txBody>
          <a:bodyPr vert="horz" lIns="109728" tIns="54864" rIns="109728" bIns="54864" rtlCol="0" anchor="ctr"/>
          <a:lstStyle>
            <a:lvl1pPr algn="ctr">
              <a:defRPr sz="1700" b="1">
                <a:solidFill>
                  <a:schemeClr val="bg1"/>
                </a:solidFill>
              </a:defRPr>
            </a:lvl1pPr>
          </a:lstStyle>
          <a:p>
            <a:pPr algn="l"/>
            <a:r>
              <a:rPr lang="en-US" dirty="0"/>
              <a:t>© Kalyan Reddy </a:t>
            </a:r>
            <a:r>
              <a:rPr lang="en-US" dirty="0" err="1"/>
              <a:t>Daida</a:t>
            </a:r>
            <a:endParaRPr lang="en-GB" dirty="0"/>
          </a:p>
        </p:txBody>
      </p:sp>
      <p:sp>
        <p:nvSpPr>
          <p:cNvPr id="6" name="Footer Placeholder 7"/>
          <p:cNvSpPr txBox="1">
            <a:spLocks/>
          </p:cNvSpPr>
          <p:nvPr/>
        </p:nvSpPr>
        <p:spPr>
          <a:xfrm>
            <a:off x="12852044" y="7714109"/>
            <a:ext cx="1735609" cy="437415"/>
          </a:xfrm>
          <a:prstGeom prst="rect">
            <a:avLst/>
          </a:prstGeom>
        </p:spPr>
        <p:txBody>
          <a:bodyPr vert="horz" lIns="109728" tIns="54864" rIns="109728" bIns="54864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700" dirty="0"/>
              <a:t>StackSimplify</a:t>
            </a:r>
            <a:endParaRPr lang="en-GB" sz="1700" dirty="0"/>
          </a:p>
        </p:txBody>
      </p:sp>
    </p:spTree>
    <p:extLst>
      <p:ext uri="{BB962C8B-B14F-4D97-AF65-F5344CB8AC3E}">
        <p14:creationId xmlns:p14="http://schemas.microsoft.com/office/powerpoint/2010/main" xmlns="" val="422198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dt="0"/>
  <p:txStyles>
    <p:titleStyle>
      <a:lvl1pPr algn="ctr" defTabSz="1097280" rtl="0" eaLnBrk="1" latinLnBrk="0" hangingPunct="1">
        <a:lnSpc>
          <a:spcPct val="90000"/>
        </a:lnSpc>
        <a:spcBef>
          <a:spcPct val="0"/>
        </a:spcBef>
        <a:buNone/>
        <a:defRPr sz="5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109728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.sv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.sv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7.svg"/><Relationship Id="rId4" Type="http://schemas.openxmlformats.org/officeDocument/2006/relationships/image" Target="../media/image6.sv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7.svg"/><Relationship Id="rId4" Type="http://schemas.openxmlformats.org/officeDocument/2006/relationships/image" Target="../media/image6.sv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9.sv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6.svg"/><Relationship Id="rId5" Type="http://schemas.openxmlformats.org/officeDocument/2006/relationships/image" Target="../media/image9.png"/><Relationship Id="rId4" Type="http://schemas.openxmlformats.org/officeDocument/2006/relationships/image" Target="../media/image14.sv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.sv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.sv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2063" y="4302049"/>
            <a:ext cx="12615756" cy="1926324"/>
          </a:xfrm>
        </p:spPr>
        <p:txBody>
          <a:bodyPr>
            <a:noAutofit/>
          </a:bodyPr>
          <a:lstStyle/>
          <a:p>
            <a:r>
              <a:rPr lang="en-US" sz="4000" dirty="0"/>
              <a:t>Kubernetes for Absolute Beginners on AWS Cloud</a:t>
            </a:r>
            <a:br>
              <a:rPr lang="en-US" sz="4000" dirty="0"/>
            </a:b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xmlns="" val="27398887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138416B0-90F1-C64C-8EA8-809BA828CBD0}"/>
              </a:ext>
            </a:extLst>
          </p:cNvPr>
          <p:cNvSpPr/>
          <p:nvPr/>
        </p:nvSpPr>
        <p:spPr>
          <a:xfrm>
            <a:off x="222280" y="1232563"/>
            <a:ext cx="2051824" cy="250930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EKS Control Plane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A849375E-277D-D341-B923-394DD65F5203}"/>
              </a:ext>
            </a:extLst>
          </p:cNvPr>
          <p:cNvSpPr/>
          <p:nvPr/>
        </p:nvSpPr>
        <p:spPr>
          <a:xfrm>
            <a:off x="2509024" y="1232563"/>
            <a:ext cx="11899096" cy="250930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AutoNum type="arabicPeriod"/>
            </a:pPr>
            <a:r>
              <a:rPr lang="en-IN" dirty="0"/>
              <a:t>EKS runs a single tenant Kubernetes control plane for each cluster, and control plane infrastructure is </a:t>
            </a:r>
            <a:r>
              <a:rPr lang="en-IN" dirty="0">
                <a:solidFill>
                  <a:srgbClr val="0070C0"/>
                </a:solidFill>
              </a:rPr>
              <a:t>not shared</a:t>
            </a:r>
            <a:r>
              <a:rPr lang="en-IN" dirty="0"/>
              <a:t> across clusters or AWS accounts.</a:t>
            </a:r>
          </a:p>
          <a:p>
            <a:pPr marL="457200" indent="-457200">
              <a:buAutoNum type="arabicPeriod"/>
            </a:pPr>
            <a:r>
              <a:rPr lang="en-IN" dirty="0"/>
              <a:t>This control plane consists of at least two API server nodes and three </a:t>
            </a:r>
            <a:r>
              <a:rPr lang="en-IN" dirty="0" err="1"/>
              <a:t>etcd</a:t>
            </a:r>
            <a:r>
              <a:rPr lang="en-IN" dirty="0"/>
              <a:t> nodes that run across </a:t>
            </a:r>
            <a:r>
              <a:rPr lang="en-IN" dirty="0">
                <a:solidFill>
                  <a:srgbClr val="0070C0"/>
                </a:solidFill>
              </a:rPr>
              <a:t>three Availability Zones within a Region</a:t>
            </a:r>
          </a:p>
          <a:p>
            <a:pPr marL="457200" indent="-457200">
              <a:buAutoNum type="arabicPeriod"/>
            </a:pPr>
            <a:r>
              <a:rPr lang="en-IN" dirty="0"/>
              <a:t>EKS </a:t>
            </a:r>
            <a:r>
              <a:rPr lang="en-IN" dirty="0">
                <a:solidFill>
                  <a:srgbClr val="0070C0"/>
                </a:solidFill>
              </a:rPr>
              <a:t>automatically detects and replaces unhealthy </a:t>
            </a:r>
            <a:r>
              <a:rPr lang="en-IN" dirty="0"/>
              <a:t>control plane instances, restarting them across the Availability Zones within the Region as needed.</a:t>
            </a:r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0DC3A327-AB2B-D44F-971E-5C2EA1E6829C}"/>
              </a:ext>
            </a:extLst>
          </p:cNvPr>
          <p:cNvSpPr/>
          <p:nvPr/>
        </p:nvSpPr>
        <p:spPr>
          <a:xfrm>
            <a:off x="222280" y="4089864"/>
            <a:ext cx="2051824" cy="330335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Worker Nodes</a:t>
            </a:r>
          </a:p>
          <a:p>
            <a:pPr algn="ctr"/>
            <a:r>
              <a:rPr lang="en-US" dirty="0"/>
              <a:t>&amp;</a:t>
            </a:r>
          </a:p>
          <a:p>
            <a:pPr algn="ctr"/>
            <a:r>
              <a:rPr lang="en-US" dirty="0"/>
              <a:t>Node Groups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xmlns="" id="{CCD5681A-2638-754C-8F13-F7392D19FB56}"/>
              </a:ext>
            </a:extLst>
          </p:cNvPr>
          <p:cNvSpPr/>
          <p:nvPr/>
        </p:nvSpPr>
        <p:spPr>
          <a:xfrm>
            <a:off x="2509024" y="4114800"/>
            <a:ext cx="11899096" cy="33033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AutoNum type="arabicPeriod"/>
            </a:pPr>
            <a:r>
              <a:rPr lang="en-IN" dirty="0"/>
              <a:t>Worker machines in Kubernetes are called nodes.  These are EC2 Instances</a:t>
            </a:r>
          </a:p>
          <a:p>
            <a:pPr marL="457200" indent="-457200">
              <a:buAutoNum type="arabicPeriod"/>
            </a:pPr>
            <a:r>
              <a:rPr lang="en-IN" dirty="0"/>
              <a:t>EKS worker nodes run in our AWS account and connect to our cluster's control plane via the </a:t>
            </a:r>
            <a:r>
              <a:rPr lang="en-IN" dirty="0">
                <a:solidFill>
                  <a:srgbClr val="0070C0"/>
                </a:solidFill>
              </a:rPr>
              <a:t>cluster API server endpoint. </a:t>
            </a:r>
          </a:p>
          <a:p>
            <a:pPr marL="457200" indent="-457200">
              <a:buAutoNum type="arabicPeriod"/>
            </a:pPr>
            <a:r>
              <a:rPr lang="en-IN" dirty="0"/>
              <a:t>A node group is </a:t>
            </a:r>
            <a:r>
              <a:rPr lang="en-IN" dirty="0">
                <a:solidFill>
                  <a:srgbClr val="0070C0"/>
                </a:solidFill>
              </a:rPr>
              <a:t>one or more EC2 instances </a:t>
            </a:r>
            <a:r>
              <a:rPr lang="en-IN" dirty="0"/>
              <a:t>that are deployed in an EC2 Autoscaling group. </a:t>
            </a:r>
          </a:p>
          <a:p>
            <a:pPr marL="457200" indent="-457200">
              <a:buAutoNum type="arabicPeriod"/>
            </a:pPr>
            <a:r>
              <a:rPr lang="en-IN" dirty="0"/>
              <a:t>All instances in a node group must </a:t>
            </a:r>
          </a:p>
          <a:p>
            <a:pPr marL="1005840" lvl="1" indent="-457200">
              <a:buAutoNum type="arabicPeriod"/>
            </a:pPr>
            <a:r>
              <a:rPr lang="en-IN" dirty="0"/>
              <a:t>Be the </a:t>
            </a:r>
            <a:r>
              <a:rPr lang="en-IN" dirty="0">
                <a:solidFill>
                  <a:srgbClr val="0070C0"/>
                </a:solidFill>
              </a:rPr>
              <a:t>same instance type</a:t>
            </a:r>
          </a:p>
          <a:p>
            <a:pPr marL="1005840" lvl="1" indent="-457200">
              <a:buAutoNum type="arabicPeriod"/>
            </a:pPr>
            <a:r>
              <a:rPr lang="en-IN" dirty="0"/>
              <a:t>Be </a:t>
            </a:r>
            <a:r>
              <a:rPr lang="en-IN" dirty="0">
                <a:solidFill>
                  <a:srgbClr val="0070C0"/>
                </a:solidFill>
              </a:rPr>
              <a:t>running the same AMI</a:t>
            </a:r>
          </a:p>
          <a:p>
            <a:pPr marL="1005840" lvl="1" indent="-457200">
              <a:buAutoNum type="arabicPeriod"/>
            </a:pPr>
            <a:r>
              <a:rPr lang="en-IN" dirty="0"/>
              <a:t>Use the </a:t>
            </a:r>
            <a:r>
              <a:rPr lang="en-IN" dirty="0">
                <a:solidFill>
                  <a:srgbClr val="0070C0"/>
                </a:solidFill>
              </a:rPr>
              <a:t>same EKS worker node IAM role</a:t>
            </a:r>
          </a:p>
        </p:txBody>
      </p:sp>
      <p:sp>
        <p:nvSpPr>
          <p:cNvPr id="47" name="Title 3">
            <a:extLst>
              <a:ext uri="{FF2B5EF4-FFF2-40B4-BE49-F238E27FC236}">
                <a16:creationId xmlns:a16="http://schemas.microsoft.com/office/drawing/2014/main" xmlns="" id="{5C74761B-8F6F-B946-9F3D-31C6E89BD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-142753"/>
            <a:ext cx="12618720" cy="1188851"/>
          </a:xfrm>
        </p:spPr>
        <p:txBody>
          <a:bodyPr/>
          <a:lstStyle/>
          <a:p>
            <a:r>
              <a:rPr lang="en-US" dirty="0"/>
              <a:t>EKS Cluster – Core Objects Detailed</a:t>
            </a:r>
          </a:p>
        </p:txBody>
      </p:sp>
    </p:spTree>
    <p:extLst>
      <p:ext uri="{BB962C8B-B14F-4D97-AF65-F5344CB8AC3E}">
        <p14:creationId xmlns:p14="http://schemas.microsoft.com/office/powerpoint/2010/main" xmlns="" val="3723799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9" grpId="0" animBg="1"/>
      <p:bldP spid="35" grpId="0" animBg="1"/>
      <p:bldP spid="3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xmlns="" id="{C18F6956-4955-FF4C-B155-7722E6825080}"/>
              </a:ext>
            </a:extLst>
          </p:cNvPr>
          <p:cNvSpPr/>
          <p:nvPr/>
        </p:nvSpPr>
        <p:spPr>
          <a:xfrm>
            <a:off x="217077" y="1085747"/>
            <a:ext cx="2051824" cy="302905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Fargate Profiles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xmlns="" id="{61DE3CDC-51B3-CF40-AC02-96E467FFC3B4}"/>
              </a:ext>
            </a:extLst>
          </p:cNvPr>
          <p:cNvSpPr/>
          <p:nvPr/>
        </p:nvSpPr>
        <p:spPr>
          <a:xfrm>
            <a:off x="2468879" y="1085748"/>
            <a:ext cx="12021758" cy="302905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AutoNum type="arabicPeriod"/>
            </a:pPr>
            <a:r>
              <a:rPr lang="en-IN" dirty="0"/>
              <a:t>AWS </a:t>
            </a:r>
            <a:r>
              <a:rPr lang="en-IN" dirty="0" err="1"/>
              <a:t>Fargate</a:t>
            </a:r>
            <a:r>
              <a:rPr lang="en-IN" dirty="0"/>
              <a:t> is a technology that provides </a:t>
            </a:r>
            <a:r>
              <a:rPr lang="en-IN" dirty="0">
                <a:solidFill>
                  <a:srgbClr val="0070C0"/>
                </a:solidFill>
              </a:rPr>
              <a:t>on-demand, right-sized compute capacity </a:t>
            </a:r>
            <a:r>
              <a:rPr lang="en-IN" dirty="0"/>
              <a:t>for containers</a:t>
            </a:r>
          </a:p>
          <a:p>
            <a:pPr marL="457200" indent="-457200">
              <a:buFontTx/>
              <a:buAutoNum type="arabicPeriod"/>
            </a:pPr>
            <a:r>
              <a:rPr lang="en-US" dirty="0"/>
              <a:t>With Fargate, we </a:t>
            </a:r>
            <a:r>
              <a:rPr lang="en-US" dirty="0">
                <a:solidFill>
                  <a:srgbClr val="0070C0"/>
                </a:solidFill>
              </a:rPr>
              <a:t>no longer </a:t>
            </a:r>
            <a:r>
              <a:rPr lang="en-US" dirty="0"/>
              <a:t>have to provision, configure, or scale groups of virtual machines to run containers. </a:t>
            </a:r>
          </a:p>
          <a:p>
            <a:pPr marL="457200" indent="-457200">
              <a:buFontTx/>
              <a:buAutoNum type="arabicPeriod"/>
            </a:pPr>
            <a:r>
              <a:rPr lang="en-US" dirty="0"/>
              <a:t>Each pod running on Fargate has its </a:t>
            </a:r>
            <a:r>
              <a:rPr lang="en-US" dirty="0">
                <a:solidFill>
                  <a:srgbClr val="0070C0"/>
                </a:solidFill>
              </a:rPr>
              <a:t>own isolation boundary </a:t>
            </a:r>
            <a:r>
              <a:rPr lang="en-US" dirty="0"/>
              <a:t>and does not share the underlying kernel, CPU resources, memory resources, or elastic network interface with another pod.</a:t>
            </a:r>
          </a:p>
          <a:p>
            <a:pPr marL="457200" indent="-457200">
              <a:buFontTx/>
              <a:buAutoNum type="arabicPeriod"/>
            </a:pPr>
            <a:r>
              <a:rPr lang="en-US" dirty="0"/>
              <a:t>AWS specially built </a:t>
            </a:r>
            <a:r>
              <a:rPr lang="en-US" dirty="0">
                <a:solidFill>
                  <a:srgbClr val="0070C0"/>
                </a:solidFill>
              </a:rPr>
              <a:t>Fargate controllers </a:t>
            </a:r>
            <a:r>
              <a:rPr lang="en-US" dirty="0"/>
              <a:t>that recognizes the pods belonging to </a:t>
            </a:r>
            <a:r>
              <a:rPr lang="en-US" dirty="0" err="1"/>
              <a:t>fargate</a:t>
            </a:r>
            <a:r>
              <a:rPr lang="en-US" dirty="0"/>
              <a:t> and schedules them on Fargate profiles. </a:t>
            </a:r>
          </a:p>
          <a:p>
            <a:pPr marL="457200" indent="-457200">
              <a:buFontTx/>
              <a:buAutoNum type="arabicPeriod"/>
            </a:pPr>
            <a:r>
              <a:rPr lang="en-US" dirty="0"/>
              <a:t>We will see more in our Fargate learning section.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xmlns="" id="{AC2BFEE2-574E-494C-ABD2-5EBBC09F3048}"/>
              </a:ext>
            </a:extLst>
          </p:cNvPr>
          <p:cNvSpPr/>
          <p:nvPr/>
        </p:nvSpPr>
        <p:spPr>
          <a:xfrm>
            <a:off x="217077" y="4798407"/>
            <a:ext cx="2051824" cy="229051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VPC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xmlns="" id="{7E39D25A-AB40-824E-A119-F06842183C96}"/>
              </a:ext>
            </a:extLst>
          </p:cNvPr>
          <p:cNvSpPr/>
          <p:nvPr/>
        </p:nvSpPr>
        <p:spPr>
          <a:xfrm>
            <a:off x="2503077" y="4798407"/>
            <a:ext cx="12021757" cy="229051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AutoNum type="arabicPeriod"/>
            </a:pPr>
            <a:r>
              <a:rPr lang="en-IN" dirty="0"/>
              <a:t>EKS uses AWS VPC network policies </a:t>
            </a:r>
            <a:r>
              <a:rPr lang="en-IN" dirty="0">
                <a:solidFill>
                  <a:srgbClr val="0070C0"/>
                </a:solidFill>
              </a:rPr>
              <a:t>to restrict traffic</a:t>
            </a:r>
            <a:r>
              <a:rPr lang="en-IN" dirty="0"/>
              <a:t> between control plane components to within a single cluster. </a:t>
            </a:r>
          </a:p>
          <a:p>
            <a:pPr marL="457200" indent="-457200">
              <a:buAutoNum type="arabicPeriod"/>
            </a:pPr>
            <a:r>
              <a:rPr lang="en-IN" dirty="0"/>
              <a:t>Control plane components for a EKS cluster </a:t>
            </a:r>
            <a:r>
              <a:rPr lang="en-IN" dirty="0">
                <a:solidFill>
                  <a:srgbClr val="0070C0"/>
                </a:solidFill>
              </a:rPr>
              <a:t>cannot view or receive </a:t>
            </a:r>
            <a:r>
              <a:rPr lang="en-IN" dirty="0"/>
              <a:t>communication from other clusters or other AWS accounts, except as authorized with Kubernetes RBAC policies. </a:t>
            </a:r>
          </a:p>
          <a:p>
            <a:pPr marL="457200" indent="-457200">
              <a:buAutoNum type="arabicPeriod"/>
            </a:pPr>
            <a:r>
              <a:rPr lang="en-IN" dirty="0"/>
              <a:t>This </a:t>
            </a:r>
            <a:r>
              <a:rPr lang="en-IN" dirty="0">
                <a:solidFill>
                  <a:srgbClr val="0070C0"/>
                </a:solidFill>
              </a:rPr>
              <a:t>secure and highly-available configuration </a:t>
            </a:r>
            <a:r>
              <a:rPr lang="en-IN" dirty="0"/>
              <a:t>makes EKS reliable and recommended for </a:t>
            </a:r>
            <a:r>
              <a:rPr lang="en-IN" dirty="0">
                <a:solidFill>
                  <a:srgbClr val="FFFF00"/>
                </a:solidFill>
              </a:rPr>
              <a:t>production workloads.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16" name="Title 3">
            <a:extLst>
              <a:ext uri="{FF2B5EF4-FFF2-40B4-BE49-F238E27FC236}">
                <a16:creationId xmlns:a16="http://schemas.microsoft.com/office/drawing/2014/main" xmlns="" id="{5FBD4DF6-C27B-874F-B296-13417DAF9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-210174"/>
            <a:ext cx="12618720" cy="1188851"/>
          </a:xfrm>
        </p:spPr>
        <p:txBody>
          <a:bodyPr/>
          <a:lstStyle/>
          <a:p>
            <a:r>
              <a:rPr lang="en-US" dirty="0"/>
              <a:t>EKS Cluster – Core Objects Detailed</a:t>
            </a:r>
          </a:p>
        </p:txBody>
      </p:sp>
    </p:spTree>
    <p:extLst>
      <p:ext uri="{BB962C8B-B14F-4D97-AF65-F5344CB8AC3E}">
        <p14:creationId xmlns:p14="http://schemas.microsoft.com/office/powerpoint/2010/main" xmlns="" val="1827278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  <p:bldP spid="39" grpId="0" animBg="1"/>
      <p:bldP spid="4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xmlns="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846757" y="1756402"/>
            <a:ext cx="4858736" cy="471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xmlns="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273" y="2899123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Kubernetes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Architecture</a:t>
            </a:r>
          </a:p>
        </p:txBody>
      </p:sp>
    </p:spTree>
    <p:extLst>
      <p:ext uri="{BB962C8B-B14F-4D97-AF65-F5344CB8AC3E}">
        <p14:creationId xmlns:p14="http://schemas.microsoft.com/office/powerpoint/2010/main" xmlns="" val="14635122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xmlns="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971364" y="1985978"/>
            <a:ext cx="4385767" cy="4257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xmlns="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8879" y="2928922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Kubernetes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Architecture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xmlns="" id="{C5DB0ADC-2D3C-4AE9-87AC-FBFAA0CA0C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71194" y="2392617"/>
            <a:ext cx="3745901" cy="374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6348864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F8840114-9439-4B2E-A512-1F12425EB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407" y="-145598"/>
            <a:ext cx="12618720" cy="1188851"/>
          </a:xfrm>
        </p:spPr>
        <p:txBody>
          <a:bodyPr/>
          <a:lstStyle/>
          <a:p>
            <a:r>
              <a:rPr lang="en-IN" dirty="0"/>
              <a:t>Kubernetes - Architecture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119EBDD3-C074-4FD1-90DE-DBEA7232FDD0}"/>
              </a:ext>
            </a:extLst>
          </p:cNvPr>
          <p:cNvSpPr/>
          <p:nvPr/>
        </p:nvSpPr>
        <p:spPr>
          <a:xfrm>
            <a:off x="1292772" y="1127819"/>
            <a:ext cx="4761187" cy="5747543"/>
          </a:xfrm>
          <a:prstGeom prst="rect">
            <a:avLst/>
          </a:prstGeom>
          <a:noFill/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5A4B9D87-4A32-4603-9B2B-8992F516F95E}"/>
              </a:ext>
            </a:extLst>
          </p:cNvPr>
          <p:cNvSpPr/>
          <p:nvPr/>
        </p:nvSpPr>
        <p:spPr>
          <a:xfrm>
            <a:off x="1608880" y="1844776"/>
            <a:ext cx="1469985" cy="104172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 Controller Manager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5DD2489E-5A2A-4FBF-9F64-78611E804517}"/>
              </a:ext>
            </a:extLst>
          </p:cNvPr>
          <p:cNvSpPr/>
          <p:nvPr/>
        </p:nvSpPr>
        <p:spPr>
          <a:xfrm>
            <a:off x="4309174" y="1848648"/>
            <a:ext cx="1469985" cy="1041721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Cloud Controller Manager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D5113BCF-03A4-4A84-9818-3EBEDCF464AC}"/>
              </a:ext>
            </a:extLst>
          </p:cNvPr>
          <p:cNvSpPr/>
          <p:nvPr/>
        </p:nvSpPr>
        <p:spPr>
          <a:xfrm>
            <a:off x="1608880" y="3499098"/>
            <a:ext cx="4170279" cy="58477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kube-apiserver</a:t>
            </a:r>
            <a:endParaRPr lang="en-IN" sz="18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BD226CD4-907D-4280-AA42-EB153B5FFC39}"/>
              </a:ext>
            </a:extLst>
          </p:cNvPr>
          <p:cNvSpPr/>
          <p:nvPr/>
        </p:nvSpPr>
        <p:spPr>
          <a:xfrm>
            <a:off x="4323857" y="4787498"/>
            <a:ext cx="1469985" cy="104172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-scheduler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719629FC-2B11-45FC-A29A-4200DD758267}"/>
              </a:ext>
            </a:extLst>
          </p:cNvPr>
          <p:cNvSpPr/>
          <p:nvPr/>
        </p:nvSpPr>
        <p:spPr>
          <a:xfrm>
            <a:off x="1623562" y="4787498"/>
            <a:ext cx="1469985" cy="104172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etcd</a:t>
            </a:r>
            <a:endParaRPr lang="en-IN" sz="1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1C4D42D6-E191-4E9A-8951-F30AFFC6FC23}"/>
              </a:ext>
            </a:extLst>
          </p:cNvPr>
          <p:cNvSpPr/>
          <p:nvPr/>
        </p:nvSpPr>
        <p:spPr>
          <a:xfrm>
            <a:off x="1509745" y="6211253"/>
            <a:ext cx="4420595" cy="3935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Container Runtime (Docker)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00DEE5A2-B43E-4F4B-8DB4-AEE0FC54A5F6}"/>
              </a:ext>
            </a:extLst>
          </p:cNvPr>
          <p:cNvSpPr txBox="1"/>
          <p:nvPr/>
        </p:nvSpPr>
        <p:spPr>
          <a:xfrm>
            <a:off x="3078865" y="1127819"/>
            <a:ext cx="14612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solidFill>
                  <a:srgbClr val="0070C0"/>
                </a:solidFill>
              </a:rPr>
              <a:t>Master 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BAB2922-7805-4003-BD84-B8C75FB74314}"/>
              </a:ext>
            </a:extLst>
          </p:cNvPr>
          <p:cNvSpPr/>
          <p:nvPr/>
        </p:nvSpPr>
        <p:spPr>
          <a:xfrm>
            <a:off x="8049053" y="1127819"/>
            <a:ext cx="4761187" cy="2495057"/>
          </a:xfrm>
          <a:prstGeom prst="rect">
            <a:avLst/>
          </a:prstGeom>
          <a:noFill/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0C44D098-07ED-44AE-B0C2-0A863A4390F2}"/>
              </a:ext>
            </a:extLst>
          </p:cNvPr>
          <p:cNvSpPr/>
          <p:nvPr/>
        </p:nvSpPr>
        <p:spPr>
          <a:xfrm>
            <a:off x="10954970" y="1968179"/>
            <a:ext cx="1469985" cy="58477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-Proxy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41852BC5-37B6-431D-9A9E-27E185ECF20E}"/>
              </a:ext>
            </a:extLst>
          </p:cNvPr>
          <p:cNvSpPr txBox="1"/>
          <p:nvPr/>
        </p:nvSpPr>
        <p:spPr>
          <a:xfrm>
            <a:off x="9271021" y="1113380"/>
            <a:ext cx="24048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solidFill>
                  <a:srgbClr val="0070C0"/>
                </a:solidFill>
              </a:rPr>
              <a:t>Worker Node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xmlns="" id="{EC62D69E-22E7-423F-B81E-31C29DDEE0C5}"/>
              </a:ext>
            </a:extLst>
          </p:cNvPr>
          <p:cNvSpPr/>
          <p:nvPr/>
        </p:nvSpPr>
        <p:spPr>
          <a:xfrm>
            <a:off x="4172974" y="1736188"/>
            <a:ext cx="1713620" cy="1273215"/>
          </a:xfrm>
          <a:prstGeom prst="rect">
            <a:avLst/>
          </a:prstGeom>
          <a:noFill/>
          <a:ln w="317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xmlns="" id="{A11F58E3-8C1B-4825-9CB8-E5172ABC2DD2}"/>
              </a:ext>
            </a:extLst>
          </p:cNvPr>
          <p:cNvSpPr/>
          <p:nvPr/>
        </p:nvSpPr>
        <p:spPr>
          <a:xfrm>
            <a:off x="10819037" y="1850856"/>
            <a:ext cx="1713620" cy="822259"/>
          </a:xfrm>
          <a:prstGeom prst="rect">
            <a:avLst/>
          </a:prstGeom>
          <a:noFill/>
          <a:ln w="317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E6337A49-E5C7-4D80-AA42-016F6EB3A01F}"/>
              </a:ext>
            </a:extLst>
          </p:cNvPr>
          <p:cNvSpPr/>
          <p:nvPr/>
        </p:nvSpPr>
        <p:spPr>
          <a:xfrm>
            <a:off x="8494782" y="1969017"/>
            <a:ext cx="1469985" cy="58477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Kubelet</a:t>
            </a:r>
            <a:endParaRPr lang="en-IN" sz="18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xmlns="" id="{4D223014-BA46-460A-AAFC-90DAD8767A04}"/>
              </a:ext>
            </a:extLst>
          </p:cNvPr>
          <p:cNvSpPr/>
          <p:nvPr/>
        </p:nvSpPr>
        <p:spPr>
          <a:xfrm>
            <a:off x="8370424" y="1851694"/>
            <a:ext cx="1713620" cy="822259"/>
          </a:xfrm>
          <a:prstGeom prst="rect">
            <a:avLst/>
          </a:prstGeom>
          <a:noFill/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xmlns="" id="{FDB7ABAC-3B9D-4C8B-8D8F-BAD420920277}"/>
              </a:ext>
            </a:extLst>
          </p:cNvPr>
          <p:cNvSpPr/>
          <p:nvPr/>
        </p:nvSpPr>
        <p:spPr>
          <a:xfrm>
            <a:off x="1495063" y="1726557"/>
            <a:ext cx="1713620" cy="1273215"/>
          </a:xfrm>
          <a:prstGeom prst="rect">
            <a:avLst/>
          </a:prstGeom>
          <a:noFill/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xmlns="" id="{4390C2FE-1053-4A1B-A56F-DF605F5B1E33}"/>
              </a:ext>
            </a:extLst>
          </p:cNvPr>
          <p:cNvSpPr/>
          <p:nvPr/>
        </p:nvSpPr>
        <p:spPr>
          <a:xfrm>
            <a:off x="1506919" y="3347936"/>
            <a:ext cx="4368099" cy="894949"/>
          </a:xfrm>
          <a:prstGeom prst="rect">
            <a:avLst/>
          </a:prstGeom>
          <a:noFill/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xmlns="" id="{6AD6185F-F358-4C5D-B77D-3D8A625E0F76}"/>
              </a:ext>
            </a:extLst>
          </p:cNvPr>
          <p:cNvSpPr/>
          <p:nvPr/>
        </p:nvSpPr>
        <p:spPr>
          <a:xfrm>
            <a:off x="1509745" y="4667454"/>
            <a:ext cx="1713620" cy="1273215"/>
          </a:xfrm>
          <a:prstGeom prst="rect">
            <a:avLst/>
          </a:prstGeom>
          <a:noFill/>
          <a:ln w="317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xmlns="" id="{3D733293-C1C6-4E0B-AB61-6DE8894C4EC8}"/>
              </a:ext>
            </a:extLst>
          </p:cNvPr>
          <p:cNvSpPr/>
          <p:nvPr/>
        </p:nvSpPr>
        <p:spPr>
          <a:xfrm>
            <a:off x="4202038" y="4667454"/>
            <a:ext cx="1713620" cy="1273215"/>
          </a:xfrm>
          <a:prstGeom prst="rect">
            <a:avLst/>
          </a:prstGeom>
          <a:noFill/>
          <a:ln w="317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xmlns="" id="{0AE278D8-E4CB-4844-AC10-11E79EEF56E0}"/>
              </a:ext>
            </a:extLst>
          </p:cNvPr>
          <p:cNvSpPr/>
          <p:nvPr/>
        </p:nvSpPr>
        <p:spPr>
          <a:xfrm>
            <a:off x="8370424" y="2999772"/>
            <a:ext cx="4269519" cy="3935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Container Runtime (Docker)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xmlns="" id="{C48BDC50-97D8-41E5-8382-8BBE14E509D2}"/>
              </a:ext>
            </a:extLst>
          </p:cNvPr>
          <p:cNvSpPr/>
          <p:nvPr/>
        </p:nvSpPr>
        <p:spPr>
          <a:xfrm>
            <a:off x="8049053" y="4385712"/>
            <a:ext cx="4761187" cy="2495057"/>
          </a:xfrm>
          <a:prstGeom prst="rect">
            <a:avLst/>
          </a:prstGeom>
          <a:noFill/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xmlns="" id="{0C6F7CDD-19FA-4999-971F-E2A7E577CBED}"/>
              </a:ext>
            </a:extLst>
          </p:cNvPr>
          <p:cNvSpPr/>
          <p:nvPr/>
        </p:nvSpPr>
        <p:spPr>
          <a:xfrm>
            <a:off x="10954970" y="5226072"/>
            <a:ext cx="1469985" cy="58477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-Proxy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EE6D3FD6-102A-48D8-96B7-4CF144259039}"/>
              </a:ext>
            </a:extLst>
          </p:cNvPr>
          <p:cNvSpPr txBox="1"/>
          <p:nvPr/>
        </p:nvSpPr>
        <p:spPr>
          <a:xfrm>
            <a:off x="9271021" y="4371273"/>
            <a:ext cx="24048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solidFill>
                  <a:srgbClr val="0070C0"/>
                </a:solidFill>
              </a:rPr>
              <a:t>Worker Node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xmlns="" id="{48A50557-5B53-4AC6-B37C-4C01EAAFBE4E}"/>
              </a:ext>
            </a:extLst>
          </p:cNvPr>
          <p:cNvSpPr/>
          <p:nvPr/>
        </p:nvSpPr>
        <p:spPr>
          <a:xfrm>
            <a:off x="10819037" y="5108749"/>
            <a:ext cx="1713620" cy="822259"/>
          </a:xfrm>
          <a:prstGeom prst="rect">
            <a:avLst/>
          </a:prstGeom>
          <a:noFill/>
          <a:ln w="317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xmlns="" id="{45924C24-B220-460C-8A9F-AAAD1B821F2C}"/>
              </a:ext>
            </a:extLst>
          </p:cNvPr>
          <p:cNvSpPr/>
          <p:nvPr/>
        </p:nvSpPr>
        <p:spPr>
          <a:xfrm>
            <a:off x="8494782" y="5226910"/>
            <a:ext cx="1469985" cy="58477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Kubelet</a:t>
            </a:r>
            <a:endParaRPr lang="en-IN" sz="1800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xmlns="" id="{5162447A-7071-44FD-8136-15B40F6F3145}"/>
              </a:ext>
            </a:extLst>
          </p:cNvPr>
          <p:cNvSpPr/>
          <p:nvPr/>
        </p:nvSpPr>
        <p:spPr>
          <a:xfrm>
            <a:off x="8370424" y="5109587"/>
            <a:ext cx="1713620" cy="822259"/>
          </a:xfrm>
          <a:prstGeom prst="rect">
            <a:avLst/>
          </a:prstGeom>
          <a:noFill/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xmlns="" id="{3B1FD2DD-9477-4261-8AFA-DF6D9F377044}"/>
              </a:ext>
            </a:extLst>
          </p:cNvPr>
          <p:cNvSpPr/>
          <p:nvPr/>
        </p:nvSpPr>
        <p:spPr>
          <a:xfrm>
            <a:off x="8370424" y="6257665"/>
            <a:ext cx="4269519" cy="3935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Container Runtime (Docker)</a:t>
            </a:r>
          </a:p>
        </p:txBody>
      </p:sp>
    </p:spTree>
    <p:extLst>
      <p:ext uri="{BB962C8B-B14F-4D97-AF65-F5344CB8AC3E}">
        <p14:creationId xmlns:p14="http://schemas.microsoft.com/office/powerpoint/2010/main" xmlns="" val="943520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F8840114-9439-4B2E-A512-1F12425EB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407" y="-145598"/>
            <a:ext cx="12618720" cy="1188851"/>
          </a:xfrm>
        </p:spPr>
        <p:txBody>
          <a:bodyPr/>
          <a:lstStyle/>
          <a:p>
            <a:r>
              <a:rPr lang="en-IN" dirty="0"/>
              <a:t>Kubernetes Architecture - </a:t>
            </a:r>
            <a:r>
              <a:rPr lang="en-IN" dirty="0">
                <a:solidFill>
                  <a:srgbClr val="00B050"/>
                </a:solidFill>
              </a:rPr>
              <a:t>Master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119EBDD3-C074-4FD1-90DE-DBEA7232FDD0}"/>
              </a:ext>
            </a:extLst>
          </p:cNvPr>
          <p:cNvSpPr/>
          <p:nvPr/>
        </p:nvSpPr>
        <p:spPr>
          <a:xfrm>
            <a:off x="297349" y="1369113"/>
            <a:ext cx="4761187" cy="5747543"/>
          </a:xfrm>
          <a:prstGeom prst="rect">
            <a:avLst/>
          </a:prstGeom>
          <a:noFill/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5A4B9D87-4A32-4603-9B2B-8992F516F95E}"/>
              </a:ext>
            </a:extLst>
          </p:cNvPr>
          <p:cNvSpPr/>
          <p:nvPr/>
        </p:nvSpPr>
        <p:spPr>
          <a:xfrm>
            <a:off x="613457" y="2086070"/>
            <a:ext cx="1469985" cy="104172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 Controller Manager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5DD2489E-5A2A-4FBF-9F64-78611E804517}"/>
              </a:ext>
            </a:extLst>
          </p:cNvPr>
          <p:cNvSpPr/>
          <p:nvPr/>
        </p:nvSpPr>
        <p:spPr>
          <a:xfrm>
            <a:off x="3313751" y="2089942"/>
            <a:ext cx="1469985" cy="1041721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Cloud Controller Manager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D5113BCF-03A4-4A84-9818-3EBEDCF464AC}"/>
              </a:ext>
            </a:extLst>
          </p:cNvPr>
          <p:cNvSpPr/>
          <p:nvPr/>
        </p:nvSpPr>
        <p:spPr>
          <a:xfrm>
            <a:off x="613457" y="3740392"/>
            <a:ext cx="4170279" cy="58477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kube-apiserver</a:t>
            </a:r>
            <a:endParaRPr lang="en-IN" sz="18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BD226CD4-907D-4280-AA42-EB153B5FFC39}"/>
              </a:ext>
            </a:extLst>
          </p:cNvPr>
          <p:cNvSpPr/>
          <p:nvPr/>
        </p:nvSpPr>
        <p:spPr>
          <a:xfrm>
            <a:off x="3328434" y="5028792"/>
            <a:ext cx="1469985" cy="104172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-scheduler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719629FC-2B11-45FC-A29A-4200DD758267}"/>
              </a:ext>
            </a:extLst>
          </p:cNvPr>
          <p:cNvSpPr/>
          <p:nvPr/>
        </p:nvSpPr>
        <p:spPr>
          <a:xfrm>
            <a:off x="628139" y="5028792"/>
            <a:ext cx="1469985" cy="104172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etcd</a:t>
            </a:r>
            <a:endParaRPr lang="en-IN" sz="1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1C4D42D6-E191-4E9A-8951-F30AFFC6FC23}"/>
              </a:ext>
            </a:extLst>
          </p:cNvPr>
          <p:cNvSpPr/>
          <p:nvPr/>
        </p:nvSpPr>
        <p:spPr>
          <a:xfrm>
            <a:off x="514322" y="6452547"/>
            <a:ext cx="4420595" cy="3935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Container Runtime (Docker)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00DEE5A2-B43E-4F4B-8DB4-AEE0FC54A5F6}"/>
              </a:ext>
            </a:extLst>
          </p:cNvPr>
          <p:cNvSpPr txBox="1"/>
          <p:nvPr/>
        </p:nvSpPr>
        <p:spPr>
          <a:xfrm>
            <a:off x="2083442" y="1369113"/>
            <a:ext cx="14612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solidFill>
                  <a:srgbClr val="0070C0"/>
                </a:solidFill>
              </a:rPr>
              <a:t>Master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xmlns="" id="{EC62D69E-22E7-423F-B81E-31C29DDEE0C5}"/>
              </a:ext>
            </a:extLst>
          </p:cNvPr>
          <p:cNvSpPr/>
          <p:nvPr/>
        </p:nvSpPr>
        <p:spPr>
          <a:xfrm>
            <a:off x="3177551" y="1977482"/>
            <a:ext cx="1713620" cy="1273215"/>
          </a:xfrm>
          <a:prstGeom prst="rect">
            <a:avLst/>
          </a:prstGeom>
          <a:noFill/>
          <a:ln w="317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xmlns="" id="{FDB7ABAC-3B9D-4C8B-8D8F-BAD420920277}"/>
              </a:ext>
            </a:extLst>
          </p:cNvPr>
          <p:cNvSpPr/>
          <p:nvPr/>
        </p:nvSpPr>
        <p:spPr>
          <a:xfrm>
            <a:off x="499640" y="1967851"/>
            <a:ext cx="1713620" cy="1273215"/>
          </a:xfrm>
          <a:prstGeom prst="rect">
            <a:avLst/>
          </a:prstGeom>
          <a:noFill/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xmlns="" id="{4390C2FE-1053-4A1B-A56F-DF605F5B1E33}"/>
              </a:ext>
            </a:extLst>
          </p:cNvPr>
          <p:cNvSpPr/>
          <p:nvPr/>
        </p:nvSpPr>
        <p:spPr>
          <a:xfrm>
            <a:off x="511496" y="3589230"/>
            <a:ext cx="4368099" cy="894949"/>
          </a:xfrm>
          <a:prstGeom prst="rect">
            <a:avLst/>
          </a:prstGeom>
          <a:noFill/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xmlns="" id="{6AD6185F-F358-4C5D-B77D-3D8A625E0F76}"/>
              </a:ext>
            </a:extLst>
          </p:cNvPr>
          <p:cNvSpPr/>
          <p:nvPr/>
        </p:nvSpPr>
        <p:spPr>
          <a:xfrm>
            <a:off x="514322" y="4908748"/>
            <a:ext cx="1713620" cy="1273215"/>
          </a:xfrm>
          <a:prstGeom prst="rect">
            <a:avLst/>
          </a:prstGeom>
          <a:noFill/>
          <a:ln w="317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xmlns="" id="{3D733293-C1C6-4E0B-AB61-6DE8894C4EC8}"/>
              </a:ext>
            </a:extLst>
          </p:cNvPr>
          <p:cNvSpPr/>
          <p:nvPr/>
        </p:nvSpPr>
        <p:spPr>
          <a:xfrm>
            <a:off x="3206615" y="4908748"/>
            <a:ext cx="1713620" cy="1273215"/>
          </a:xfrm>
          <a:prstGeom prst="rect">
            <a:avLst/>
          </a:prstGeom>
          <a:noFill/>
          <a:ln w="317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0" name="Content Placeholder 2">
            <a:extLst>
              <a:ext uri="{FF2B5EF4-FFF2-40B4-BE49-F238E27FC236}">
                <a16:creationId xmlns:a16="http://schemas.microsoft.com/office/drawing/2014/main" xmlns="" id="{9B34FA18-BECA-4707-891C-9C1672B52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6952" y="1369113"/>
            <a:ext cx="8207608" cy="6043242"/>
          </a:xfrm>
        </p:spPr>
        <p:txBody>
          <a:bodyPr>
            <a:normAutofit fontScale="85000" lnSpcReduction="20000"/>
          </a:bodyPr>
          <a:lstStyle/>
          <a:p>
            <a:r>
              <a:rPr lang="en-IN" dirty="0" err="1">
                <a:solidFill>
                  <a:schemeClr val="accent6">
                    <a:lumMod val="75000"/>
                  </a:schemeClr>
                </a:solidFill>
              </a:rPr>
              <a:t>kube-apiserver</a:t>
            </a:r>
            <a:endParaRPr lang="en-IN" dirty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en-IN" dirty="0"/>
              <a:t>It </a:t>
            </a:r>
            <a:r>
              <a:rPr lang="en-US" dirty="0"/>
              <a:t>acts as </a:t>
            </a:r>
            <a:r>
              <a:rPr lang="en-US" dirty="0">
                <a:solidFill>
                  <a:srgbClr val="0070C0"/>
                </a:solidFill>
              </a:rPr>
              <a:t>front end </a:t>
            </a:r>
            <a:r>
              <a:rPr lang="en-US" dirty="0"/>
              <a:t>for the Kubernetes control plane. </a:t>
            </a:r>
            <a:r>
              <a:rPr lang="en-IN" dirty="0"/>
              <a:t>It </a:t>
            </a:r>
            <a:r>
              <a:rPr lang="en-IN" dirty="0">
                <a:solidFill>
                  <a:srgbClr val="0070C0"/>
                </a:solidFill>
              </a:rPr>
              <a:t>exposes</a:t>
            </a:r>
            <a:r>
              <a:rPr lang="en-IN" dirty="0"/>
              <a:t> the Kubernetes API</a:t>
            </a:r>
          </a:p>
          <a:p>
            <a:pPr lvl="1"/>
            <a:r>
              <a:rPr lang="en-IN" dirty="0"/>
              <a:t>Command line tools (like </a:t>
            </a:r>
            <a:r>
              <a:rPr lang="en-IN" dirty="0" err="1"/>
              <a:t>kubectl</a:t>
            </a:r>
            <a:r>
              <a:rPr lang="en-IN" dirty="0"/>
              <a:t>), Users and even Master components (scheduler, controller manager, </a:t>
            </a:r>
            <a:r>
              <a:rPr lang="en-IN" dirty="0" err="1"/>
              <a:t>etcd</a:t>
            </a:r>
            <a:r>
              <a:rPr lang="en-IN" dirty="0"/>
              <a:t>) and Worker node components like (</a:t>
            </a:r>
            <a:r>
              <a:rPr lang="en-IN" dirty="0" err="1"/>
              <a:t>Kubelet</a:t>
            </a:r>
            <a:r>
              <a:rPr lang="en-IN" dirty="0"/>
              <a:t>) </a:t>
            </a:r>
            <a:r>
              <a:rPr lang="en-IN" dirty="0">
                <a:solidFill>
                  <a:srgbClr val="0070C0"/>
                </a:solidFill>
              </a:rPr>
              <a:t>everything talk </a:t>
            </a:r>
            <a:r>
              <a:rPr lang="en-IN" dirty="0"/>
              <a:t>with API Server. </a:t>
            </a:r>
          </a:p>
          <a:p>
            <a:r>
              <a:rPr lang="en-IN" dirty="0" err="1">
                <a:solidFill>
                  <a:schemeClr val="accent6">
                    <a:lumMod val="75000"/>
                  </a:schemeClr>
                </a:solidFill>
              </a:rPr>
              <a:t>etcd</a:t>
            </a:r>
            <a:endParaRPr lang="en-IN" dirty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en-US" dirty="0"/>
              <a:t>Consistent and highly-available </a:t>
            </a:r>
            <a:r>
              <a:rPr lang="en-US" dirty="0">
                <a:solidFill>
                  <a:srgbClr val="0070C0"/>
                </a:solidFill>
              </a:rPr>
              <a:t>key value store </a:t>
            </a:r>
            <a:r>
              <a:rPr lang="en-US" dirty="0"/>
              <a:t>used as Kubernetes’ </a:t>
            </a:r>
            <a:r>
              <a:rPr lang="en-US" dirty="0">
                <a:solidFill>
                  <a:srgbClr val="0070C0"/>
                </a:solidFill>
              </a:rPr>
              <a:t>backing store</a:t>
            </a:r>
            <a:r>
              <a:rPr lang="en-US" dirty="0"/>
              <a:t> for all cluster data.</a:t>
            </a:r>
          </a:p>
          <a:p>
            <a:pPr lvl="1"/>
            <a:r>
              <a:rPr lang="en-US" dirty="0"/>
              <a:t>It </a:t>
            </a:r>
            <a:r>
              <a:rPr lang="en-US" dirty="0">
                <a:solidFill>
                  <a:srgbClr val="0070C0"/>
                </a:solidFill>
              </a:rPr>
              <a:t>stores</a:t>
            </a:r>
            <a:r>
              <a:rPr lang="en-US" dirty="0"/>
              <a:t> all the masters and worker node information. </a:t>
            </a:r>
          </a:p>
          <a:p>
            <a:r>
              <a:rPr lang="en-IN" dirty="0" err="1">
                <a:solidFill>
                  <a:schemeClr val="accent6">
                    <a:lumMod val="75000"/>
                  </a:schemeClr>
                </a:solidFill>
              </a:rPr>
              <a:t>kube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-scheduler</a:t>
            </a:r>
          </a:p>
          <a:p>
            <a:pPr lvl="1"/>
            <a:r>
              <a:rPr lang="en-US" dirty="0"/>
              <a:t>Scheduler is responsible for distributing containers across multiple nodes.  </a:t>
            </a:r>
          </a:p>
          <a:p>
            <a:pPr lvl="1"/>
            <a:r>
              <a:rPr lang="en-US" dirty="0"/>
              <a:t>It watches for newly created Pods with no assigned node, and selects a node for them to run on.</a:t>
            </a:r>
            <a:r>
              <a:rPr lang="en-IN" dirty="0"/>
              <a:t/>
            </a:r>
            <a:br>
              <a:rPr lang="en-IN" dirty="0"/>
            </a:br>
            <a:r>
              <a:rPr lang="en-US" dirty="0"/>
              <a:t/>
            </a:r>
            <a:br>
              <a:rPr lang="en-US" dirty="0"/>
            </a:br>
            <a:endParaRPr lang="en-IN" dirty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4817469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F8840114-9439-4B2E-A512-1F12425EB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407" y="-145598"/>
            <a:ext cx="12618720" cy="1188851"/>
          </a:xfrm>
        </p:spPr>
        <p:txBody>
          <a:bodyPr/>
          <a:lstStyle/>
          <a:p>
            <a:r>
              <a:rPr lang="en-IN" dirty="0"/>
              <a:t>Kubernetes Architecture - </a:t>
            </a:r>
            <a:r>
              <a:rPr lang="en-IN" dirty="0">
                <a:solidFill>
                  <a:srgbClr val="00B050"/>
                </a:solidFill>
              </a:rPr>
              <a:t>Master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119EBDD3-C074-4FD1-90DE-DBEA7232FDD0}"/>
              </a:ext>
            </a:extLst>
          </p:cNvPr>
          <p:cNvSpPr/>
          <p:nvPr/>
        </p:nvSpPr>
        <p:spPr>
          <a:xfrm>
            <a:off x="297349" y="1369113"/>
            <a:ext cx="4761187" cy="5747543"/>
          </a:xfrm>
          <a:prstGeom prst="rect">
            <a:avLst/>
          </a:prstGeom>
          <a:noFill/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5A4B9D87-4A32-4603-9B2B-8992F516F95E}"/>
              </a:ext>
            </a:extLst>
          </p:cNvPr>
          <p:cNvSpPr/>
          <p:nvPr/>
        </p:nvSpPr>
        <p:spPr>
          <a:xfrm>
            <a:off x="613457" y="2086070"/>
            <a:ext cx="1469985" cy="104172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 Controller Manager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5DD2489E-5A2A-4FBF-9F64-78611E804517}"/>
              </a:ext>
            </a:extLst>
          </p:cNvPr>
          <p:cNvSpPr/>
          <p:nvPr/>
        </p:nvSpPr>
        <p:spPr>
          <a:xfrm>
            <a:off x="3313751" y="2089942"/>
            <a:ext cx="1469985" cy="1041721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Cloud Controller Manager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D5113BCF-03A4-4A84-9818-3EBEDCF464AC}"/>
              </a:ext>
            </a:extLst>
          </p:cNvPr>
          <p:cNvSpPr/>
          <p:nvPr/>
        </p:nvSpPr>
        <p:spPr>
          <a:xfrm>
            <a:off x="613457" y="3740392"/>
            <a:ext cx="4170279" cy="58477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kube-apiserver</a:t>
            </a:r>
            <a:endParaRPr lang="en-IN" sz="18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BD226CD4-907D-4280-AA42-EB153B5FFC39}"/>
              </a:ext>
            </a:extLst>
          </p:cNvPr>
          <p:cNvSpPr/>
          <p:nvPr/>
        </p:nvSpPr>
        <p:spPr>
          <a:xfrm>
            <a:off x="3328434" y="5028792"/>
            <a:ext cx="1469985" cy="104172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-scheduler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719629FC-2B11-45FC-A29A-4200DD758267}"/>
              </a:ext>
            </a:extLst>
          </p:cNvPr>
          <p:cNvSpPr/>
          <p:nvPr/>
        </p:nvSpPr>
        <p:spPr>
          <a:xfrm>
            <a:off x="628139" y="5028792"/>
            <a:ext cx="1469985" cy="104172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etcd</a:t>
            </a:r>
            <a:endParaRPr lang="en-IN" sz="1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1C4D42D6-E191-4E9A-8951-F30AFFC6FC23}"/>
              </a:ext>
            </a:extLst>
          </p:cNvPr>
          <p:cNvSpPr/>
          <p:nvPr/>
        </p:nvSpPr>
        <p:spPr>
          <a:xfrm>
            <a:off x="514322" y="6452547"/>
            <a:ext cx="4420595" cy="3935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Container Runtime (Docker)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00DEE5A2-B43E-4F4B-8DB4-AEE0FC54A5F6}"/>
              </a:ext>
            </a:extLst>
          </p:cNvPr>
          <p:cNvSpPr txBox="1"/>
          <p:nvPr/>
        </p:nvSpPr>
        <p:spPr>
          <a:xfrm>
            <a:off x="2083442" y="1369113"/>
            <a:ext cx="14612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solidFill>
                  <a:srgbClr val="0070C0"/>
                </a:solidFill>
              </a:rPr>
              <a:t>Master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xmlns="" id="{EC62D69E-22E7-423F-B81E-31C29DDEE0C5}"/>
              </a:ext>
            </a:extLst>
          </p:cNvPr>
          <p:cNvSpPr/>
          <p:nvPr/>
        </p:nvSpPr>
        <p:spPr>
          <a:xfrm>
            <a:off x="3177551" y="1977482"/>
            <a:ext cx="1713620" cy="1273215"/>
          </a:xfrm>
          <a:prstGeom prst="rect">
            <a:avLst/>
          </a:prstGeom>
          <a:noFill/>
          <a:ln w="317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xmlns="" id="{FDB7ABAC-3B9D-4C8B-8D8F-BAD420920277}"/>
              </a:ext>
            </a:extLst>
          </p:cNvPr>
          <p:cNvSpPr/>
          <p:nvPr/>
        </p:nvSpPr>
        <p:spPr>
          <a:xfrm>
            <a:off x="499640" y="1967851"/>
            <a:ext cx="1713620" cy="1273215"/>
          </a:xfrm>
          <a:prstGeom prst="rect">
            <a:avLst/>
          </a:prstGeom>
          <a:noFill/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xmlns="" id="{4390C2FE-1053-4A1B-A56F-DF605F5B1E33}"/>
              </a:ext>
            </a:extLst>
          </p:cNvPr>
          <p:cNvSpPr/>
          <p:nvPr/>
        </p:nvSpPr>
        <p:spPr>
          <a:xfrm>
            <a:off x="511496" y="3589230"/>
            <a:ext cx="4368099" cy="894949"/>
          </a:xfrm>
          <a:prstGeom prst="rect">
            <a:avLst/>
          </a:prstGeom>
          <a:noFill/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xmlns="" id="{6AD6185F-F358-4C5D-B77D-3D8A625E0F76}"/>
              </a:ext>
            </a:extLst>
          </p:cNvPr>
          <p:cNvSpPr/>
          <p:nvPr/>
        </p:nvSpPr>
        <p:spPr>
          <a:xfrm>
            <a:off x="514322" y="4908748"/>
            <a:ext cx="1713620" cy="1273215"/>
          </a:xfrm>
          <a:prstGeom prst="rect">
            <a:avLst/>
          </a:prstGeom>
          <a:noFill/>
          <a:ln w="317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xmlns="" id="{3D733293-C1C6-4E0B-AB61-6DE8894C4EC8}"/>
              </a:ext>
            </a:extLst>
          </p:cNvPr>
          <p:cNvSpPr/>
          <p:nvPr/>
        </p:nvSpPr>
        <p:spPr>
          <a:xfrm>
            <a:off x="3206615" y="4908748"/>
            <a:ext cx="1713620" cy="1273215"/>
          </a:xfrm>
          <a:prstGeom prst="rect">
            <a:avLst/>
          </a:prstGeom>
          <a:noFill/>
          <a:ln w="317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0" name="Content Placeholder 2">
            <a:extLst>
              <a:ext uri="{FF2B5EF4-FFF2-40B4-BE49-F238E27FC236}">
                <a16:creationId xmlns:a16="http://schemas.microsoft.com/office/drawing/2014/main" xmlns="" id="{9B34FA18-BECA-4707-891C-9C1672B52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6952" y="1369113"/>
            <a:ext cx="8207608" cy="6043242"/>
          </a:xfrm>
        </p:spPr>
        <p:txBody>
          <a:bodyPr>
            <a:normAutofit fontScale="92500" lnSpcReduction="10000"/>
          </a:bodyPr>
          <a:lstStyle/>
          <a:p>
            <a:r>
              <a:rPr lang="en-IN" dirty="0" err="1">
                <a:solidFill>
                  <a:schemeClr val="accent6">
                    <a:lumMod val="75000"/>
                  </a:schemeClr>
                </a:solidFill>
              </a:rPr>
              <a:t>kube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-controller-manager</a:t>
            </a:r>
          </a:p>
          <a:p>
            <a:pPr lvl="1"/>
            <a:r>
              <a:rPr lang="en-US" dirty="0"/>
              <a:t>Controllers are responsible for noticing and responding when nodes, containers or endpoints go down. They make decisions to bring up new containers in such cases. 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Node Controller: </a:t>
            </a:r>
            <a:r>
              <a:rPr lang="en-US" dirty="0"/>
              <a:t>Responsible for noticing and responding when </a:t>
            </a:r>
            <a:r>
              <a:rPr lang="en-US" dirty="0">
                <a:solidFill>
                  <a:srgbClr val="0070C0"/>
                </a:solidFill>
              </a:rPr>
              <a:t>nodes go down</a:t>
            </a:r>
            <a:r>
              <a:rPr lang="en-US" dirty="0"/>
              <a:t>. 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Replication Controller: </a:t>
            </a:r>
            <a:r>
              <a:rPr lang="en-US" dirty="0"/>
              <a:t>Responsible for maintaining the </a:t>
            </a:r>
            <a:r>
              <a:rPr lang="en-US" dirty="0">
                <a:solidFill>
                  <a:srgbClr val="0070C0"/>
                </a:solidFill>
              </a:rPr>
              <a:t>correct number of pods</a:t>
            </a:r>
            <a:r>
              <a:rPr lang="en-US" dirty="0"/>
              <a:t> for every replication controller object in the system.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Endpoints Controller:  </a:t>
            </a:r>
            <a:r>
              <a:rPr lang="en-US" dirty="0">
                <a:solidFill>
                  <a:srgbClr val="0070C0"/>
                </a:solidFill>
              </a:rPr>
              <a:t>Populates</a:t>
            </a:r>
            <a:r>
              <a:rPr lang="en-US" dirty="0"/>
              <a:t> the Endpoints object (that is, joins Services &amp; Pods)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Service Account &amp; Token Controller: </a:t>
            </a:r>
            <a:r>
              <a:rPr lang="en-US" dirty="0"/>
              <a:t>Creates default accounts and API Access for </a:t>
            </a:r>
            <a:r>
              <a:rPr lang="en-US" dirty="0">
                <a:solidFill>
                  <a:srgbClr val="0070C0"/>
                </a:solidFill>
              </a:rPr>
              <a:t>new namespaces</a:t>
            </a:r>
            <a:r>
              <a:rPr lang="en-US" dirty="0"/>
              <a:t>. </a:t>
            </a:r>
            <a:r>
              <a:rPr lang="en-IN" dirty="0"/>
              <a:t/>
            </a:r>
            <a:br>
              <a:rPr lang="en-IN" dirty="0"/>
            </a:br>
            <a:r>
              <a:rPr lang="en-US" dirty="0"/>
              <a:t/>
            </a:r>
            <a:br>
              <a:rPr lang="en-US" dirty="0"/>
            </a:br>
            <a:endParaRPr lang="en-IN" dirty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3157747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F8840114-9439-4B2E-A512-1F12425EB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407" y="-145598"/>
            <a:ext cx="12618720" cy="1188851"/>
          </a:xfrm>
        </p:spPr>
        <p:txBody>
          <a:bodyPr/>
          <a:lstStyle/>
          <a:p>
            <a:r>
              <a:rPr lang="en-IN" dirty="0"/>
              <a:t>Kubernetes Architecture - </a:t>
            </a:r>
            <a:r>
              <a:rPr lang="en-IN" dirty="0">
                <a:solidFill>
                  <a:srgbClr val="00B050"/>
                </a:solidFill>
              </a:rPr>
              <a:t>Master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119EBDD3-C074-4FD1-90DE-DBEA7232FDD0}"/>
              </a:ext>
            </a:extLst>
          </p:cNvPr>
          <p:cNvSpPr/>
          <p:nvPr/>
        </p:nvSpPr>
        <p:spPr>
          <a:xfrm>
            <a:off x="297349" y="1369113"/>
            <a:ext cx="4761187" cy="5747543"/>
          </a:xfrm>
          <a:prstGeom prst="rect">
            <a:avLst/>
          </a:prstGeom>
          <a:noFill/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5A4B9D87-4A32-4603-9B2B-8992F516F95E}"/>
              </a:ext>
            </a:extLst>
          </p:cNvPr>
          <p:cNvSpPr/>
          <p:nvPr/>
        </p:nvSpPr>
        <p:spPr>
          <a:xfrm>
            <a:off x="613457" y="2086070"/>
            <a:ext cx="1469985" cy="104172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 Controller Manager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5DD2489E-5A2A-4FBF-9F64-78611E804517}"/>
              </a:ext>
            </a:extLst>
          </p:cNvPr>
          <p:cNvSpPr/>
          <p:nvPr/>
        </p:nvSpPr>
        <p:spPr>
          <a:xfrm>
            <a:off x="3313751" y="2089942"/>
            <a:ext cx="1469985" cy="1041721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Cloud Controller Manager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D5113BCF-03A4-4A84-9818-3EBEDCF464AC}"/>
              </a:ext>
            </a:extLst>
          </p:cNvPr>
          <p:cNvSpPr/>
          <p:nvPr/>
        </p:nvSpPr>
        <p:spPr>
          <a:xfrm>
            <a:off x="613457" y="3740392"/>
            <a:ext cx="4170279" cy="58477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kube-apiserver</a:t>
            </a:r>
            <a:endParaRPr lang="en-IN" sz="18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BD226CD4-907D-4280-AA42-EB153B5FFC39}"/>
              </a:ext>
            </a:extLst>
          </p:cNvPr>
          <p:cNvSpPr/>
          <p:nvPr/>
        </p:nvSpPr>
        <p:spPr>
          <a:xfrm>
            <a:off x="3328434" y="5028792"/>
            <a:ext cx="1469985" cy="104172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-scheduler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719629FC-2B11-45FC-A29A-4200DD758267}"/>
              </a:ext>
            </a:extLst>
          </p:cNvPr>
          <p:cNvSpPr/>
          <p:nvPr/>
        </p:nvSpPr>
        <p:spPr>
          <a:xfrm>
            <a:off x="628139" y="5028792"/>
            <a:ext cx="1469985" cy="104172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etcd</a:t>
            </a:r>
            <a:endParaRPr lang="en-IN" sz="1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1C4D42D6-E191-4E9A-8951-F30AFFC6FC23}"/>
              </a:ext>
            </a:extLst>
          </p:cNvPr>
          <p:cNvSpPr/>
          <p:nvPr/>
        </p:nvSpPr>
        <p:spPr>
          <a:xfrm>
            <a:off x="514322" y="6452547"/>
            <a:ext cx="4420595" cy="3935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Container Runtime (Docker)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00DEE5A2-B43E-4F4B-8DB4-AEE0FC54A5F6}"/>
              </a:ext>
            </a:extLst>
          </p:cNvPr>
          <p:cNvSpPr txBox="1"/>
          <p:nvPr/>
        </p:nvSpPr>
        <p:spPr>
          <a:xfrm>
            <a:off x="2083442" y="1369113"/>
            <a:ext cx="14612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solidFill>
                  <a:srgbClr val="0070C0"/>
                </a:solidFill>
              </a:rPr>
              <a:t>Master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xmlns="" id="{EC62D69E-22E7-423F-B81E-31C29DDEE0C5}"/>
              </a:ext>
            </a:extLst>
          </p:cNvPr>
          <p:cNvSpPr/>
          <p:nvPr/>
        </p:nvSpPr>
        <p:spPr>
          <a:xfrm>
            <a:off x="3177551" y="1977482"/>
            <a:ext cx="1713620" cy="1273215"/>
          </a:xfrm>
          <a:prstGeom prst="rect">
            <a:avLst/>
          </a:prstGeom>
          <a:noFill/>
          <a:ln w="317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xmlns="" id="{FDB7ABAC-3B9D-4C8B-8D8F-BAD420920277}"/>
              </a:ext>
            </a:extLst>
          </p:cNvPr>
          <p:cNvSpPr/>
          <p:nvPr/>
        </p:nvSpPr>
        <p:spPr>
          <a:xfrm>
            <a:off x="499640" y="1967851"/>
            <a:ext cx="1713620" cy="1273215"/>
          </a:xfrm>
          <a:prstGeom prst="rect">
            <a:avLst/>
          </a:prstGeom>
          <a:noFill/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xmlns="" id="{4390C2FE-1053-4A1B-A56F-DF605F5B1E33}"/>
              </a:ext>
            </a:extLst>
          </p:cNvPr>
          <p:cNvSpPr/>
          <p:nvPr/>
        </p:nvSpPr>
        <p:spPr>
          <a:xfrm>
            <a:off x="511496" y="3589230"/>
            <a:ext cx="4368099" cy="894949"/>
          </a:xfrm>
          <a:prstGeom prst="rect">
            <a:avLst/>
          </a:prstGeom>
          <a:noFill/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xmlns="" id="{6AD6185F-F358-4C5D-B77D-3D8A625E0F76}"/>
              </a:ext>
            </a:extLst>
          </p:cNvPr>
          <p:cNvSpPr/>
          <p:nvPr/>
        </p:nvSpPr>
        <p:spPr>
          <a:xfrm>
            <a:off x="514322" y="4908748"/>
            <a:ext cx="1713620" cy="1273215"/>
          </a:xfrm>
          <a:prstGeom prst="rect">
            <a:avLst/>
          </a:prstGeom>
          <a:noFill/>
          <a:ln w="317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xmlns="" id="{3D733293-C1C6-4E0B-AB61-6DE8894C4EC8}"/>
              </a:ext>
            </a:extLst>
          </p:cNvPr>
          <p:cNvSpPr/>
          <p:nvPr/>
        </p:nvSpPr>
        <p:spPr>
          <a:xfrm>
            <a:off x="3206615" y="4908748"/>
            <a:ext cx="1713620" cy="1273215"/>
          </a:xfrm>
          <a:prstGeom prst="rect">
            <a:avLst/>
          </a:prstGeom>
          <a:noFill/>
          <a:ln w="317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0" name="Content Placeholder 2">
            <a:extLst>
              <a:ext uri="{FF2B5EF4-FFF2-40B4-BE49-F238E27FC236}">
                <a16:creationId xmlns:a16="http://schemas.microsoft.com/office/drawing/2014/main" xmlns="" id="{9B34FA18-BECA-4707-891C-9C1672B52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6952" y="1369113"/>
            <a:ext cx="8207608" cy="6043242"/>
          </a:xfrm>
        </p:spPr>
        <p:txBody>
          <a:bodyPr>
            <a:normAutofit lnSpcReduction="10000"/>
          </a:bodyPr>
          <a:lstStyle/>
          <a:p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cloud-controller-manager</a:t>
            </a:r>
          </a:p>
          <a:p>
            <a:pPr lvl="1"/>
            <a:r>
              <a:rPr lang="en-US" dirty="0"/>
              <a:t>A Kubernetes control plane component that embeds </a:t>
            </a:r>
            <a:r>
              <a:rPr lang="en-US" dirty="0">
                <a:solidFill>
                  <a:srgbClr val="0070C0"/>
                </a:solidFill>
              </a:rPr>
              <a:t>cloud-specific control logic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It only runs controllers that are </a:t>
            </a:r>
            <a:r>
              <a:rPr lang="en-US" dirty="0">
                <a:solidFill>
                  <a:srgbClr val="0070C0"/>
                </a:solidFill>
              </a:rPr>
              <a:t>specific</a:t>
            </a:r>
            <a:r>
              <a:rPr lang="en-US" dirty="0"/>
              <a:t> to your cloud provider. 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On-Premise</a:t>
            </a:r>
            <a:r>
              <a:rPr lang="en-US" dirty="0"/>
              <a:t> Kubernetes clusters will not have this component. 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Node controller: </a:t>
            </a:r>
            <a:r>
              <a:rPr lang="en-US" dirty="0"/>
              <a:t>For </a:t>
            </a:r>
            <a:r>
              <a:rPr lang="en-US" dirty="0">
                <a:solidFill>
                  <a:srgbClr val="0070C0"/>
                </a:solidFill>
              </a:rPr>
              <a:t>checking</a:t>
            </a:r>
            <a:r>
              <a:rPr lang="en-US" dirty="0"/>
              <a:t> the cloud provider to determine if a node has been deleted in the cloud after it stops responding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Route controller: </a:t>
            </a:r>
            <a:r>
              <a:rPr lang="en-US" dirty="0"/>
              <a:t>For setting up </a:t>
            </a:r>
            <a:r>
              <a:rPr lang="en-US" dirty="0">
                <a:solidFill>
                  <a:srgbClr val="0070C0"/>
                </a:solidFill>
              </a:rPr>
              <a:t>routes</a:t>
            </a:r>
            <a:r>
              <a:rPr lang="en-US" dirty="0"/>
              <a:t> in the underlying cloud infrastructure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Service controller: </a:t>
            </a:r>
            <a:r>
              <a:rPr lang="en-US" dirty="0"/>
              <a:t>For creating, updating and deleting cloud provider </a:t>
            </a:r>
            <a:r>
              <a:rPr lang="en-US" dirty="0">
                <a:solidFill>
                  <a:srgbClr val="0070C0"/>
                </a:solidFill>
              </a:rPr>
              <a:t>load balancer</a:t>
            </a:r>
            <a:endParaRPr lang="en-IN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480483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A616FCB-A013-44E3-BBCD-8EFDF68CF7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8178" y="1593017"/>
            <a:ext cx="7947044" cy="5590922"/>
          </a:xfrm>
        </p:spPr>
        <p:txBody>
          <a:bodyPr/>
          <a:lstStyle/>
          <a:p>
            <a:r>
              <a:rPr lang="en-IN" dirty="0" err="1">
                <a:solidFill>
                  <a:schemeClr val="accent6">
                    <a:lumMod val="75000"/>
                  </a:schemeClr>
                </a:solidFill>
              </a:rPr>
              <a:t>Kubelet</a:t>
            </a:r>
            <a:endParaRPr lang="en-IN" dirty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en-IN" dirty="0" err="1"/>
              <a:t>Kubelet</a:t>
            </a:r>
            <a:r>
              <a:rPr lang="en-IN" dirty="0"/>
              <a:t> is the </a:t>
            </a:r>
            <a:r>
              <a:rPr lang="en-IN" dirty="0">
                <a:solidFill>
                  <a:srgbClr val="0070C0"/>
                </a:solidFill>
              </a:rPr>
              <a:t>agent</a:t>
            </a:r>
            <a:r>
              <a:rPr lang="en-IN" dirty="0"/>
              <a:t> that runs on every node in the cluster</a:t>
            </a:r>
          </a:p>
          <a:p>
            <a:pPr lvl="1"/>
            <a:r>
              <a:rPr lang="en-IN" dirty="0"/>
              <a:t>This agent is </a:t>
            </a:r>
            <a:r>
              <a:rPr lang="en-IN" dirty="0">
                <a:solidFill>
                  <a:srgbClr val="0070C0"/>
                </a:solidFill>
              </a:rPr>
              <a:t>responsible</a:t>
            </a:r>
            <a:r>
              <a:rPr lang="en-IN" dirty="0"/>
              <a:t> for making sure that containers are running in a Pod on a node.</a:t>
            </a:r>
          </a:p>
          <a:p>
            <a:r>
              <a:rPr lang="en-IN" dirty="0" err="1">
                <a:solidFill>
                  <a:schemeClr val="accent6">
                    <a:lumMod val="75000"/>
                  </a:schemeClr>
                </a:solidFill>
              </a:rPr>
              <a:t>Kube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-Proxy</a:t>
            </a:r>
          </a:p>
          <a:p>
            <a:pPr lvl="1"/>
            <a:r>
              <a:rPr lang="en-US" dirty="0"/>
              <a:t>It is a </a:t>
            </a:r>
            <a:r>
              <a:rPr lang="en-US" dirty="0">
                <a:solidFill>
                  <a:srgbClr val="0070C0"/>
                </a:solidFill>
              </a:rPr>
              <a:t>network proxy </a:t>
            </a:r>
            <a:r>
              <a:rPr lang="en-US" dirty="0"/>
              <a:t>that runs on each node in your cluster.</a:t>
            </a:r>
          </a:p>
          <a:p>
            <a:pPr lvl="1"/>
            <a:r>
              <a:rPr lang="en-US" dirty="0"/>
              <a:t>It maintains </a:t>
            </a:r>
            <a:r>
              <a:rPr lang="en-US" dirty="0">
                <a:solidFill>
                  <a:srgbClr val="0070C0"/>
                </a:solidFill>
              </a:rPr>
              <a:t>network rules </a:t>
            </a:r>
            <a:r>
              <a:rPr lang="en-US" dirty="0"/>
              <a:t>on nodes</a:t>
            </a:r>
          </a:p>
          <a:p>
            <a:pPr lvl="1"/>
            <a:r>
              <a:rPr lang="en-US" dirty="0"/>
              <a:t>In short, these network rules allow network communication to your Pods from network sessions inside or outside of your cluster.</a:t>
            </a:r>
            <a:endParaRPr lang="en-IN" dirty="0"/>
          </a:p>
          <a:p>
            <a:pPr lvl="1"/>
            <a:endParaRPr lang="en-IN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9C27B718-2820-4423-8DA3-52B48E158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Kubernetes Architecture – </a:t>
            </a:r>
            <a:r>
              <a:rPr lang="en-IN" dirty="0">
                <a:solidFill>
                  <a:srgbClr val="00B050"/>
                </a:solidFill>
              </a:rPr>
              <a:t>Worker Nodes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7BE438FC-67CB-4D2F-AA35-5180353C4EB5}"/>
              </a:ext>
            </a:extLst>
          </p:cNvPr>
          <p:cNvSpPr/>
          <p:nvPr/>
        </p:nvSpPr>
        <p:spPr>
          <a:xfrm>
            <a:off x="317374" y="1619743"/>
            <a:ext cx="4761187" cy="2495057"/>
          </a:xfrm>
          <a:prstGeom prst="rect">
            <a:avLst/>
          </a:prstGeom>
          <a:noFill/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D336941F-717B-48A5-B147-20200A85CAED}"/>
              </a:ext>
            </a:extLst>
          </p:cNvPr>
          <p:cNvSpPr/>
          <p:nvPr/>
        </p:nvSpPr>
        <p:spPr>
          <a:xfrm>
            <a:off x="3223291" y="2460103"/>
            <a:ext cx="1469985" cy="58477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-Proxy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10F56661-C9FC-46CF-A13C-716D46BD7127}"/>
              </a:ext>
            </a:extLst>
          </p:cNvPr>
          <p:cNvSpPr txBox="1"/>
          <p:nvPr/>
        </p:nvSpPr>
        <p:spPr>
          <a:xfrm>
            <a:off x="1539342" y="1605304"/>
            <a:ext cx="24048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solidFill>
                  <a:srgbClr val="0070C0"/>
                </a:solidFill>
              </a:rPr>
              <a:t>Worker Node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FCC62996-8BBC-465C-864C-B7513E173178}"/>
              </a:ext>
            </a:extLst>
          </p:cNvPr>
          <p:cNvSpPr/>
          <p:nvPr/>
        </p:nvSpPr>
        <p:spPr>
          <a:xfrm>
            <a:off x="3087358" y="2342780"/>
            <a:ext cx="1713620" cy="822259"/>
          </a:xfrm>
          <a:prstGeom prst="rect">
            <a:avLst/>
          </a:prstGeom>
          <a:noFill/>
          <a:ln w="317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9FE4093C-A69E-49E0-9ECC-D29562A9BF1D}"/>
              </a:ext>
            </a:extLst>
          </p:cNvPr>
          <p:cNvSpPr/>
          <p:nvPr/>
        </p:nvSpPr>
        <p:spPr>
          <a:xfrm>
            <a:off x="763103" y="2460941"/>
            <a:ext cx="1469985" cy="58477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Kubelet</a:t>
            </a:r>
            <a:endParaRPr lang="en-IN" sz="18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7DCC4E57-0662-4C65-B4D4-B02FD4F0BD91}"/>
              </a:ext>
            </a:extLst>
          </p:cNvPr>
          <p:cNvSpPr/>
          <p:nvPr/>
        </p:nvSpPr>
        <p:spPr>
          <a:xfrm>
            <a:off x="638745" y="2343618"/>
            <a:ext cx="1713620" cy="822259"/>
          </a:xfrm>
          <a:prstGeom prst="rect">
            <a:avLst/>
          </a:prstGeom>
          <a:noFill/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B3759A6F-2B41-43AF-9CC8-A9AC2FCB8A71}"/>
              </a:ext>
            </a:extLst>
          </p:cNvPr>
          <p:cNvSpPr/>
          <p:nvPr/>
        </p:nvSpPr>
        <p:spPr>
          <a:xfrm>
            <a:off x="638745" y="3491696"/>
            <a:ext cx="4269519" cy="3935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Container Runtime (Docker)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xmlns="" id="{CFA6D425-6595-4DC0-A356-AB9F3D5D0667}"/>
              </a:ext>
            </a:extLst>
          </p:cNvPr>
          <p:cNvSpPr txBox="1">
            <a:spLocks/>
          </p:cNvSpPr>
          <p:nvPr/>
        </p:nvSpPr>
        <p:spPr>
          <a:xfrm>
            <a:off x="165178" y="4268159"/>
            <a:ext cx="6768057" cy="3767620"/>
          </a:xfrm>
          <a:prstGeom prst="rect">
            <a:avLst/>
          </a:prstGeom>
        </p:spPr>
        <p:txBody>
          <a:bodyPr vert="horz" lIns="109728" tIns="54864" rIns="109728" bIns="54864" rtlCol="0">
            <a:normAutofit/>
          </a:bodyPr>
          <a:lstStyle>
            <a:lvl1pPr marL="274320" indent="-274320" algn="l" defTabSz="109728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29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Container Runtime</a:t>
            </a:r>
          </a:p>
          <a:p>
            <a:pPr lvl="1"/>
            <a:r>
              <a:rPr lang="en-IN" dirty="0"/>
              <a:t>Container Runtime is the </a:t>
            </a:r>
            <a:r>
              <a:rPr lang="en-IN" dirty="0">
                <a:solidFill>
                  <a:srgbClr val="0070C0"/>
                </a:solidFill>
              </a:rPr>
              <a:t>underlying software </a:t>
            </a:r>
            <a:r>
              <a:rPr lang="en-IN" dirty="0"/>
              <a:t>where we run all these Kubernetes components. </a:t>
            </a:r>
          </a:p>
          <a:p>
            <a:pPr lvl="1"/>
            <a:r>
              <a:rPr lang="en-IN" dirty="0"/>
              <a:t>We are using Docker, but we have other runtime options like </a:t>
            </a:r>
            <a:r>
              <a:rPr lang="en-IN" dirty="0" err="1"/>
              <a:t>rkt</a:t>
            </a:r>
            <a:r>
              <a:rPr lang="en-IN" dirty="0"/>
              <a:t>, container-d etc.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1916668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xmlns="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971364" y="1985978"/>
            <a:ext cx="4385767" cy="4257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xmlns="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8879" y="2928922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AWS EKS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Cluster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xmlns="" id="{C5DB0ADC-2D3C-4AE9-87AC-FBFAA0CA0C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71194" y="2392617"/>
            <a:ext cx="3745901" cy="374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605705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xmlns="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971364" y="1985978"/>
            <a:ext cx="4385767" cy="4257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xmlns="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8879" y="2392617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Kubernetes 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on AWS Cloud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Course Outline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xmlns="" id="{C5DB0ADC-2D3C-4AE9-87AC-FBFAA0CA0C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71194" y="2392617"/>
            <a:ext cx="3745901" cy="374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684277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F8840114-9439-4B2E-A512-1F12425EB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012" y="-259373"/>
            <a:ext cx="12618720" cy="1188851"/>
          </a:xfrm>
        </p:spPr>
        <p:txBody>
          <a:bodyPr/>
          <a:lstStyle/>
          <a:p>
            <a:r>
              <a:rPr lang="en-IN" dirty="0"/>
              <a:t>EKS Kubernetes - Architecture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DCC7B9A3-8C9D-F443-9D30-3B7B4D7EB925}"/>
              </a:ext>
            </a:extLst>
          </p:cNvPr>
          <p:cNvSpPr/>
          <p:nvPr/>
        </p:nvSpPr>
        <p:spPr>
          <a:xfrm>
            <a:off x="927668" y="825190"/>
            <a:ext cx="5428527" cy="6679581"/>
          </a:xfrm>
          <a:prstGeom prst="rect">
            <a:avLst/>
          </a:prstGeom>
          <a:solidFill>
            <a:schemeClr val="bg1">
              <a:lumMod val="85000"/>
            </a:schemeClr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xmlns="" id="{239EEECC-AD26-DE49-9CC3-872C6BA3F7E7}"/>
              </a:ext>
            </a:extLst>
          </p:cNvPr>
          <p:cNvSpPr/>
          <p:nvPr/>
        </p:nvSpPr>
        <p:spPr>
          <a:xfrm>
            <a:off x="7694564" y="825190"/>
            <a:ext cx="5428527" cy="6679581"/>
          </a:xfrm>
          <a:prstGeom prst="rect">
            <a:avLst/>
          </a:prstGeom>
          <a:solidFill>
            <a:schemeClr val="bg1">
              <a:lumMod val="85000"/>
            </a:schemeClr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xmlns="" id="{9E32E40B-A5D9-DC46-A820-B813911D9EC7}"/>
              </a:ext>
            </a:extLst>
          </p:cNvPr>
          <p:cNvSpPr/>
          <p:nvPr/>
        </p:nvSpPr>
        <p:spPr>
          <a:xfrm>
            <a:off x="1292772" y="1127819"/>
            <a:ext cx="4761187" cy="5747543"/>
          </a:xfrm>
          <a:prstGeom prst="rect">
            <a:avLst/>
          </a:prstGeom>
          <a:noFill/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xmlns="" id="{5EA478F3-DB6F-2043-8433-170725B58D13}"/>
              </a:ext>
            </a:extLst>
          </p:cNvPr>
          <p:cNvSpPr/>
          <p:nvPr/>
        </p:nvSpPr>
        <p:spPr>
          <a:xfrm>
            <a:off x="1608880" y="1844776"/>
            <a:ext cx="1469985" cy="104172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EKS Controller Manager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xmlns="" id="{3E942F56-26FA-E94A-8D6C-ACBF532B1540}"/>
              </a:ext>
            </a:extLst>
          </p:cNvPr>
          <p:cNvSpPr/>
          <p:nvPr/>
        </p:nvSpPr>
        <p:spPr>
          <a:xfrm>
            <a:off x="4309174" y="1848648"/>
            <a:ext cx="1469985" cy="1041721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Fargate</a:t>
            </a:r>
            <a:r>
              <a:rPr lang="en-IN" sz="1800" dirty="0"/>
              <a:t> Controller Manager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xmlns="" id="{E1E46EA1-9585-8241-8475-E5D5D128AF6E}"/>
              </a:ext>
            </a:extLst>
          </p:cNvPr>
          <p:cNvSpPr/>
          <p:nvPr/>
        </p:nvSpPr>
        <p:spPr>
          <a:xfrm>
            <a:off x="1608880" y="3499098"/>
            <a:ext cx="4170279" cy="58477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kube-apiserver</a:t>
            </a:r>
            <a:endParaRPr lang="en-IN" sz="1800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xmlns="" id="{15B356AA-E201-6F44-8F7F-07E27CC1071D}"/>
              </a:ext>
            </a:extLst>
          </p:cNvPr>
          <p:cNvSpPr/>
          <p:nvPr/>
        </p:nvSpPr>
        <p:spPr>
          <a:xfrm>
            <a:off x="4323857" y="4787498"/>
            <a:ext cx="1469985" cy="104172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-scheduler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xmlns="" id="{FC71BC6E-89AB-DC46-BA52-4517BE0BDCD8}"/>
              </a:ext>
            </a:extLst>
          </p:cNvPr>
          <p:cNvSpPr/>
          <p:nvPr/>
        </p:nvSpPr>
        <p:spPr>
          <a:xfrm>
            <a:off x="1623562" y="4787498"/>
            <a:ext cx="1469985" cy="104172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etcd</a:t>
            </a:r>
            <a:endParaRPr lang="en-IN" sz="1800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xmlns="" id="{71993192-9A2D-3A4B-A9C0-E6373AEE1109}"/>
              </a:ext>
            </a:extLst>
          </p:cNvPr>
          <p:cNvSpPr/>
          <p:nvPr/>
        </p:nvSpPr>
        <p:spPr>
          <a:xfrm>
            <a:off x="1509745" y="6211253"/>
            <a:ext cx="4420595" cy="3935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Container Runtime (Docker)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62C918F5-2DF0-CC44-B562-79BF604760B1}"/>
              </a:ext>
            </a:extLst>
          </p:cNvPr>
          <p:cNvSpPr txBox="1"/>
          <p:nvPr/>
        </p:nvSpPr>
        <p:spPr>
          <a:xfrm>
            <a:off x="3078865" y="1127819"/>
            <a:ext cx="14612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solidFill>
                  <a:srgbClr val="0070C0"/>
                </a:solidFill>
              </a:rPr>
              <a:t>Master 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xmlns="" id="{0B225004-E4DA-5943-9A03-B6D048267B28}"/>
              </a:ext>
            </a:extLst>
          </p:cNvPr>
          <p:cNvSpPr/>
          <p:nvPr/>
        </p:nvSpPr>
        <p:spPr>
          <a:xfrm>
            <a:off x="8049053" y="1127819"/>
            <a:ext cx="4761187" cy="2495057"/>
          </a:xfrm>
          <a:prstGeom prst="rect">
            <a:avLst/>
          </a:prstGeom>
          <a:noFill/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xmlns="" id="{2790E542-359E-DB4E-9C24-C0DD54BCFDF2}"/>
              </a:ext>
            </a:extLst>
          </p:cNvPr>
          <p:cNvSpPr/>
          <p:nvPr/>
        </p:nvSpPr>
        <p:spPr>
          <a:xfrm>
            <a:off x="10954970" y="1968179"/>
            <a:ext cx="1469985" cy="58477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-Proxy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09AD79D6-B153-F648-B491-BEC124FCB2E9}"/>
              </a:ext>
            </a:extLst>
          </p:cNvPr>
          <p:cNvSpPr txBox="1"/>
          <p:nvPr/>
        </p:nvSpPr>
        <p:spPr>
          <a:xfrm>
            <a:off x="9032681" y="1102459"/>
            <a:ext cx="28312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solidFill>
                  <a:srgbClr val="0070C0"/>
                </a:solidFill>
              </a:rPr>
              <a:t>Worker Node -1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xmlns="" id="{D5D218DB-E91E-3946-95B0-DD99AA63021E}"/>
              </a:ext>
            </a:extLst>
          </p:cNvPr>
          <p:cNvSpPr/>
          <p:nvPr/>
        </p:nvSpPr>
        <p:spPr>
          <a:xfrm>
            <a:off x="4172974" y="1736188"/>
            <a:ext cx="1713620" cy="1273215"/>
          </a:xfrm>
          <a:prstGeom prst="rect">
            <a:avLst/>
          </a:prstGeom>
          <a:noFill/>
          <a:ln w="317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xmlns="" id="{E16DB6E3-1E40-D44F-ACF2-0638BA73F828}"/>
              </a:ext>
            </a:extLst>
          </p:cNvPr>
          <p:cNvSpPr/>
          <p:nvPr/>
        </p:nvSpPr>
        <p:spPr>
          <a:xfrm>
            <a:off x="10819037" y="1850856"/>
            <a:ext cx="1713620" cy="822259"/>
          </a:xfrm>
          <a:prstGeom prst="rect">
            <a:avLst/>
          </a:prstGeom>
          <a:noFill/>
          <a:ln w="317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xmlns="" id="{45DC0761-FC20-9449-A220-CBB93B133235}"/>
              </a:ext>
            </a:extLst>
          </p:cNvPr>
          <p:cNvSpPr/>
          <p:nvPr/>
        </p:nvSpPr>
        <p:spPr>
          <a:xfrm>
            <a:off x="8494782" y="1969017"/>
            <a:ext cx="1469985" cy="58477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Kubelet</a:t>
            </a:r>
            <a:endParaRPr lang="en-IN" sz="1800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xmlns="" id="{407F46B3-ECE8-664F-98BC-3DFDF9BEAB24}"/>
              </a:ext>
            </a:extLst>
          </p:cNvPr>
          <p:cNvSpPr/>
          <p:nvPr/>
        </p:nvSpPr>
        <p:spPr>
          <a:xfrm>
            <a:off x="8370424" y="1851694"/>
            <a:ext cx="1713620" cy="822259"/>
          </a:xfrm>
          <a:prstGeom prst="rect">
            <a:avLst/>
          </a:prstGeom>
          <a:noFill/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xmlns="" id="{584C65B8-12A2-834E-A46C-2504FD1887C5}"/>
              </a:ext>
            </a:extLst>
          </p:cNvPr>
          <p:cNvSpPr/>
          <p:nvPr/>
        </p:nvSpPr>
        <p:spPr>
          <a:xfrm>
            <a:off x="1495063" y="1726557"/>
            <a:ext cx="1713620" cy="1273215"/>
          </a:xfrm>
          <a:prstGeom prst="rect">
            <a:avLst/>
          </a:prstGeom>
          <a:noFill/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xmlns="" id="{1B20DFCB-219A-BD46-9CD7-5EAB1174B6FC}"/>
              </a:ext>
            </a:extLst>
          </p:cNvPr>
          <p:cNvSpPr/>
          <p:nvPr/>
        </p:nvSpPr>
        <p:spPr>
          <a:xfrm>
            <a:off x="1506919" y="3347936"/>
            <a:ext cx="4368099" cy="894949"/>
          </a:xfrm>
          <a:prstGeom prst="rect">
            <a:avLst/>
          </a:prstGeom>
          <a:noFill/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xmlns="" id="{359AB472-09A8-544E-AD13-3FF514A741AD}"/>
              </a:ext>
            </a:extLst>
          </p:cNvPr>
          <p:cNvSpPr/>
          <p:nvPr/>
        </p:nvSpPr>
        <p:spPr>
          <a:xfrm>
            <a:off x="1509745" y="4667454"/>
            <a:ext cx="1713620" cy="1273215"/>
          </a:xfrm>
          <a:prstGeom prst="rect">
            <a:avLst/>
          </a:prstGeom>
          <a:noFill/>
          <a:ln w="317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xmlns="" id="{3323839B-DA2B-BC42-8DEA-19E50C88457D}"/>
              </a:ext>
            </a:extLst>
          </p:cNvPr>
          <p:cNvSpPr/>
          <p:nvPr/>
        </p:nvSpPr>
        <p:spPr>
          <a:xfrm>
            <a:off x="4202038" y="4667454"/>
            <a:ext cx="1713620" cy="1273215"/>
          </a:xfrm>
          <a:prstGeom prst="rect">
            <a:avLst/>
          </a:prstGeom>
          <a:noFill/>
          <a:ln w="317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xmlns="" id="{D3EBE187-B60B-2841-A0F6-922405398D55}"/>
              </a:ext>
            </a:extLst>
          </p:cNvPr>
          <p:cNvSpPr/>
          <p:nvPr/>
        </p:nvSpPr>
        <p:spPr>
          <a:xfrm>
            <a:off x="8370424" y="2999772"/>
            <a:ext cx="4269519" cy="3935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Container Runtime (Docker)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xmlns="" id="{5A7BDF4C-8A34-9A49-84BF-6B9A7562DA3B}"/>
              </a:ext>
            </a:extLst>
          </p:cNvPr>
          <p:cNvSpPr/>
          <p:nvPr/>
        </p:nvSpPr>
        <p:spPr>
          <a:xfrm>
            <a:off x="8049053" y="4385712"/>
            <a:ext cx="4761187" cy="2495057"/>
          </a:xfrm>
          <a:prstGeom prst="rect">
            <a:avLst/>
          </a:prstGeom>
          <a:noFill/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xmlns="" id="{56E1589C-38B7-814C-A89F-701D410AED4F}"/>
              </a:ext>
            </a:extLst>
          </p:cNvPr>
          <p:cNvSpPr/>
          <p:nvPr/>
        </p:nvSpPr>
        <p:spPr>
          <a:xfrm>
            <a:off x="10954970" y="5226072"/>
            <a:ext cx="1469985" cy="58477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-Proxy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xmlns="" id="{41C50D4B-57A9-6340-98AD-F4F5BC2BE955}"/>
              </a:ext>
            </a:extLst>
          </p:cNvPr>
          <p:cNvSpPr txBox="1"/>
          <p:nvPr/>
        </p:nvSpPr>
        <p:spPr>
          <a:xfrm>
            <a:off x="9043084" y="4360645"/>
            <a:ext cx="29241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solidFill>
                  <a:srgbClr val="0070C0"/>
                </a:solidFill>
              </a:rPr>
              <a:t>Worker Node - 2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xmlns="" id="{3F05C23A-56D3-4649-966A-5BFEDBAA270B}"/>
              </a:ext>
            </a:extLst>
          </p:cNvPr>
          <p:cNvSpPr/>
          <p:nvPr/>
        </p:nvSpPr>
        <p:spPr>
          <a:xfrm>
            <a:off x="10819037" y="5108749"/>
            <a:ext cx="1713620" cy="822259"/>
          </a:xfrm>
          <a:prstGeom prst="rect">
            <a:avLst/>
          </a:prstGeom>
          <a:noFill/>
          <a:ln w="317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xmlns="" id="{8A061273-209E-5C41-8D6F-50EDD143357C}"/>
              </a:ext>
            </a:extLst>
          </p:cNvPr>
          <p:cNvSpPr/>
          <p:nvPr/>
        </p:nvSpPr>
        <p:spPr>
          <a:xfrm>
            <a:off x="8494782" y="5226910"/>
            <a:ext cx="1469985" cy="58477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Kubelet</a:t>
            </a:r>
            <a:endParaRPr lang="en-IN" sz="1800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xmlns="" id="{734EE610-527E-C04C-ABE2-1F147F182D90}"/>
              </a:ext>
            </a:extLst>
          </p:cNvPr>
          <p:cNvSpPr/>
          <p:nvPr/>
        </p:nvSpPr>
        <p:spPr>
          <a:xfrm>
            <a:off x="8370424" y="5109587"/>
            <a:ext cx="1713620" cy="822259"/>
          </a:xfrm>
          <a:prstGeom prst="rect">
            <a:avLst/>
          </a:prstGeom>
          <a:noFill/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xmlns="" id="{1ADA53D9-2777-3E4F-9181-718A05F66738}"/>
              </a:ext>
            </a:extLst>
          </p:cNvPr>
          <p:cNvSpPr/>
          <p:nvPr/>
        </p:nvSpPr>
        <p:spPr>
          <a:xfrm>
            <a:off x="8370424" y="6257665"/>
            <a:ext cx="4269519" cy="3935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Container Runtime (Docker)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014DD0E9-1E37-0442-B10C-A0715598A0E7}"/>
              </a:ext>
            </a:extLst>
          </p:cNvPr>
          <p:cNvSpPr txBox="1"/>
          <p:nvPr/>
        </p:nvSpPr>
        <p:spPr>
          <a:xfrm>
            <a:off x="2468880" y="6974623"/>
            <a:ext cx="22540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EKS Control Plane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xmlns="" id="{3DDB3723-4A47-4842-A7D0-08C8BECDF70D}"/>
              </a:ext>
            </a:extLst>
          </p:cNvPr>
          <p:cNvSpPr txBox="1"/>
          <p:nvPr/>
        </p:nvSpPr>
        <p:spPr>
          <a:xfrm>
            <a:off x="9380672" y="6957085"/>
            <a:ext cx="209794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EKS Node Group</a:t>
            </a:r>
          </a:p>
        </p:txBody>
      </p:sp>
    </p:spTree>
    <p:extLst>
      <p:ext uri="{BB962C8B-B14F-4D97-AF65-F5344CB8AC3E}">
        <p14:creationId xmlns:p14="http://schemas.microsoft.com/office/powerpoint/2010/main" xmlns="" val="1932987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3" grpId="0" animBg="1"/>
      <p:bldP spid="41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/>
      <p:bldP spid="57" grpId="0" animBg="1"/>
      <p:bldP spid="58" grpId="0" animBg="1"/>
      <p:bldP spid="59" grpId="0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/>
      <p:bldP spid="72" grpId="0" animBg="1"/>
      <p:bldP spid="73" grpId="0" animBg="1"/>
      <p:bldP spid="74" grpId="0" animBg="1"/>
      <p:bldP spid="75" grpId="0" animBg="1"/>
      <p:bldP spid="13" grpId="0"/>
      <p:bldP spid="7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xmlns="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771664" y="1525174"/>
            <a:ext cx="4858736" cy="471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xmlns="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103" y="2468199"/>
            <a:ext cx="9543394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Kubernetes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Fundamentals</a:t>
            </a:r>
          </a:p>
          <a:p>
            <a:pPr marL="0" indent="0" algn="ctr">
              <a:buNone/>
            </a:pPr>
            <a:r>
              <a:rPr lang="en-US" sz="4500" b="1" dirty="0">
                <a:solidFill>
                  <a:srgbClr val="0070C0"/>
                </a:solidFill>
              </a:rPr>
              <a:t>Pod, ReplicaSet, Deployment &amp; Service</a:t>
            </a:r>
          </a:p>
        </p:txBody>
      </p:sp>
    </p:spTree>
    <p:extLst>
      <p:ext uri="{BB962C8B-B14F-4D97-AF65-F5344CB8AC3E}">
        <p14:creationId xmlns:p14="http://schemas.microsoft.com/office/powerpoint/2010/main" xmlns="" val="651733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DC0ADAE6-B9D6-4E4B-B3C1-8FE45A0AC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-63517"/>
            <a:ext cx="12618720" cy="1188851"/>
          </a:xfrm>
        </p:spPr>
        <p:txBody>
          <a:bodyPr/>
          <a:lstStyle/>
          <a:p>
            <a:r>
              <a:rPr lang="en-IN" dirty="0"/>
              <a:t>Kubernetes - </a:t>
            </a:r>
            <a:r>
              <a:rPr lang="en-IN" dirty="0">
                <a:solidFill>
                  <a:srgbClr val="00B050"/>
                </a:solidFill>
              </a:rPr>
              <a:t>Fundamentals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EB3B6DD3-9022-44D6-B5E4-411D5AA6276B}"/>
              </a:ext>
            </a:extLst>
          </p:cNvPr>
          <p:cNvSpPr/>
          <p:nvPr/>
        </p:nvSpPr>
        <p:spPr>
          <a:xfrm>
            <a:off x="3697539" y="1269753"/>
            <a:ext cx="2480441" cy="1270253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Pod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C921E955-0ABC-48C6-AE10-55B17EE3C739}"/>
              </a:ext>
            </a:extLst>
          </p:cNvPr>
          <p:cNvSpPr/>
          <p:nvPr/>
        </p:nvSpPr>
        <p:spPr>
          <a:xfrm>
            <a:off x="3697539" y="2779644"/>
            <a:ext cx="2480441" cy="130801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ReplicaSet</a:t>
            </a:r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FA7D3F0C-12FC-4C48-942F-B4E5BC982149}"/>
              </a:ext>
            </a:extLst>
          </p:cNvPr>
          <p:cNvSpPr/>
          <p:nvPr/>
        </p:nvSpPr>
        <p:spPr>
          <a:xfrm>
            <a:off x="3697539" y="4376492"/>
            <a:ext cx="2480441" cy="1313103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Deployment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AFF7ADB-587B-4D69-BD40-6BC188D8F646}"/>
              </a:ext>
            </a:extLst>
          </p:cNvPr>
          <p:cNvSpPr/>
          <p:nvPr/>
        </p:nvSpPr>
        <p:spPr>
          <a:xfrm>
            <a:off x="3697538" y="5966857"/>
            <a:ext cx="2480441" cy="1313102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Service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64E81190-AF7F-46E7-AB97-1543B32BBFEB}"/>
              </a:ext>
            </a:extLst>
          </p:cNvPr>
          <p:cNvSpPr/>
          <p:nvPr/>
        </p:nvSpPr>
        <p:spPr>
          <a:xfrm>
            <a:off x="89338" y="3734329"/>
            <a:ext cx="2480441" cy="578069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k8s Fundamentals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74F97AA3-3FBD-4A65-8715-008766C8DBA1}"/>
              </a:ext>
            </a:extLst>
          </p:cNvPr>
          <p:cNvSpPr/>
          <p:nvPr/>
        </p:nvSpPr>
        <p:spPr>
          <a:xfrm>
            <a:off x="6966255" y="1273712"/>
            <a:ext cx="7490723" cy="126629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A POD is a single instance of an Application. </a:t>
            </a:r>
          </a:p>
          <a:p>
            <a:r>
              <a:rPr lang="en-IN" dirty="0"/>
              <a:t>A POD is the smallest object, that you can create in Kubernetes.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224683E9-D0AE-4446-BBC3-3EE638E43B0E}"/>
              </a:ext>
            </a:extLst>
          </p:cNvPr>
          <p:cNvSpPr/>
          <p:nvPr/>
        </p:nvSpPr>
        <p:spPr>
          <a:xfrm>
            <a:off x="6966256" y="2774551"/>
            <a:ext cx="7490723" cy="131310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A ReplicaSet will maintain a stable set of replica Pods running at any given time. </a:t>
            </a:r>
          </a:p>
          <a:p>
            <a:r>
              <a:rPr lang="en-US" dirty="0"/>
              <a:t>In short, it is often used to guarantee the availability of a specified number of identical Pods</a:t>
            </a:r>
            <a:endParaRPr lang="en-IN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5514085B-E48A-4FBD-9477-901FAE1550B4}"/>
              </a:ext>
            </a:extLst>
          </p:cNvPr>
          <p:cNvSpPr/>
          <p:nvPr/>
        </p:nvSpPr>
        <p:spPr>
          <a:xfrm>
            <a:off x="6966256" y="4376492"/>
            <a:ext cx="7490723" cy="131310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/>
              <a:t>A Deployment runs multiple replicas of your application and automatically replaces any instances that fail or become unresponsive.</a:t>
            </a:r>
          </a:p>
          <a:p>
            <a:r>
              <a:rPr lang="en-US" sz="2000" dirty="0"/>
              <a:t>Rollout &amp; rollback changes to applications. Deployments are well-suited for stateless applications.</a:t>
            </a:r>
            <a:endParaRPr lang="en-IN" sz="20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6789AB66-39FE-4131-A7B1-DCD6A49B0A4A}"/>
              </a:ext>
            </a:extLst>
          </p:cNvPr>
          <p:cNvSpPr/>
          <p:nvPr/>
        </p:nvSpPr>
        <p:spPr>
          <a:xfrm>
            <a:off x="6966256" y="5966856"/>
            <a:ext cx="7490723" cy="131310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A service is an abstraction for pods, providing a stable, so called virtual IP (VIP) address.</a:t>
            </a:r>
          </a:p>
          <a:p>
            <a:r>
              <a:rPr lang="en-US" sz="2000" dirty="0"/>
              <a:t>In simple terms, service sits Infront of a POD and acts as a load balancer. </a:t>
            </a:r>
            <a:endParaRPr lang="en-IN" sz="2000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xmlns="" id="{63C930E0-D0B1-4C51-8615-D8519F81C30F}"/>
              </a:ext>
            </a:extLst>
          </p:cNvPr>
          <p:cNvCxnSpPr>
            <a:cxnSpLocks/>
            <a:stCxn id="12" idx="3"/>
            <a:endCxn id="8" idx="1"/>
          </p:cNvCxnSpPr>
          <p:nvPr/>
        </p:nvCxnSpPr>
        <p:spPr>
          <a:xfrm flipV="1">
            <a:off x="2569779" y="1904880"/>
            <a:ext cx="1127760" cy="21184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xmlns="" id="{78D4A195-5701-4330-A653-298D07EB61AD}"/>
              </a:ext>
            </a:extLst>
          </p:cNvPr>
          <p:cNvCxnSpPr>
            <a:stCxn id="12" idx="3"/>
            <a:endCxn id="9" idx="1"/>
          </p:cNvCxnSpPr>
          <p:nvPr/>
        </p:nvCxnSpPr>
        <p:spPr>
          <a:xfrm flipV="1">
            <a:off x="2569779" y="3433649"/>
            <a:ext cx="1127760" cy="589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xmlns="" id="{BFD4244D-406D-4CF9-B97A-E5F4CAE3A012}"/>
              </a:ext>
            </a:extLst>
          </p:cNvPr>
          <p:cNvCxnSpPr>
            <a:stCxn id="12" idx="3"/>
            <a:endCxn id="10" idx="1"/>
          </p:cNvCxnSpPr>
          <p:nvPr/>
        </p:nvCxnSpPr>
        <p:spPr>
          <a:xfrm>
            <a:off x="2569779" y="4023364"/>
            <a:ext cx="1127760" cy="1009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xmlns="" id="{5A402698-140B-4B1A-8ACD-C6BBE7C6A6C4}"/>
              </a:ext>
            </a:extLst>
          </p:cNvPr>
          <p:cNvCxnSpPr>
            <a:stCxn id="12" idx="3"/>
            <a:endCxn id="11" idx="1"/>
          </p:cNvCxnSpPr>
          <p:nvPr/>
        </p:nvCxnSpPr>
        <p:spPr>
          <a:xfrm>
            <a:off x="2569779" y="4023364"/>
            <a:ext cx="1127759" cy="2600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762778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5" grpId="0" animBg="1"/>
      <p:bldP spid="17" grpId="0" animBg="1"/>
      <p:bldP spid="1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85D85712-16C4-6D46-BE61-8928DE998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-99233"/>
            <a:ext cx="12618720" cy="1188851"/>
          </a:xfrm>
        </p:spPr>
        <p:txBody>
          <a:bodyPr/>
          <a:lstStyle/>
          <a:p>
            <a:r>
              <a:rPr lang="en-US" dirty="0"/>
              <a:t>Kubernetes - Imperative &amp; Declarative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4D4BF3AD-77BB-8043-BE42-273DF15E35E4}"/>
              </a:ext>
            </a:extLst>
          </p:cNvPr>
          <p:cNvSpPr/>
          <p:nvPr/>
        </p:nvSpPr>
        <p:spPr>
          <a:xfrm>
            <a:off x="7861611" y="3434573"/>
            <a:ext cx="2966224" cy="35989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244750BD-649F-5B44-9AF6-F9CA592B9406}"/>
              </a:ext>
            </a:extLst>
          </p:cNvPr>
          <p:cNvSpPr/>
          <p:nvPr/>
        </p:nvSpPr>
        <p:spPr>
          <a:xfrm>
            <a:off x="8109707" y="4432706"/>
            <a:ext cx="2480441" cy="384253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Pod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xmlns="" id="{5AD6854D-CCA2-E44F-9D46-7B750720EE8B}"/>
              </a:ext>
            </a:extLst>
          </p:cNvPr>
          <p:cNvSpPr/>
          <p:nvPr/>
        </p:nvSpPr>
        <p:spPr>
          <a:xfrm>
            <a:off x="8109705" y="5089384"/>
            <a:ext cx="2480441" cy="39567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ReplicaSet</a:t>
            </a:r>
            <a:endParaRPr lang="en-IN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xmlns="" id="{6982C2BC-04E5-6F4D-9955-EFE955E7A67E}"/>
              </a:ext>
            </a:extLst>
          </p:cNvPr>
          <p:cNvSpPr/>
          <p:nvPr/>
        </p:nvSpPr>
        <p:spPr>
          <a:xfrm>
            <a:off x="8109707" y="5703653"/>
            <a:ext cx="2480441" cy="39721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Deployment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xmlns="" id="{7A5D16DE-F543-D440-A744-C106C98BE8A5}"/>
              </a:ext>
            </a:extLst>
          </p:cNvPr>
          <p:cNvSpPr/>
          <p:nvPr/>
        </p:nvSpPr>
        <p:spPr>
          <a:xfrm>
            <a:off x="8109706" y="6330337"/>
            <a:ext cx="2480441" cy="39721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Service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xmlns="" id="{9E7B4BA6-AB7F-6D4C-89A2-1A18E61FEC83}"/>
              </a:ext>
            </a:extLst>
          </p:cNvPr>
          <p:cNvSpPr/>
          <p:nvPr/>
        </p:nvSpPr>
        <p:spPr>
          <a:xfrm>
            <a:off x="8109705" y="3774180"/>
            <a:ext cx="2480441" cy="38425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YAML &amp; </a:t>
            </a:r>
            <a:r>
              <a:rPr lang="en-IN" dirty="0" err="1"/>
              <a:t>kubectl</a:t>
            </a:r>
            <a:endParaRPr lang="en-IN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xmlns="" id="{05BB6960-A7F9-8C48-812C-A680ACB87AE3}"/>
              </a:ext>
            </a:extLst>
          </p:cNvPr>
          <p:cNvSpPr/>
          <p:nvPr/>
        </p:nvSpPr>
        <p:spPr>
          <a:xfrm>
            <a:off x="3288227" y="3434573"/>
            <a:ext cx="2966224" cy="35989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6A55E6AA-5C8C-6B43-88F5-4E71682D16FB}"/>
              </a:ext>
            </a:extLst>
          </p:cNvPr>
          <p:cNvSpPr/>
          <p:nvPr/>
        </p:nvSpPr>
        <p:spPr>
          <a:xfrm>
            <a:off x="3536323" y="4432706"/>
            <a:ext cx="2480441" cy="384253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Pod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xmlns="" id="{AD651303-FFB7-E840-9CB9-989C04C2AB06}"/>
              </a:ext>
            </a:extLst>
          </p:cNvPr>
          <p:cNvSpPr/>
          <p:nvPr/>
        </p:nvSpPr>
        <p:spPr>
          <a:xfrm>
            <a:off x="3536321" y="5089384"/>
            <a:ext cx="2480441" cy="3956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ReplicaSet</a:t>
            </a:r>
            <a:endParaRPr lang="en-IN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xmlns="" id="{89A3F9D4-8B19-2E48-91D6-21C17583D5CD}"/>
              </a:ext>
            </a:extLst>
          </p:cNvPr>
          <p:cNvSpPr/>
          <p:nvPr/>
        </p:nvSpPr>
        <p:spPr>
          <a:xfrm>
            <a:off x="3536323" y="5703653"/>
            <a:ext cx="2480441" cy="39721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Deployment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xmlns="" id="{451A15A6-B512-1849-B0CF-5A5E88D6B5EF}"/>
              </a:ext>
            </a:extLst>
          </p:cNvPr>
          <p:cNvSpPr/>
          <p:nvPr/>
        </p:nvSpPr>
        <p:spPr>
          <a:xfrm>
            <a:off x="3536322" y="6330337"/>
            <a:ext cx="2480441" cy="39721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Service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xmlns="" id="{093A1455-C864-1843-B8D1-45D62B0F2C61}"/>
              </a:ext>
            </a:extLst>
          </p:cNvPr>
          <p:cNvSpPr/>
          <p:nvPr/>
        </p:nvSpPr>
        <p:spPr>
          <a:xfrm>
            <a:off x="3536321" y="3774180"/>
            <a:ext cx="2480441" cy="38425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kubectl</a:t>
            </a:r>
            <a:endParaRPr lang="en-IN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xmlns="" id="{385B08B3-E1A3-684B-8C8B-80FBD2DD515D}"/>
              </a:ext>
            </a:extLst>
          </p:cNvPr>
          <p:cNvSpPr/>
          <p:nvPr/>
        </p:nvSpPr>
        <p:spPr>
          <a:xfrm>
            <a:off x="3288227" y="1461301"/>
            <a:ext cx="7539608" cy="61246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Kubernetes Fundamentals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xmlns="" id="{ED187AD7-AB7B-C84A-AE02-5A291A666D39}"/>
              </a:ext>
            </a:extLst>
          </p:cNvPr>
          <p:cNvSpPr/>
          <p:nvPr/>
        </p:nvSpPr>
        <p:spPr>
          <a:xfrm>
            <a:off x="3288227" y="2340389"/>
            <a:ext cx="2966224" cy="61246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/>
              <a:t>Imperative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xmlns="" id="{CC5E32CE-D155-9942-AEB3-3509F43F095A}"/>
              </a:ext>
            </a:extLst>
          </p:cNvPr>
          <p:cNvSpPr/>
          <p:nvPr/>
        </p:nvSpPr>
        <p:spPr>
          <a:xfrm>
            <a:off x="7861611" y="2337048"/>
            <a:ext cx="2966224" cy="61246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/>
              <a:t>Declarative</a:t>
            </a:r>
          </a:p>
        </p:txBody>
      </p:sp>
    </p:spTree>
    <p:extLst>
      <p:ext uri="{BB962C8B-B14F-4D97-AF65-F5344CB8AC3E}">
        <p14:creationId xmlns:p14="http://schemas.microsoft.com/office/powerpoint/2010/main" xmlns="" val="1307530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xmlns="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846757" y="1756402"/>
            <a:ext cx="4858736" cy="471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xmlns="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273" y="2899123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Kubernetes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POD</a:t>
            </a:r>
          </a:p>
        </p:txBody>
      </p:sp>
    </p:spTree>
    <p:extLst>
      <p:ext uri="{BB962C8B-B14F-4D97-AF65-F5344CB8AC3E}">
        <p14:creationId xmlns:p14="http://schemas.microsoft.com/office/powerpoint/2010/main" xmlns="" val="16837234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09B5910A-CDE4-4027-8243-68233A2C1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-185866"/>
            <a:ext cx="12618720" cy="1188851"/>
          </a:xfrm>
        </p:spPr>
        <p:txBody>
          <a:bodyPr/>
          <a:lstStyle/>
          <a:p>
            <a:r>
              <a:rPr lang="en-IN" dirty="0"/>
              <a:t>Kubernetes - </a:t>
            </a:r>
            <a:r>
              <a:rPr lang="en-IN" dirty="0">
                <a:solidFill>
                  <a:srgbClr val="00B050"/>
                </a:solidFill>
              </a:rPr>
              <a:t>POD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D1F6C71A-3581-4667-A03E-A9434BC87852}"/>
              </a:ext>
            </a:extLst>
          </p:cNvPr>
          <p:cNvSpPr/>
          <p:nvPr/>
        </p:nvSpPr>
        <p:spPr>
          <a:xfrm>
            <a:off x="8461093" y="4045050"/>
            <a:ext cx="5926238" cy="3095734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88DA3F65-ED65-4555-A34B-CB7C5680439E}"/>
              </a:ext>
            </a:extLst>
          </p:cNvPr>
          <p:cNvSpPr txBox="1"/>
          <p:nvPr/>
        </p:nvSpPr>
        <p:spPr>
          <a:xfrm>
            <a:off x="11932506" y="6344055"/>
            <a:ext cx="1713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xmlns="" id="{AB7C6295-EA92-47AD-8CA0-D946B96AC601}"/>
              </a:ext>
            </a:extLst>
          </p:cNvPr>
          <p:cNvSpPr txBox="1"/>
          <p:nvPr/>
        </p:nvSpPr>
        <p:spPr>
          <a:xfrm>
            <a:off x="10219838" y="6712823"/>
            <a:ext cx="23544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Kubernetes Cluster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xmlns="" id="{92DEFAAD-EB96-46B4-986D-E88A3C0C86C5}"/>
              </a:ext>
            </a:extLst>
          </p:cNvPr>
          <p:cNvSpPr txBox="1"/>
          <p:nvPr/>
        </p:nvSpPr>
        <p:spPr>
          <a:xfrm>
            <a:off x="10881520" y="6417013"/>
            <a:ext cx="8050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Node</a:t>
            </a:r>
          </a:p>
        </p:txBody>
      </p:sp>
      <p:grpSp>
        <p:nvGrpSpPr>
          <p:cNvPr id="176" name="Group 175">
            <a:extLst>
              <a:ext uri="{FF2B5EF4-FFF2-40B4-BE49-F238E27FC236}">
                <a16:creationId xmlns:a16="http://schemas.microsoft.com/office/drawing/2014/main" xmlns="" id="{21B7CBC9-8310-49B0-9EE0-65E47C5DF722}"/>
              </a:ext>
            </a:extLst>
          </p:cNvPr>
          <p:cNvGrpSpPr/>
          <p:nvPr/>
        </p:nvGrpSpPr>
        <p:grpSpPr>
          <a:xfrm>
            <a:off x="11024823" y="1472787"/>
            <a:ext cx="1006998" cy="827590"/>
            <a:chOff x="853440" y="4579716"/>
            <a:chExt cx="1006998" cy="827590"/>
          </a:xfrm>
        </p:grpSpPr>
        <p:sp>
          <p:nvSpPr>
            <p:cNvPr id="177" name="Rectangle 176">
              <a:extLst>
                <a:ext uri="{FF2B5EF4-FFF2-40B4-BE49-F238E27FC236}">
                  <a16:creationId xmlns:a16="http://schemas.microsoft.com/office/drawing/2014/main" xmlns="" id="{8B60BFF6-4BD0-47FF-A7D8-950ED9B60C65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xmlns="" id="{5E29806D-A6F8-451D-9A83-9BA0F2A077E6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xmlns="" id="{52D6BCB6-0502-4B24-97DC-BB01A7B7C7BA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xmlns="" id="{C5F3FB49-7BE2-4E9C-9E97-FA326CF1AE7A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xmlns="" id="{AB1674AE-2523-4C63-BB6B-11AFBF9B62B0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xmlns="" id="{44378B37-8C64-47D3-8957-BDC13F0AC3C6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xmlns="" id="{1545E87C-1D09-4CD1-9FCA-6FD5CB0066DA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EC5BBA7C-70D1-48DA-ABDB-2F96E75465DE}"/>
              </a:ext>
            </a:extLst>
          </p:cNvPr>
          <p:cNvSpPr txBox="1"/>
          <p:nvPr/>
        </p:nvSpPr>
        <p:spPr>
          <a:xfrm>
            <a:off x="10597111" y="2386037"/>
            <a:ext cx="20803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Nginx Container </a:t>
            </a:r>
          </a:p>
          <a:p>
            <a:pPr algn="ctr"/>
            <a:r>
              <a:rPr lang="en-IN" dirty="0"/>
              <a:t>Image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xmlns="" id="{F0512D29-8434-4D7D-9509-32E71137D88F}"/>
              </a:ext>
            </a:extLst>
          </p:cNvPr>
          <p:cNvSpPr/>
          <p:nvPr/>
        </p:nvSpPr>
        <p:spPr>
          <a:xfrm>
            <a:off x="11565281" y="4386007"/>
            <a:ext cx="2517161" cy="235658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xmlns="" id="{E8C4E481-6A06-401C-B2D2-5C203293EA91}"/>
              </a:ext>
            </a:extLst>
          </p:cNvPr>
          <p:cNvSpPr/>
          <p:nvPr/>
        </p:nvSpPr>
        <p:spPr>
          <a:xfrm>
            <a:off x="11979997" y="4644946"/>
            <a:ext cx="1689904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xmlns="" id="{1F7C1F2D-BF26-4E38-ADB3-0C00247F66C2}"/>
              </a:ext>
            </a:extLst>
          </p:cNvPr>
          <p:cNvSpPr txBox="1"/>
          <p:nvPr/>
        </p:nvSpPr>
        <p:spPr>
          <a:xfrm>
            <a:off x="12456191" y="5930003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xmlns="" id="{F5412ACC-B1F1-4E18-BB54-73B41B1F9D8F}"/>
              </a:ext>
            </a:extLst>
          </p:cNvPr>
          <p:cNvGrpSpPr/>
          <p:nvPr/>
        </p:nvGrpSpPr>
        <p:grpSpPr>
          <a:xfrm>
            <a:off x="12321450" y="5005959"/>
            <a:ext cx="1006998" cy="827590"/>
            <a:chOff x="853440" y="4579716"/>
            <a:chExt cx="1006998" cy="827590"/>
          </a:xfrm>
        </p:grpSpPr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xmlns="" id="{B7E0BB6E-9631-4D7B-B83D-48FE5617BC41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xmlns="" id="{E692AA4A-FB86-437C-8D8A-3E414E32BC3D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xmlns="" id="{7E6C26DE-D41D-41C6-B399-01A5694C5503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xmlns="" id="{B59766DF-EE5E-401A-A7BC-737EA43FF802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xmlns="" id="{9EE51AEF-C3F1-4C64-9BC4-07FB06258597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xmlns="" id="{579629E9-AEB0-4DB1-B976-987A21F893C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xmlns="" id="{212E4AD2-DD8E-4211-A6A1-D89A9B17E25E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118" name="TextBox 117">
            <a:extLst>
              <a:ext uri="{FF2B5EF4-FFF2-40B4-BE49-F238E27FC236}">
                <a16:creationId xmlns:a16="http://schemas.microsoft.com/office/drawing/2014/main" xmlns="" id="{B7FF907F-DFF6-4DD4-BA81-51021CFF9668}"/>
              </a:ext>
            </a:extLst>
          </p:cNvPr>
          <p:cNvSpPr txBox="1"/>
          <p:nvPr/>
        </p:nvSpPr>
        <p:spPr>
          <a:xfrm>
            <a:off x="11996513" y="6360890"/>
            <a:ext cx="1713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</a:t>
            </a: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xmlns="" id="{9622FB64-1701-4FA2-88BB-D3A6DC996199}"/>
              </a:ext>
            </a:extLst>
          </p:cNvPr>
          <p:cNvSpPr/>
          <p:nvPr/>
        </p:nvSpPr>
        <p:spPr>
          <a:xfrm>
            <a:off x="8827951" y="4386007"/>
            <a:ext cx="2517161" cy="235658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xmlns="" id="{0BECCF66-47A0-44EB-8693-DA90A7AC8C13}"/>
              </a:ext>
            </a:extLst>
          </p:cNvPr>
          <p:cNvSpPr/>
          <p:nvPr/>
        </p:nvSpPr>
        <p:spPr>
          <a:xfrm>
            <a:off x="9242667" y="4644946"/>
            <a:ext cx="1689904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xmlns="" id="{2818B37C-98D2-4779-AC43-FB41B173DDCF}"/>
              </a:ext>
            </a:extLst>
          </p:cNvPr>
          <p:cNvSpPr txBox="1"/>
          <p:nvPr/>
        </p:nvSpPr>
        <p:spPr>
          <a:xfrm>
            <a:off x="9718861" y="5930003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122" name="Group 121">
            <a:extLst>
              <a:ext uri="{FF2B5EF4-FFF2-40B4-BE49-F238E27FC236}">
                <a16:creationId xmlns:a16="http://schemas.microsoft.com/office/drawing/2014/main" xmlns="" id="{9455ECC0-FD46-4F29-9E01-CDC249C36C7F}"/>
              </a:ext>
            </a:extLst>
          </p:cNvPr>
          <p:cNvGrpSpPr/>
          <p:nvPr/>
        </p:nvGrpSpPr>
        <p:grpSpPr>
          <a:xfrm>
            <a:off x="9584120" y="5005959"/>
            <a:ext cx="1006998" cy="827590"/>
            <a:chOff x="853440" y="4579716"/>
            <a:chExt cx="1006998" cy="827590"/>
          </a:xfrm>
        </p:grpSpPr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xmlns="" id="{91CE9656-7C15-4BDF-88FD-56AE18C601C9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xmlns="" id="{B13D22F4-89E5-4F43-9A8A-BD934BEE94B3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xmlns="" id="{96F1061B-9D26-43E5-A9F1-B1EA4D9B07D0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xmlns="" id="{060E7258-012D-482C-825A-6F64C09CAF44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xmlns="" id="{FE4EB4D1-2DA9-4B8B-8ABC-20494E2A62D7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xmlns="" id="{F914900B-FDC9-476C-86FB-CA755DBD0D9A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xmlns="" id="{52291AF6-B0BC-4A9F-8B09-D1CCB877EB0E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130" name="TextBox 129">
            <a:extLst>
              <a:ext uri="{FF2B5EF4-FFF2-40B4-BE49-F238E27FC236}">
                <a16:creationId xmlns:a16="http://schemas.microsoft.com/office/drawing/2014/main" xmlns="" id="{43F8306B-4E8F-407E-85F3-4F984E5A505D}"/>
              </a:ext>
            </a:extLst>
          </p:cNvPr>
          <p:cNvSpPr txBox="1"/>
          <p:nvPr/>
        </p:nvSpPr>
        <p:spPr>
          <a:xfrm>
            <a:off x="9259183" y="6360890"/>
            <a:ext cx="1713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DE7040E8-7910-4475-837F-35F30D74D7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499" y="1109609"/>
            <a:ext cx="7852125" cy="6100777"/>
          </a:xfrm>
        </p:spPr>
        <p:txBody>
          <a:bodyPr>
            <a:normAutofit lnSpcReduction="10000"/>
          </a:bodyPr>
          <a:lstStyle/>
          <a:p>
            <a:r>
              <a:rPr lang="en-IN" dirty="0"/>
              <a:t>With Kubernetes our core goal will be to </a:t>
            </a:r>
            <a:r>
              <a:rPr lang="en-IN" dirty="0">
                <a:solidFill>
                  <a:srgbClr val="0070C0"/>
                </a:solidFill>
              </a:rPr>
              <a:t>deploy our applications </a:t>
            </a:r>
            <a:r>
              <a:rPr lang="en-IN" dirty="0"/>
              <a:t>in the form of </a:t>
            </a:r>
            <a:r>
              <a:rPr lang="en-IN" dirty="0">
                <a:solidFill>
                  <a:srgbClr val="0070C0"/>
                </a:solidFill>
              </a:rPr>
              <a:t>containers</a:t>
            </a:r>
            <a:r>
              <a:rPr lang="en-IN" dirty="0"/>
              <a:t> on </a:t>
            </a:r>
            <a:r>
              <a:rPr lang="en-IN" dirty="0">
                <a:solidFill>
                  <a:srgbClr val="0070C0"/>
                </a:solidFill>
              </a:rPr>
              <a:t>worker nodes </a:t>
            </a:r>
            <a:r>
              <a:rPr lang="en-IN" dirty="0"/>
              <a:t>in a k8s cluster. </a:t>
            </a:r>
          </a:p>
          <a:p>
            <a:r>
              <a:rPr lang="en-IN" dirty="0"/>
              <a:t>Kubernetes </a:t>
            </a:r>
            <a:r>
              <a:rPr lang="en-IN" dirty="0">
                <a:solidFill>
                  <a:srgbClr val="0070C0"/>
                </a:solidFill>
              </a:rPr>
              <a:t>does not </a:t>
            </a:r>
            <a:r>
              <a:rPr lang="en-IN" dirty="0"/>
              <a:t>deploy containers directly on the worker nodes.</a:t>
            </a:r>
          </a:p>
          <a:p>
            <a:r>
              <a:rPr lang="en-IN" dirty="0"/>
              <a:t>Container is </a:t>
            </a:r>
            <a:r>
              <a:rPr lang="en-IN" dirty="0">
                <a:solidFill>
                  <a:srgbClr val="0070C0"/>
                </a:solidFill>
              </a:rPr>
              <a:t>encapsulated</a:t>
            </a:r>
            <a:r>
              <a:rPr lang="en-IN" dirty="0"/>
              <a:t> in to a Kubernetes Object named </a:t>
            </a:r>
            <a:r>
              <a:rPr lang="en-IN" dirty="0">
                <a:solidFill>
                  <a:srgbClr val="00B050"/>
                </a:solidFill>
              </a:rPr>
              <a:t>POD</a:t>
            </a:r>
            <a:r>
              <a:rPr lang="en-IN" dirty="0"/>
              <a:t>.</a:t>
            </a:r>
          </a:p>
          <a:p>
            <a:r>
              <a:rPr lang="en-IN" dirty="0"/>
              <a:t>A POD is a </a:t>
            </a:r>
            <a:r>
              <a:rPr lang="en-IN" dirty="0">
                <a:solidFill>
                  <a:srgbClr val="0070C0"/>
                </a:solidFill>
              </a:rPr>
              <a:t>single instance </a:t>
            </a:r>
            <a:r>
              <a:rPr lang="en-IN" dirty="0"/>
              <a:t>of an application.</a:t>
            </a:r>
          </a:p>
          <a:p>
            <a:r>
              <a:rPr lang="en-IN" dirty="0"/>
              <a:t>A POD is the </a:t>
            </a:r>
            <a:r>
              <a:rPr lang="en-IN" dirty="0">
                <a:solidFill>
                  <a:srgbClr val="0070C0"/>
                </a:solidFill>
              </a:rPr>
              <a:t>smallest object </a:t>
            </a:r>
            <a:r>
              <a:rPr lang="en-IN" dirty="0"/>
              <a:t>that we can create in Kubernetes.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718291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5" grpId="0"/>
      <p:bldP spid="8" grpId="0"/>
      <p:bldP spid="99" grpId="0" animBg="1"/>
      <p:bldP spid="100" grpId="0" animBg="1"/>
      <p:bldP spid="101" grpId="0"/>
      <p:bldP spid="118" grpId="0"/>
      <p:bldP spid="119" grpId="0" animBg="1"/>
      <p:bldP spid="120" grpId="0" animBg="1"/>
      <p:bldP spid="121" grpId="0"/>
      <p:bldP spid="13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09B5910A-CDE4-4027-8243-68233A2C1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-185866"/>
            <a:ext cx="12618720" cy="1188851"/>
          </a:xfrm>
        </p:spPr>
        <p:txBody>
          <a:bodyPr/>
          <a:lstStyle/>
          <a:p>
            <a:r>
              <a:rPr lang="en-IN" dirty="0"/>
              <a:t>Kubernetes - </a:t>
            </a:r>
            <a:r>
              <a:rPr lang="en-IN" dirty="0">
                <a:solidFill>
                  <a:srgbClr val="00B050"/>
                </a:solidFill>
              </a:rPr>
              <a:t>POD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D1F6C71A-3581-4667-A03E-A9434BC87852}"/>
              </a:ext>
            </a:extLst>
          </p:cNvPr>
          <p:cNvSpPr/>
          <p:nvPr/>
        </p:nvSpPr>
        <p:spPr>
          <a:xfrm>
            <a:off x="1447733" y="4383687"/>
            <a:ext cx="10791458" cy="3095734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xmlns="" id="{D6C7737D-F00E-4501-8814-5A16A7DAC760}"/>
              </a:ext>
            </a:extLst>
          </p:cNvPr>
          <p:cNvSpPr/>
          <p:nvPr/>
        </p:nvSpPr>
        <p:spPr>
          <a:xfrm>
            <a:off x="1798832" y="4733654"/>
            <a:ext cx="4541964" cy="233934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88DA3F65-ED65-4555-A34B-CB7C5680439E}"/>
              </a:ext>
            </a:extLst>
          </p:cNvPr>
          <p:cNvSpPr txBox="1"/>
          <p:nvPr/>
        </p:nvSpPr>
        <p:spPr>
          <a:xfrm>
            <a:off x="3033200" y="6675717"/>
            <a:ext cx="207127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 - 1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xmlns="" id="{986486F8-6670-4BB4-A420-0DC1D8FF5907}"/>
              </a:ext>
            </a:extLst>
          </p:cNvPr>
          <p:cNvSpPr/>
          <p:nvPr/>
        </p:nvSpPr>
        <p:spPr>
          <a:xfrm>
            <a:off x="4244122" y="4997760"/>
            <a:ext cx="1689904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xmlns="" id="{A76608B5-998F-4597-B290-E16C1259AF4E}"/>
              </a:ext>
            </a:extLst>
          </p:cNvPr>
          <p:cNvSpPr txBox="1"/>
          <p:nvPr/>
        </p:nvSpPr>
        <p:spPr>
          <a:xfrm>
            <a:off x="4720316" y="6282817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xmlns="" id="{AB7C6295-EA92-47AD-8CA0-D946B96AC601}"/>
              </a:ext>
            </a:extLst>
          </p:cNvPr>
          <p:cNvSpPr txBox="1"/>
          <p:nvPr/>
        </p:nvSpPr>
        <p:spPr>
          <a:xfrm>
            <a:off x="5673470" y="7108673"/>
            <a:ext cx="23544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Kubernetes Cluster</a:t>
            </a:r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xmlns="" id="{650E5B25-9C86-4816-A4F9-F276AAED274D}"/>
              </a:ext>
            </a:extLst>
          </p:cNvPr>
          <p:cNvGrpSpPr/>
          <p:nvPr/>
        </p:nvGrpSpPr>
        <p:grpSpPr>
          <a:xfrm>
            <a:off x="4585575" y="5358773"/>
            <a:ext cx="1006998" cy="827590"/>
            <a:chOff x="853440" y="4579716"/>
            <a:chExt cx="1006998" cy="827590"/>
          </a:xfrm>
        </p:grpSpPr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xmlns="" id="{A68A4273-2A5A-4334-A317-2009B2D6AC60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xmlns="" id="{503B0E07-D146-4D2B-818A-862739EB03A7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xmlns="" id="{373DA4CB-D39C-4977-AEA8-2F68B148475D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xmlns="" id="{3EDEB22A-DEF1-4C64-96D0-6C221FE34D71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xmlns="" id="{4B516369-3F7D-48A7-9C25-770C17C33972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xmlns="" id="{305A4FFF-4AA9-4AE8-8BB6-59630B5DC626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xmlns="" id="{4E557D2A-AAD0-46E6-AB78-AA10E49E45AF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60" name="Content Placeholder 2">
            <a:extLst>
              <a:ext uri="{FF2B5EF4-FFF2-40B4-BE49-F238E27FC236}">
                <a16:creationId xmlns:a16="http://schemas.microsoft.com/office/drawing/2014/main" xmlns="" id="{9F588E27-9F42-4BE5-ADD6-1539DBC3D0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446" y="1035650"/>
            <a:ext cx="12935415" cy="1694067"/>
          </a:xfrm>
        </p:spPr>
        <p:txBody>
          <a:bodyPr>
            <a:normAutofit/>
          </a:bodyPr>
          <a:lstStyle/>
          <a:p>
            <a:r>
              <a:rPr lang="en-IN" dirty="0"/>
              <a:t>PODs generally have </a:t>
            </a:r>
            <a:r>
              <a:rPr lang="en-IN" dirty="0">
                <a:solidFill>
                  <a:srgbClr val="0070C0"/>
                </a:solidFill>
              </a:rPr>
              <a:t>one to one </a:t>
            </a:r>
            <a:r>
              <a:rPr lang="en-IN" dirty="0"/>
              <a:t>relationship with containers. </a:t>
            </a:r>
          </a:p>
          <a:p>
            <a:r>
              <a:rPr lang="en-IN" dirty="0"/>
              <a:t>To scale up we </a:t>
            </a:r>
            <a:r>
              <a:rPr lang="en-IN" dirty="0">
                <a:solidFill>
                  <a:srgbClr val="0070C0"/>
                </a:solidFill>
              </a:rPr>
              <a:t>create</a:t>
            </a:r>
            <a:r>
              <a:rPr lang="en-IN" dirty="0"/>
              <a:t> new POD and to scale down we </a:t>
            </a:r>
            <a:r>
              <a:rPr lang="en-IN" dirty="0">
                <a:solidFill>
                  <a:srgbClr val="0070C0"/>
                </a:solidFill>
              </a:rPr>
              <a:t>delete</a:t>
            </a:r>
            <a:r>
              <a:rPr lang="en-IN" dirty="0"/>
              <a:t> the POD. </a:t>
            </a:r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xmlns="" id="{B3A4A8BA-7721-4D2A-A4F4-23FE17A086CF}"/>
              </a:ext>
            </a:extLst>
          </p:cNvPr>
          <p:cNvSpPr/>
          <p:nvPr/>
        </p:nvSpPr>
        <p:spPr>
          <a:xfrm>
            <a:off x="2128849" y="4997760"/>
            <a:ext cx="1689904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xmlns="" id="{0FCC6E04-3A27-4647-BE56-B184D3B03191}"/>
              </a:ext>
            </a:extLst>
          </p:cNvPr>
          <p:cNvSpPr txBox="1"/>
          <p:nvPr/>
        </p:nvSpPr>
        <p:spPr>
          <a:xfrm>
            <a:off x="2512641" y="6266913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xmlns="" id="{809432BB-FA21-4B63-B22B-EFC6F7B2C4C3}"/>
              </a:ext>
            </a:extLst>
          </p:cNvPr>
          <p:cNvSpPr/>
          <p:nvPr/>
        </p:nvSpPr>
        <p:spPr>
          <a:xfrm>
            <a:off x="7377653" y="4696802"/>
            <a:ext cx="4618196" cy="235658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xmlns="" id="{C2D1A9B6-27D0-47DC-8C60-FE6C7AA0CE3E}"/>
              </a:ext>
            </a:extLst>
          </p:cNvPr>
          <p:cNvSpPr/>
          <p:nvPr/>
        </p:nvSpPr>
        <p:spPr>
          <a:xfrm>
            <a:off x="9893404" y="4955741"/>
            <a:ext cx="1689904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xmlns="" id="{48CFEB02-5E36-4E72-AB72-7201D7705762}"/>
              </a:ext>
            </a:extLst>
          </p:cNvPr>
          <p:cNvSpPr txBox="1"/>
          <p:nvPr/>
        </p:nvSpPr>
        <p:spPr>
          <a:xfrm>
            <a:off x="10369598" y="6240798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187" name="Group 186">
            <a:extLst>
              <a:ext uri="{FF2B5EF4-FFF2-40B4-BE49-F238E27FC236}">
                <a16:creationId xmlns:a16="http://schemas.microsoft.com/office/drawing/2014/main" xmlns="" id="{867EFE3F-8E7D-4F19-B934-8196821458C8}"/>
              </a:ext>
            </a:extLst>
          </p:cNvPr>
          <p:cNvGrpSpPr/>
          <p:nvPr/>
        </p:nvGrpSpPr>
        <p:grpSpPr>
          <a:xfrm>
            <a:off x="10234857" y="5316754"/>
            <a:ext cx="1006998" cy="827590"/>
            <a:chOff x="853440" y="4579716"/>
            <a:chExt cx="1006998" cy="827590"/>
          </a:xfrm>
        </p:grpSpPr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xmlns="" id="{2DE4DCAB-7591-4570-B8DF-DAAD479E82AF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xmlns="" id="{C42CA3CC-3988-4839-8B26-ECD3EDC6BD46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xmlns="" id="{ACE43582-2FEA-425A-A7D2-707721F6887C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xmlns="" id="{F0028450-DDEA-483E-BA6D-E7BF3249B18E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xmlns="" id="{736C19D2-558E-4D2D-AF38-CCBF3F50D4C5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xmlns="" id="{37E470B7-5C58-4EBE-A721-E69C60D969AA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xmlns="" id="{A54BC156-1BB8-4E22-B7BA-3CD2BEAE787C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grpSp>
        <p:nvGrpSpPr>
          <p:cNvPr id="195" name="Group 194">
            <a:extLst>
              <a:ext uri="{FF2B5EF4-FFF2-40B4-BE49-F238E27FC236}">
                <a16:creationId xmlns:a16="http://schemas.microsoft.com/office/drawing/2014/main" xmlns="" id="{6309CA4E-357A-4AAA-B8D9-2E9FBBD95F02}"/>
              </a:ext>
            </a:extLst>
          </p:cNvPr>
          <p:cNvGrpSpPr/>
          <p:nvPr/>
        </p:nvGrpSpPr>
        <p:grpSpPr>
          <a:xfrm>
            <a:off x="2462869" y="5406658"/>
            <a:ext cx="1006998" cy="827590"/>
            <a:chOff x="853440" y="4579716"/>
            <a:chExt cx="1006998" cy="827590"/>
          </a:xfrm>
        </p:grpSpPr>
        <p:sp>
          <p:nvSpPr>
            <p:cNvPr id="196" name="Rectangle 195">
              <a:extLst>
                <a:ext uri="{FF2B5EF4-FFF2-40B4-BE49-F238E27FC236}">
                  <a16:creationId xmlns:a16="http://schemas.microsoft.com/office/drawing/2014/main" xmlns="" id="{854C45C4-D2B1-42F2-8742-8B20EB1E9922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xmlns="" id="{BCDFBAFE-6235-40B7-9B16-7D5542313D01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xmlns="" id="{2A72375A-BEF5-4AC2-BE03-FDBAA1ED0C1B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xmlns="" id="{9884BEDC-D68E-47CA-B557-60CBD7E0ADDB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xmlns="" id="{958CD1B2-A5D9-46D8-8B27-1E11EF1B3C82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xmlns="" id="{20623586-DA63-48A5-AE08-1489589B0ECA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xmlns="" id="{D970CE6F-34E1-4ED6-AF57-E4B18D011EA0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pic>
        <p:nvPicPr>
          <p:cNvPr id="10" name="Graphic 9" descr="User">
            <a:extLst>
              <a:ext uri="{FF2B5EF4-FFF2-40B4-BE49-F238E27FC236}">
                <a16:creationId xmlns:a16="http://schemas.microsoft.com/office/drawing/2014/main" xmlns="" id="{E6953B64-3E5C-4119-B570-48D9FDE69D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2923643" y="2983632"/>
            <a:ext cx="914400" cy="914400"/>
          </a:xfrm>
          <a:prstGeom prst="rect">
            <a:avLst/>
          </a:prstGeom>
        </p:spPr>
      </p:pic>
      <p:pic>
        <p:nvPicPr>
          <p:cNvPr id="203" name="Graphic 202" descr="User">
            <a:extLst>
              <a:ext uri="{FF2B5EF4-FFF2-40B4-BE49-F238E27FC236}">
                <a16:creationId xmlns:a16="http://schemas.microsoft.com/office/drawing/2014/main" xmlns="" id="{6AE6CA85-47FC-40E3-88ED-5B04FF9704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4069626" y="2983632"/>
            <a:ext cx="914400" cy="914400"/>
          </a:xfrm>
          <a:prstGeom prst="rect">
            <a:avLst/>
          </a:prstGeom>
        </p:spPr>
      </p:pic>
      <p:sp>
        <p:nvSpPr>
          <p:cNvPr id="204" name="TextBox 203">
            <a:extLst>
              <a:ext uri="{FF2B5EF4-FFF2-40B4-BE49-F238E27FC236}">
                <a16:creationId xmlns:a16="http://schemas.microsoft.com/office/drawing/2014/main" xmlns="" id="{68BB7FA1-930A-4EEB-AE34-46352A12A5F9}"/>
              </a:ext>
            </a:extLst>
          </p:cNvPr>
          <p:cNvSpPr txBox="1"/>
          <p:nvPr/>
        </p:nvSpPr>
        <p:spPr>
          <a:xfrm>
            <a:off x="8703407" y="6671685"/>
            <a:ext cx="207127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 - 2</a:t>
            </a:r>
          </a:p>
        </p:txBody>
      </p:sp>
      <p:pic>
        <p:nvPicPr>
          <p:cNvPr id="205" name="Graphic 204" descr="User">
            <a:extLst>
              <a:ext uri="{FF2B5EF4-FFF2-40B4-BE49-F238E27FC236}">
                <a16:creationId xmlns:a16="http://schemas.microsoft.com/office/drawing/2014/main" xmlns="" id="{F349E2F8-3417-4AB7-8447-6F8DD8C41A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5175771" y="2973665"/>
            <a:ext cx="914400" cy="914400"/>
          </a:xfrm>
          <a:prstGeom prst="rect">
            <a:avLst/>
          </a:prstGeom>
        </p:spPr>
      </p:pic>
      <p:pic>
        <p:nvPicPr>
          <p:cNvPr id="206" name="Graphic 205" descr="User">
            <a:extLst>
              <a:ext uri="{FF2B5EF4-FFF2-40B4-BE49-F238E27FC236}">
                <a16:creationId xmlns:a16="http://schemas.microsoft.com/office/drawing/2014/main" xmlns="" id="{1C4BAC88-1D30-487F-A469-9E07095986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6321754" y="2973665"/>
            <a:ext cx="914400" cy="914400"/>
          </a:xfrm>
          <a:prstGeom prst="rect">
            <a:avLst/>
          </a:prstGeom>
        </p:spPr>
      </p:pic>
      <p:pic>
        <p:nvPicPr>
          <p:cNvPr id="209" name="Graphic 208" descr="User">
            <a:extLst>
              <a:ext uri="{FF2B5EF4-FFF2-40B4-BE49-F238E27FC236}">
                <a16:creationId xmlns:a16="http://schemas.microsoft.com/office/drawing/2014/main" xmlns="" id="{68C5EBCB-5287-42B1-8200-AF740B82E5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7377653" y="2962091"/>
            <a:ext cx="914400" cy="914400"/>
          </a:xfrm>
          <a:prstGeom prst="rect">
            <a:avLst/>
          </a:prstGeom>
        </p:spPr>
      </p:pic>
      <p:pic>
        <p:nvPicPr>
          <p:cNvPr id="210" name="Graphic 209" descr="User">
            <a:extLst>
              <a:ext uri="{FF2B5EF4-FFF2-40B4-BE49-F238E27FC236}">
                <a16:creationId xmlns:a16="http://schemas.microsoft.com/office/drawing/2014/main" xmlns="" id="{CA179477-32B7-4B53-9DF8-ABEB9C5FA8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8523636" y="2962091"/>
            <a:ext cx="914400" cy="914400"/>
          </a:xfrm>
          <a:prstGeom prst="rect">
            <a:avLst/>
          </a:prstGeom>
        </p:spPr>
      </p:pic>
      <p:pic>
        <p:nvPicPr>
          <p:cNvPr id="211" name="Graphic 210" descr="User">
            <a:extLst>
              <a:ext uri="{FF2B5EF4-FFF2-40B4-BE49-F238E27FC236}">
                <a16:creationId xmlns:a16="http://schemas.microsoft.com/office/drawing/2014/main" xmlns="" id="{BCC93663-97A2-41C7-A15F-DC836F8EA1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9629781" y="2952124"/>
            <a:ext cx="914400" cy="914400"/>
          </a:xfrm>
          <a:prstGeom prst="rect">
            <a:avLst/>
          </a:prstGeom>
        </p:spPr>
      </p:pic>
      <p:pic>
        <p:nvPicPr>
          <p:cNvPr id="212" name="Graphic 211" descr="User">
            <a:extLst>
              <a:ext uri="{FF2B5EF4-FFF2-40B4-BE49-F238E27FC236}">
                <a16:creationId xmlns:a16="http://schemas.microsoft.com/office/drawing/2014/main" xmlns="" id="{0B763A72-A9DE-4859-B2C1-9AF6F8609C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0775764" y="2952124"/>
            <a:ext cx="914400" cy="914400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xmlns="" id="{865A02FB-169A-49CD-B5FB-3943602343F5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3380843" y="3898032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xmlns="" id="{E9B9E33D-1453-470F-9A37-5060CDD886A7}"/>
              </a:ext>
            </a:extLst>
          </p:cNvPr>
          <p:cNvCxnSpPr>
            <a:cxnSpLocks/>
            <a:stCxn id="203" idx="2"/>
          </p:cNvCxnSpPr>
          <p:nvPr/>
        </p:nvCxnSpPr>
        <p:spPr>
          <a:xfrm>
            <a:off x="4526826" y="3898032"/>
            <a:ext cx="8001" cy="474452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Arrow Connector 213">
            <a:extLst>
              <a:ext uri="{FF2B5EF4-FFF2-40B4-BE49-F238E27FC236}">
                <a16:creationId xmlns:a16="http://schemas.microsoft.com/office/drawing/2014/main" xmlns="" id="{84BF2B2F-0A25-4778-9B32-C066FBDFEB5F}"/>
              </a:ext>
            </a:extLst>
          </p:cNvPr>
          <p:cNvCxnSpPr>
            <a:cxnSpLocks/>
          </p:cNvCxnSpPr>
          <p:nvPr/>
        </p:nvCxnSpPr>
        <p:spPr>
          <a:xfrm>
            <a:off x="5639222" y="3901282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xmlns="" id="{101AB003-C932-4194-922F-2D2EA261CEBE}"/>
              </a:ext>
            </a:extLst>
          </p:cNvPr>
          <p:cNvCxnSpPr>
            <a:cxnSpLocks/>
          </p:cNvCxnSpPr>
          <p:nvPr/>
        </p:nvCxnSpPr>
        <p:spPr>
          <a:xfrm>
            <a:off x="6785205" y="3901282"/>
            <a:ext cx="8001" cy="474452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xmlns="" id="{4ECD6095-C143-4D24-AE2F-ED661878D0B0}"/>
              </a:ext>
            </a:extLst>
          </p:cNvPr>
          <p:cNvCxnSpPr>
            <a:cxnSpLocks/>
          </p:cNvCxnSpPr>
          <p:nvPr/>
        </p:nvCxnSpPr>
        <p:spPr>
          <a:xfrm>
            <a:off x="7858661" y="3913504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xmlns="" id="{F71D7EC6-E3C7-4B64-A516-2BFEFFDCC6ED}"/>
              </a:ext>
            </a:extLst>
          </p:cNvPr>
          <p:cNvCxnSpPr>
            <a:cxnSpLocks/>
          </p:cNvCxnSpPr>
          <p:nvPr/>
        </p:nvCxnSpPr>
        <p:spPr>
          <a:xfrm>
            <a:off x="9004644" y="3913504"/>
            <a:ext cx="8001" cy="474452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xmlns="" id="{A0DB3837-AB24-440D-9108-12721EBCE76E}"/>
              </a:ext>
            </a:extLst>
          </p:cNvPr>
          <p:cNvCxnSpPr>
            <a:cxnSpLocks/>
          </p:cNvCxnSpPr>
          <p:nvPr/>
        </p:nvCxnSpPr>
        <p:spPr>
          <a:xfrm>
            <a:off x="10117040" y="3916754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xmlns="" id="{8DF00733-B378-447B-ACE7-1D6EFC83AFAF}"/>
              </a:ext>
            </a:extLst>
          </p:cNvPr>
          <p:cNvCxnSpPr>
            <a:cxnSpLocks/>
          </p:cNvCxnSpPr>
          <p:nvPr/>
        </p:nvCxnSpPr>
        <p:spPr>
          <a:xfrm>
            <a:off x="11263023" y="3916754"/>
            <a:ext cx="8001" cy="474452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xmlns="" id="{A8ADADD6-33CE-364A-94E6-4997823B1491}"/>
              </a:ext>
            </a:extLst>
          </p:cNvPr>
          <p:cNvSpPr/>
          <p:nvPr/>
        </p:nvSpPr>
        <p:spPr>
          <a:xfrm>
            <a:off x="7745032" y="4981454"/>
            <a:ext cx="1689904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xmlns="" id="{D415FD1A-B65D-5A4A-AE09-9A6710001508}"/>
              </a:ext>
            </a:extLst>
          </p:cNvPr>
          <p:cNvSpPr txBox="1"/>
          <p:nvPr/>
        </p:nvSpPr>
        <p:spPr>
          <a:xfrm>
            <a:off x="8221226" y="6266511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xmlns="" id="{5025C362-6688-1D41-9DCD-CBD0A0D76A15}"/>
              </a:ext>
            </a:extLst>
          </p:cNvPr>
          <p:cNvGrpSpPr/>
          <p:nvPr/>
        </p:nvGrpSpPr>
        <p:grpSpPr>
          <a:xfrm>
            <a:off x="8086485" y="5342467"/>
            <a:ext cx="1006998" cy="827590"/>
            <a:chOff x="853440" y="4579716"/>
            <a:chExt cx="1006998" cy="827590"/>
          </a:xfrm>
        </p:grpSpPr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xmlns="" id="{A274DFFB-6CAA-7B45-A90D-52AEB48F4A5D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xmlns="" id="{DF7A2470-70D0-DB4F-9AFB-6A080B737ED6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xmlns="" id="{3D2C6177-23F9-3945-9FFD-E0823E99B06E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xmlns="" id="{CC8AD880-17F0-2A4C-AEC4-081A65633A95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xmlns="" id="{0B956FBC-2833-2041-9DA0-2EEAA8270F68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xmlns="" id="{3027EE2F-8CBE-A143-8F78-D61C6DDB3851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xmlns="" id="{DF0D0A08-208E-3845-9178-2638FA5D2931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3513188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0" grpId="0" animBg="1"/>
      <p:bldP spid="59" grpId="0"/>
      <p:bldP spid="67" grpId="0" animBg="1"/>
      <p:bldP spid="75" grpId="0"/>
      <p:bldP spid="85" grpId="0"/>
      <p:bldP spid="174" grpId="0" animBg="1"/>
      <p:bldP spid="175" grpId="0"/>
      <p:bldP spid="184" grpId="0" animBg="1"/>
      <p:bldP spid="185" grpId="0" animBg="1"/>
      <p:bldP spid="186" grpId="0"/>
      <p:bldP spid="204" grpId="0"/>
      <p:bldP spid="78" grpId="0" animBg="1"/>
      <p:bldP spid="7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09B5910A-CDE4-4027-8243-68233A2C1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-185866"/>
            <a:ext cx="12618720" cy="1188851"/>
          </a:xfrm>
        </p:spPr>
        <p:txBody>
          <a:bodyPr/>
          <a:lstStyle/>
          <a:p>
            <a:r>
              <a:rPr lang="en-IN" dirty="0"/>
              <a:t>Kubernetes – </a:t>
            </a:r>
            <a:r>
              <a:rPr lang="en-IN" dirty="0">
                <a:solidFill>
                  <a:srgbClr val="00B050"/>
                </a:solidFill>
              </a:rPr>
              <a:t>PODs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D1F6C71A-3581-4667-A03E-A9434BC87852}"/>
              </a:ext>
            </a:extLst>
          </p:cNvPr>
          <p:cNvSpPr/>
          <p:nvPr/>
        </p:nvSpPr>
        <p:spPr>
          <a:xfrm>
            <a:off x="1447732" y="4383687"/>
            <a:ext cx="11846257" cy="3095734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xmlns="" id="{D6C7737D-F00E-4501-8814-5A16A7DAC760}"/>
              </a:ext>
            </a:extLst>
          </p:cNvPr>
          <p:cNvSpPr/>
          <p:nvPr/>
        </p:nvSpPr>
        <p:spPr>
          <a:xfrm>
            <a:off x="1844413" y="4756619"/>
            <a:ext cx="5972512" cy="233934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88DA3F65-ED65-4555-A34B-CB7C5680439E}"/>
              </a:ext>
            </a:extLst>
          </p:cNvPr>
          <p:cNvSpPr txBox="1"/>
          <p:nvPr/>
        </p:nvSpPr>
        <p:spPr>
          <a:xfrm>
            <a:off x="3647714" y="6695773"/>
            <a:ext cx="207127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 - 1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xmlns="" id="{AB7C6295-EA92-47AD-8CA0-D946B96AC601}"/>
              </a:ext>
            </a:extLst>
          </p:cNvPr>
          <p:cNvSpPr txBox="1"/>
          <p:nvPr/>
        </p:nvSpPr>
        <p:spPr>
          <a:xfrm>
            <a:off x="6733197" y="7096773"/>
            <a:ext cx="23544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Kubernetes Cluster</a:t>
            </a: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xmlns="" id="{123720A5-F991-4783-B1CB-0F997406EF36}"/>
              </a:ext>
            </a:extLst>
          </p:cNvPr>
          <p:cNvSpPr/>
          <p:nvPr/>
        </p:nvSpPr>
        <p:spPr>
          <a:xfrm>
            <a:off x="2100254" y="5015558"/>
            <a:ext cx="3313427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xmlns="" id="{E209DBF4-835C-4772-AA5A-4494D6C078CB}"/>
              </a:ext>
            </a:extLst>
          </p:cNvPr>
          <p:cNvSpPr txBox="1"/>
          <p:nvPr/>
        </p:nvSpPr>
        <p:spPr>
          <a:xfrm>
            <a:off x="3452143" y="6300615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148" name="Group 147">
            <a:extLst>
              <a:ext uri="{FF2B5EF4-FFF2-40B4-BE49-F238E27FC236}">
                <a16:creationId xmlns:a16="http://schemas.microsoft.com/office/drawing/2014/main" xmlns="" id="{273E02FF-619F-4E39-B53C-856B749E1C49}"/>
              </a:ext>
            </a:extLst>
          </p:cNvPr>
          <p:cNvGrpSpPr/>
          <p:nvPr/>
        </p:nvGrpSpPr>
        <p:grpSpPr>
          <a:xfrm>
            <a:off x="2386762" y="5373677"/>
            <a:ext cx="1006998" cy="827590"/>
            <a:chOff x="853440" y="4579716"/>
            <a:chExt cx="1006998" cy="827590"/>
          </a:xfrm>
        </p:grpSpPr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xmlns="" id="{71566CA6-647D-49DA-A1EC-ADC4328C3E95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xmlns="" id="{A9887BBE-316C-484C-86DD-29C626FF2162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xmlns="" id="{003A9420-B9E0-4CF3-B61B-512F97923438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xmlns="" id="{27E63067-3D1A-4FE9-9F0D-F0683173F840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xmlns="" id="{E0FB3992-3ECB-4EC0-ACFC-22CC137EA537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xmlns="" id="{3B0DE9F7-0059-4F95-8F9F-3B5320E482FC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xmlns="" id="{D587C9E5-35AC-4F82-A29D-3002DF719F14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grpSp>
        <p:nvGrpSpPr>
          <p:cNvPr id="164" name="Group 163">
            <a:extLst>
              <a:ext uri="{FF2B5EF4-FFF2-40B4-BE49-F238E27FC236}">
                <a16:creationId xmlns:a16="http://schemas.microsoft.com/office/drawing/2014/main" xmlns="" id="{5DB67EFB-F05F-4A93-A9D3-C15E63B4B490}"/>
              </a:ext>
            </a:extLst>
          </p:cNvPr>
          <p:cNvGrpSpPr/>
          <p:nvPr/>
        </p:nvGrpSpPr>
        <p:grpSpPr>
          <a:xfrm>
            <a:off x="3927080" y="5255915"/>
            <a:ext cx="1250066" cy="1030147"/>
            <a:chOff x="698628" y="4440514"/>
            <a:chExt cx="1250066" cy="1030147"/>
          </a:xfrm>
        </p:grpSpPr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xmlns="" id="{2E88B424-D758-457D-A0C1-503AED1613E4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xmlns="" id="{76997453-0CD8-4BB6-9427-2C24C918AD66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xmlns="" id="{F56EF418-60A3-41F5-9F2F-20D330A3D962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xmlns="" id="{87BED9FF-44F8-488F-A508-2C74341CB9AA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xmlns="" id="{86E41D91-CC12-4FAA-BABA-417676255900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xmlns="" id="{3B43B28E-AC38-4760-BE41-99B40E1A1F6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xmlns="" id="{4CD05AC8-9F67-473D-BFFF-4F104A4ED568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xmlns="" id="{C77116EB-722A-4ED2-9B19-D8F958B467F3}"/>
                </a:ext>
              </a:extLst>
            </p:cNvPr>
            <p:cNvCxnSpPr/>
            <p:nvPr/>
          </p:nvCxnSpPr>
          <p:spPr>
            <a:xfrm>
              <a:off x="698628" y="4440514"/>
              <a:ext cx="1250066" cy="1030147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xmlns="" id="{15CAD2BE-6B7B-4A36-A795-FC12DC0DF6A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5184" y="4440514"/>
              <a:ext cx="1183510" cy="1030147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4" name="Rectangle 183">
            <a:extLst>
              <a:ext uri="{FF2B5EF4-FFF2-40B4-BE49-F238E27FC236}">
                <a16:creationId xmlns:a16="http://schemas.microsoft.com/office/drawing/2014/main" xmlns="" id="{809432BB-FA21-4B63-B22B-EFC6F7B2C4C3}"/>
              </a:ext>
            </a:extLst>
          </p:cNvPr>
          <p:cNvSpPr/>
          <p:nvPr/>
        </p:nvSpPr>
        <p:spPr>
          <a:xfrm>
            <a:off x="8213606" y="4733654"/>
            <a:ext cx="4723065" cy="235658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xmlns="" id="{C2D1A9B6-27D0-47DC-8C60-FE6C7AA0CE3E}"/>
              </a:ext>
            </a:extLst>
          </p:cNvPr>
          <p:cNvSpPr/>
          <p:nvPr/>
        </p:nvSpPr>
        <p:spPr>
          <a:xfrm>
            <a:off x="10834226" y="4992593"/>
            <a:ext cx="1689904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xmlns="" id="{48CFEB02-5E36-4E72-AB72-7201D7705762}"/>
              </a:ext>
            </a:extLst>
          </p:cNvPr>
          <p:cNvSpPr txBox="1"/>
          <p:nvPr/>
        </p:nvSpPr>
        <p:spPr>
          <a:xfrm>
            <a:off x="11310420" y="6277650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187" name="Group 186">
            <a:extLst>
              <a:ext uri="{FF2B5EF4-FFF2-40B4-BE49-F238E27FC236}">
                <a16:creationId xmlns:a16="http://schemas.microsoft.com/office/drawing/2014/main" xmlns="" id="{867EFE3F-8E7D-4F19-B934-8196821458C8}"/>
              </a:ext>
            </a:extLst>
          </p:cNvPr>
          <p:cNvGrpSpPr/>
          <p:nvPr/>
        </p:nvGrpSpPr>
        <p:grpSpPr>
          <a:xfrm>
            <a:off x="11175679" y="5353606"/>
            <a:ext cx="1006998" cy="827590"/>
            <a:chOff x="853440" y="4579716"/>
            <a:chExt cx="1006998" cy="827590"/>
          </a:xfrm>
        </p:grpSpPr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xmlns="" id="{2DE4DCAB-7591-4570-B8DF-DAAD479E82AF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xmlns="" id="{C42CA3CC-3988-4839-8B26-ECD3EDC6BD46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xmlns="" id="{ACE43582-2FEA-425A-A7D2-707721F6887C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xmlns="" id="{F0028450-DDEA-483E-BA6D-E7BF3249B18E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xmlns="" id="{736C19D2-558E-4D2D-AF38-CCBF3F50D4C5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xmlns="" id="{37E470B7-5C58-4EBE-A721-E69C60D969AA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xmlns="" id="{A54BC156-1BB8-4E22-B7BA-3CD2BEAE787C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pic>
        <p:nvPicPr>
          <p:cNvPr id="10" name="Graphic 9" descr="User">
            <a:extLst>
              <a:ext uri="{FF2B5EF4-FFF2-40B4-BE49-F238E27FC236}">
                <a16:creationId xmlns:a16="http://schemas.microsoft.com/office/drawing/2014/main" xmlns="" id="{E6953B64-3E5C-4119-B570-48D9FDE69D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2923643" y="2983632"/>
            <a:ext cx="914400" cy="914400"/>
          </a:xfrm>
          <a:prstGeom prst="rect">
            <a:avLst/>
          </a:prstGeom>
        </p:spPr>
      </p:pic>
      <p:pic>
        <p:nvPicPr>
          <p:cNvPr id="203" name="Graphic 202" descr="User">
            <a:extLst>
              <a:ext uri="{FF2B5EF4-FFF2-40B4-BE49-F238E27FC236}">
                <a16:creationId xmlns:a16="http://schemas.microsoft.com/office/drawing/2014/main" xmlns="" id="{6AE6CA85-47FC-40E3-88ED-5B04FF9704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4069626" y="2983632"/>
            <a:ext cx="914400" cy="914400"/>
          </a:xfrm>
          <a:prstGeom prst="rect">
            <a:avLst/>
          </a:prstGeom>
        </p:spPr>
      </p:pic>
      <p:sp>
        <p:nvSpPr>
          <p:cNvPr id="204" name="TextBox 203">
            <a:extLst>
              <a:ext uri="{FF2B5EF4-FFF2-40B4-BE49-F238E27FC236}">
                <a16:creationId xmlns:a16="http://schemas.microsoft.com/office/drawing/2014/main" xmlns="" id="{68BB7FA1-930A-4EEB-AE34-46352A12A5F9}"/>
              </a:ext>
            </a:extLst>
          </p:cNvPr>
          <p:cNvSpPr txBox="1"/>
          <p:nvPr/>
        </p:nvSpPr>
        <p:spPr>
          <a:xfrm>
            <a:off x="9638014" y="6661261"/>
            <a:ext cx="207127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 - 2</a:t>
            </a:r>
          </a:p>
        </p:txBody>
      </p:sp>
      <p:pic>
        <p:nvPicPr>
          <p:cNvPr id="205" name="Graphic 204" descr="User">
            <a:extLst>
              <a:ext uri="{FF2B5EF4-FFF2-40B4-BE49-F238E27FC236}">
                <a16:creationId xmlns:a16="http://schemas.microsoft.com/office/drawing/2014/main" xmlns="" id="{F349E2F8-3417-4AB7-8447-6F8DD8C41A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5175771" y="2973665"/>
            <a:ext cx="914400" cy="914400"/>
          </a:xfrm>
          <a:prstGeom prst="rect">
            <a:avLst/>
          </a:prstGeom>
        </p:spPr>
      </p:pic>
      <p:pic>
        <p:nvPicPr>
          <p:cNvPr id="206" name="Graphic 205" descr="User">
            <a:extLst>
              <a:ext uri="{FF2B5EF4-FFF2-40B4-BE49-F238E27FC236}">
                <a16:creationId xmlns:a16="http://schemas.microsoft.com/office/drawing/2014/main" xmlns="" id="{1C4BAC88-1D30-487F-A469-9E07095986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6321754" y="2973665"/>
            <a:ext cx="914400" cy="914400"/>
          </a:xfrm>
          <a:prstGeom prst="rect">
            <a:avLst/>
          </a:prstGeom>
        </p:spPr>
      </p:pic>
      <p:pic>
        <p:nvPicPr>
          <p:cNvPr id="209" name="Graphic 208" descr="User">
            <a:extLst>
              <a:ext uri="{FF2B5EF4-FFF2-40B4-BE49-F238E27FC236}">
                <a16:creationId xmlns:a16="http://schemas.microsoft.com/office/drawing/2014/main" xmlns="" id="{68C5EBCB-5287-42B1-8200-AF740B82E5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7377653" y="2962091"/>
            <a:ext cx="914400" cy="914400"/>
          </a:xfrm>
          <a:prstGeom prst="rect">
            <a:avLst/>
          </a:prstGeom>
        </p:spPr>
      </p:pic>
      <p:pic>
        <p:nvPicPr>
          <p:cNvPr id="210" name="Graphic 209" descr="User">
            <a:extLst>
              <a:ext uri="{FF2B5EF4-FFF2-40B4-BE49-F238E27FC236}">
                <a16:creationId xmlns:a16="http://schemas.microsoft.com/office/drawing/2014/main" xmlns="" id="{CA179477-32B7-4B53-9DF8-ABEB9C5FA8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8523636" y="2962091"/>
            <a:ext cx="914400" cy="914400"/>
          </a:xfrm>
          <a:prstGeom prst="rect">
            <a:avLst/>
          </a:prstGeom>
        </p:spPr>
      </p:pic>
      <p:pic>
        <p:nvPicPr>
          <p:cNvPr id="211" name="Graphic 210" descr="User">
            <a:extLst>
              <a:ext uri="{FF2B5EF4-FFF2-40B4-BE49-F238E27FC236}">
                <a16:creationId xmlns:a16="http://schemas.microsoft.com/office/drawing/2014/main" xmlns="" id="{BCC93663-97A2-41C7-A15F-DC836F8EA1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9629781" y="2952124"/>
            <a:ext cx="914400" cy="914400"/>
          </a:xfrm>
          <a:prstGeom prst="rect">
            <a:avLst/>
          </a:prstGeom>
        </p:spPr>
      </p:pic>
      <p:pic>
        <p:nvPicPr>
          <p:cNvPr id="212" name="Graphic 211" descr="User">
            <a:extLst>
              <a:ext uri="{FF2B5EF4-FFF2-40B4-BE49-F238E27FC236}">
                <a16:creationId xmlns:a16="http://schemas.microsoft.com/office/drawing/2014/main" xmlns="" id="{0B763A72-A9DE-4859-B2C1-9AF6F8609C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0775764" y="2952124"/>
            <a:ext cx="914400" cy="914400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xmlns="" id="{865A02FB-169A-49CD-B5FB-3943602343F5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3380843" y="3898032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xmlns="" id="{E9B9E33D-1453-470F-9A37-5060CDD886A7}"/>
              </a:ext>
            </a:extLst>
          </p:cNvPr>
          <p:cNvCxnSpPr>
            <a:cxnSpLocks/>
            <a:stCxn id="203" idx="2"/>
          </p:cNvCxnSpPr>
          <p:nvPr/>
        </p:nvCxnSpPr>
        <p:spPr>
          <a:xfrm>
            <a:off x="4526826" y="3898032"/>
            <a:ext cx="8001" cy="474452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Arrow Connector 213">
            <a:extLst>
              <a:ext uri="{FF2B5EF4-FFF2-40B4-BE49-F238E27FC236}">
                <a16:creationId xmlns:a16="http://schemas.microsoft.com/office/drawing/2014/main" xmlns="" id="{84BF2B2F-0A25-4778-9B32-C066FBDFEB5F}"/>
              </a:ext>
            </a:extLst>
          </p:cNvPr>
          <p:cNvCxnSpPr>
            <a:cxnSpLocks/>
          </p:cNvCxnSpPr>
          <p:nvPr/>
        </p:nvCxnSpPr>
        <p:spPr>
          <a:xfrm>
            <a:off x="5639222" y="3901282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xmlns="" id="{101AB003-C932-4194-922F-2D2EA261CEBE}"/>
              </a:ext>
            </a:extLst>
          </p:cNvPr>
          <p:cNvCxnSpPr>
            <a:cxnSpLocks/>
          </p:cNvCxnSpPr>
          <p:nvPr/>
        </p:nvCxnSpPr>
        <p:spPr>
          <a:xfrm>
            <a:off x="6785205" y="3901282"/>
            <a:ext cx="8001" cy="474452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xmlns="" id="{4ECD6095-C143-4D24-AE2F-ED661878D0B0}"/>
              </a:ext>
            </a:extLst>
          </p:cNvPr>
          <p:cNvCxnSpPr>
            <a:cxnSpLocks/>
          </p:cNvCxnSpPr>
          <p:nvPr/>
        </p:nvCxnSpPr>
        <p:spPr>
          <a:xfrm>
            <a:off x="7858661" y="3913504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xmlns="" id="{F71D7EC6-E3C7-4B64-A516-2BFEFFDCC6ED}"/>
              </a:ext>
            </a:extLst>
          </p:cNvPr>
          <p:cNvCxnSpPr>
            <a:cxnSpLocks/>
          </p:cNvCxnSpPr>
          <p:nvPr/>
        </p:nvCxnSpPr>
        <p:spPr>
          <a:xfrm>
            <a:off x="9004644" y="3913504"/>
            <a:ext cx="8001" cy="474452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xmlns="" id="{A0DB3837-AB24-440D-9108-12721EBCE76E}"/>
              </a:ext>
            </a:extLst>
          </p:cNvPr>
          <p:cNvCxnSpPr>
            <a:cxnSpLocks/>
          </p:cNvCxnSpPr>
          <p:nvPr/>
        </p:nvCxnSpPr>
        <p:spPr>
          <a:xfrm>
            <a:off x="10117040" y="3916754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xmlns="" id="{8DF00733-B378-447B-ACE7-1D6EFC83AFAF}"/>
              </a:ext>
            </a:extLst>
          </p:cNvPr>
          <p:cNvCxnSpPr>
            <a:cxnSpLocks/>
          </p:cNvCxnSpPr>
          <p:nvPr/>
        </p:nvCxnSpPr>
        <p:spPr>
          <a:xfrm>
            <a:off x="11263023" y="3916754"/>
            <a:ext cx="8001" cy="474452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Content Placeholder 2">
            <a:extLst>
              <a:ext uri="{FF2B5EF4-FFF2-40B4-BE49-F238E27FC236}">
                <a16:creationId xmlns:a16="http://schemas.microsoft.com/office/drawing/2014/main" xmlns="" id="{634A1C79-06E8-4AFF-9AE5-60C1BB66C587}"/>
              </a:ext>
            </a:extLst>
          </p:cNvPr>
          <p:cNvSpPr txBox="1">
            <a:spLocks/>
          </p:cNvSpPr>
          <p:nvPr/>
        </p:nvSpPr>
        <p:spPr>
          <a:xfrm>
            <a:off x="657922" y="811075"/>
            <a:ext cx="13926386" cy="2114987"/>
          </a:xfrm>
          <a:prstGeom prst="rect">
            <a:avLst/>
          </a:prstGeom>
        </p:spPr>
        <p:txBody>
          <a:bodyPr vert="horz" lIns="109728" tIns="54864" rIns="109728" bIns="54864" rtlCol="0">
            <a:normAutofit/>
          </a:bodyPr>
          <a:lstStyle>
            <a:lvl1pPr marL="274320" indent="-274320" algn="l" defTabSz="109728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29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We </a:t>
            </a:r>
            <a:r>
              <a:rPr lang="en-IN" dirty="0">
                <a:solidFill>
                  <a:srgbClr val="0070C0"/>
                </a:solidFill>
              </a:rPr>
              <a:t>cannot have </a:t>
            </a:r>
            <a:r>
              <a:rPr lang="en-IN" dirty="0"/>
              <a:t>multiple containers of </a:t>
            </a:r>
            <a:r>
              <a:rPr lang="en-IN" dirty="0">
                <a:solidFill>
                  <a:srgbClr val="00B050"/>
                </a:solidFill>
              </a:rPr>
              <a:t>same kind </a:t>
            </a:r>
            <a:r>
              <a:rPr lang="en-IN" dirty="0"/>
              <a:t>in a single POD. </a:t>
            </a:r>
          </a:p>
          <a:p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Example: </a:t>
            </a:r>
            <a:r>
              <a:rPr lang="en-IN" dirty="0"/>
              <a:t>Two NGINX containers in single POD serving same purpose is </a:t>
            </a:r>
            <a:r>
              <a:rPr lang="en-IN" dirty="0">
                <a:solidFill>
                  <a:srgbClr val="C00000"/>
                </a:solidFill>
              </a:rPr>
              <a:t>not</a:t>
            </a:r>
            <a:r>
              <a:rPr lang="en-IN" dirty="0"/>
              <a:t> </a:t>
            </a:r>
            <a:r>
              <a:rPr lang="en-IN" dirty="0">
                <a:solidFill>
                  <a:srgbClr val="C00000"/>
                </a:solidFill>
              </a:rPr>
              <a:t>recommended</a:t>
            </a:r>
            <a:r>
              <a:rPr lang="en-IN" dirty="0"/>
              <a:t>. 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xmlns="" id="{8B99FB98-CCCE-B144-9E7C-C2E52FC7A3FC}"/>
              </a:ext>
            </a:extLst>
          </p:cNvPr>
          <p:cNvSpPr/>
          <p:nvPr/>
        </p:nvSpPr>
        <p:spPr>
          <a:xfrm>
            <a:off x="5755134" y="5037337"/>
            <a:ext cx="1689904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xmlns="" id="{6D3FAB05-08C2-1644-B751-D8171AF85035}"/>
              </a:ext>
            </a:extLst>
          </p:cNvPr>
          <p:cNvSpPr txBox="1"/>
          <p:nvPr/>
        </p:nvSpPr>
        <p:spPr>
          <a:xfrm>
            <a:off x="6231328" y="6322394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xmlns="" id="{849EEB18-17DE-504F-8684-207EFD1E7057}"/>
              </a:ext>
            </a:extLst>
          </p:cNvPr>
          <p:cNvGrpSpPr/>
          <p:nvPr/>
        </p:nvGrpSpPr>
        <p:grpSpPr>
          <a:xfrm>
            <a:off x="6096587" y="5398350"/>
            <a:ext cx="1006998" cy="827590"/>
            <a:chOff x="853440" y="4579716"/>
            <a:chExt cx="1006998" cy="827590"/>
          </a:xfrm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xmlns="" id="{A79206D2-50A3-6341-A69E-EC72D7A196A8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xmlns="" id="{6EAF052B-F89E-814C-A56B-8956426ACD8B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xmlns="" id="{D60109C5-03D2-7941-8CBD-348D859A030A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xmlns="" id="{C86A509C-6618-5042-9CA8-FD21171B1977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xmlns="" id="{8CA7EB29-2A79-6844-B2F8-6E20577823B9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xmlns="" id="{C30FF944-E3F7-1343-A9CA-9CA70A681B4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xmlns="" id="{5B4C46DC-A0B1-1F49-8A3B-49F4CF53A3AA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91" name="Rectangle 90">
            <a:extLst>
              <a:ext uri="{FF2B5EF4-FFF2-40B4-BE49-F238E27FC236}">
                <a16:creationId xmlns:a16="http://schemas.microsoft.com/office/drawing/2014/main" xmlns="" id="{C417BEF4-4387-F848-A993-962DE31DDA73}"/>
              </a:ext>
            </a:extLst>
          </p:cNvPr>
          <p:cNvSpPr/>
          <p:nvPr/>
        </p:nvSpPr>
        <p:spPr>
          <a:xfrm>
            <a:off x="8621827" y="4990970"/>
            <a:ext cx="1689904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xmlns="" id="{DF58C66C-0B57-7B49-8A4D-57C23199FD8A}"/>
              </a:ext>
            </a:extLst>
          </p:cNvPr>
          <p:cNvSpPr txBox="1"/>
          <p:nvPr/>
        </p:nvSpPr>
        <p:spPr>
          <a:xfrm>
            <a:off x="9098021" y="6276027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xmlns="" id="{567D5F92-1202-BE41-B731-7F59E3D80059}"/>
              </a:ext>
            </a:extLst>
          </p:cNvPr>
          <p:cNvGrpSpPr/>
          <p:nvPr/>
        </p:nvGrpSpPr>
        <p:grpSpPr>
          <a:xfrm>
            <a:off x="8963280" y="5351983"/>
            <a:ext cx="1006998" cy="827590"/>
            <a:chOff x="853440" y="4579716"/>
            <a:chExt cx="1006998" cy="827590"/>
          </a:xfrm>
        </p:grpSpPr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xmlns="" id="{0377B6B3-11DD-654A-AACB-0FEB6DECC5D6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xmlns="" id="{3996E2E8-22EF-2D40-8093-C7E6706C1750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xmlns="" id="{651E02C9-BA60-CB43-A58E-2B31C304A21A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xmlns="" id="{888A45FA-6AA1-124B-938B-6BD143F34440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xmlns="" id="{F569FF39-B62E-2848-8CE8-C2FB75A687FD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xmlns="" id="{81048B84-C044-E346-9D0C-C32275A489B3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xmlns="" id="{09DC0C41-DE76-1C43-B0A2-77BB0E106E5B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4022495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0" grpId="0" animBg="1"/>
      <p:bldP spid="85" grpId="0"/>
      <p:bldP spid="142" grpId="0" animBg="1"/>
      <p:bldP spid="143" grpId="0"/>
      <p:bldP spid="184" grpId="0" animBg="1"/>
      <p:bldP spid="185" grpId="0" animBg="1"/>
      <p:bldP spid="186" grpId="0"/>
      <p:bldP spid="204" grpId="0"/>
      <p:bldP spid="80" grpId="0" animBg="1"/>
      <p:bldP spid="81" grpId="0"/>
      <p:bldP spid="91" grpId="0" animBg="1"/>
      <p:bldP spid="9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09B5910A-CDE4-4027-8243-68233A2C1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3161" y="-178829"/>
            <a:ext cx="12618720" cy="1188851"/>
          </a:xfrm>
        </p:spPr>
        <p:txBody>
          <a:bodyPr/>
          <a:lstStyle/>
          <a:p>
            <a:r>
              <a:rPr lang="en-IN" dirty="0"/>
              <a:t>Kubernetes – </a:t>
            </a:r>
            <a:r>
              <a:rPr lang="en-IN" dirty="0">
                <a:solidFill>
                  <a:srgbClr val="00B050"/>
                </a:solidFill>
              </a:rPr>
              <a:t>Multi-Container Pods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D1F6C71A-3581-4667-A03E-A9434BC87852}"/>
              </a:ext>
            </a:extLst>
          </p:cNvPr>
          <p:cNvSpPr/>
          <p:nvPr/>
        </p:nvSpPr>
        <p:spPr>
          <a:xfrm>
            <a:off x="8619735" y="1461659"/>
            <a:ext cx="5625296" cy="3234618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6A96CEB1-D5E2-485E-B4D7-B230B578E8B0}"/>
              </a:ext>
            </a:extLst>
          </p:cNvPr>
          <p:cNvSpPr txBox="1"/>
          <p:nvPr/>
        </p:nvSpPr>
        <p:spPr>
          <a:xfrm>
            <a:off x="3393877" y="5484182"/>
            <a:ext cx="8050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Node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xmlns="" id="{D6C7737D-F00E-4501-8814-5A16A7DAC760}"/>
              </a:ext>
            </a:extLst>
          </p:cNvPr>
          <p:cNvSpPr/>
          <p:nvPr/>
        </p:nvSpPr>
        <p:spPr>
          <a:xfrm>
            <a:off x="8874378" y="1716302"/>
            <a:ext cx="5058136" cy="253896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xmlns="" id="{250B21EF-B9D2-4278-9681-0B825503B169}"/>
              </a:ext>
            </a:extLst>
          </p:cNvPr>
          <p:cNvSpPr/>
          <p:nvPr/>
        </p:nvSpPr>
        <p:spPr>
          <a:xfrm>
            <a:off x="9369225" y="2107218"/>
            <a:ext cx="4054003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DC8321F1-1A42-48F4-BD83-BA3A3A065E1B}"/>
              </a:ext>
            </a:extLst>
          </p:cNvPr>
          <p:cNvSpPr txBox="1"/>
          <p:nvPr/>
        </p:nvSpPr>
        <p:spPr>
          <a:xfrm>
            <a:off x="11030133" y="3350361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88DA3F65-ED65-4555-A34B-CB7C5680439E}"/>
              </a:ext>
            </a:extLst>
          </p:cNvPr>
          <p:cNvSpPr txBox="1"/>
          <p:nvPr/>
        </p:nvSpPr>
        <p:spPr>
          <a:xfrm>
            <a:off x="10575481" y="3801998"/>
            <a:ext cx="1713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xmlns="" id="{AB7C6295-EA92-47AD-8CA0-D946B96AC601}"/>
              </a:ext>
            </a:extLst>
          </p:cNvPr>
          <p:cNvSpPr txBox="1"/>
          <p:nvPr/>
        </p:nvSpPr>
        <p:spPr>
          <a:xfrm>
            <a:off x="10255169" y="4265389"/>
            <a:ext cx="23544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Kubernetes Cluster</a:t>
            </a:r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xmlns="" id="{343CEF77-5CB6-4B07-A2FA-D46A6DBC7B43}"/>
              </a:ext>
            </a:extLst>
          </p:cNvPr>
          <p:cNvGrpSpPr/>
          <p:nvPr/>
        </p:nvGrpSpPr>
        <p:grpSpPr>
          <a:xfrm>
            <a:off x="9680612" y="2448853"/>
            <a:ext cx="1006998" cy="827590"/>
            <a:chOff x="853440" y="4579716"/>
            <a:chExt cx="1006998" cy="827590"/>
          </a:xfrm>
        </p:grpSpPr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xmlns="" id="{0D347FEB-3AD8-4092-890A-2B39E927E772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xmlns="" id="{E708C6A7-F180-464C-93B6-B4E1891651BF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xmlns="" id="{148A7C43-1B6C-46A5-B941-3EF31B919206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xmlns="" id="{70ADFDE6-CDE2-4F3D-80A5-AF6C65EC48CB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xmlns="" id="{FBD865F3-3121-4B70-A25D-F17CD004AFC3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xmlns="" id="{233E52F9-4B1A-4E39-A778-6FFF0DFE4022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xmlns="" id="{D9A8234B-B332-49A9-82AB-EF2E3DD80145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xmlns="" id="{DF26A0D6-9996-423A-B0A9-0F2CB0BDCC31}"/>
              </a:ext>
            </a:extLst>
          </p:cNvPr>
          <p:cNvCxnSpPr>
            <a:cxnSpLocks/>
            <a:stCxn id="103" idx="3"/>
            <a:endCxn id="73" idx="1"/>
          </p:cNvCxnSpPr>
          <p:nvPr/>
        </p:nvCxnSpPr>
        <p:spPr>
          <a:xfrm flipV="1">
            <a:off x="10687610" y="2860068"/>
            <a:ext cx="1324470" cy="2580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Group 71">
            <a:extLst>
              <a:ext uri="{FF2B5EF4-FFF2-40B4-BE49-F238E27FC236}">
                <a16:creationId xmlns:a16="http://schemas.microsoft.com/office/drawing/2014/main" xmlns="" id="{60C5C335-166E-4489-ACDD-5F0DD5D8CD9B}"/>
              </a:ext>
            </a:extLst>
          </p:cNvPr>
          <p:cNvGrpSpPr/>
          <p:nvPr/>
        </p:nvGrpSpPr>
        <p:grpSpPr>
          <a:xfrm>
            <a:off x="12012080" y="2446273"/>
            <a:ext cx="1006998" cy="827590"/>
            <a:chOff x="5318084" y="2957814"/>
            <a:chExt cx="1006998" cy="827590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xmlns="" id="{F0FC1473-A0E3-4051-8867-94962616307B}"/>
                </a:ext>
              </a:extLst>
            </p:cNvPr>
            <p:cNvSpPr/>
            <p:nvPr/>
          </p:nvSpPr>
          <p:spPr>
            <a:xfrm>
              <a:off x="5318084" y="2957814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xmlns="" id="{5C33E544-DB01-4466-8A4C-9F5A0C9F439C}"/>
                </a:ext>
              </a:extLst>
            </p:cNvPr>
            <p:cNvCxnSpPr>
              <a:cxnSpLocks/>
            </p:cNvCxnSpPr>
            <p:nvPr/>
          </p:nvCxnSpPr>
          <p:spPr>
            <a:xfrm>
              <a:off x="5514854" y="306777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xmlns="" id="{D548E477-8DE6-491F-B02D-991D4FAE865D}"/>
                </a:ext>
              </a:extLst>
            </p:cNvPr>
            <p:cNvCxnSpPr>
              <a:cxnSpLocks/>
            </p:cNvCxnSpPr>
            <p:nvPr/>
          </p:nvCxnSpPr>
          <p:spPr>
            <a:xfrm>
              <a:off x="5669183" y="306777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xmlns="" id="{12AB9F90-EBF1-49AF-BED7-FC777EEAB761}"/>
                </a:ext>
              </a:extLst>
            </p:cNvPr>
            <p:cNvCxnSpPr>
              <a:cxnSpLocks/>
            </p:cNvCxnSpPr>
            <p:nvPr/>
          </p:nvCxnSpPr>
          <p:spPr>
            <a:xfrm>
              <a:off x="5821583" y="306777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xmlns="" id="{08386B78-45D9-4F68-948F-2B1BCDED5B12}"/>
                </a:ext>
              </a:extLst>
            </p:cNvPr>
            <p:cNvCxnSpPr>
              <a:cxnSpLocks/>
            </p:cNvCxnSpPr>
            <p:nvPr/>
          </p:nvCxnSpPr>
          <p:spPr>
            <a:xfrm>
              <a:off x="5973983" y="306777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xmlns="" id="{2033A842-E4CB-4582-9B64-1D5427658443}"/>
                </a:ext>
              </a:extLst>
            </p:cNvPr>
            <p:cNvCxnSpPr>
              <a:cxnSpLocks/>
            </p:cNvCxnSpPr>
            <p:nvPr/>
          </p:nvCxnSpPr>
          <p:spPr>
            <a:xfrm>
              <a:off x="6126383" y="306777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xmlns="" id="{412B548D-4182-4591-90CD-8DEB4BE55A48}"/>
                </a:ext>
              </a:extLst>
            </p:cNvPr>
            <p:cNvSpPr txBox="1"/>
            <p:nvPr/>
          </p:nvSpPr>
          <p:spPr>
            <a:xfrm>
              <a:off x="5644104" y="3171554"/>
              <a:ext cx="406079" cy="400110"/>
            </a:xfrm>
            <a:prstGeom prst="rect">
              <a:avLst/>
            </a:prstGeom>
            <a:solidFill>
              <a:srgbClr val="00B0F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H</a:t>
              </a:r>
            </a:p>
          </p:txBody>
        </p:sp>
      </p:grpSp>
      <p:sp>
        <p:nvSpPr>
          <p:cNvPr id="14" name="Speech Bubble: Rectangle 13">
            <a:extLst>
              <a:ext uri="{FF2B5EF4-FFF2-40B4-BE49-F238E27FC236}">
                <a16:creationId xmlns:a16="http://schemas.microsoft.com/office/drawing/2014/main" xmlns="" id="{668FEB10-CDC3-4E9E-92EE-C66B55420339}"/>
              </a:ext>
            </a:extLst>
          </p:cNvPr>
          <p:cNvSpPr/>
          <p:nvPr/>
        </p:nvSpPr>
        <p:spPr>
          <a:xfrm rot="10800000">
            <a:off x="12609596" y="5142406"/>
            <a:ext cx="1498092" cy="934207"/>
          </a:xfrm>
          <a:prstGeom prst="wedgeRectCallout">
            <a:avLst>
              <a:gd name="adj1" fmla="val 44463"/>
              <a:gd name="adj2" fmla="val 256952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26098B8A-2441-45E9-879E-43770D795AC2}"/>
              </a:ext>
            </a:extLst>
          </p:cNvPr>
          <p:cNvSpPr txBox="1"/>
          <p:nvPr/>
        </p:nvSpPr>
        <p:spPr>
          <a:xfrm>
            <a:off x="12696404" y="5201453"/>
            <a:ext cx="141128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Helper </a:t>
            </a:r>
          </a:p>
          <a:p>
            <a:r>
              <a:rPr lang="en-IN" dirty="0"/>
              <a:t>Containers</a:t>
            </a:r>
          </a:p>
        </p:txBody>
      </p:sp>
      <p:sp>
        <p:nvSpPr>
          <p:cNvPr id="128" name="Content Placeholder 2">
            <a:extLst>
              <a:ext uri="{FF2B5EF4-FFF2-40B4-BE49-F238E27FC236}">
                <a16:creationId xmlns:a16="http://schemas.microsoft.com/office/drawing/2014/main" xmlns="" id="{AA38688E-2F9B-414A-BC25-32FF7F1C7A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2759" y="1240221"/>
            <a:ext cx="8158278" cy="6348248"/>
          </a:xfrm>
        </p:spPr>
        <p:txBody>
          <a:bodyPr>
            <a:normAutofit fontScale="92500" lnSpcReduction="10000"/>
          </a:bodyPr>
          <a:lstStyle/>
          <a:p>
            <a:r>
              <a:rPr lang="en-IN" dirty="0"/>
              <a:t>We can have multiple containers in a single POD, provided </a:t>
            </a:r>
            <a:r>
              <a:rPr lang="en-IN" dirty="0">
                <a:solidFill>
                  <a:srgbClr val="0070C0"/>
                </a:solidFill>
              </a:rPr>
              <a:t>they are not of same kind</a:t>
            </a:r>
            <a:r>
              <a:rPr lang="en-IN" dirty="0"/>
              <a:t>. </a:t>
            </a:r>
          </a:p>
          <a:p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Helper Containers (Side-car)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Data Pullers: </a:t>
            </a:r>
            <a:r>
              <a:rPr lang="en-US" dirty="0"/>
              <a:t>Pull data required by Main Container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Data pushers: </a:t>
            </a:r>
            <a:r>
              <a:rPr lang="en-US" dirty="0"/>
              <a:t>Push data by collecting from main container (logs)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Proxies: </a:t>
            </a:r>
            <a:r>
              <a:rPr lang="en-US" dirty="0"/>
              <a:t>Writes static data to html files using Helper container and Reads using Main Container. 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Communication</a:t>
            </a:r>
          </a:p>
          <a:p>
            <a:pPr lvl="1"/>
            <a:r>
              <a:rPr lang="en-US" dirty="0"/>
              <a:t>The two containers can easily communicate with each other easily as they share same </a:t>
            </a:r>
            <a:r>
              <a:rPr lang="en-US" dirty="0">
                <a:solidFill>
                  <a:srgbClr val="0070C0"/>
                </a:solidFill>
              </a:rPr>
              <a:t>network space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They can also easily share </a:t>
            </a:r>
            <a:r>
              <a:rPr lang="en-US" dirty="0">
                <a:solidFill>
                  <a:srgbClr val="0070C0"/>
                </a:solidFill>
              </a:rPr>
              <a:t>same storage space</a:t>
            </a:r>
            <a:r>
              <a:rPr lang="en-US" dirty="0"/>
              <a:t>. </a:t>
            </a:r>
          </a:p>
          <a:p>
            <a:r>
              <a:rPr lang="en-US" dirty="0"/>
              <a:t>Multi-Container Pods is a </a:t>
            </a:r>
            <a:r>
              <a:rPr lang="en-US" dirty="0">
                <a:solidFill>
                  <a:srgbClr val="0070C0"/>
                </a:solidFill>
              </a:rPr>
              <a:t>rare use-case </a:t>
            </a:r>
            <a:r>
              <a:rPr lang="en-US" dirty="0"/>
              <a:t>and we will try to focus on core fundamentals.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818137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1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1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1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0" grpId="0" animBg="1"/>
      <p:bldP spid="41" grpId="0" animBg="1"/>
      <p:bldP spid="49" grpId="0"/>
      <p:bldP spid="59" grpId="0"/>
      <p:bldP spid="85" grpId="0"/>
      <p:bldP spid="14" grpId="0" animBg="1"/>
      <p:bldP spid="1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xmlns="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846757" y="1756402"/>
            <a:ext cx="4858736" cy="471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xmlns="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409" y="2447710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Kubernetes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PODs 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70C0"/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xmlns="" val="368008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85D85712-16C4-6D46-BE61-8928DE998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-99233"/>
            <a:ext cx="12618720" cy="1188851"/>
          </a:xfrm>
        </p:spPr>
        <p:txBody>
          <a:bodyPr/>
          <a:lstStyle/>
          <a:p>
            <a:r>
              <a:rPr lang="en-US" dirty="0"/>
              <a:t>Kubernetes on AWS Cloud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4D4BF3AD-77BB-8043-BE42-273DF15E35E4}"/>
              </a:ext>
            </a:extLst>
          </p:cNvPr>
          <p:cNvSpPr/>
          <p:nvPr/>
        </p:nvSpPr>
        <p:spPr>
          <a:xfrm>
            <a:off x="7861611" y="3434573"/>
            <a:ext cx="2966224" cy="35989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244750BD-649F-5B44-9AF6-F9CA592B9406}"/>
              </a:ext>
            </a:extLst>
          </p:cNvPr>
          <p:cNvSpPr/>
          <p:nvPr/>
        </p:nvSpPr>
        <p:spPr>
          <a:xfrm>
            <a:off x="8109707" y="4432706"/>
            <a:ext cx="2480441" cy="384253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Pod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xmlns="" id="{5AD6854D-CCA2-E44F-9D46-7B750720EE8B}"/>
              </a:ext>
            </a:extLst>
          </p:cNvPr>
          <p:cNvSpPr/>
          <p:nvPr/>
        </p:nvSpPr>
        <p:spPr>
          <a:xfrm>
            <a:off x="8109705" y="5089384"/>
            <a:ext cx="2480441" cy="39567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ReplicaSet</a:t>
            </a:r>
            <a:endParaRPr lang="en-IN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xmlns="" id="{6982C2BC-04E5-6F4D-9955-EFE955E7A67E}"/>
              </a:ext>
            </a:extLst>
          </p:cNvPr>
          <p:cNvSpPr/>
          <p:nvPr/>
        </p:nvSpPr>
        <p:spPr>
          <a:xfrm>
            <a:off x="8109707" y="5703653"/>
            <a:ext cx="2480441" cy="39721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Deployment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xmlns="" id="{7A5D16DE-F543-D440-A744-C106C98BE8A5}"/>
              </a:ext>
            </a:extLst>
          </p:cNvPr>
          <p:cNvSpPr/>
          <p:nvPr/>
        </p:nvSpPr>
        <p:spPr>
          <a:xfrm>
            <a:off x="8109706" y="6330337"/>
            <a:ext cx="2480441" cy="39721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Service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xmlns="" id="{9E7B4BA6-AB7F-6D4C-89A2-1A18E61FEC83}"/>
              </a:ext>
            </a:extLst>
          </p:cNvPr>
          <p:cNvSpPr/>
          <p:nvPr/>
        </p:nvSpPr>
        <p:spPr>
          <a:xfrm>
            <a:off x="8109705" y="3774180"/>
            <a:ext cx="2480441" cy="38425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YAML &amp; </a:t>
            </a:r>
            <a:r>
              <a:rPr lang="en-IN" dirty="0" err="1"/>
              <a:t>kubectl</a:t>
            </a:r>
            <a:endParaRPr lang="en-IN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xmlns="" id="{05BB6960-A7F9-8C48-812C-A680ACB87AE3}"/>
              </a:ext>
            </a:extLst>
          </p:cNvPr>
          <p:cNvSpPr/>
          <p:nvPr/>
        </p:nvSpPr>
        <p:spPr>
          <a:xfrm>
            <a:off x="3288227" y="3434573"/>
            <a:ext cx="2966224" cy="35989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6A55E6AA-5C8C-6B43-88F5-4E71682D16FB}"/>
              </a:ext>
            </a:extLst>
          </p:cNvPr>
          <p:cNvSpPr/>
          <p:nvPr/>
        </p:nvSpPr>
        <p:spPr>
          <a:xfrm>
            <a:off x="3536323" y="4432706"/>
            <a:ext cx="2480441" cy="384253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Pod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xmlns="" id="{AD651303-FFB7-E840-9CB9-989C04C2AB06}"/>
              </a:ext>
            </a:extLst>
          </p:cNvPr>
          <p:cNvSpPr/>
          <p:nvPr/>
        </p:nvSpPr>
        <p:spPr>
          <a:xfrm>
            <a:off x="3536321" y="5089384"/>
            <a:ext cx="2480441" cy="3956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ReplicaSet</a:t>
            </a:r>
            <a:endParaRPr lang="en-IN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xmlns="" id="{89A3F9D4-8B19-2E48-91D6-21C17583D5CD}"/>
              </a:ext>
            </a:extLst>
          </p:cNvPr>
          <p:cNvSpPr/>
          <p:nvPr/>
        </p:nvSpPr>
        <p:spPr>
          <a:xfrm>
            <a:off x="3536323" y="5703653"/>
            <a:ext cx="2480441" cy="39721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Deployment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xmlns="" id="{451A15A6-B512-1849-B0CF-5A5E88D6B5EF}"/>
              </a:ext>
            </a:extLst>
          </p:cNvPr>
          <p:cNvSpPr/>
          <p:nvPr/>
        </p:nvSpPr>
        <p:spPr>
          <a:xfrm>
            <a:off x="3536322" y="6330337"/>
            <a:ext cx="2480441" cy="39721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Service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xmlns="" id="{093A1455-C864-1843-B8D1-45D62B0F2C61}"/>
              </a:ext>
            </a:extLst>
          </p:cNvPr>
          <p:cNvSpPr/>
          <p:nvPr/>
        </p:nvSpPr>
        <p:spPr>
          <a:xfrm>
            <a:off x="3536321" y="3774180"/>
            <a:ext cx="2480441" cy="38425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kubectl</a:t>
            </a:r>
            <a:endParaRPr lang="en-IN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xmlns="" id="{385B08B3-E1A3-684B-8C8B-80FBD2DD515D}"/>
              </a:ext>
            </a:extLst>
          </p:cNvPr>
          <p:cNvSpPr/>
          <p:nvPr/>
        </p:nvSpPr>
        <p:spPr>
          <a:xfrm>
            <a:off x="3288227" y="1461301"/>
            <a:ext cx="7539608" cy="61246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Kubernetes Fundamentals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xmlns="" id="{ED187AD7-AB7B-C84A-AE02-5A291A666D39}"/>
              </a:ext>
            </a:extLst>
          </p:cNvPr>
          <p:cNvSpPr/>
          <p:nvPr/>
        </p:nvSpPr>
        <p:spPr>
          <a:xfrm>
            <a:off x="3288227" y="2340389"/>
            <a:ext cx="2966224" cy="61246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/>
              <a:t>Imperative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xmlns="" id="{CC5E32CE-D155-9942-AEB3-3509F43F095A}"/>
              </a:ext>
            </a:extLst>
          </p:cNvPr>
          <p:cNvSpPr/>
          <p:nvPr/>
        </p:nvSpPr>
        <p:spPr>
          <a:xfrm>
            <a:off x="7861611" y="2337048"/>
            <a:ext cx="2966224" cy="61246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/>
              <a:t>Declarative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23B8185F-5BF1-B345-9790-095F862917BC}"/>
              </a:ext>
            </a:extLst>
          </p:cNvPr>
          <p:cNvSpPr/>
          <p:nvPr/>
        </p:nvSpPr>
        <p:spPr>
          <a:xfrm>
            <a:off x="2610722" y="1231594"/>
            <a:ext cx="8894618" cy="6317673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3248D51D-BBCD-C849-B126-08A6E8312973}"/>
              </a:ext>
            </a:extLst>
          </p:cNvPr>
          <p:cNvSpPr txBox="1"/>
          <p:nvPr/>
        </p:nvSpPr>
        <p:spPr>
          <a:xfrm>
            <a:off x="9344723" y="7087693"/>
            <a:ext cx="205678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AWS EKS Cluster</a:t>
            </a:r>
          </a:p>
        </p:txBody>
      </p:sp>
      <p:sp>
        <p:nvSpPr>
          <p:cNvPr id="6" name="Rounded Rectangular Callout 5">
            <a:extLst>
              <a:ext uri="{FF2B5EF4-FFF2-40B4-BE49-F238E27FC236}">
                <a16:creationId xmlns:a16="http://schemas.microsoft.com/office/drawing/2014/main" xmlns="" id="{CCA20AC9-463E-CD46-9990-31EF6AE464D4}"/>
              </a:ext>
            </a:extLst>
          </p:cNvPr>
          <p:cNvSpPr/>
          <p:nvPr/>
        </p:nvSpPr>
        <p:spPr>
          <a:xfrm>
            <a:off x="12019679" y="4094348"/>
            <a:ext cx="2420222" cy="1188852"/>
          </a:xfrm>
          <a:prstGeom prst="wedgeRoundRectCallout">
            <a:avLst>
              <a:gd name="adj1" fmla="val -98860"/>
              <a:gd name="adj2" fmla="val 31840"/>
              <a:gd name="adj3" fmla="val 16667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YAML K8S Live Template writing</a:t>
            </a:r>
          </a:p>
        </p:txBody>
      </p:sp>
    </p:spTree>
    <p:extLst>
      <p:ext uri="{BB962C8B-B14F-4D97-AF65-F5344CB8AC3E}">
        <p14:creationId xmlns:p14="http://schemas.microsoft.com/office/powerpoint/2010/main" xmlns="" val="3515952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3" grpId="0" animBg="1"/>
      <p:bldP spid="5" grpId="0"/>
      <p:bldP spid="6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xmlns="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846757" y="1756402"/>
            <a:ext cx="4858736" cy="471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xmlns="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273" y="2899123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Kubernetes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Services - </a:t>
            </a:r>
            <a:r>
              <a:rPr lang="en-US" sz="7000" b="1" dirty="0" err="1">
                <a:solidFill>
                  <a:srgbClr val="00B050"/>
                </a:solidFill>
              </a:rPr>
              <a:t>NodePort</a:t>
            </a:r>
            <a:endParaRPr lang="en-US" sz="70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397405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09B5910A-CDE4-4027-8243-68233A2C1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3161" y="-178829"/>
            <a:ext cx="12618720" cy="1188851"/>
          </a:xfrm>
        </p:spPr>
        <p:txBody>
          <a:bodyPr/>
          <a:lstStyle/>
          <a:p>
            <a:r>
              <a:rPr lang="en-IN" dirty="0"/>
              <a:t>Kubernetes – </a:t>
            </a:r>
            <a:r>
              <a:rPr lang="en-IN" dirty="0">
                <a:solidFill>
                  <a:srgbClr val="00B050"/>
                </a:solidFill>
              </a:rPr>
              <a:t>Service - </a:t>
            </a:r>
            <a:r>
              <a:rPr lang="en-IN" dirty="0" err="1">
                <a:solidFill>
                  <a:srgbClr val="00B050"/>
                </a:solidFill>
              </a:rPr>
              <a:t>NodePort</a:t>
            </a:r>
            <a:endParaRPr lang="en-IN" dirty="0">
              <a:solidFill>
                <a:srgbClr val="00B050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6A96CEB1-D5E2-485E-B4D7-B230B578E8B0}"/>
              </a:ext>
            </a:extLst>
          </p:cNvPr>
          <p:cNvSpPr txBox="1"/>
          <p:nvPr/>
        </p:nvSpPr>
        <p:spPr>
          <a:xfrm>
            <a:off x="3393877" y="5484182"/>
            <a:ext cx="8050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Node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xmlns="" id="{94FD6C19-289A-2A4D-A8A5-0DF0AEDD21A2}"/>
              </a:ext>
            </a:extLst>
          </p:cNvPr>
          <p:cNvSpPr/>
          <p:nvPr/>
        </p:nvSpPr>
        <p:spPr>
          <a:xfrm>
            <a:off x="11142186" y="892450"/>
            <a:ext cx="3225456" cy="6396473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33F0C66E-E889-D242-9709-497CDF53320C}"/>
              </a:ext>
            </a:extLst>
          </p:cNvPr>
          <p:cNvSpPr txBox="1"/>
          <p:nvPr/>
        </p:nvSpPr>
        <p:spPr>
          <a:xfrm>
            <a:off x="12427960" y="6469892"/>
            <a:ext cx="1713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F8D4A700-B380-F941-B8F4-F2E51BBFD2DA}"/>
              </a:ext>
            </a:extLst>
          </p:cNvPr>
          <p:cNvSpPr txBox="1"/>
          <p:nvPr/>
        </p:nvSpPr>
        <p:spPr>
          <a:xfrm>
            <a:off x="11619963" y="6906263"/>
            <a:ext cx="23544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Kubernetes Cluster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E3D21552-B198-7444-89B8-12F621F7BCF0}"/>
              </a:ext>
            </a:extLst>
          </p:cNvPr>
          <p:cNvSpPr txBox="1"/>
          <p:nvPr/>
        </p:nvSpPr>
        <p:spPr>
          <a:xfrm>
            <a:off x="13562613" y="6565152"/>
            <a:ext cx="8050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Node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941E1E6A-79B7-A64F-83E8-01EF9915260E}"/>
              </a:ext>
            </a:extLst>
          </p:cNvPr>
          <p:cNvSpPr txBox="1"/>
          <p:nvPr/>
        </p:nvSpPr>
        <p:spPr>
          <a:xfrm>
            <a:off x="12491967" y="6486727"/>
            <a:ext cx="1713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xmlns="" id="{7E7C795D-7767-7146-862B-3D5F6E32811F}"/>
              </a:ext>
            </a:extLst>
          </p:cNvPr>
          <p:cNvSpPr/>
          <p:nvPr/>
        </p:nvSpPr>
        <p:spPr>
          <a:xfrm>
            <a:off x="11509044" y="1214285"/>
            <a:ext cx="2517161" cy="567644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xmlns="" id="{FEB8C4D2-A1D9-DC42-82EB-5EF90A4C0C79}"/>
              </a:ext>
            </a:extLst>
          </p:cNvPr>
          <p:cNvSpPr/>
          <p:nvPr/>
        </p:nvSpPr>
        <p:spPr>
          <a:xfrm>
            <a:off x="11923760" y="4793085"/>
            <a:ext cx="1689904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4C34839F-54A7-944F-95D8-0133941EE2A8}"/>
              </a:ext>
            </a:extLst>
          </p:cNvPr>
          <p:cNvSpPr txBox="1"/>
          <p:nvPr/>
        </p:nvSpPr>
        <p:spPr>
          <a:xfrm>
            <a:off x="12399954" y="6078142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xmlns="" id="{C511CE72-1EB0-6942-AB2B-4806592ED87A}"/>
              </a:ext>
            </a:extLst>
          </p:cNvPr>
          <p:cNvGrpSpPr/>
          <p:nvPr/>
        </p:nvGrpSpPr>
        <p:grpSpPr>
          <a:xfrm>
            <a:off x="12265213" y="5154098"/>
            <a:ext cx="1006998" cy="827590"/>
            <a:chOff x="853440" y="4579716"/>
            <a:chExt cx="1006998" cy="827590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xmlns="" id="{9543F37C-2344-FE44-AC2E-CDA7F8AF5ED3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xmlns="" id="{335624C9-6FFC-D24A-B739-045474F0FBC2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xmlns="" id="{5879388E-C164-1343-9E38-05810D8AF44E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xmlns="" id="{6D86FA8E-A283-E44D-9E2C-8A2C7F3A47EE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xmlns="" id="{0327E92C-68DB-F848-AC70-351E65184BF6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xmlns="" id="{AFA06AB1-64EF-AF44-AD68-223D6AF2F5FC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xmlns="" id="{BBB56961-74CD-834E-A819-82B6C3DD3D7C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09D98976-46C4-8D40-8390-7A108E66EE99}"/>
              </a:ext>
            </a:extLst>
          </p:cNvPr>
          <p:cNvSpPr txBox="1"/>
          <p:nvPr/>
        </p:nvSpPr>
        <p:spPr>
          <a:xfrm>
            <a:off x="11940276" y="6509029"/>
            <a:ext cx="1713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548736E3-55E7-D047-A3E5-7BBE788BE618}"/>
              </a:ext>
            </a:extLst>
          </p:cNvPr>
          <p:cNvSpPr/>
          <p:nvPr/>
        </p:nvSpPr>
        <p:spPr>
          <a:xfrm>
            <a:off x="11923760" y="2463501"/>
            <a:ext cx="1689904" cy="189869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Content Placeholder 2">
            <a:extLst>
              <a:ext uri="{FF2B5EF4-FFF2-40B4-BE49-F238E27FC236}">
                <a16:creationId xmlns:a16="http://schemas.microsoft.com/office/drawing/2014/main" xmlns="" id="{EA20C856-4F50-A447-8284-8FDCD28D0F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87" y="1240221"/>
            <a:ext cx="9059661" cy="6348248"/>
          </a:xfrm>
        </p:spPr>
        <p:txBody>
          <a:bodyPr>
            <a:normAutofit lnSpcReduction="10000"/>
          </a:bodyPr>
          <a:lstStyle/>
          <a:p>
            <a:r>
              <a:rPr lang="en-IN" dirty="0"/>
              <a:t>We can </a:t>
            </a:r>
            <a:r>
              <a:rPr lang="en-IN" dirty="0">
                <a:solidFill>
                  <a:srgbClr val="0070C0"/>
                </a:solidFill>
              </a:rPr>
              <a:t>expose an application </a:t>
            </a:r>
            <a:r>
              <a:rPr lang="en-IN" dirty="0"/>
              <a:t>running on a set of </a:t>
            </a:r>
            <a:r>
              <a:rPr lang="en-IN" dirty="0">
                <a:solidFill>
                  <a:srgbClr val="0070C0"/>
                </a:solidFill>
              </a:rPr>
              <a:t>PODs</a:t>
            </a:r>
            <a:r>
              <a:rPr lang="en-IN" dirty="0"/>
              <a:t> using different types of Services available in k8s. </a:t>
            </a:r>
          </a:p>
          <a:p>
            <a:pPr lvl="1"/>
            <a:r>
              <a:rPr lang="en-IN" dirty="0" err="1"/>
              <a:t>ClusterIP</a:t>
            </a:r>
            <a:endParaRPr lang="en-IN" dirty="0"/>
          </a:p>
          <a:p>
            <a:pPr lvl="1"/>
            <a:r>
              <a:rPr lang="en-IN" dirty="0" err="1"/>
              <a:t>NodePort</a:t>
            </a:r>
            <a:endParaRPr lang="en-IN" dirty="0"/>
          </a:p>
          <a:p>
            <a:pPr lvl="1"/>
            <a:r>
              <a:rPr lang="en-IN" dirty="0" err="1"/>
              <a:t>LoadBalancer</a:t>
            </a:r>
            <a:endParaRPr lang="en-IN" dirty="0"/>
          </a:p>
          <a:p>
            <a:r>
              <a:rPr lang="en-IN" dirty="0" err="1">
                <a:solidFill>
                  <a:schemeClr val="accent6">
                    <a:lumMod val="75000"/>
                  </a:schemeClr>
                </a:solidFill>
              </a:rPr>
              <a:t>NodePort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 Service </a:t>
            </a:r>
          </a:p>
          <a:p>
            <a:pPr lvl="1"/>
            <a:r>
              <a:rPr lang="en-IN" dirty="0"/>
              <a:t>To access our application </a:t>
            </a:r>
            <a:r>
              <a:rPr lang="en-IN" dirty="0">
                <a:solidFill>
                  <a:srgbClr val="0070C0"/>
                </a:solidFill>
              </a:rPr>
              <a:t>outside of k8s cluster</a:t>
            </a:r>
            <a:r>
              <a:rPr lang="en-IN" dirty="0"/>
              <a:t>, we can use </a:t>
            </a:r>
            <a:r>
              <a:rPr lang="en-IN" dirty="0" err="1"/>
              <a:t>NodePort</a:t>
            </a:r>
            <a:r>
              <a:rPr lang="en-IN" dirty="0"/>
              <a:t> service. </a:t>
            </a:r>
          </a:p>
          <a:p>
            <a:pPr lvl="1"/>
            <a:r>
              <a:rPr lang="en-IN" dirty="0"/>
              <a:t>Exposes the Service on each </a:t>
            </a:r>
            <a:r>
              <a:rPr lang="en-IN" dirty="0">
                <a:solidFill>
                  <a:srgbClr val="0070C0"/>
                </a:solidFill>
              </a:rPr>
              <a:t>Worker Node's IP </a:t>
            </a:r>
            <a:r>
              <a:rPr lang="en-IN" dirty="0"/>
              <a:t>at a static port (nothing but </a:t>
            </a:r>
            <a:r>
              <a:rPr lang="en-IN" dirty="0" err="1"/>
              <a:t>NodePort</a:t>
            </a:r>
            <a:r>
              <a:rPr lang="en-IN" dirty="0"/>
              <a:t>). </a:t>
            </a:r>
          </a:p>
          <a:p>
            <a:pPr lvl="1"/>
            <a:r>
              <a:rPr lang="en-IN" dirty="0"/>
              <a:t>A </a:t>
            </a:r>
            <a:r>
              <a:rPr lang="en-IN" dirty="0" err="1">
                <a:solidFill>
                  <a:srgbClr val="0070C0"/>
                </a:solidFill>
              </a:rPr>
              <a:t>ClusterIP</a:t>
            </a:r>
            <a:r>
              <a:rPr lang="en-IN" dirty="0"/>
              <a:t> Service, to which the </a:t>
            </a:r>
            <a:r>
              <a:rPr lang="en-IN" dirty="0" err="1">
                <a:solidFill>
                  <a:srgbClr val="0070C0"/>
                </a:solidFill>
              </a:rPr>
              <a:t>NodePort</a:t>
            </a:r>
            <a:r>
              <a:rPr lang="en-IN" dirty="0"/>
              <a:t> Service routes, is </a:t>
            </a:r>
            <a:r>
              <a:rPr lang="en-IN" dirty="0">
                <a:solidFill>
                  <a:srgbClr val="00B050"/>
                </a:solidFill>
              </a:rPr>
              <a:t>automatically</a:t>
            </a:r>
            <a:r>
              <a:rPr lang="en-IN" dirty="0"/>
              <a:t> created. </a:t>
            </a:r>
          </a:p>
          <a:p>
            <a:pPr lvl="1"/>
            <a:r>
              <a:rPr lang="en-IN" dirty="0"/>
              <a:t>Port Range </a:t>
            </a:r>
            <a:r>
              <a:rPr lang="en-IN" dirty="0">
                <a:solidFill>
                  <a:srgbClr val="0070C0"/>
                </a:solidFill>
              </a:rPr>
              <a:t>30000-32767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xmlns="" id="{1005869E-B830-DD4F-8AFE-28F8896743C6}"/>
              </a:ext>
            </a:extLst>
          </p:cNvPr>
          <p:cNvSpPr/>
          <p:nvPr/>
        </p:nvSpPr>
        <p:spPr>
          <a:xfrm>
            <a:off x="12025815" y="3805739"/>
            <a:ext cx="1449659" cy="417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targetPort</a:t>
            </a:r>
            <a:r>
              <a:rPr lang="en-US" sz="1600" dirty="0">
                <a:solidFill>
                  <a:schemeClr val="tx1"/>
                </a:solidFill>
              </a:rPr>
              <a:t>: 80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xmlns="" id="{DC264116-3213-614B-B766-8F8DF2AF9517}"/>
              </a:ext>
            </a:extLst>
          </p:cNvPr>
          <p:cNvSpPr/>
          <p:nvPr/>
        </p:nvSpPr>
        <p:spPr>
          <a:xfrm>
            <a:off x="12025814" y="2550810"/>
            <a:ext cx="1449659" cy="417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Port: 80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E3A00D3F-EAAD-0C49-A1FF-52C25B681B4D}"/>
              </a:ext>
            </a:extLst>
          </p:cNvPr>
          <p:cNvSpPr txBox="1"/>
          <p:nvPr/>
        </p:nvSpPr>
        <p:spPr>
          <a:xfrm>
            <a:off x="12229560" y="3169984"/>
            <a:ext cx="10064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Service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xmlns="" id="{9080C257-4FD6-D546-80AA-C92B1C68EB45}"/>
              </a:ext>
            </a:extLst>
          </p:cNvPr>
          <p:cNvSpPr/>
          <p:nvPr/>
        </p:nvSpPr>
        <p:spPr>
          <a:xfrm>
            <a:off x="11619963" y="1341119"/>
            <a:ext cx="2256954" cy="417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NodePort</a:t>
            </a:r>
            <a:r>
              <a:rPr lang="en-US" sz="1600" dirty="0">
                <a:solidFill>
                  <a:schemeClr val="tx1"/>
                </a:solidFill>
              </a:rPr>
              <a:t>: 3xxx</a:t>
            </a:r>
          </a:p>
        </p:txBody>
      </p:sp>
      <p:pic>
        <p:nvPicPr>
          <p:cNvPr id="75" name="Graphic 74" descr="User">
            <a:extLst>
              <a:ext uri="{FF2B5EF4-FFF2-40B4-BE49-F238E27FC236}">
                <a16:creationId xmlns:a16="http://schemas.microsoft.com/office/drawing/2014/main" xmlns="" id="{053FCBD3-F120-304F-9C33-5BEAF7F408F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8410380" y="994365"/>
            <a:ext cx="1110539" cy="111053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F2AB0385-3AEC-3B4E-9901-36434E0E7A1E}"/>
              </a:ext>
            </a:extLst>
          </p:cNvPr>
          <p:cNvSpPr txBox="1"/>
          <p:nvPr/>
        </p:nvSpPr>
        <p:spPr>
          <a:xfrm>
            <a:off x="8612172" y="1866926"/>
            <a:ext cx="72487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User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xmlns="" id="{03732786-B8BE-BE4C-A8D8-12DE6CD1429C}"/>
              </a:ext>
            </a:extLst>
          </p:cNvPr>
          <p:cNvCxnSpPr>
            <a:stCxn id="75" idx="3"/>
            <a:endCxn id="71" idx="1"/>
          </p:cNvCxnSpPr>
          <p:nvPr/>
        </p:nvCxnSpPr>
        <p:spPr>
          <a:xfrm>
            <a:off x="9520919" y="1549635"/>
            <a:ext cx="2099044" cy="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xmlns="" id="{DB361DFF-63A5-E642-8B2F-ECD15561A94F}"/>
              </a:ext>
            </a:extLst>
          </p:cNvPr>
          <p:cNvCxnSpPr>
            <a:stCxn id="71" idx="2"/>
            <a:endCxn id="9" idx="0"/>
          </p:cNvCxnSpPr>
          <p:nvPr/>
        </p:nvCxnSpPr>
        <p:spPr>
          <a:xfrm>
            <a:off x="12748440" y="1758151"/>
            <a:ext cx="20272" cy="70535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xmlns="" id="{5AB1F4E3-A83E-E043-A0D6-29CA35EF710C}"/>
              </a:ext>
            </a:extLst>
          </p:cNvPr>
          <p:cNvCxnSpPr>
            <a:stCxn id="9" idx="2"/>
            <a:endCxn id="52" idx="0"/>
          </p:cNvCxnSpPr>
          <p:nvPr/>
        </p:nvCxnSpPr>
        <p:spPr>
          <a:xfrm>
            <a:off x="12768712" y="4362198"/>
            <a:ext cx="0" cy="430887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ular Callout 23">
            <a:extLst>
              <a:ext uri="{FF2B5EF4-FFF2-40B4-BE49-F238E27FC236}">
                <a16:creationId xmlns:a16="http://schemas.microsoft.com/office/drawing/2014/main" xmlns="" id="{FD949922-2938-0A4C-A908-B431E498D014}"/>
              </a:ext>
            </a:extLst>
          </p:cNvPr>
          <p:cNvSpPr/>
          <p:nvPr/>
        </p:nvSpPr>
        <p:spPr>
          <a:xfrm>
            <a:off x="7515923" y="2642839"/>
            <a:ext cx="2062976" cy="527145"/>
          </a:xfrm>
          <a:prstGeom prst="wedgeRectCallout">
            <a:avLst>
              <a:gd name="adj1" fmla="val 168163"/>
              <a:gd name="adj2" fmla="val -252695"/>
            </a:avLst>
          </a:prstGeom>
          <a:solidFill>
            <a:schemeClr val="bg1">
              <a:lumMod val="5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Worker </a:t>
            </a:r>
            <a:r>
              <a:rPr lang="en-US" sz="1600" dirty="0" err="1"/>
              <a:t>NodePort</a:t>
            </a:r>
            <a:endParaRPr lang="en-US" sz="1600" dirty="0"/>
          </a:p>
        </p:txBody>
      </p:sp>
      <p:sp>
        <p:nvSpPr>
          <p:cNvPr id="83" name="Rectangular Callout 82">
            <a:extLst>
              <a:ext uri="{FF2B5EF4-FFF2-40B4-BE49-F238E27FC236}">
                <a16:creationId xmlns:a16="http://schemas.microsoft.com/office/drawing/2014/main" xmlns="" id="{065645B4-277C-2E46-A31B-2012BA58279B}"/>
              </a:ext>
            </a:extLst>
          </p:cNvPr>
          <p:cNvSpPr/>
          <p:nvPr/>
        </p:nvSpPr>
        <p:spPr>
          <a:xfrm>
            <a:off x="7540348" y="3385427"/>
            <a:ext cx="2062976" cy="527145"/>
          </a:xfrm>
          <a:prstGeom prst="wedgeRectCallout">
            <a:avLst>
              <a:gd name="adj1" fmla="val 178085"/>
              <a:gd name="adj2" fmla="val -163848"/>
            </a:avLst>
          </a:prstGeom>
          <a:solidFill>
            <a:schemeClr val="bg1">
              <a:lumMod val="5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ClusterIP</a:t>
            </a:r>
            <a:r>
              <a:rPr lang="en-US" sz="1600" dirty="0"/>
              <a:t> Service Port</a:t>
            </a:r>
          </a:p>
        </p:txBody>
      </p:sp>
      <p:sp>
        <p:nvSpPr>
          <p:cNvPr id="86" name="Rectangular Callout 85">
            <a:extLst>
              <a:ext uri="{FF2B5EF4-FFF2-40B4-BE49-F238E27FC236}">
                <a16:creationId xmlns:a16="http://schemas.microsoft.com/office/drawing/2014/main" xmlns="" id="{AFB64851-55BA-BB4B-9A38-3797045E40AE}"/>
              </a:ext>
            </a:extLst>
          </p:cNvPr>
          <p:cNvSpPr/>
          <p:nvPr/>
        </p:nvSpPr>
        <p:spPr>
          <a:xfrm>
            <a:off x="7515923" y="4026045"/>
            <a:ext cx="2062976" cy="527145"/>
          </a:xfrm>
          <a:prstGeom prst="wedgeRectCallout">
            <a:avLst>
              <a:gd name="adj1" fmla="val 173761"/>
              <a:gd name="adj2" fmla="val -45386"/>
            </a:avLst>
          </a:prstGeom>
          <a:solidFill>
            <a:schemeClr val="bg1">
              <a:lumMod val="5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Container Port in a POD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FAD249D4-6279-C543-9DA1-4D33ABF3EBBA}"/>
              </a:ext>
            </a:extLst>
          </p:cNvPr>
          <p:cNvSpPr txBox="1"/>
          <p:nvPr/>
        </p:nvSpPr>
        <p:spPr>
          <a:xfrm>
            <a:off x="9129516" y="1225986"/>
            <a:ext cx="2560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http://&lt;Worker-Node-IP&gt;:&lt;</a:t>
            </a:r>
            <a:r>
              <a:rPr lang="en-US" sz="1200" dirty="0" err="1"/>
              <a:t>NodePort</a:t>
            </a:r>
            <a:r>
              <a:rPr lang="en-US" sz="120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xmlns="" val="4121095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3" grpId="0"/>
      <p:bldP spid="51" grpId="0" animBg="1"/>
      <p:bldP spid="52" grpId="0" animBg="1"/>
      <p:bldP spid="53" grpId="0"/>
      <p:bldP spid="63" grpId="0"/>
      <p:bldP spid="9" grpId="0" animBg="1"/>
      <p:bldP spid="68" grpId="0" animBg="1"/>
      <p:bldP spid="69" grpId="0" animBg="1"/>
      <p:bldP spid="12" grpId="0"/>
      <p:bldP spid="71" grpId="0" animBg="1"/>
      <p:bldP spid="13" grpId="0"/>
      <p:bldP spid="24" grpId="0" animBg="1"/>
      <p:bldP spid="83" grpId="0" animBg="1"/>
      <p:bldP spid="86" grpId="0" animBg="1"/>
      <p:bldP spid="2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xmlns="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846757" y="1756402"/>
            <a:ext cx="4858736" cy="471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xmlns="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409" y="2302744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Kubernetes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POD &amp; </a:t>
            </a:r>
            <a:r>
              <a:rPr lang="en-US" sz="7000" b="1" dirty="0" err="1">
                <a:solidFill>
                  <a:srgbClr val="00B050"/>
                </a:solidFill>
              </a:rPr>
              <a:t>NodePort</a:t>
            </a:r>
            <a:r>
              <a:rPr lang="en-US" sz="7000" b="1" dirty="0">
                <a:solidFill>
                  <a:srgbClr val="00B050"/>
                </a:solidFill>
              </a:rPr>
              <a:t> Service 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70C0"/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xmlns="" val="16729900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xmlns="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846757" y="1756402"/>
            <a:ext cx="4858736" cy="471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xmlns="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273" y="2899123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Kubernetes</a:t>
            </a:r>
          </a:p>
          <a:p>
            <a:pPr marL="0" indent="0" algn="ctr">
              <a:buNone/>
            </a:pPr>
            <a:r>
              <a:rPr lang="en-US" sz="7000" b="1" dirty="0" err="1">
                <a:solidFill>
                  <a:srgbClr val="00B050"/>
                </a:solidFill>
              </a:rPr>
              <a:t>ReplicaSets</a:t>
            </a:r>
            <a:endParaRPr lang="en-US" sz="70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883651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839EEEA5-1B1F-E149-A69E-C5BF33B45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35843"/>
            <a:ext cx="12618720" cy="1188851"/>
          </a:xfrm>
        </p:spPr>
        <p:txBody>
          <a:bodyPr/>
          <a:lstStyle/>
          <a:p>
            <a:r>
              <a:rPr lang="en-US" dirty="0"/>
              <a:t>Kubernetes - </a:t>
            </a:r>
            <a:r>
              <a:rPr lang="en-US" dirty="0" err="1">
                <a:solidFill>
                  <a:srgbClr val="00B050"/>
                </a:solidFill>
              </a:rPr>
              <a:t>ReplicaSets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87DC95F2-1264-3A4A-8B49-5E4B481893E8}"/>
              </a:ext>
            </a:extLst>
          </p:cNvPr>
          <p:cNvSpPr/>
          <p:nvPr/>
        </p:nvSpPr>
        <p:spPr>
          <a:xfrm>
            <a:off x="2902931" y="3771106"/>
            <a:ext cx="2372810" cy="63660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ReplicaSets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D19DAF99-7510-3348-A94B-A131728A34DE}"/>
              </a:ext>
            </a:extLst>
          </p:cNvPr>
          <p:cNvSpPr/>
          <p:nvPr/>
        </p:nvSpPr>
        <p:spPr>
          <a:xfrm>
            <a:off x="7444452" y="1702140"/>
            <a:ext cx="3516774" cy="63660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High Availability or Reliability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F05ED618-2EA7-384D-BB31-9FC3890E0DA9}"/>
              </a:ext>
            </a:extLst>
          </p:cNvPr>
          <p:cNvSpPr/>
          <p:nvPr/>
        </p:nvSpPr>
        <p:spPr>
          <a:xfrm>
            <a:off x="7444452" y="3072938"/>
            <a:ext cx="3516774" cy="63660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Scaling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C6D5BB22-B7EB-E043-A223-A294D38F72C3}"/>
              </a:ext>
            </a:extLst>
          </p:cNvPr>
          <p:cNvSpPr/>
          <p:nvPr/>
        </p:nvSpPr>
        <p:spPr>
          <a:xfrm>
            <a:off x="7444452" y="4383770"/>
            <a:ext cx="3516774" cy="63660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Load Balancing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59373784-5E2D-5B4C-831A-EE8E759D939F}"/>
              </a:ext>
            </a:extLst>
          </p:cNvPr>
          <p:cNvSpPr/>
          <p:nvPr/>
        </p:nvSpPr>
        <p:spPr>
          <a:xfrm>
            <a:off x="7444452" y="5760892"/>
            <a:ext cx="3516774" cy="63660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Labels &amp; Selectors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xmlns="" id="{A2A1F18C-0760-1143-A2B5-B145B68CB43B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5275741" y="2020444"/>
            <a:ext cx="2168711" cy="20689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xmlns="" id="{CA2A17D7-8BBA-154A-9788-34A1BD58DB34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 flipV="1">
            <a:off x="5275741" y="3391242"/>
            <a:ext cx="2168711" cy="698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xmlns="" id="{12311CE9-0026-CB49-BF8E-350AA86832B1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>
            <a:off x="5275741" y="4089410"/>
            <a:ext cx="2168711" cy="612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xmlns="" id="{25108E17-D8E3-B747-A3B0-D9716B9E0747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>
            <a:off x="5275741" y="4089410"/>
            <a:ext cx="2168711" cy="1989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783767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E21F515-7102-4005-8287-358EFD0754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854" y="1225743"/>
            <a:ext cx="7279753" cy="1722377"/>
          </a:xfrm>
        </p:spPr>
        <p:txBody>
          <a:bodyPr>
            <a:normAutofit/>
          </a:bodyPr>
          <a:lstStyle/>
          <a:p>
            <a:r>
              <a:rPr lang="en-IN" dirty="0"/>
              <a:t>A </a:t>
            </a:r>
            <a:r>
              <a:rPr lang="en-IN" dirty="0" err="1"/>
              <a:t>ReplicaSet’s</a:t>
            </a:r>
            <a:r>
              <a:rPr lang="en-IN" dirty="0"/>
              <a:t> purpose is to maintain a </a:t>
            </a:r>
            <a:r>
              <a:rPr lang="en-IN" dirty="0">
                <a:solidFill>
                  <a:srgbClr val="0070C0"/>
                </a:solidFill>
              </a:rPr>
              <a:t>stable set of replica Pods </a:t>
            </a:r>
            <a:r>
              <a:rPr lang="en-IN" dirty="0"/>
              <a:t>running at any given time.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E3FDA6FC-0297-40C6-B640-7185791FB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36892"/>
            <a:ext cx="12618720" cy="1188851"/>
          </a:xfrm>
        </p:spPr>
        <p:txBody>
          <a:bodyPr/>
          <a:lstStyle/>
          <a:p>
            <a:r>
              <a:rPr lang="en-IN" dirty="0"/>
              <a:t>Kubernetes – </a:t>
            </a:r>
            <a:r>
              <a:rPr lang="en-IN" dirty="0" err="1">
                <a:solidFill>
                  <a:srgbClr val="00B050"/>
                </a:solidFill>
              </a:rPr>
              <a:t>ReplicaSet</a:t>
            </a:r>
            <a:endParaRPr lang="en-IN" dirty="0">
              <a:solidFill>
                <a:srgbClr val="00B05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3151628E-F83C-46FE-A304-5FD4585D9599}"/>
              </a:ext>
            </a:extLst>
          </p:cNvPr>
          <p:cNvSpPr/>
          <p:nvPr/>
        </p:nvSpPr>
        <p:spPr>
          <a:xfrm>
            <a:off x="3675323" y="3261861"/>
            <a:ext cx="7279754" cy="4035822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3C514D90-0924-479B-B559-FC251056322A}"/>
              </a:ext>
            </a:extLst>
          </p:cNvPr>
          <p:cNvSpPr/>
          <p:nvPr/>
        </p:nvSpPr>
        <p:spPr>
          <a:xfrm>
            <a:off x="3860518" y="3622460"/>
            <a:ext cx="6933236" cy="324681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167F3B33-459A-422B-94BA-105B0AA1C8DD}"/>
              </a:ext>
            </a:extLst>
          </p:cNvPr>
          <p:cNvSpPr txBox="1"/>
          <p:nvPr/>
        </p:nvSpPr>
        <p:spPr>
          <a:xfrm>
            <a:off x="6521179" y="6470806"/>
            <a:ext cx="1713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45DA933F-7519-48BD-AA0F-619D6585DBBD}"/>
              </a:ext>
            </a:extLst>
          </p:cNvPr>
          <p:cNvSpPr txBox="1"/>
          <p:nvPr/>
        </p:nvSpPr>
        <p:spPr>
          <a:xfrm>
            <a:off x="6137986" y="6914330"/>
            <a:ext cx="23544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Kubernetes Cluster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880C319B-471B-144E-932D-0A9F0B5483D9}"/>
              </a:ext>
            </a:extLst>
          </p:cNvPr>
          <p:cNvSpPr/>
          <p:nvPr/>
        </p:nvSpPr>
        <p:spPr>
          <a:xfrm>
            <a:off x="4196184" y="3992849"/>
            <a:ext cx="6281099" cy="2445531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xmlns="" id="{8A4B3430-0E60-0A4C-9943-836C47E17E6B}"/>
              </a:ext>
            </a:extLst>
          </p:cNvPr>
          <p:cNvSpPr/>
          <p:nvPr/>
        </p:nvSpPr>
        <p:spPr>
          <a:xfrm>
            <a:off x="4586155" y="4339145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BE45D659-E2B6-2F45-8035-89981F0F966D}"/>
              </a:ext>
            </a:extLst>
          </p:cNvPr>
          <p:cNvSpPr txBox="1"/>
          <p:nvPr/>
        </p:nvSpPr>
        <p:spPr>
          <a:xfrm>
            <a:off x="5094311" y="5603439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xmlns="" id="{75F1A018-28D9-D048-972A-BED631C4ED96}"/>
              </a:ext>
            </a:extLst>
          </p:cNvPr>
          <p:cNvGrpSpPr/>
          <p:nvPr/>
        </p:nvGrpSpPr>
        <p:grpSpPr>
          <a:xfrm>
            <a:off x="4897541" y="4680780"/>
            <a:ext cx="1006998" cy="827590"/>
            <a:chOff x="853440" y="4579716"/>
            <a:chExt cx="1006998" cy="827590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xmlns="" id="{31BADFE1-FFD2-A141-A7FC-ED8913148053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xmlns="" id="{8F0F18C4-AED4-E542-9E67-AB67036BC49B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xmlns="" id="{2C020A8A-76C4-2E42-8A05-AB59076BE371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xmlns="" id="{23AC1F80-4A5E-A54B-9BEA-7066D0B546F5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xmlns="" id="{CB1755BE-E034-A541-958C-BDE33954AB70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xmlns="" id="{3E1BA34D-2FA7-4945-B528-5780F0B2E883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xmlns="" id="{9B308547-3D7A-CB49-BAB1-4260C3EAA599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50" name="Rectangle 49">
            <a:extLst>
              <a:ext uri="{FF2B5EF4-FFF2-40B4-BE49-F238E27FC236}">
                <a16:creationId xmlns:a16="http://schemas.microsoft.com/office/drawing/2014/main" xmlns="" id="{47FA394A-4E66-B943-B9E2-4BF5ABE63819}"/>
              </a:ext>
            </a:extLst>
          </p:cNvPr>
          <p:cNvSpPr/>
          <p:nvPr/>
        </p:nvSpPr>
        <p:spPr>
          <a:xfrm>
            <a:off x="6501483" y="4349655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E7C4B6B2-6922-1F44-9C32-FD62DCB5128E}"/>
              </a:ext>
            </a:extLst>
          </p:cNvPr>
          <p:cNvSpPr txBox="1"/>
          <p:nvPr/>
        </p:nvSpPr>
        <p:spPr>
          <a:xfrm>
            <a:off x="7009639" y="5613949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xmlns="" id="{A9170897-38E4-3C48-B5D9-8C4031EC8FA8}"/>
              </a:ext>
            </a:extLst>
          </p:cNvPr>
          <p:cNvGrpSpPr/>
          <p:nvPr/>
        </p:nvGrpSpPr>
        <p:grpSpPr>
          <a:xfrm>
            <a:off x="6812869" y="4691290"/>
            <a:ext cx="1006998" cy="827590"/>
            <a:chOff x="853440" y="4579716"/>
            <a:chExt cx="1006998" cy="827590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xmlns="" id="{918F4F0B-7EC3-1849-8861-F2032CFDE4C8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xmlns="" id="{2DE085A5-F39B-6847-AF59-3C49B6F2279B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xmlns="" id="{05F1286C-1941-964D-8577-B48149331C0A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xmlns="" id="{E59340CB-3CD4-CE49-AAB7-F292D8E8095F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xmlns="" id="{B74E97A6-DB47-664F-894A-228DA576BB3A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xmlns="" id="{42F0FC15-2866-6B49-ACC4-52251A621FD7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xmlns="" id="{E766FC44-D3C8-6644-B0DB-49E92FC9B146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6300A229-DB5D-C442-BEB2-6A79F8122EE8}"/>
              </a:ext>
            </a:extLst>
          </p:cNvPr>
          <p:cNvSpPr txBox="1"/>
          <p:nvPr/>
        </p:nvSpPr>
        <p:spPr>
          <a:xfrm>
            <a:off x="6654110" y="6018114"/>
            <a:ext cx="136524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/>
              <a:t>ReplicaSet</a:t>
            </a:r>
            <a:endParaRPr lang="en-IN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xmlns="" id="{C235696F-6566-1844-981F-8A0AC33855EE}"/>
              </a:ext>
            </a:extLst>
          </p:cNvPr>
          <p:cNvSpPr/>
          <p:nvPr/>
        </p:nvSpPr>
        <p:spPr>
          <a:xfrm>
            <a:off x="8424935" y="4339145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F015E212-17E1-264D-AB18-4F03F81D0A4F}"/>
              </a:ext>
            </a:extLst>
          </p:cNvPr>
          <p:cNvSpPr txBox="1"/>
          <p:nvPr/>
        </p:nvSpPr>
        <p:spPr>
          <a:xfrm>
            <a:off x="8933091" y="5603439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xmlns="" id="{054266CB-DBC3-3245-B634-EACD1BFC7914}"/>
              </a:ext>
            </a:extLst>
          </p:cNvPr>
          <p:cNvGrpSpPr/>
          <p:nvPr/>
        </p:nvGrpSpPr>
        <p:grpSpPr>
          <a:xfrm>
            <a:off x="8736321" y="4680780"/>
            <a:ext cx="1006998" cy="827590"/>
            <a:chOff x="853440" y="4579716"/>
            <a:chExt cx="1006998" cy="827590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xmlns="" id="{0A3BFEDF-E919-6345-B06F-1F825F2772C2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xmlns="" id="{F64FD3CA-A176-BF4F-9BFF-899AB73DC559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xmlns="" id="{363231B0-177F-014D-B104-F9643B804DCC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xmlns="" id="{57870448-A768-AD4C-9AE8-CDC7835C407E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xmlns="" id="{F3ADEF82-F61F-6B4D-8765-089143185C25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xmlns="" id="{BCF54102-526E-C944-BA57-7BBF32FFCD22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xmlns="" id="{FA939C36-B483-514B-A36B-F89EAC4485E0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72" name="Content Placeholder 2">
            <a:extLst>
              <a:ext uri="{FF2B5EF4-FFF2-40B4-BE49-F238E27FC236}">
                <a16:creationId xmlns:a16="http://schemas.microsoft.com/office/drawing/2014/main" xmlns="" id="{FE093700-4D10-B54B-8423-6E9F5CB0A8A7}"/>
              </a:ext>
            </a:extLst>
          </p:cNvPr>
          <p:cNvSpPr txBox="1">
            <a:spLocks/>
          </p:cNvSpPr>
          <p:nvPr/>
        </p:nvSpPr>
        <p:spPr>
          <a:xfrm>
            <a:off x="7277023" y="1227452"/>
            <a:ext cx="7279753" cy="1722377"/>
          </a:xfrm>
          <a:prstGeom prst="rect">
            <a:avLst/>
          </a:prstGeom>
        </p:spPr>
        <p:txBody>
          <a:bodyPr vert="horz" lIns="109728" tIns="54864" rIns="109728" bIns="54864" rtlCol="0">
            <a:normAutofit fontScale="85000" lnSpcReduction="10000"/>
          </a:bodyPr>
          <a:lstStyle>
            <a:lvl1pPr marL="274320" indent="-274320" algn="l" defTabSz="109728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29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If our </a:t>
            </a:r>
            <a:r>
              <a:rPr lang="en-IN" dirty="0">
                <a:solidFill>
                  <a:srgbClr val="0070C0"/>
                </a:solidFill>
              </a:rPr>
              <a:t>application crashes (any pod dies), </a:t>
            </a:r>
            <a:r>
              <a:rPr lang="en-IN" dirty="0" err="1"/>
              <a:t>replicaset</a:t>
            </a:r>
            <a:r>
              <a:rPr lang="en-IN" dirty="0"/>
              <a:t> will </a:t>
            </a:r>
            <a:r>
              <a:rPr lang="en-IN" dirty="0">
                <a:solidFill>
                  <a:srgbClr val="00B050"/>
                </a:solidFill>
              </a:rPr>
              <a:t>recreate</a:t>
            </a:r>
            <a:r>
              <a:rPr lang="en-IN" dirty="0"/>
              <a:t> the pod immediately to ensure the configured number of pods running at any given time.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2C98DFDC-EFBD-6E45-A6DB-F425E82E1368}"/>
              </a:ext>
            </a:extLst>
          </p:cNvPr>
          <p:cNvSpPr/>
          <p:nvPr/>
        </p:nvSpPr>
        <p:spPr>
          <a:xfrm>
            <a:off x="219016" y="3891572"/>
            <a:ext cx="3193763" cy="172237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Reliability</a:t>
            </a:r>
          </a:p>
          <a:p>
            <a:pPr algn="ctr"/>
            <a:r>
              <a:rPr lang="en-US" sz="3000" dirty="0"/>
              <a:t>Or </a:t>
            </a:r>
          </a:p>
          <a:p>
            <a:pPr algn="ctr"/>
            <a:r>
              <a:rPr lang="en-US" sz="3000" dirty="0"/>
              <a:t>High Availability</a:t>
            </a:r>
          </a:p>
        </p:txBody>
      </p:sp>
    </p:spTree>
    <p:extLst>
      <p:ext uri="{BB962C8B-B14F-4D97-AF65-F5344CB8AC3E}">
        <p14:creationId xmlns:p14="http://schemas.microsoft.com/office/powerpoint/2010/main" xmlns="" val="3636150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6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63627"/>
                                      </p:to>
                                    </p:animClr>
                                    <p:set>
                                      <p:cBhvr>
                                        <p:cTn id="57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8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/>
      <p:bldP spid="10" grpId="0"/>
      <p:bldP spid="19" grpId="0" animBg="1"/>
      <p:bldP spid="40" grpId="0" animBg="1"/>
      <p:bldP spid="41" grpId="0"/>
      <p:bldP spid="50" grpId="0" animBg="1"/>
      <p:bldP spid="51" grpId="0"/>
      <p:bldP spid="61" grpId="0"/>
      <p:bldP spid="62" grpId="0" animBg="1"/>
      <p:bldP spid="63" grpId="0"/>
      <p:bldP spid="20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E3FDA6FC-0297-40C6-B640-7185791FB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627" y="-228336"/>
            <a:ext cx="12618720" cy="1188851"/>
          </a:xfrm>
        </p:spPr>
        <p:txBody>
          <a:bodyPr/>
          <a:lstStyle/>
          <a:p>
            <a:r>
              <a:rPr lang="en-IN" dirty="0"/>
              <a:t>Kubernetes – </a:t>
            </a:r>
            <a:r>
              <a:rPr lang="en-IN" dirty="0" err="1">
                <a:solidFill>
                  <a:srgbClr val="00B050"/>
                </a:solidFill>
              </a:rPr>
              <a:t>ReplicaSet</a:t>
            </a:r>
            <a:endParaRPr lang="en-IN" dirty="0">
              <a:solidFill>
                <a:srgbClr val="00B05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3151628E-F83C-46FE-A304-5FD4585D9599}"/>
              </a:ext>
            </a:extLst>
          </p:cNvPr>
          <p:cNvSpPr/>
          <p:nvPr/>
        </p:nvSpPr>
        <p:spPr>
          <a:xfrm>
            <a:off x="5395353" y="2199627"/>
            <a:ext cx="9179228" cy="4976315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3C514D90-0924-479B-B559-FC251056322A}"/>
              </a:ext>
            </a:extLst>
          </p:cNvPr>
          <p:cNvSpPr/>
          <p:nvPr/>
        </p:nvSpPr>
        <p:spPr>
          <a:xfrm>
            <a:off x="5608298" y="2430684"/>
            <a:ext cx="4174235" cy="430730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167F3B33-459A-422B-94BA-105B0AA1C8DD}"/>
              </a:ext>
            </a:extLst>
          </p:cNvPr>
          <p:cNvSpPr txBox="1"/>
          <p:nvPr/>
        </p:nvSpPr>
        <p:spPr>
          <a:xfrm>
            <a:off x="7103500" y="6307098"/>
            <a:ext cx="1713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45DA933F-7519-48BD-AA0F-619D6585DBBD}"/>
              </a:ext>
            </a:extLst>
          </p:cNvPr>
          <p:cNvSpPr txBox="1"/>
          <p:nvPr/>
        </p:nvSpPr>
        <p:spPr>
          <a:xfrm>
            <a:off x="8608076" y="6745055"/>
            <a:ext cx="23544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Kubernetes Cluster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xmlns="" id="{33EAA96D-ED30-4B80-B7A6-1FB91213A236}"/>
              </a:ext>
            </a:extLst>
          </p:cNvPr>
          <p:cNvSpPr/>
          <p:nvPr/>
        </p:nvSpPr>
        <p:spPr>
          <a:xfrm>
            <a:off x="10089146" y="2430684"/>
            <a:ext cx="4174235" cy="430730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D43564AA-69CD-42F9-A6E0-EF6F55E2DDA3}"/>
              </a:ext>
            </a:extLst>
          </p:cNvPr>
          <p:cNvSpPr txBox="1"/>
          <p:nvPr/>
        </p:nvSpPr>
        <p:spPr>
          <a:xfrm>
            <a:off x="11534499" y="6329071"/>
            <a:ext cx="1713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4307C2AB-FF93-44FE-A2D1-80ACA59D2430}"/>
              </a:ext>
            </a:extLst>
          </p:cNvPr>
          <p:cNvSpPr/>
          <p:nvPr/>
        </p:nvSpPr>
        <p:spPr>
          <a:xfrm>
            <a:off x="5828901" y="3697457"/>
            <a:ext cx="8285967" cy="2475668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xmlns="" id="{866744B2-BE71-4562-AE41-0A2EE2B37E75}"/>
              </a:ext>
            </a:extLst>
          </p:cNvPr>
          <p:cNvSpPr/>
          <p:nvPr/>
        </p:nvSpPr>
        <p:spPr>
          <a:xfrm>
            <a:off x="6054603" y="4012205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D03B821E-5C16-4248-B06A-F2CEE2030D4B}"/>
              </a:ext>
            </a:extLst>
          </p:cNvPr>
          <p:cNvSpPr txBox="1"/>
          <p:nvPr/>
        </p:nvSpPr>
        <p:spPr>
          <a:xfrm>
            <a:off x="6562759" y="5276499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xmlns="" id="{82281A72-9AB8-4D92-AB37-755A610922D3}"/>
              </a:ext>
            </a:extLst>
          </p:cNvPr>
          <p:cNvGrpSpPr/>
          <p:nvPr/>
        </p:nvGrpSpPr>
        <p:grpSpPr>
          <a:xfrm>
            <a:off x="6365989" y="4353840"/>
            <a:ext cx="1006998" cy="827590"/>
            <a:chOff x="853440" y="4579716"/>
            <a:chExt cx="1006998" cy="827590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xmlns="" id="{735F23C2-A309-48C4-A509-70C14CEC180C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xmlns="" id="{11C22650-4D77-4736-A479-979A1FF3F8BD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xmlns="" id="{87B32F0D-4278-4A5F-9F85-37A874D5866B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xmlns="" id="{FAE47964-91AF-4BEB-A542-15208CA0CF5B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xmlns="" id="{5E8570B6-B6DB-49AD-8C64-912E3A36B4BD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xmlns="" id="{A9C2FE03-322D-4F17-BB6A-0BF2222A5313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xmlns="" id="{3FB77D69-63B0-49BC-B2BF-891D23D13D8B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72" name="Rectangle 71">
            <a:extLst>
              <a:ext uri="{FF2B5EF4-FFF2-40B4-BE49-F238E27FC236}">
                <a16:creationId xmlns:a16="http://schemas.microsoft.com/office/drawing/2014/main" xmlns="" id="{4893580D-20BD-474D-8094-CFDC8ECB81A0}"/>
              </a:ext>
            </a:extLst>
          </p:cNvPr>
          <p:cNvSpPr/>
          <p:nvPr/>
        </p:nvSpPr>
        <p:spPr>
          <a:xfrm>
            <a:off x="7969931" y="4022715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xmlns="" id="{4514E30C-5306-45A6-8C30-8C24C1C858BF}"/>
              </a:ext>
            </a:extLst>
          </p:cNvPr>
          <p:cNvSpPr txBox="1"/>
          <p:nvPr/>
        </p:nvSpPr>
        <p:spPr>
          <a:xfrm>
            <a:off x="8478087" y="5287009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xmlns="" id="{482C700F-DAFF-49D4-9EC5-A0F0F9D13345}"/>
              </a:ext>
            </a:extLst>
          </p:cNvPr>
          <p:cNvGrpSpPr/>
          <p:nvPr/>
        </p:nvGrpSpPr>
        <p:grpSpPr>
          <a:xfrm>
            <a:off x="8281317" y="4364350"/>
            <a:ext cx="1006998" cy="827590"/>
            <a:chOff x="853440" y="4579716"/>
            <a:chExt cx="1006998" cy="827590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xmlns="" id="{08674A2D-3A28-4601-8FC7-A3D43E52D485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xmlns="" id="{82252C1E-B9D3-4960-A8F6-08C428156BA1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xmlns="" id="{3D44087C-6889-4A31-9935-69E1263C1623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xmlns="" id="{C62B8F28-2B0F-4FB6-AFDB-F985E5CA547B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xmlns="" id="{313C980F-DF8B-40CF-8377-D2B0FBC9C47C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xmlns="" id="{DB5A8355-740C-4AFF-9BE2-DAE992CBEC13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xmlns="" id="{41886655-CA62-46B6-99B8-27557DBDD471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94" name="Rectangle 93">
            <a:extLst>
              <a:ext uri="{FF2B5EF4-FFF2-40B4-BE49-F238E27FC236}">
                <a16:creationId xmlns:a16="http://schemas.microsoft.com/office/drawing/2014/main" xmlns="" id="{2E735263-AC2D-4E3A-BAB4-31E39A36AE9E}"/>
              </a:ext>
            </a:extLst>
          </p:cNvPr>
          <p:cNvSpPr/>
          <p:nvPr/>
        </p:nvSpPr>
        <p:spPr>
          <a:xfrm>
            <a:off x="10384977" y="3996100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xmlns="" id="{45DBD057-D289-4BA1-8CB5-275EFA516CF7}"/>
              </a:ext>
            </a:extLst>
          </p:cNvPr>
          <p:cNvSpPr txBox="1"/>
          <p:nvPr/>
        </p:nvSpPr>
        <p:spPr>
          <a:xfrm>
            <a:off x="10893133" y="5260394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xmlns="" id="{43CC605D-0215-43F9-8ADA-CB35528CA354}"/>
              </a:ext>
            </a:extLst>
          </p:cNvPr>
          <p:cNvGrpSpPr/>
          <p:nvPr/>
        </p:nvGrpSpPr>
        <p:grpSpPr>
          <a:xfrm>
            <a:off x="10696363" y="4337735"/>
            <a:ext cx="1006998" cy="827590"/>
            <a:chOff x="853440" y="4579716"/>
            <a:chExt cx="1006998" cy="827590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xmlns="" id="{9092E8A8-2ECC-4D7C-BC4D-6D7CB763AA0E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xmlns="" id="{85DCA9C4-62A7-4C27-8356-1DFB1D8388AC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xmlns="" id="{5398F970-4660-45E7-B746-9CE08BCF9103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xmlns="" id="{81F74877-BBBB-423D-95A2-35D85499F35D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xmlns="" id="{F257629F-5252-40F1-BB2F-72A7D185B778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xmlns="" id="{32F50B40-CCB7-49E8-9C49-42425696126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xmlns="" id="{94EA6129-3E2F-41E6-BF7D-34EB3DDFC42F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104" name="Rectangle 103">
            <a:extLst>
              <a:ext uri="{FF2B5EF4-FFF2-40B4-BE49-F238E27FC236}">
                <a16:creationId xmlns:a16="http://schemas.microsoft.com/office/drawing/2014/main" xmlns="" id="{AE1D6CC2-2A0A-4CEC-B3CF-85F223DEDDC2}"/>
              </a:ext>
            </a:extLst>
          </p:cNvPr>
          <p:cNvSpPr/>
          <p:nvPr/>
        </p:nvSpPr>
        <p:spPr>
          <a:xfrm>
            <a:off x="12300305" y="3965175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xmlns="" id="{B0C7D59C-4785-448B-BF27-93434E598004}"/>
              </a:ext>
            </a:extLst>
          </p:cNvPr>
          <p:cNvSpPr txBox="1"/>
          <p:nvPr/>
        </p:nvSpPr>
        <p:spPr>
          <a:xfrm>
            <a:off x="12808461" y="5229469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xmlns="" id="{079A2CEF-77C4-4CE3-A141-8E4771AEEFAC}"/>
              </a:ext>
            </a:extLst>
          </p:cNvPr>
          <p:cNvGrpSpPr/>
          <p:nvPr/>
        </p:nvGrpSpPr>
        <p:grpSpPr>
          <a:xfrm>
            <a:off x="12611691" y="4306810"/>
            <a:ext cx="1006998" cy="827590"/>
            <a:chOff x="853440" y="4579716"/>
            <a:chExt cx="1006998" cy="827590"/>
          </a:xfrm>
        </p:grpSpPr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xmlns="" id="{E2A7AAF0-CCDA-4EFE-B87C-5210618FF683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xmlns="" id="{2D5F09CC-F018-4F00-A580-F2B8892F780E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xmlns="" id="{9B3ADEA2-BE3E-4318-BD2F-CA5EDA50E1FB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xmlns="" id="{47D0D2D9-AA60-4D54-8A0A-2C28E6BA1DF7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xmlns="" id="{618A8A70-8BAB-47F3-9AF3-F1B0477406FE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xmlns="" id="{AFA16AF0-7382-4740-8D8B-D54047F83287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xmlns="" id="{A01F9814-9B4B-4321-9E25-9C45DBE6BBF3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23863E61-9F55-4F49-B000-4CEA81FDFF45}"/>
              </a:ext>
            </a:extLst>
          </p:cNvPr>
          <p:cNvSpPr txBox="1"/>
          <p:nvPr/>
        </p:nvSpPr>
        <p:spPr>
          <a:xfrm>
            <a:off x="9427872" y="5737255"/>
            <a:ext cx="136524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/>
              <a:t>ReplicaSet</a:t>
            </a:r>
            <a:endParaRPr lang="en-IN" dirty="0"/>
          </a:p>
        </p:txBody>
      </p:sp>
      <p:pic>
        <p:nvPicPr>
          <p:cNvPr id="55" name="Graphic 54" descr="User">
            <a:extLst>
              <a:ext uri="{FF2B5EF4-FFF2-40B4-BE49-F238E27FC236}">
                <a16:creationId xmlns:a16="http://schemas.microsoft.com/office/drawing/2014/main" xmlns="" id="{7FE31E42-9473-A146-A5FF-3BFF62AF8C1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5597411" y="714996"/>
            <a:ext cx="914400" cy="914400"/>
          </a:xfrm>
          <a:prstGeom prst="rect">
            <a:avLst/>
          </a:prstGeom>
        </p:spPr>
      </p:pic>
      <p:pic>
        <p:nvPicPr>
          <p:cNvPr id="56" name="Graphic 55" descr="User">
            <a:extLst>
              <a:ext uri="{FF2B5EF4-FFF2-40B4-BE49-F238E27FC236}">
                <a16:creationId xmlns:a16="http://schemas.microsoft.com/office/drawing/2014/main" xmlns="" id="{99065ED7-9DCA-BD41-AC86-D95E811E873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6743394" y="714996"/>
            <a:ext cx="914400" cy="914400"/>
          </a:xfrm>
          <a:prstGeom prst="rect">
            <a:avLst/>
          </a:prstGeom>
        </p:spPr>
      </p:pic>
      <p:pic>
        <p:nvPicPr>
          <p:cNvPr id="58" name="Graphic 57" descr="User">
            <a:extLst>
              <a:ext uri="{FF2B5EF4-FFF2-40B4-BE49-F238E27FC236}">
                <a16:creationId xmlns:a16="http://schemas.microsoft.com/office/drawing/2014/main" xmlns="" id="{F58CEACF-1084-A849-8870-4A9B602D8CC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7849539" y="705029"/>
            <a:ext cx="914400" cy="914400"/>
          </a:xfrm>
          <a:prstGeom prst="rect">
            <a:avLst/>
          </a:prstGeom>
        </p:spPr>
      </p:pic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xmlns="" id="{5068D767-0626-1C44-93F4-2A22C06D9137}"/>
              </a:ext>
            </a:extLst>
          </p:cNvPr>
          <p:cNvCxnSpPr>
            <a:cxnSpLocks/>
            <a:stCxn id="55" idx="2"/>
          </p:cNvCxnSpPr>
          <p:nvPr/>
        </p:nvCxnSpPr>
        <p:spPr>
          <a:xfrm>
            <a:off x="6054611" y="1629396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xmlns="" id="{7618D84C-950C-2447-9EF8-C5507306BFE7}"/>
              </a:ext>
            </a:extLst>
          </p:cNvPr>
          <p:cNvCxnSpPr>
            <a:cxnSpLocks/>
            <a:stCxn id="56" idx="2"/>
          </p:cNvCxnSpPr>
          <p:nvPr/>
        </p:nvCxnSpPr>
        <p:spPr>
          <a:xfrm>
            <a:off x="7200594" y="1629396"/>
            <a:ext cx="8001" cy="474452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xmlns="" id="{13B86D77-96AA-EF46-87CB-BEDA9636CF8C}"/>
              </a:ext>
            </a:extLst>
          </p:cNvPr>
          <p:cNvCxnSpPr>
            <a:cxnSpLocks/>
          </p:cNvCxnSpPr>
          <p:nvPr/>
        </p:nvCxnSpPr>
        <p:spPr>
          <a:xfrm>
            <a:off x="8312990" y="1632646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Graphic 61" descr="User">
            <a:extLst>
              <a:ext uri="{FF2B5EF4-FFF2-40B4-BE49-F238E27FC236}">
                <a16:creationId xmlns:a16="http://schemas.microsoft.com/office/drawing/2014/main" xmlns="" id="{31CFCCEA-3639-3846-B7DA-818FC9A39BF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8964512" y="703082"/>
            <a:ext cx="914400" cy="914400"/>
          </a:xfrm>
          <a:prstGeom prst="rect">
            <a:avLst/>
          </a:prstGeom>
        </p:spPr>
      </p:pic>
      <p:pic>
        <p:nvPicPr>
          <p:cNvPr id="63" name="Graphic 62" descr="User">
            <a:extLst>
              <a:ext uri="{FF2B5EF4-FFF2-40B4-BE49-F238E27FC236}">
                <a16:creationId xmlns:a16="http://schemas.microsoft.com/office/drawing/2014/main" xmlns="" id="{6807737B-28DF-434C-B757-DF12BCBED6E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0110495" y="703082"/>
            <a:ext cx="914400" cy="914400"/>
          </a:xfrm>
          <a:prstGeom prst="rect">
            <a:avLst/>
          </a:prstGeom>
        </p:spPr>
      </p:pic>
      <p:pic>
        <p:nvPicPr>
          <p:cNvPr id="74" name="Graphic 73" descr="User">
            <a:extLst>
              <a:ext uri="{FF2B5EF4-FFF2-40B4-BE49-F238E27FC236}">
                <a16:creationId xmlns:a16="http://schemas.microsoft.com/office/drawing/2014/main" xmlns="" id="{B0CEB636-0BEB-DA4A-A158-A097F10D6C7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1216640" y="693115"/>
            <a:ext cx="914400" cy="914400"/>
          </a:xfrm>
          <a:prstGeom prst="rect">
            <a:avLst/>
          </a:prstGeom>
        </p:spPr>
      </p:pic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xmlns="" id="{B508FE28-B22D-CB45-9470-616724AB7E5E}"/>
              </a:ext>
            </a:extLst>
          </p:cNvPr>
          <p:cNvCxnSpPr>
            <a:cxnSpLocks/>
            <a:stCxn id="62" idx="2"/>
          </p:cNvCxnSpPr>
          <p:nvPr/>
        </p:nvCxnSpPr>
        <p:spPr>
          <a:xfrm>
            <a:off x="9421712" y="1617482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xmlns="" id="{29215BBF-91C8-F745-A685-6EAED158706C}"/>
              </a:ext>
            </a:extLst>
          </p:cNvPr>
          <p:cNvCxnSpPr>
            <a:cxnSpLocks/>
            <a:stCxn id="63" idx="2"/>
          </p:cNvCxnSpPr>
          <p:nvPr/>
        </p:nvCxnSpPr>
        <p:spPr>
          <a:xfrm>
            <a:off x="10567695" y="1617482"/>
            <a:ext cx="8001" cy="474452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xmlns="" id="{1F524EE3-14E2-FD41-A0C1-CFDA113C54FF}"/>
              </a:ext>
            </a:extLst>
          </p:cNvPr>
          <p:cNvCxnSpPr>
            <a:cxnSpLocks/>
          </p:cNvCxnSpPr>
          <p:nvPr/>
        </p:nvCxnSpPr>
        <p:spPr>
          <a:xfrm>
            <a:off x="11680091" y="1620732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8" name="Graphic 77" descr="User">
            <a:extLst>
              <a:ext uri="{FF2B5EF4-FFF2-40B4-BE49-F238E27FC236}">
                <a16:creationId xmlns:a16="http://schemas.microsoft.com/office/drawing/2014/main" xmlns="" id="{93E1A824-0398-3040-AE70-9D830ACE5D5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2238408" y="665671"/>
            <a:ext cx="914400" cy="914400"/>
          </a:xfrm>
          <a:prstGeom prst="rect">
            <a:avLst/>
          </a:prstGeom>
        </p:spPr>
      </p:pic>
      <p:pic>
        <p:nvPicPr>
          <p:cNvPr id="79" name="Graphic 78" descr="User">
            <a:extLst>
              <a:ext uri="{FF2B5EF4-FFF2-40B4-BE49-F238E27FC236}">
                <a16:creationId xmlns:a16="http://schemas.microsoft.com/office/drawing/2014/main" xmlns="" id="{14C9444B-F395-8249-97D8-A05F990096E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3384391" y="665671"/>
            <a:ext cx="914400" cy="914400"/>
          </a:xfrm>
          <a:prstGeom prst="rect">
            <a:avLst/>
          </a:prstGeom>
        </p:spPr>
      </p:pic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xmlns="" id="{A0882957-0C2C-E847-8336-D50E3DF7EE3A}"/>
              </a:ext>
            </a:extLst>
          </p:cNvPr>
          <p:cNvCxnSpPr>
            <a:cxnSpLocks/>
            <a:stCxn id="78" idx="2"/>
          </p:cNvCxnSpPr>
          <p:nvPr/>
        </p:nvCxnSpPr>
        <p:spPr>
          <a:xfrm>
            <a:off x="12695608" y="1580071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xmlns="" id="{34C9B0FD-BAE1-B049-925F-B8F5E30955A2}"/>
              </a:ext>
            </a:extLst>
          </p:cNvPr>
          <p:cNvCxnSpPr>
            <a:cxnSpLocks/>
            <a:stCxn id="79" idx="2"/>
          </p:cNvCxnSpPr>
          <p:nvPr/>
        </p:nvCxnSpPr>
        <p:spPr>
          <a:xfrm>
            <a:off x="13841591" y="1580071"/>
            <a:ext cx="8001" cy="474452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Content Placeholder 2">
            <a:extLst>
              <a:ext uri="{FF2B5EF4-FFF2-40B4-BE49-F238E27FC236}">
                <a16:creationId xmlns:a16="http://schemas.microsoft.com/office/drawing/2014/main" xmlns="" id="{06FA04DE-A7FB-A943-80B7-3FF911252C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19" y="1088020"/>
            <a:ext cx="5049487" cy="6324335"/>
          </a:xfrm>
        </p:spPr>
        <p:txBody>
          <a:bodyPr>
            <a:normAutofit fontScale="92500" lnSpcReduction="20000"/>
          </a:bodyPr>
          <a:lstStyle/>
          <a:p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Load Balancing</a:t>
            </a:r>
          </a:p>
          <a:p>
            <a:r>
              <a:rPr lang="en-IN" dirty="0"/>
              <a:t>To avoid overloading of traffic to single pod we can use </a:t>
            </a:r>
            <a:r>
              <a:rPr lang="en-IN" dirty="0">
                <a:solidFill>
                  <a:srgbClr val="0070C0"/>
                </a:solidFill>
              </a:rPr>
              <a:t>load balancing</a:t>
            </a:r>
            <a:r>
              <a:rPr lang="en-IN" dirty="0"/>
              <a:t>. </a:t>
            </a:r>
          </a:p>
          <a:p>
            <a:r>
              <a:rPr lang="en-IN" dirty="0"/>
              <a:t>Kubernetes provides pod load balancing </a:t>
            </a:r>
            <a:r>
              <a:rPr lang="en-IN" dirty="0">
                <a:solidFill>
                  <a:srgbClr val="0070C0"/>
                </a:solidFill>
              </a:rPr>
              <a:t>out of the box </a:t>
            </a:r>
            <a:r>
              <a:rPr lang="en-IN" dirty="0"/>
              <a:t>using </a:t>
            </a:r>
            <a:r>
              <a:rPr lang="en-IN" dirty="0">
                <a:solidFill>
                  <a:srgbClr val="00B050"/>
                </a:solidFill>
              </a:rPr>
              <a:t>Services</a:t>
            </a:r>
            <a:r>
              <a:rPr lang="en-IN" dirty="0"/>
              <a:t>  for the pods which are part of a ReplicaSet</a:t>
            </a:r>
          </a:p>
          <a:p>
            <a:r>
              <a:rPr lang="en-IN" dirty="0">
                <a:solidFill>
                  <a:srgbClr val="0070C0"/>
                </a:solidFill>
              </a:rPr>
              <a:t>Labels &amp; Selectors </a:t>
            </a:r>
            <a:r>
              <a:rPr lang="en-IN" dirty="0"/>
              <a:t>are the </a:t>
            </a:r>
            <a:r>
              <a:rPr lang="en-IN" dirty="0">
                <a:solidFill>
                  <a:srgbClr val="C00000"/>
                </a:solidFill>
              </a:rPr>
              <a:t>key items </a:t>
            </a:r>
            <a:r>
              <a:rPr lang="en-IN" dirty="0"/>
              <a:t>which </a:t>
            </a:r>
            <a:r>
              <a:rPr lang="en-IN" dirty="0">
                <a:solidFill>
                  <a:srgbClr val="C00000"/>
                </a:solidFill>
              </a:rPr>
              <a:t>ties</a:t>
            </a:r>
            <a:r>
              <a:rPr lang="en-IN" dirty="0"/>
              <a:t> all 3 together (Pod, ReplicaSet &amp; Service), we will know in detail when we are writing YAML manifests for these objects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1FE2DC26-4793-8941-A5BF-D784AB6F301C}"/>
              </a:ext>
            </a:extLst>
          </p:cNvPr>
          <p:cNvSpPr/>
          <p:nvPr/>
        </p:nvSpPr>
        <p:spPr>
          <a:xfrm>
            <a:off x="5828901" y="2657838"/>
            <a:ext cx="8285967" cy="490476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</a:t>
            </a:r>
          </a:p>
        </p:txBody>
      </p:sp>
    </p:spTree>
    <p:extLst>
      <p:ext uri="{BB962C8B-B14F-4D97-AF65-F5344CB8AC3E}">
        <p14:creationId xmlns:p14="http://schemas.microsoft.com/office/powerpoint/2010/main" xmlns="" val="1460864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/>
      <p:bldP spid="10" grpId="0"/>
      <p:bldP spid="54" grpId="0" animBg="1"/>
      <p:bldP spid="57" grpId="0"/>
      <p:bldP spid="19" grpId="0" animBg="1"/>
      <p:bldP spid="52" grpId="0" animBg="1"/>
      <p:bldP spid="53" grpId="0"/>
      <p:bldP spid="72" grpId="0" animBg="1"/>
      <p:bldP spid="73" grpId="0"/>
      <p:bldP spid="94" grpId="0" animBg="1"/>
      <p:bldP spid="95" grpId="0"/>
      <p:bldP spid="104" grpId="0" animBg="1"/>
      <p:bldP spid="105" grpId="0"/>
      <p:bldP spid="20" grpId="0"/>
      <p:bldP spid="11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E3FDA6FC-0297-40C6-B640-7185791FB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627" y="-228336"/>
            <a:ext cx="12618720" cy="1188851"/>
          </a:xfrm>
        </p:spPr>
        <p:txBody>
          <a:bodyPr/>
          <a:lstStyle/>
          <a:p>
            <a:r>
              <a:rPr lang="en-IN" dirty="0"/>
              <a:t>Kubernetes – </a:t>
            </a:r>
            <a:r>
              <a:rPr lang="en-IN" dirty="0" err="1">
                <a:solidFill>
                  <a:srgbClr val="00B050"/>
                </a:solidFill>
              </a:rPr>
              <a:t>ReplicaSet</a:t>
            </a:r>
            <a:endParaRPr lang="en-IN" dirty="0">
              <a:solidFill>
                <a:srgbClr val="00B05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3151628E-F83C-46FE-A304-5FD4585D9599}"/>
              </a:ext>
            </a:extLst>
          </p:cNvPr>
          <p:cNvSpPr/>
          <p:nvPr/>
        </p:nvSpPr>
        <p:spPr>
          <a:xfrm>
            <a:off x="5395353" y="2199627"/>
            <a:ext cx="9179228" cy="4976315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3C514D90-0924-479B-B559-FC251056322A}"/>
              </a:ext>
            </a:extLst>
          </p:cNvPr>
          <p:cNvSpPr/>
          <p:nvPr/>
        </p:nvSpPr>
        <p:spPr>
          <a:xfrm>
            <a:off x="5608298" y="2430684"/>
            <a:ext cx="4174235" cy="430730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167F3B33-459A-422B-94BA-105B0AA1C8DD}"/>
              </a:ext>
            </a:extLst>
          </p:cNvPr>
          <p:cNvSpPr txBox="1"/>
          <p:nvPr/>
        </p:nvSpPr>
        <p:spPr>
          <a:xfrm>
            <a:off x="7103500" y="6307098"/>
            <a:ext cx="1713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45DA933F-7519-48BD-AA0F-619D6585DBBD}"/>
              </a:ext>
            </a:extLst>
          </p:cNvPr>
          <p:cNvSpPr txBox="1"/>
          <p:nvPr/>
        </p:nvSpPr>
        <p:spPr>
          <a:xfrm>
            <a:off x="8608076" y="6745055"/>
            <a:ext cx="23544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Kubernetes Cluster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xmlns="" id="{33EAA96D-ED30-4B80-B7A6-1FB91213A236}"/>
              </a:ext>
            </a:extLst>
          </p:cNvPr>
          <p:cNvSpPr/>
          <p:nvPr/>
        </p:nvSpPr>
        <p:spPr>
          <a:xfrm>
            <a:off x="10089146" y="2430684"/>
            <a:ext cx="4174235" cy="430730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D43564AA-69CD-42F9-A6E0-EF6F55E2DDA3}"/>
              </a:ext>
            </a:extLst>
          </p:cNvPr>
          <p:cNvSpPr txBox="1"/>
          <p:nvPr/>
        </p:nvSpPr>
        <p:spPr>
          <a:xfrm>
            <a:off x="11534499" y="6329071"/>
            <a:ext cx="1713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4307C2AB-FF93-44FE-A2D1-80ACA59D2430}"/>
              </a:ext>
            </a:extLst>
          </p:cNvPr>
          <p:cNvSpPr/>
          <p:nvPr/>
        </p:nvSpPr>
        <p:spPr>
          <a:xfrm>
            <a:off x="5828901" y="3697457"/>
            <a:ext cx="8285967" cy="2475668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xmlns="" id="{866744B2-BE71-4562-AE41-0A2EE2B37E75}"/>
              </a:ext>
            </a:extLst>
          </p:cNvPr>
          <p:cNvSpPr/>
          <p:nvPr/>
        </p:nvSpPr>
        <p:spPr>
          <a:xfrm>
            <a:off x="6054603" y="4012205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D03B821E-5C16-4248-B06A-F2CEE2030D4B}"/>
              </a:ext>
            </a:extLst>
          </p:cNvPr>
          <p:cNvSpPr txBox="1"/>
          <p:nvPr/>
        </p:nvSpPr>
        <p:spPr>
          <a:xfrm>
            <a:off x="6562759" y="5276499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xmlns="" id="{82281A72-9AB8-4D92-AB37-755A610922D3}"/>
              </a:ext>
            </a:extLst>
          </p:cNvPr>
          <p:cNvGrpSpPr/>
          <p:nvPr/>
        </p:nvGrpSpPr>
        <p:grpSpPr>
          <a:xfrm>
            <a:off x="6365989" y="4353840"/>
            <a:ext cx="1006998" cy="827590"/>
            <a:chOff x="853440" y="4579716"/>
            <a:chExt cx="1006998" cy="827590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xmlns="" id="{735F23C2-A309-48C4-A509-70C14CEC180C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xmlns="" id="{11C22650-4D77-4736-A479-979A1FF3F8BD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xmlns="" id="{87B32F0D-4278-4A5F-9F85-37A874D5866B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xmlns="" id="{FAE47964-91AF-4BEB-A542-15208CA0CF5B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xmlns="" id="{5E8570B6-B6DB-49AD-8C64-912E3A36B4BD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xmlns="" id="{A9C2FE03-322D-4F17-BB6A-0BF2222A5313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xmlns="" id="{3FB77D69-63B0-49BC-B2BF-891D23D13D8B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72" name="Rectangle 71">
            <a:extLst>
              <a:ext uri="{FF2B5EF4-FFF2-40B4-BE49-F238E27FC236}">
                <a16:creationId xmlns:a16="http://schemas.microsoft.com/office/drawing/2014/main" xmlns="" id="{4893580D-20BD-474D-8094-CFDC8ECB81A0}"/>
              </a:ext>
            </a:extLst>
          </p:cNvPr>
          <p:cNvSpPr/>
          <p:nvPr/>
        </p:nvSpPr>
        <p:spPr>
          <a:xfrm>
            <a:off x="7969931" y="4022715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xmlns="" id="{4514E30C-5306-45A6-8C30-8C24C1C858BF}"/>
              </a:ext>
            </a:extLst>
          </p:cNvPr>
          <p:cNvSpPr txBox="1"/>
          <p:nvPr/>
        </p:nvSpPr>
        <p:spPr>
          <a:xfrm>
            <a:off x="8478087" y="5287009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xmlns="" id="{482C700F-DAFF-49D4-9EC5-A0F0F9D13345}"/>
              </a:ext>
            </a:extLst>
          </p:cNvPr>
          <p:cNvGrpSpPr/>
          <p:nvPr/>
        </p:nvGrpSpPr>
        <p:grpSpPr>
          <a:xfrm>
            <a:off x="8281317" y="4364350"/>
            <a:ext cx="1006998" cy="827590"/>
            <a:chOff x="853440" y="4579716"/>
            <a:chExt cx="1006998" cy="827590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xmlns="" id="{08674A2D-3A28-4601-8FC7-A3D43E52D485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xmlns="" id="{82252C1E-B9D3-4960-A8F6-08C428156BA1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xmlns="" id="{3D44087C-6889-4A31-9935-69E1263C1623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xmlns="" id="{C62B8F28-2B0F-4FB6-AFDB-F985E5CA547B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xmlns="" id="{313C980F-DF8B-40CF-8377-D2B0FBC9C47C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xmlns="" id="{DB5A8355-740C-4AFF-9BE2-DAE992CBEC13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xmlns="" id="{41886655-CA62-46B6-99B8-27557DBDD471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94" name="Rectangle 93">
            <a:extLst>
              <a:ext uri="{FF2B5EF4-FFF2-40B4-BE49-F238E27FC236}">
                <a16:creationId xmlns:a16="http://schemas.microsoft.com/office/drawing/2014/main" xmlns="" id="{2E735263-AC2D-4E3A-BAB4-31E39A36AE9E}"/>
              </a:ext>
            </a:extLst>
          </p:cNvPr>
          <p:cNvSpPr/>
          <p:nvPr/>
        </p:nvSpPr>
        <p:spPr>
          <a:xfrm>
            <a:off x="10384977" y="3996100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xmlns="" id="{45DBD057-D289-4BA1-8CB5-275EFA516CF7}"/>
              </a:ext>
            </a:extLst>
          </p:cNvPr>
          <p:cNvSpPr txBox="1"/>
          <p:nvPr/>
        </p:nvSpPr>
        <p:spPr>
          <a:xfrm>
            <a:off x="10893133" y="5260394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xmlns="" id="{43CC605D-0215-43F9-8ADA-CB35528CA354}"/>
              </a:ext>
            </a:extLst>
          </p:cNvPr>
          <p:cNvGrpSpPr/>
          <p:nvPr/>
        </p:nvGrpSpPr>
        <p:grpSpPr>
          <a:xfrm>
            <a:off x="10696363" y="4337735"/>
            <a:ext cx="1006998" cy="827590"/>
            <a:chOff x="853440" y="4579716"/>
            <a:chExt cx="1006998" cy="827590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xmlns="" id="{9092E8A8-2ECC-4D7C-BC4D-6D7CB763AA0E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xmlns="" id="{85DCA9C4-62A7-4C27-8356-1DFB1D8388AC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xmlns="" id="{5398F970-4660-45E7-B746-9CE08BCF9103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xmlns="" id="{81F74877-BBBB-423D-95A2-35D85499F35D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xmlns="" id="{F257629F-5252-40F1-BB2F-72A7D185B778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xmlns="" id="{32F50B40-CCB7-49E8-9C49-42425696126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xmlns="" id="{94EA6129-3E2F-41E6-BF7D-34EB3DDFC42F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104" name="Rectangle 103">
            <a:extLst>
              <a:ext uri="{FF2B5EF4-FFF2-40B4-BE49-F238E27FC236}">
                <a16:creationId xmlns:a16="http://schemas.microsoft.com/office/drawing/2014/main" xmlns="" id="{AE1D6CC2-2A0A-4CEC-B3CF-85F223DEDDC2}"/>
              </a:ext>
            </a:extLst>
          </p:cNvPr>
          <p:cNvSpPr/>
          <p:nvPr/>
        </p:nvSpPr>
        <p:spPr>
          <a:xfrm>
            <a:off x="12300305" y="3965175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xmlns="" id="{B0C7D59C-4785-448B-BF27-93434E598004}"/>
              </a:ext>
            </a:extLst>
          </p:cNvPr>
          <p:cNvSpPr txBox="1"/>
          <p:nvPr/>
        </p:nvSpPr>
        <p:spPr>
          <a:xfrm>
            <a:off x="12808461" y="5229469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xmlns="" id="{079A2CEF-77C4-4CE3-A141-8E4771AEEFAC}"/>
              </a:ext>
            </a:extLst>
          </p:cNvPr>
          <p:cNvGrpSpPr/>
          <p:nvPr/>
        </p:nvGrpSpPr>
        <p:grpSpPr>
          <a:xfrm>
            <a:off x="12611691" y="4306810"/>
            <a:ext cx="1006998" cy="827590"/>
            <a:chOff x="853440" y="4579716"/>
            <a:chExt cx="1006998" cy="827590"/>
          </a:xfrm>
        </p:grpSpPr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xmlns="" id="{E2A7AAF0-CCDA-4EFE-B87C-5210618FF683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xmlns="" id="{2D5F09CC-F018-4F00-A580-F2B8892F780E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xmlns="" id="{9B3ADEA2-BE3E-4318-BD2F-CA5EDA50E1FB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xmlns="" id="{47D0D2D9-AA60-4D54-8A0A-2C28E6BA1DF7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xmlns="" id="{618A8A70-8BAB-47F3-9AF3-F1B0477406FE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xmlns="" id="{AFA16AF0-7382-4740-8D8B-D54047F83287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xmlns="" id="{A01F9814-9B4B-4321-9E25-9C45DBE6BBF3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23863E61-9F55-4F49-B000-4CEA81FDFF45}"/>
              </a:ext>
            </a:extLst>
          </p:cNvPr>
          <p:cNvSpPr txBox="1"/>
          <p:nvPr/>
        </p:nvSpPr>
        <p:spPr>
          <a:xfrm>
            <a:off x="9427872" y="5737255"/>
            <a:ext cx="136524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/>
              <a:t>ReplicaSet</a:t>
            </a:r>
            <a:endParaRPr lang="en-IN" dirty="0"/>
          </a:p>
        </p:txBody>
      </p:sp>
      <p:pic>
        <p:nvPicPr>
          <p:cNvPr id="55" name="Graphic 54" descr="User">
            <a:extLst>
              <a:ext uri="{FF2B5EF4-FFF2-40B4-BE49-F238E27FC236}">
                <a16:creationId xmlns:a16="http://schemas.microsoft.com/office/drawing/2014/main" xmlns="" id="{7FE31E42-9473-A146-A5FF-3BFF62AF8C1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5597411" y="714996"/>
            <a:ext cx="914400" cy="914400"/>
          </a:xfrm>
          <a:prstGeom prst="rect">
            <a:avLst/>
          </a:prstGeom>
        </p:spPr>
      </p:pic>
      <p:pic>
        <p:nvPicPr>
          <p:cNvPr id="56" name="Graphic 55" descr="User">
            <a:extLst>
              <a:ext uri="{FF2B5EF4-FFF2-40B4-BE49-F238E27FC236}">
                <a16:creationId xmlns:a16="http://schemas.microsoft.com/office/drawing/2014/main" xmlns="" id="{99065ED7-9DCA-BD41-AC86-D95E811E873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6743394" y="714996"/>
            <a:ext cx="914400" cy="914400"/>
          </a:xfrm>
          <a:prstGeom prst="rect">
            <a:avLst/>
          </a:prstGeom>
        </p:spPr>
      </p:pic>
      <p:pic>
        <p:nvPicPr>
          <p:cNvPr id="58" name="Graphic 57" descr="User">
            <a:extLst>
              <a:ext uri="{FF2B5EF4-FFF2-40B4-BE49-F238E27FC236}">
                <a16:creationId xmlns:a16="http://schemas.microsoft.com/office/drawing/2014/main" xmlns="" id="{F58CEACF-1084-A849-8870-4A9B602D8CC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7849539" y="705029"/>
            <a:ext cx="914400" cy="914400"/>
          </a:xfrm>
          <a:prstGeom prst="rect">
            <a:avLst/>
          </a:prstGeom>
        </p:spPr>
      </p:pic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xmlns="" id="{5068D767-0626-1C44-93F4-2A22C06D9137}"/>
              </a:ext>
            </a:extLst>
          </p:cNvPr>
          <p:cNvCxnSpPr>
            <a:cxnSpLocks/>
            <a:stCxn id="55" idx="2"/>
          </p:cNvCxnSpPr>
          <p:nvPr/>
        </p:nvCxnSpPr>
        <p:spPr>
          <a:xfrm>
            <a:off x="6054611" y="1629396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xmlns="" id="{7618D84C-950C-2447-9EF8-C5507306BFE7}"/>
              </a:ext>
            </a:extLst>
          </p:cNvPr>
          <p:cNvCxnSpPr>
            <a:cxnSpLocks/>
            <a:stCxn id="56" idx="2"/>
          </p:cNvCxnSpPr>
          <p:nvPr/>
        </p:nvCxnSpPr>
        <p:spPr>
          <a:xfrm>
            <a:off x="7200594" y="1629396"/>
            <a:ext cx="8001" cy="474452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xmlns="" id="{13B86D77-96AA-EF46-87CB-BEDA9636CF8C}"/>
              </a:ext>
            </a:extLst>
          </p:cNvPr>
          <p:cNvCxnSpPr>
            <a:cxnSpLocks/>
          </p:cNvCxnSpPr>
          <p:nvPr/>
        </p:nvCxnSpPr>
        <p:spPr>
          <a:xfrm>
            <a:off x="8312990" y="1632646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Graphic 61" descr="User">
            <a:extLst>
              <a:ext uri="{FF2B5EF4-FFF2-40B4-BE49-F238E27FC236}">
                <a16:creationId xmlns:a16="http://schemas.microsoft.com/office/drawing/2014/main" xmlns="" id="{31CFCCEA-3639-3846-B7DA-818FC9A39BF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8964512" y="703082"/>
            <a:ext cx="914400" cy="914400"/>
          </a:xfrm>
          <a:prstGeom prst="rect">
            <a:avLst/>
          </a:prstGeom>
        </p:spPr>
      </p:pic>
      <p:pic>
        <p:nvPicPr>
          <p:cNvPr id="63" name="Graphic 62" descr="User">
            <a:extLst>
              <a:ext uri="{FF2B5EF4-FFF2-40B4-BE49-F238E27FC236}">
                <a16:creationId xmlns:a16="http://schemas.microsoft.com/office/drawing/2014/main" xmlns="" id="{6807737B-28DF-434C-B757-DF12BCBED6E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0110495" y="703082"/>
            <a:ext cx="914400" cy="914400"/>
          </a:xfrm>
          <a:prstGeom prst="rect">
            <a:avLst/>
          </a:prstGeom>
        </p:spPr>
      </p:pic>
      <p:pic>
        <p:nvPicPr>
          <p:cNvPr id="74" name="Graphic 73" descr="User">
            <a:extLst>
              <a:ext uri="{FF2B5EF4-FFF2-40B4-BE49-F238E27FC236}">
                <a16:creationId xmlns:a16="http://schemas.microsoft.com/office/drawing/2014/main" xmlns="" id="{B0CEB636-0BEB-DA4A-A158-A097F10D6C7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1216640" y="693115"/>
            <a:ext cx="914400" cy="914400"/>
          </a:xfrm>
          <a:prstGeom prst="rect">
            <a:avLst/>
          </a:prstGeom>
        </p:spPr>
      </p:pic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xmlns="" id="{B508FE28-B22D-CB45-9470-616724AB7E5E}"/>
              </a:ext>
            </a:extLst>
          </p:cNvPr>
          <p:cNvCxnSpPr>
            <a:cxnSpLocks/>
            <a:stCxn id="62" idx="2"/>
          </p:cNvCxnSpPr>
          <p:nvPr/>
        </p:nvCxnSpPr>
        <p:spPr>
          <a:xfrm>
            <a:off x="9421712" y="1617482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xmlns="" id="{29215BBF-91C8-F745-A685-6EAED158706C}"/>
              </a:ext>
            </a:extLst>
          </p:cNvPr>
          <p:cNvCxnSpPr>
            <a:cxnSpLocks/>
            <a:stCxn id="63" idx="2"/>
          </p:cNvCxnSpPr>
          <p:nvPr/>
        </p:nvCxnSpPr>
        <p:spPr>
          <a:xfrm>
            <a:off x="10567695" y="1617482"/>
            <a:ext cx="8001" cy="474452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xmlns="" id="{1F524EE3-14E2-FD41-A0C1-CFDA113C54FF}"/>
              </a:ext>
            </a:extLst>
          </p:cNvPr>
          <p:cNvCxnSpPr>
            <a:cxnSpLocks/>
          </p:cNvCxnSpPr>
          <p:nvPr/>
        </p:nvCxnSpPr>
        <p:spPr>
          <a:xfrm>
            <a:off x="11680091" y="1620732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8" name="Graphic 77" descr="User">
            <a:extLst>
              <a:ext uri="{FF2B5EF4-FFF2-40B4-BE49-F238E27FC236}">
                <a16:creationId xmlns:a16="http://schemas.microsoft.com/office/drawing/2014/main" xmlns="" id="{93E1A824-0398-3040-AE70-9D830ACE5D5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2238408" y="665671"/>
            <a:ext cx="914400" cy="914400"/>
          </a:xfrm>
          <a:prstGeom prst="rect">
            <a:avLst/>
          </a:prstGeom>
        </p:spPr>
      </p:pic>
      <p:pic>
        <p:nvPicPr>
          <p:cNvPr id="79" name="Graphic 78" descr="User">
            <a:extLst>
              <a:ext uri="{FF2B5EF4-FFF2-40B4-BE49-F238E27FC236}">
                <a16:creationId xmlns:a16="http://schemas.microsoft.com/office/drawing/2014/main" xmlns="" id="{14C9444B-F395-8249-97D8-A05F990096E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3384391" y="665671"/>
            <a:ext cx="914400" cy="914400"/>
          </a:xfrm>
          <a:prstGeom prst="rect">
            <a:avLst/>
          </a:prstGeom>
        </p:spPr>
      </p:pic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xmlns="" id="{A0882957-0C2C-E847-8336-D50E3DF7EE3A}"/>
              </a:ext>
            </a:extLst>
          </p:cNvPr>
          <p:cNvCxnSpPr>
            <a:cxnSpLocks/>
            <a:stCxn id="78" idx="2"/>
          </p:cNvCxnSpPr>
          <p:nvPr/>
        </p:nvCxnSpPr>
        <p:spPr>
          <a:xfrm>
            <a:off x="12695608" y="1580071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xmlns="" id="{34C9B0FD-BAE1-B049-925F-B8F5E30955A2}"/>
              </a:ext>
            </a:extLst>
          </p:cNvPr>
          <p:cNvCxnSpPr>
            <a:cxnSpLocks/>
            <a:stCxn id="79" idx="2"/>
          </p:cNvCxnSpPr>
          <p:nvPr/>
        </p:nvCxnSpPr>
        <p:spPr>
          <a:xfrm>
            <a:off x="13841591" y="1580071"/>
            <a:ext cx="8001" cy="474452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Content Placeholder 2">
            <a:extLst>
              <a:ext uri="{FF2B5EF4-FFF2-40B4-BE49-F238E27FC236}">
                <a16:creationId xmlns:a16="http://schemas.microsoft.com/office/drawing/2014/main" xmlns="" id="{06FA04DE-A7FB-A943-80B7-3FF911252C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20" y="1088020"/>
            <a:ext cx="5180660" cy="6324335"/>
          </a:xfrm>
        </p:spPr>
        <p:txBody>
          <a:bodyPr/>
          <a:lstStyle/>
          <a:p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Scaling</a:t>
            </a:r>
          </a:p>
          <a:p>
            <a:r>
              <a:rPr lang="en-IN" dirty="0"/>
              <a:t>When load become too much for the number of existing pods, Kubernetes enables us to easily </a:t>
            </a:r>
            <a:r>
              <a:rPr lang="en-IN" dirty="0">
                <a:solidFill>
                  <a:srgbClr val="0070C0"/>
                </a:solidFill>
              </a:rPr>
              <a:t>scale</a:t>
            </a:r>
            <a:r>
              <a:rPr lang="en-IN" dirty="0"/>
              <a:t> up our application, adding additional pods as needed.</a:t>
            </a:r>
          </a:p>
          <a:p>
            <a:r>
              <a:rPr lang="en-IN" dirty="0"/>
              <a:t>This is going to be </a:t>
            </a:r>
            <a:r>
              <a:rPr lang="en-IN" dirty="0">
                <a:solidFill>
                  <a:srgbClr val="0070C0"/>
                </a:solidFill>
              </a:rPr>
              <a:t>seamless and super quick</a:t>
            </a:r>
            <a:r>
              <a:rPr lang="en-IN" dirty="0"/>
              <a:t>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1FE2DC26-4793-8941-A5BF-D784AB6F301C}"/>
              </a:ext>
            </a:extLst>
          </p:cNvPr>
          <p:cNvSpPr/>
          <p:nvPr/>
        </p:nvSpPr>
        <p:spPr>
          <a:xfrm>
            <a:off x="5828901" y="2657838"/>
            <a:ext cx="8285967" cy="490476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</a:t>
            </a:r>
          </a:p>
        </p:txBody>
      </p:sp>
    </p:spTree>
    <p:extLst>
      <p:ext uri="{BB962C8B-B14F-4D97-AF65-F5344CB8AC3E}">
        <p14:creationId xmlns:p14="http://schemas.microsoft.com/office/powerpoint/2010/main" xmlns="" val="819373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1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4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/>
      <p:bldP spid="10" grpId="0"/>
      <p:bldP spid="54" grpId="0" animBg="1"/>
      <p:bldP spid="57" grpId="0"/>
      <p:bldP spid="19" grpId="0" animBg="1"/>
      <p:bldP spid="52" grpId="0" animBg="1"/>
      <p:bldP spid="53" grpId="0"/>
      <p:bldP spid="72" grpId="0" animBg="1"/>
      <p:bldP spid="73" grpId="0"/>
      <p:bldP spid="94" grpId="0" animBg="1"/>
      <p:bldP spid="95" grpId="0"/>
      <p:bldP spid="104" grpId="0" animBg="1"/>
      <p:bldP spid="105" grpId="0"/>
      <p:bldP spid="20" grpId="0"/>
      <p:bldP spid="11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xmlns="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846757" y="1756402"/>
            <a:ext cx="4858736" cy="471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xmlns="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409" y="2389836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Kubernetes</a:t>
            </a:r>
          </a:p>
          <a:p>
            <a:pPr marL="0" indent="0" algn="ctr">
              <a:buNone/>
            </a:pPr>
            <a:r>
              <a:rPr lang="en-US" sz="7000" b="1" dirty="0" err="1">
                <a:solidFill>
                  <a:srgbClr val="00B050"/>
                </a:solidFill>
              </a:rPr>
              <a:t>ReplicaSets</a:t>
            </a:r>
            <a:r>
              <a:rPr lang="en-US" sz="7000" b="1" dirty="0">
                <a:solidFill>
                  <a:srgbClr val="00B050"/>
                </a:solidFill>
              </a:rPr>
              <a:t> 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70C0"/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xmlns="" val="119329603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xmlns="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846757" y="1756402"/>
            <a:ext cx="4858736" cy="471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xmlns="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273" y="2899123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Kubernetes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Deployments</a:t>
            </a:r>
          </a:p>
        </p:txBody>
      </p:sp>
    </p:spTree>
    <p:extLst>
      <p:ext uri="{BB962C8B-B14F-4D97-AF65-F5344CB8AC3E}">
        <p14:creationId xmlns:p14="http://schemas.microsoft.com/office/powerpoint/2010/main" xmlns="" val="2032746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8CFD1BB9-559F-204A-B700-AAEE4DF804FB}"/>
              </a:ext>
            </a:extLst>
          </p:cNvPr>
          <p:cNvSpPr/>
          <p:nvPr/>
        </p:nvSpPr>
        <p:spPr>
          <a:xfrm>
            <a:off x="2336800" y="4079797"/>
            <a:ext cx="9550400" cy="9398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000" dirty="0"/>
              <a:t>Kubernetes for Absolute Beginners on AWS Cloud | Part-1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64D746FB-EDCA-5543-923A-6F7B5841A5E1}"/>
              </a:ext>
            </a:extLst>
          </p:cNvPr>
          <p:cNvSpPr/>
          <p:nvPr/>
        </p:nvSpPr>
        <p:spPr>
          <a:xfrm>
            <a:off x="2336800" y="5785407"/>
            <a:ext cx="9550400" cy="9398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000" dirty="0"/>
              <a:t>Kubernetes for Absolute Beginners on AWS Cloud | Part-2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46DC48FE-02E0-964D-8673-61326C269250}"/>
              </a:ext>
            </a:extLst>
          </p:cNvPr>
          <p:cNvSpPr/>
          <p:nvPr/>
        </p:nvSpPr>
        <p:spPr>
          <a:xfrm>
            <a:off x="2336800" y="2249092"/>
            <a:ext cx="9550400" cy="9398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000" dirty="0"/>
              <a:t>Free Courses – 2 Hours limitation on Udemy</a:t>
            </a:r>
          </a:p>
        </p:txBody>
      </p:sp>
    </p:spTree>
    <p:extLst>
      <p:ext uri="{BB962C8B-B14F-4D97-AF65-F5344CB8AC3E}">
        <p14:creationId xmlns:p14="http://schemas.microsoft.com/office/powerpoint/2010/main" xmlns="" val="508162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E3FDA6FC-0297-40C6-B640-7185791FB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-251184"/>
            <a:ext cx="12618720" cy="1188851"/>
          </a:xfrm>
        </p:spPr>
        <p:txBody>
          <a:bodyPr/>
          <a:lstStyle/>
          <a:p>
            <a:r>
              <a:rPr lang="en-IN" dirty="0"/>
              <a:t>Kubernetes – </a:t>
            </a:r>
            <a:r>
              <a:rPr lang="en-IN" dirty="0">
                <a:solidFill>
                  <a:srgbClr val="00B050"/>
                </a:solidFill>
              </a:rPr>
              <a:t>Deployments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3151628E-F83C-46FE-A304-5FD4585D9599}"/>
              </a:ext>
            </a:extLst>
          </p:cNvPr>
          <p:cNvSpPr/>
          <p:nvPr/>
        </p:nvSpPr>
        <p:spPr>
          <a:xfrm>
            <a:off x="2163619" y="1875616"/>
            <a:ext cx="11065398" cy="5738194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3C514D90-0924-479B-B559-FC251056322A}"/>
              </a:ext>
            </a:extLst>
          </p:cNvPr>
          <p:cNvSpPr/>
          <p:nvPr/>
        </p:nvSpPr>
        <p:spPr>
          <a:xfrm>
            <a:off x="2528692" y="2107576"/>
            <a:ext cx="4891743" cy="511119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167F3B33-459A-422B-94BA-105B0AA1C8DD}"/>
              </a:ext>
            </a:extLst>
          </p:cNvPr>
          <p:cNvSpPr txBox="1"/>
          <p:nvPr/>
        </p:nvSpPr>
        <p:spPr>
          <a:xfrm>
            <a:off x="4050187" y="6851204"/>
            <a:ext cx="207127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 - 1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45DA933F-7519-48BD-AA0F-619D6585DBBD}"/>
              </a:ext>
            </a:extLst>
          </p:cNvPr>
          <p:cNvSpPr txBox="1"/>
          <p:nvPr/>
        </p:nvSpPr>
        <p:spPr>
          <a:xfrm>
            <a:off x="6593300" y="7182923"/>
            <a:ext cx="23544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Kubernetes Cluster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xmlns="" id="{33EAA96D-ED30-4B80-B7A6-1FB91213A236}"/>
              </a:ext>
            </a:extLst>
          </p:cNvPr>
          <p:cNvSpPr/>
          <p:nvPr/>
        </p:nvSpPr>
        <p:spPr>
          <a:xfrm>
            <a:off x="8120591" y="2107577"/>
            <a:ext cx="4737265" cy="511119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D43564AA-69CD-42F9-A6E0-EF6F55E2DDA3}"/>
              </a:ext>
            </a:extLst>
          </p:cNvPr>
          <p:cNvSpPr txBox="1"/>
          <p:nvPr/>
        </p:nvSpPr>
        <p:spPr>
          <a:xfrm>
            <a:off x="9246876" y="6849089"/>
            <a:ext cx="207127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 - 2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102A8889-4B40-438D-8CCA-E6401D68D57B}"/>
              </a:ext>
            </a:extLst>
          </p:cNvPr>
          <p:cNvSpPr/>
          <p:nvPr/>
        </p:nvSpPr>
        <p:spPr>
          <a:xfrm>
            <a:off x="3000064" y="3225045"/>
            <a:ext cx="9421793" cy="357373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44450">
            <a:solidFill>
              <a:schemeClr val="accent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xmlns="" id="{11B6B174-7764-428C-9D94-57D8A2CA3579}"/>
              </a:ext>
            </a:extLst>
          </p:cNvPr>
          <p:cNvSpPr/>
          <p:nvPr/>
        </p:nvSpPr>
        <p:spPr>
          <a:xfrm>
            <a:off x="3338644" y="3728553"/>
            <a:ext cx="8807669" cy="2475668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xmlns="" id="{14E1852A-132D-4565-9274-87D61794A98A}"/>
              </a:ext>
            </a:extLst>
          </p:cNvPr>
          <p:cNvSpPr/>
          <p:nvPr/>
        </p:nvSpPr>
        <p:spPr>
          <a:xfrm>
            <a:off x="3542031" y="4031726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xmlns="" id="{D74703B3-718E-43C7-A56B-C23DCDEBB419}"/>
              </a:ext>
            </a:extLst>
          </p:cNvPr>
          <p:cNvSpPr txBox="1"/>
          <p:nvPr/>
        </p:nvSpPr>
        <p:spPr>
          <a:xfrm>
            <a:off x="4050187" y="5296020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139" name="Group 138">
            <a:extLst>
              <a:ext uri="{FF2B5EF4-FFF2-40B4-BE49-F238E27FC236}">
                <a16:creationId xmlns:a16="http://schemas.microsoft.com/office/drawing/2014/main" xmlns="" id="{970FA42A-789F-4CEA-AB7D-BDC9C0B91597}"/>
              </a:ext>
            </a:extLst>
          </p:cNvPr>
          <p:cNvGrpSpPr/>
          <p:nvPr/>
        </p:nvGrpSpPr>
        <p:grpSpPr>
          <a:xfrm>
            <a:off x="3853417" y="4373361"/>
            <a:ext cx="1006998" cy="827590"/>
            <a:chOff x="853440" y="4579716"/>
            <a:chExt cx="1006998" cy="827590"/>
          </a:xfrm>
        </p:grpSpPr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xmlns="" id="{44C0AF28-8B21-4A2B-981F-A71AAF55CB5F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xmlns="" id="{04F10CEE-80F1-4768-985A-8F8039082740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xmlns="" id="{DB9AAB00-B7DF-407B-9488-EDB194E99B31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xmlns="" id="{17A63F5C-8A65-4381-9F09-C29C99D70D5B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xmlns="" id="{5C07C87A-A94D-4999-96FB-1B0517FCC968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xmlns="" id="{81E02E33-DB4F-4765-B2BA-1290471FCB4E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xmlns="" id="{82683EFD-D826-4875-B146-46D5F2CEF6AD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147" name="Rectangle 146">
            <a:extLst>
              <a:ext uri="{FF2B5EF4-FFF2-40B4-BE49-F238E27FC236}">
                <a16:creationId xmlns:a16="http://schemas.microsoft.com/office/drawing/2014/main" xmlns="" id="{3841CD70-F1BB-4EBB-AA45-06793C50F81B}"/>
              </a:ext>
            </a:extLst>
          </p:cNvPr>
          <p:cNvSpPr/>
          <p:nvPr/>
        </p:nvSpPr>
        <p:spPr>
          <a:xfrm>
            <a:off x="5457359" y="4042236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xmlns="" id="{F9F705E2-62B9-4CF4-94C3-6DD6D4F36661}"/>
              </a:ext>
            </a:extLst>
          </p:cNvPr>
          <p:cNvSpPr txBox="1"/>
          <p:nvPr/>
        </p:nvSpPr>
        <p:spPr>
          <a:xfrm>
            <a:off x="5965515" y="5306530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149" name="Group 148">
            <a:extLst>
              <a:ext uri="{FF2B5EF4-FFF2-40B4-BE49-F238E27FC236}">
                <a16:creationId xmlns:a16="http://schemas.microsoft.com/office/drawing/2014/main" xmlns="" id="{8D95D049-63CC-42EE-85A9-24334D355C47}"/>
              </a:ext>
            </a:extLst>
          </p:cNvPr>
          <p:cNvGrpSpPr/>
          <p:nvPr/>
        </p:nvGrpSpPr>
        <p:grpSpPr>
          <a:xfrm>
            <a:off x="5768745" y="4383871"/>
            <a:ext cx="1006998" cy="827590"/>
            <a:chOff x="853440" y="4579716"/>
            <a:chExt cx="1006998" cy="827590"/>
          </a:xfrm>
        </p:grpSpPr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xmlns="" id="{BFB3F022-3A02-4B70-8285-F5569E208230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xmlns="" id="{58DDDF3D-DB58-4913-9B55-A5C54F7C6F40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xmlns="" id="{14C98003-840D-4714-9535-8C5434E8FA53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xmlns="" id="{A5AF247D-D3A8-4FE6-B95A-C061398D53BF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xmlns="" id="{1BE2E516-1792-46B5-A8D0-C031374AD353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xmlns="" id="{7CEFBB31-D5CA-410A-B21D-7FE497314E6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xmlns="" id="{1937A577-2FC2-4502-8683-0D096A137A95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157" name="Rectangle 156">
            <a:extLst>
              <a:ext uri="{FF2B5EF4-FFF2-40B4-BE49-F238E27FC236}">
                <a16:creationId xmlns:a16="http://schemas.microsoft.com/office/drawing/2014/main" xmlns="" id="{A9574623-8C6C-4677-B1AA-C5125CA8789E}"/>
              </a:ext>
            </a:extLst>
          </p:cNvPr>
          <p:cNvSpPr/>
          <p:nvPr/>
        </p:nvSpPr>
        <p:spPr>
          <a:xfrm>
            <a:off x="8416422" y="4027196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xmlns="" id="{A1636F2C-A2E3-46C6-A643-92932F5DD410}"/>
              </a:ext>
            </a:extLst>
          </p:cNvPr>
          <p:cNvSpPr txBox="1"/>
          <p:nvPr/>
        </p:nvSpPr>
        <p:spPr>
          <a:xfrm>
            <a:off x="8924578" y="5291490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159" name="Group 158">
            <a:extLst>
              <a:ext uri="{FF2B5EF4-FFF2-40B4-BE49-F238E27FC236}">
                <a16:creationId xmlns:a16="http://schemas.microsoft.com/office/drawing/2014/main" xmlns="" id="{BA431A5D-7486-46BC-8DC4-18FA276F12A2}"/>
              </a:ext>
            </a:extLst>
          </p:cNvPr>
          <p:cNvGrpSpPr/>
          <p:nvPr/>
        </p:nvGrpSpPr>
        <p:grpSpPr>
          <a:xfrm>
            <a:off x="8727808" y="4368831"/>
            <a:ext cx="1006998" cy="827590"/>
            <a:chOff x="853440" y="4579716"/>
            <a:chExt cx="1006998" cy="827590"/>
          </a:xfrm>
        </p:grpSpPr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xmlns="" id="{53758EB2-4C28-4209-8448-E11FFED85918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xmlns="" id="{512CEA2A-FC0D-4BE7-89AC-426B7C18DDA3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xmlns="" id="{03328CEE-9DB9-4124-A54B-AD1BF2C229FB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xmlns="" id="{E9B862D2-A385-499A-B225-3985A91B5596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xmlns="" id="{9C11FEEC-A1AD-4903-B163-51415E8C8D3D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xmlns="" id="{57BCB1CE-C3F0-40F4-9EF0-E7480AB2C4E0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xmlns="" id="{B3B91B1A-6F7F-4E53-9F1B-CFF894F74B06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167" name="Rectangle 166">
            <a:extLst>
              <a:ext uri="{FF2B5EF4-FFF2-40B4-BE49-F238E27FC236}">
                <a16:creationId xmlns:a16="http://schemas.microsoft.com/office/drawing/2014/main" xmlns="" id="{2E1A29D0-08FD-444A-91BF-06FB024B40D3}"/>
              </a:ext>
            </a:extLst>
          </p:cNvPr>
          <p:cNvSpPr/>
          <p:nvPr/>
        </p:nvSpPr>
        <p:spPr>
          <a:xfrm>
            <a:off x="10331750" y="3996271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xmlns="" id="{F5A69A01-3EBF-438A-9BAC-88E97E07A699}"/>
              </a:ext>
            </a:extLst>
          </p:cNvPr>
          <p:cNvSpPr txBox="1"/>
          <p:nvPr/>
        </p:nvSpPr>
        <p:spPr>
          <a:xfrm>
            <a:off x="10839906" y="5260565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169" name="Group 168">
            <a:extLst>
              <a:ext uri="{FF2B5EF4-FFF2-40B4-BE49-F238E27FC236}">
                <a16:creationId xmlns:a16="http://schemas.microsoft.com/office/drawing/2014/main" xmlns="" id="{337FFE1C-2F84-44B0-8F35-B19C246D0451}"/>
              </a:ext>
            </a:extLst>
          </p:cNvPr>
          <p:cNvGrpSpPr/>
          <p:nvPr/>
        </p:nvGrpSpPr>
        <p:grpSpPr>
          <a:xfrm>
            <a:off x="10643136" y="4337906"/>
            <a:ext cx="1006998" cy="827590"/>
            <a:chOff x="853440" y="4579716"/>
            <a:chExt cx="1006998" cy="827590"/>
          </a:xfrm>
        </p:grpSpPr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xmlns="" id="{E746BB20-3353-4DCE-BBF5-30065548635D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xmlns="" id="{837FED72-0BA7-42A8-BB05-66C5E15ED6B0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xmlns="" id="{50C18E1D-0918-4CB3-954D-91BBB967799B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xmlns="" id="{B3A7CB74-2A7F-48F2-82DB-C832F148A962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xmlns="" id="{2FDC518A-3289-4A86-B277-D48A4DC9B062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xmlns="" id="{0702874B-6E3C-4181-88D1-B27EDCBE7F2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xmlns="" id="{4A4CD832-D6F6-4021-A6BE-C8F74ECEAAB2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177" name="TextBox 176">
            <a:extLst>
              <a:ext uri="{FF2B5EF4-FFF2-40B4-BE49-F238E27FC236}">
                <a16:creationId xmlns:a16="http://schemas.microsoft.com/office/drawing/2014/main" xmlns="" id="{BBE62429-E342-4C0B-9431-2F12E2E99789}"/>
              </a:ext>
            </a:extLst>
          </p:cNvPr>
          <p:cNvSpPr txBox="1"/>
          <p:nvPr/>
        </p:nvSpPr>
        <p:spPr>
          <a:xfrm>
            <a:off x="7051176" y="5744212"/>
            <a:ext cx="136524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/>
              <a:t>ReplicaSet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AEBA140A-628B-4FBF-A8F8-ECA3DF5C74A1}"/>
              </a:ext>
            </a:extLst>
          </p:cNvPr>
          <p:cNvSpPr txBox="1"/>
          <p:nvPr/>
        </p:nvSpPr>
        <p:spPr>
          <a:xfrm>
            <a:off x="6974142" y="6407587"/>
            <a:ext cx="159274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Deployment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D2C84E7B-7538-0B42-9F81-DA1C575F6B69}"/>
              </a:ext>
            </a:extLst>
          </p:cNvPr>
          <p:cNvSpPr/>
          <p:nvPr/>
        </p:nvSpPr>
        <p:spPr>
          <a:xfrm>
            <a:off x="2980266" y="2322906"/>
            <a:ext cx="9421793" cy="54295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</a:t>
            </a:r>
          </a:p>
        </p:txBody>
      </p:sp>
      <p:pic>
        <p:nvPicPr>
          <p:cNvPr id="55" name="Graphic 54" descr="User">
            <a:extLst>
              <a:ext uri="{FF2B5EF4-FFF2-40B4-BE49-F238E27FC236}">
                <a16:creationId xmlns:a16="http://schemas.microsoft.com/office/drawing/2014/main" xmlns="" id="{075E19E8-EB5E-504B-BC3C-F9AB5D0234C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2881444" y="475561"/>
            <a:ext cx="914400" cy="914400"/>
          </a:xfrm>
          <a:prstGeom prst="rect">
            <a:avLst/>
          </a:prstGeom>
        </p:spPr>
      </p:pic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xmlns="" id="{1079ACD6-B84B-E142-96D7-BE602B6A0EAD}"/>
              </a:ext>
            </a:extLst>
          </p:cNvPr>
          <p:cNvCxnSpPr>
            <a:cxnSpLocks/>
            <a:stCxn id="55" idx="2"/>
          </p:cNvCxnSpPr>
          <p:nvPr/>
        </p:nvCxnSpPr>
        <p:spPr>
          <a:xfrm>
            <a:off x="3338644" y="1389961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Graphic 57" descr="User">
            <a:extLst>
              <a:ext uri="{FF2B5EF4-FFF2-40B4-BE49-F238E27FC236}">
                <a16:creationId xmlns:a16="http://schemas.microsoft.com/office/drawing/2014/main" xmlns="" id="{05B38FFD-5332-094F-A5AC-0F7E3DC6A4B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169022" y="472143"/>
            <a:ext cx="914400" cy="914400"/>
          </a:xfrm>
          <a:prstGeom prst="rect">
            <a:avLst/>
          </a:prstGeom>
        </p:spPr>
      </p:pic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xmlns="" id="{7F261AFD-132D-A340-B1E4-C1D4A77A7D5B}"/>
              </a:ext>
            </a:extLst>
          </p:cNvPr>
          <p:cNvCxnSpPr>
            <a:cxnSpLocks/>
            <a:stCxn id="58" idx="2"/>
          </p:cNvCxnSpPr>
          <p:nvPr/>
        </p:nvCxnSpPr>
        <p:spPr>
          <a:xfrm>
            <a:off x="4626222" y="1386543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0" name="Graphic 59" descr="User">
            <a:extLst>
              <a:ext uri="{FF2B5EF4-FFF2-40B4-BE49-F238E27FC236}">
                <a16:creationId xmlns:a16="http://schemas.microsoft.com/office/drawing/2014/main" xmlns="" id="{7912C8F7-33C1-CD48-BF9C-4C741C8559F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5306398" y="483083"/>
            <a:ext cx="914400" cy="914400"/>
          </a:xfrm>
          <a:prstGeom prst="rect">
            <a:avLst/>
          </a:prstGeom>
        </p:spPr>
      </p:pic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xmlns="" id="{1045E4E1-6814-6F4F-A93A-579A9905AC6A}"/>
              </a:ext>
            </a:extLst>
          </p:cNvPr>
          <p:cNvCxnSpPr>
            <a:cxnSpLocks/>
            <a:stCxn id="60" idx="2"/>
          </p:cNvCxnSpPr>
          <p:nvPr/>
        </p:nvCxnSpPr>
        <p:spPr>
          <a:xfrm>
            <a:off x="5763598" y="1397483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Graphic 61" descr="User">
            <a:extLst>
              <a:ext uri="{FF2B5EF4-FFF2-40B4-BE49-F238E27FC236}">
                <a16:creationId xmlns:a16="http://schemas.microsoft.com/office/drawing/2014/main" xmlns="" id="{05557C88-EB52-8A42-BA50-9F30A49A016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6593976" y="479665"/>
            <a:ext cx="914400" cy="914400"/>
          </a:xfrm>
          <a:prstGeom prst="rect">
            <a:avLst/>
          </a:prstGeom>
        </p:spPr>
      </p:pic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xmlns="" id="{8263857D-F3B0-9448-AE7E-FA7608F3577F}"/>
              </a:ext>
            </a:extLst>
          </p:cNvPr>
          <p:cNvCxnSpPr>
            <a:cxnSpLocks/>
            <a:stCxn id="62" idx="2"/>
          </p:cNvCxnSpPr>
          <p:nvPr/>
        </p:nvCxnSpPr>
        <p:spPr>
          <a:xfrm>
            <a:off x="7051176" y="1394065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4" name="Graphic 63" descr="User">
            <a:extLst>
              <a:ext uri="{FF2B5EF4-FFF2-40B4-BE49-F238E27FC236}">
                <a16:creationId xmlns:a16="http://schemas.microsoft.com/office/drawing/2014/main" xmlns="" id="{0810D150-4EE2-E64E-BC40-F87646369F5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7760749" y="484902"/>
            <a:ext cx="914400" cy="914400"/>
          </a:xfrm>
          <a:prstGeom prst="rect">
            <a:avLst/>
          </a:prstGeom>
        </p:spPr>
      </p:pic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xmlns="" id="{8CE25A85-0481-5A47-AE86-791C9F0B2063}"/>
              </a:ext>
            </a:extLst>
          </p:cNvPr>
          <p:cNvCxnSpPr>
            <a:cxnSpLocks/>
            <a:stCxn id="64" idx="2"/>
          </p:cNvCxnSpPr>
          <p:nvPr/>
        </p:nvCxnSpPr>
        <p:spPr>
          <a:xfrm>
            <a:off x="8217949" y="1399302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6" name="Graphic 65" descr="User">
            <a:extLst>
              <a:ext uri="{FF2B5EF4-FFF2-40B4-BE49-F238E27FC236}">
                <a16:creationId xmlns:a16="http://schemas.microsoft.com/office/drawing/2014/main" xmlns="" id="{6F567BFC-DC6A-7543-AD35-6079773CCF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9048327" y="481484"/>
            <a:ext cx="914400" cy="914400"/>
          </a:xfrm>
          <a:prstGeom prst="rect">
            <a:avLst/>
          </a:prstGeom>
        </p:spPr>
      </p:pic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xmlns="" id="{8A4AE564-40DB-4042-A2B0-93F60D6020C7}"/>
              </a:ext>
            </a:extLst>
          </p:cNvPr>
          <p:cNvCxnSpPr>
            <a:cxnSpLocks/>
            <a:stCxn id="66" idx="2"/>
          </p:cNvCxnSpPr>
          <p:nvPr/>
        </p:nvCxnSpPr>
        <p:spPr>
          <a:xfrm>
            <a:off x="9505527" y="1395884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8" name="Graphic 67" descr="User">
            <a:extLst>
              <a:ext uri="{FF2B5EF4-FFF2-40B4-BE49-F238E27FC236}">
                <a16:creationId xmlns:a16="http://schemas.microsoft.com/office/drawing/2014/main" xmlns="" id="{4C68DB3A-F7A7-3148-94BE-6E9ADC38122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0185703" y="492424"/>
            <a:ext cx="914400" cy="914400"/>
          </a:xfrm>
          <a:prstGeom prst="rect">
            <a:avLst/>
          </a:prstGeom>
        </p:spPr>
      </p:pic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xmlns="" id="{96C7AA84-8E96-224E-91C3-2FD96A7515F1}"/>
              </a:ext>
            </a:extLst>
          </p:cNvPr>
          <p:cNvCxnSpPr>
            <a:cxnSpLocks/>
            <a:stCxn id="68" idx="2"/>
          </p:cNvCxnSpPr>
          <p:nvPr/>
        </p:nvCxnSpPr>
        <p:spPr>
          <a:xfrm>
            <a:off x="10642903" y="1406824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0" name="Graphic 69" descr="User">
            <a:extLst>
              <a:ext uri="{FF2B5EF4-FFF2-40B4-BE49-F238E27FC236}">
                <a16:creationId xmlns:a16="http://schemas.microsoft.com/office/drawing/2014/main" xmlns="" id="{C21822B2-AF48-734F-BE08-31880A7D4F2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1473281" y="489006"/>
            <a:ext cx="914400" cy="914400"/>
          </a:xfrm>
          <a:prstGeom prst="rect">
            <a:avLst/>
          </a:prstGeom>
        </p:spPr>
      </p:pic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xmlns="" id="{30925340-7873-6345-9A3A-F7EFAE0027BD}"/>
              </a:ext>
            </a:extLst>
          </p:cNvPr>
          <p:cNvCxnSpPr>
            <a:cxnSpLocks/>
            <a:stCxn id="70" idx="2"/>
          </p:cNvCxnSpPr>
          <p:nvPr/>
        </p:nvCxnSpPr>
        <p:spPr>
          <a:xfrm>
            <a:off x="11930481" y="1403406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82996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/>
      <p:bldP spid="10" grpId="0"/>
      <p:bldP spid="54" grpId="0" animBg="1"/>
      <p:bldP spid="57" grpId="0"/>
      <p:bldP spid="7" grpId="0" animBg="1"/>
      <p:bldP spid="136" grpId="0" animBg="1"/>
      <p:bldP spid="137" grpId="0" animBg="1"/>
      <p:bldP spid="138" grpId="0"/>
      <p:bldP spid="147" grpId="0" animBg="1"/>
      <p:bldP spid="148" grpId="0"/>
      <p:bldP spid="157" grpId="0" animBg="1"/>
      <p:bldP spid="158" grpId="0"/>
      <p:bldP spid="167" grpId="0" animBg="1"/>
      <p:bldP spid="168" grpId="0"/>
      <p:bldP spid="177" grpId="0"/>
      <p:bldP spid="8" grpId="0"/>
      <p:bldP spid="3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839EEEA5-1B1F-E149-A69E-C5BF33B45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35843"/>
            <a:ext cx="12618720" cy="1188851"/>
          </a:xfrm>
        </p:spPr>
        <p:txBody>
          <a:bodyPr/>
          <a:lstStyle/>
          <a:p>
            <a:r>
              <a:rPr lang="en-US" dirty="0"/>
              <a:t>Kubernetes - </a:t>
            </a:r>
            <a:r>
              <a:rPr lang="en-US" dirty="0">
                <a:solidFill>
                  <a:srgbClr val="00B050"/>
                </a:solidFill>
              </a:rPr>
              <a:t>Deployment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87DC95F2-1264-3A4A-8B49-5E4B481893E8}"/>
              </a:ext>
            </a:extLst>
          </p:cNvPr>
          <p:cNvSpPr/>
          <p:nvPr/>
        </p:nvSpPr>
        <p:spPr>
          <a:xfrm>
            <a:off x="844952" y="3592175"/>
            <a:ext cx="2372810" cy="63660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Deployments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D19DAF99-7510-3348-A94B-A131728A34DE}"/>
              </a:ext>
            </a:extLst>
          </p:cNvPr>
          <p:cNvSpPr/>
          <p:nvPr/>
        </p:nvSpPr>
        <p:spPr>
          <a:xfrm>
            <a:off x="6286982" y="1224694"/>
            <a:ext cx="5299276" cy="63660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Create a Deployment to rollout a ReplicaSet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F05ED618-2EA7-384D-BB31-9FC3890E0DA9}"/>
              </a:ext>
            </a:extLst>
          </p:cNvPr>
          <p:cNvSpPr/>
          <p:nvPr/>
        </p:nvSpPr>
        <p:spPr>
          <a:xfrm>
            <a:off x="6286982" y="1998573"/>
            <a:ext cx="5299276" cy="63660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Updating the Deployment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C6D5BB22-B7EB-E043-A223-A294D38F72C3}"/>
              </a:ext>
            </a:extLst>
          </p:cNvPr>
          <p:cNvSpPr/>
          <p:nvPr/>
        </p:nvSpPr>
        <p:spPr>
          <a:xfrm>
            <a:off x="6286982" y="2785653"/>
            <a:ext cx="5299276" cy="63660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Rolling Back a Deployment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59373784-5E2D-5B4C-831A-EE8E759D939F}"/>
              </a:ext>
            </a:extLst>
          </p:cNvPr>
          <p:cNvSpPr/>
          <p:nvPr/>
        </p:nvSpPr>
        <p:spPr>
          <a:xfrm>
            <a:off x="6286982" y="3559532"/>
            <a:ext cx="5299276" cy="63660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Scaling a Deployment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929506E3-669A-3642-86B6-D1AF99D15BA6}"/>
              </a:ext>
            </a:extLst>
          </p:cNvPr>
          <p:cNvSpPr/>
          <p:nvPr/>
        </p:nvSpPr>
        <p:spPr>
          <a:xfrm>
            <a:off x="6286982" y="4364964"/>
            <a:ext cx="5299276" cy="63660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Pausing and Resuming a Deployment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57364871-FA3B-9143-8548-196C9302701C}"/>
              </a:ext>
            </a:extLst>
          </p:cNvPr>
          <p:cNvSpPr/>
          <p:nvPr/>
        </p:nvSpPr>
        <p:spPr>
          <a:xfrm>
            <a:off x="6286982" y="5138843"/>
            <a:ext cx="5299276" cy="63660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Deployment Status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B88079FE-3088-EC4A-A889-8B5C400418A4}"/>
              </a:ext>
            </a:extLst>
          </p:cNvPr>
          <p:cNvSpPr/>
          <p:nvPr/>
        </p:nvSpPr>
        <p:spPr>
          <a:xfrm>
            <a:off x="6286982" y="5925923"/>
            <a:ext cx="5299276" cy="63660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Clean up Policy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73494E1A-2019-2745-826D-58D6C2D7AAAA}"/>
              </a:ext>
            </a:extLst>
          </p:cNvPr>
          <p:cNvSpPr/>
          <p:nvPr/>
        </p:nvSpPr>
        <p:spPr>
          <a:xfrm>
            <a:off x="6286982" y="6699802"/>
            <a:ext cx="5299276" cy="63660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Canary Deployments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xmlns="" id="{A2A1F18C-0760-1143-A2B5-B145B68CB43B}"/>
              </a:ext>
            </a:extLst>
          </p:cNvPr>
          <p:cNvCxnSpPr>
            <a:stCxn id="5" idx="3"/>
            <a:endCxn id="6" idx="1"/>
          </p:cNvCxnSpPr>
          <p:nvPr/>
        </p:nvCxnSpPr>
        <p:spPr>
          <a:xfrm flipV="1">
            <a:off x="3217762" y="1542998"/>
            <a:ext cx="3069220" cy="2367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xmlns="" id="{CA2A17D7-8BBA-154A-9788-34A1BD58DB34}"/>
              </a:ext>
            </a:extLst>
          </p:cNvPr>
          <p:cNvCxnSpPr>
            <a:stCxn id="5" idx="3"/>
            <a:endCxn id="7" idx="1"/>
          </p:cNvCxnSpPr>
          <p:nvPr/>
        </p:nvCxnSpPr>
        <p:spPr>
          <a:xfrm flipV="1">
            <a:off x="3217762" y="2316877"/>
            <a:ext cx="3069220" cy="1593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xmlns="" id="{12311CE9-0026-CB49-BF8E-350AA86832B1}"/>
              </a:ext>
            </a:extLst>
          </p:cNvPr>
          <p:cNvCxnSpPr>
            <a:stCxn id="5" idx="3"/>
            <a:endCxn id="8" idx="1"/>
          </p:cNvCxnSpPr>
          <p:nvPr/>
        </p:nvCxnSpPr>
        <p:spPr>
          <a:xfrm flipV="1">
            <a:off x="3217762" y="3103957"/>
            <a:ext cx="3069220" cy="806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xmlns="" id="{25108E17-D8E3-B747-A3B0-D9716B9E0747}"/>
              </a:ext>
            </a:extLst>
          </p:cNvPr>
          <p:cNvCxnSpPr>
            <a:stCxn id="5" idx="3"/>
            <a:endCxn id="9" idx="1"/>
          </p:cNvCxnSpPr>
          <p:nvPr/>
        </p:nvCxnSpPr>
        <p:spPr>
          <a:xfrm flipV="1">
            <a:off x="3217762" y="3877836"/>
            <a:ext cx="3069220" cy="32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xmlns="" id="{AECE01D3-2377-CD49-B4C5-3A37FC69FB5C}"/>
              </a:ext>
            </a:extLst>
          </p:cNvPr>
          <p:cNvCxnSpPr>
            <a:stCxn id="5" idx="3"/>
            <a:endCxn id="10" idx="1"/>
          </p:cNvCxnSpPr>
          <p:nvPr/>
        </p:nvCxnSpPr>
        <p:spPr>
          <a:xfrm>
            <a:off x="3217762" y="3910479"/>
            <a:ext cx="3069220" cy="7727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xmlns="" id="{B1BBD6D0-9D13-CA45-B3CA-BA9ECDCA7B84}"/>
              </a:ext>
            </a:extLst>
          </p:cNvPr>
          <p:cNvCxnSpPr>
            <a:stCxn id="5" idx="3"/>
            <a:endCxn id="11" idx="1"/>
          </p:cNvCxnSpPr>
          <p:nvPr/>
        </p:nvCxnSpPr>
        <p:spPr>
          <a:xfrm>
            <a:off x="3217762" y="3910479"/>
            <a:ext cx="3069220" cy="1546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xmlns="" id="{29F6EA5E-317B-7C43-92AF-513C4EEA2DD9}"/>
              </a:ext>
            </a:extLst>
          </p:cNvPr>
          <p:cNvCxnSpPr>
            <a:cxnSpLocks/>
            <a:stCxn id="5" idx="3"/>
            <a:endCxn id="12" idx="1"/>
          </p:cNvCxnSpPr>
          <p:nvPr/>
        </p:nvCxnSpPr>
        <p:spPr>
          <a:xfrm>
            <a:off x="3217762" y="3910479"/>
            <a:ext cx="3069220" cy="2333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xmlns="" id="{7824E7C4-B82D-6644-AE41-0E8ED0F1B358}"/>
              </a:ext>
            </a:extLst>
          </p:cNvPr>
          <p:cNvCxnSpPr>
            <a:cxnSpLocks/>
            <a:stCxn id="5" idx="3"/>
            <a:endCxn id="13" idx="1"/>
          </p:cNvCxnSpPr>
          <p:nvPr/>
        </p:nvCxnSpPr>
        <p:spPr>
          <a:xfrm>
            <a:off x="3217762" y="3910479"/>
            <a:ext cx="3069220" cy="3107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500932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xmlns="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846757" y="1756402"/>
            <a:ext cx="4858736" cy="471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xmlns="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409" y="2389836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Kubernetes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Deployments 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70C0"/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xmlns="" val="268234430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xmlns="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846757" y="1756402"/>
            <a:ext cx="4858736" cy="471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xmlns="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273" y="2899123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Kubernetes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Services</a:t>
            </a:r>
          </a:p>
        </p:txBody>
      </p:sp>
    </p:spTree>
    <p:extLst>
      <p:ext uri="{BB962C8B-B14F-4D97-AF65-F5344CB8AC3E}">
        <p14:creationId xmlns:p14="http://schemas.microsoft.com/office/powerpoint/2010/main" xmlns="" val="4826320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839EEEA5-1B1F-E149-A69E-C5BF33B45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35843"/>
            <a:ext cx="12618720" cy="1188851"/>
          </a:xfrm>
        </p:spPr>
        <p:txBody>
          <a:bodyPr/>
          <a:lstStyle/>
          <a:p>
            <a:r>
              <a:rPr lang="en-US" dirty="0"/>
              <a:t>Kubernetes - </a:t>
            </a:r>
            <a:r>
              <a:rPr lang="en-US" dirty="0">
                <a:solidFill>
                  <a:srgbClr val="00B050"/>
                </a:solidFill>
              </a:rPr>
              <a:t>Services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87DC95F2-1264-3A4A-8B49-5E4B481893E8}"/>
              </a:ext>
            </a:extLst>
          </p:cNvPr>
          <p:cNvSpPr/>
          <p:nvPr/>
        </p:nvSpPr>
        <p:spPr>
          <a:xfrm>
            <a:off x="189572" y="3667763"/>
            <a:ext cx="2165472" cy="63660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D19DAF99-7510-3348-A94B-A131728A34DE}"/>
              </a:ext>
            </a:extLst>
          </p:cNvPr>
          <p:cNvSpPr/>
          <p:nvPr/>
        </p:nvSpPr>
        <p:spPr>
          <a:xfrm>
            <a:off x="3410043" y="1821685"/>
            <a:ext cx="1898013" cy="79269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ClusterIP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57364871-FA3B-9143-8548-196C9302701C}"/>
              </a:ext>
            </a:extLst>
          </p:cNvPr>
          <p:cNvSpPr/>
          <p:nvPr/>
        </p:nvSpPr>
        <p:spPr>
          <a:xfrm>
            <a:off x="3410042" y="2810395"/>
            <a:ext cx="1898013" cy="79269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NodePort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B88079FE-3088-EC4A-A889-8B5C400418A4}"/>
              </a:ext>
            </a:extLst>
          </p:cNvPr>
          <p:cNvSpPr/>
          <p:nvPr/>
        </p:nvSpPr>
        <p:spPr>
          <a:xfrm>
            <a:off x="3410043" y="3780548"/>
            <a:ext cx="1898013" cy="79269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LoadBalancer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73494E1A-2019-2745-826D-58D6C2D7AAAA}"/>
              </a:ext>
            </a:extLst>
          </p:cNvPr>
          <p:cNvSpPr/>
          <p:nvPr/>
        </p:nvSpPr>
        <p:spPr>
          <a:xfrm>
            <a:off x="3387740" y="4825774"/>
            <a:ext cx="1898013" cy="79269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Ingress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xmlns="" id="{A2A1F18C-0760-1143-A2B5-B145B68CB43B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2355044" y="2218030"/>
            <a:ext cx="1054999" cy="1768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xmlns="" id="{B1BBD6D0-9D13-CA45-B3CA-BA9ECDCA7B84}"/>
              </a:ext>
            </a:extLst>
          </p:cNvPr>
          <p:cNvCxnSpPr>
            <a:cxnSpLocks/>
            <a:stCxn id="5" idx="3"/>
            <a:endCxn id="11" idx="1"/>
          </p:cNvCxnSpPr>
          <p:nvPr/>
        </p:nvCxnSpPr>
        <p:spPr>
          <a:xfrm flipV="1">
            <a:off x="2355044" y="3206740"/>
            <a:ext cx="1054998" cy="779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xmlns="" id="{29F6EA5E-317B-7C43-92AF-513C4EEA2DD9}"/>
              </a:ext>
            </a:extLst>
          </p:cNvPr>
          <p:cNvCxnSpPr>
            <a:cxnSpLocks/>
            <a:stCxn id="5" idx="3"/>
            <a:endCxn id="12" idx="1"/>
          </p:cNvCxnSpPr>
          <p:nvPr/>
        </p:nvCxnSpPr>
        <p:spPr>
          <a:xfrm>
            <a:off x="2355044" y="3986067"/>
            <a:ext cx="1054999" cy="190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xmlns="" id="{7824E7C4-B82D-6644-AE41-0E8ED0F1B358}"/>
              </a:ext>
            </a:extLst>
          </p:cNvPr>
          <p:cNvCxnSpPr>
            <a:cxnSpLocks/>
            <a:stCxn id="5" idx="3"/>
            <a:endCxn id="13" idx="1"/>
          </p:cNvCxnSpPr>
          <p:nvPr/>
        </p:nvCxnSpPr>
        <p:spPr>
          <a:xfrm>
            <a:off x="2355044" y="3986067"/>
            <a:ext cx="1032696" cy="1236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xmlns="" id="{2B5B4C71-5D25-BE44-B17F-541A87FA5A0B}"/>
              </a:ext>
            </a:extLst>
          </p:cNvPr>
          <p:cNvSpPr/>
          <p:nvPr/>
        </p:nvSpPr>
        <p:spPr>
          <a:xfrm>
            <a:off x="3387739" y="5871000"/>
            <a:ext cx="1898013" cy="79269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externalName</a:t>
            </a:r>
            <a:endParaRPr lang="en-US" dirty="0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xmlns="" id="{0EE372F8-6F42-9B4F-98E6-1487211C91FB}"/>
              </a:ext>
            </a:extLst>
          </p:cNvPr>
          <p:cNvCxnSpPr>
            <a:cxnSpLocks/>
            <a:stCxn id="5" idx="3"/>
            <a:endCxn id="42" idx="1"/>
          </p:cNvCxnSpPr>
          <p:nvPr/>
        </p:nvCxnSpPr>
        <p:spPr>
          <a:xfrm>
            <a:off x="2355044" y="3986067"/>
            <a:ext cx="1032695" cy="22812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xmlns="" id="{356210C3-BE24-0F43-850F-BB3EEA3E4898}"/>
              </a:ext>
            </a:extLst>
          </p:cNvPr>
          <p:cNvSpPr/>
          <p:nvPr/>
        </p:nvSpPr>
        <p:spPr>
          <a:xfrm>
            <a:off x="5904198" y="1821685"/>
            <a:ext cx="8324757" cy="79269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Used for communication between applications inside k8s cluster (Example: Frontend application accessing backend application)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xmlns="" id="{677CBF98-CE08-4049-A0E0-A18CF9CD1F28}"/>
              </a:ext>
            </a:extLst>
          </p:cNvPr>
          <p:cNvSpPr/>
          <p:nvPr/>
        </p:nvSpPr>
        <p:spPr>
          <a:xfrm>
            <a:off x="5904197" y="2810395"/>
            <a:ext cx="8324757" cy="79269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Used for accessing applications outside of of k8s cluster using Worker Node Ports (Example: Accessing Frontend application on browser)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xmlns="" id="{530A250F-ED3A-C447-869B-6C047AC2C61C}"/>
              </a:ext>
            </a:extLst>
          </p:cNvPr>
          <p:cNvSpPr/>
          <p:nvPr/>
        </p:nvSpPr>
        <p:spPr>
          <a:xfrm>
            <a:off x="5904198" y="3780548"/>
            <a:ext cx="8324757" cy="79269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Primarily for Cloud Providers to integrate with their Load Balancer services (Example: AWS Elastic Load Balancer)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xmlns="" id="{E9F2E42E-82C6-0941-A652-585EE30C6E85}"/>
              </a:ext>
            </a:extLst>
          </p:cNvPr>
          <p:cNvSpPr/>
          <p:nvPr/>
        </p:nvSpPr>
        <p:spPr>
          <a:xfrm>
            <a:off x="5881895" y="4825774"/>
            <a:ext cx="8324757" cy="79269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Ingress is an advanced load balancer which provides Context path based routing, SSL, SSL Redirect and many more (Example: AWS ALB)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xmlns="" id="{E6FBAFCA-8F76-5448-9798-BAFA2773BA82}"/>
              </a:ext>
            </a:extLst>
          </p:cNvPr>
          <p:cNvSpPr/>
          <p:nvPr/>
        </p:nvSpPr>
        <p:spPr>
          <a:xfrm>
            <a:off x="5881894" y="5871000"/>
            <a:ext cx="8324757" cy="79269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To access externally hosted apps in k8s cluster (Example: Access AWS RDS Database endpoint by application present inside k8s cluster)</a:t>
            </a:r>
          </a:p>
        </p:txBody>
      </p:sp>
    </p:spTree>
    <p:extLst>
      <p:ext uri="{BB962C8B-B14F-4D97-AF65-F5344CB8AC3E}">
        <p14:creationId xmlns:p14="http://schemas.microsoft.com/office/powerpoint/2010/main" xmlns="" val="1876269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1" grpId="0" animBg="1"/>
      <p:bldP spid="12" grpId="0" animBg="1"/>
      <p:bldP spid="13" grpId="0" animBg="1"/>
      <p:bldP spid="42" grpId="0" animBg="1"/>
      <p:bldP spid="51" grpId="0" animBg="1"/>
      <p:bldP spid="52" grpId="0" animBg="1"/>
      <p:bldP spid="53" grpId="0" animBg="1"/>
      <p:bldP spid="54" grpId="0" animBg="1"/>
      <p:bldP spid="55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2E7A17ED-AF7D-7748-8CF6-01CA24C45A0F}"/>
              </a:ext>
            </a:extLst>
          </p:cNvPr>
          <p:cNvSpPr/>
          <p:nvPr/>
        </p:nvSpPr>
        <p:spPr>
          <a:xfrm>
            <a:off x="2975624" y="334538"/>
            <a:ext cx="9491439" cy="722599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xmlns="" id="{1D2230DA-AFE0-3546-AB9B-5378C395E332}"/>
              </a:ext>
            </a:extLst>
          </p:cNvPr>
          <p:cNvSpPr/>
          <p:nvPr/>
        </p:nvSpPr>
        <p:spPr>
          <a:xfrm>
            <a:off x="3960224" y="1713767"/>
            <a:ext cx="7392870" cy="23910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44450"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xmlns="" id="{A3D4F85E-9D2C-0940-BDC9-8F8E171FC14E}"/>
              </a:ext>
            </a:extLst>
          </p:cNvPr>
          <p:cNvSpPr/>
          <p:nvPr/>
        </p:nvSpPr>
        <p:spPr>
          <a:xfrm>
            <a:off x="4186123" y="1918678"/>
            <a:ext cx="6909344" cy="186856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xmlns="" id="{305D06DF-1884-C944-89C8-CCBBBF9EED0A}"/>
              </a:ext>
            </a:extLst>
          </p:cNvPr>
          <p:cNvSpPr/>
          <p:nvPr/>
        </p:nvSpPr>
        <p:spPr>
          <a:xfrm>
            <a:off x="4389510" y="2075431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xmlns="" id="{0BE3EA7E-03B0-E144-81F3-22D12E48C118}"/>
              </a:ext>
            </a:extLst>
          </p:cNvPr>
          <p:cNvSpPr txBox="1"/>
          <p:nvPr/>
        </p:nvSpPr>
        <p:spPr>
          <a:xfrm>
            <a:off x="4829596" y="3145494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xmlns="" id="{1264C508-229B-C747-BA19-48BA61F6BFD8}"/>
              </a:ext>
            </a:extLst>
          </p:cNvPr>
          <p:cNvGrpSpPr/>
          <p:nvPr/>
        </p:nvGrpSpPr>
        <p:grpSpPr>
          <a:xfrm>
            <a:off x="4700896" y="2417066"/>
            <a:ext cx="914036" cy="704091"/>
            <a:chOff x="853440" y="4579716"/>
            <a:chExt cx="1006998" cy="827590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xmlns="" id="{23AFD51D-56B3-B64A-B331-E9C00A2E9828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xmlns="" id="{B409AC6C-84CB-3043-A8A2-FC9AE182BFDC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xmlns="" id="{F2D83805-73E7-2643-9C6C-F098FFB156C7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xmlns="" id="{53E32BAA-0766-E146-9D3B-64B88A2AA45E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xmlns="" id="{A8D0B744-30A3-F84D-9226-DEB01026089B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xmlns="" id="{2DC1685B-CBFB-644F-A3EC-8FA6C7686806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xmlns="" id="{E5CEDF5D-96F5-6240-8063-986C37B11A62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96" name="Rectangle 95">
            <a:extLst>
              <a:ext uri="{FF2B5EF4-FFF2-40B4-BE49-F238E27FC236}">
                <a16:creationId xmlns:a16="http://schemas.microsoft.com/office/drawing/2014/main" xmlns="" id="{DCF550DE-9B89-E046-ABCA-F701CED698ED}"/>
              </a:ext>
            </a:extLst>
          </p:cNvPr>
          <p:cNvSpPr/>
          <p:nvPr/>
        </p:nvSpPr>
        <p:spPr>
          <a:xfrm>
            <a:off x="6837904" y="2120493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xmlns="" id="{CA7958B3-8B7C-2D4D-B384-F74A0DA28CE9}"/>
              </a:ext>
            </a:extLst>
          </p:cNvPr>
          <p:cNvSpPr txBox="1"/>
          <p:nvPr/>
        </p:nvSpPr>
        <p:spPr>
          <a:xfrm>
            <a:off x="7306524" y="3200121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xmlns="" id="{AF833091-C19A-A847-9014-7CF3246DB0A1}"/>
              </a:ext>
            </a:extLst>
          </p:cNvPr>
          <p:cNvGrpSpPr/>
          <p:nvPr/>
        </p:nvGrpSpPr>
        <p:grpSpPr>
          <a:xfrm>
            <a:off x="7149290" y="2462128"/>
            <a:ext cx="914036" cy="704091"/>
            <a:chOff x="853440" y="4579716"/>
            <a:chExt cx="1006998" cy="827590"/>
          </a:xfrm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xmlns="" id="{6E8C4CBF-7C82-6846-B5F6-044CF8316B2A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xmlns="" id="{B52A171A-403E-124E-9B3D-4DCB618444D1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xmlns="" id="{37D5E6EB-1293-114A-9448-D65F47529474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xmlns="" id="{6703BE3C-7D6C-5346-AB91-347A163E3CD5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xmlns="" id="{17B290CA-1C4F-1B4A-A939-D812B7281F81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xmlns="" id="{121E8F09-6831-8E42-94A0-42554BC35611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xmlns="" id="{A0FA2AC8-6275-A04F-AED7-F435548B995E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109" name="TextBox 108">
            <a:extLst>
              <a:ext uri="{FF2B5EF4-FFF2-40B4-BE49-F238E27FC236}">
                <a16:creationId xmlns:a16="http://schemas.microsoft.com/office/drawing/2014/main" xmlns="" id="{7EA7495D-CE80-3043-923F-39531E2EE61A}"/>
              </a:ext>
            </a:extLst>
          </p:cNvPr>
          <p:cNvSpPr txBox="1"/>
          <p:nvPr/>
        </p:nvSpPr>
        <p:spPr>
          <a:xfrm>
            <a:off x="6887375" y="3474558"/>
            <a:ext cx="1239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 err="1"/>
              <a:t>ReplicaSet</a:t>
            </a:r>
            <a:endParaRPr lang="en-IN" sz="18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xmlns="" id="{884BEB6B-E8D7-9642-B219-FAB31F03BD56}"/>
              </a:ext>
            </a:extLst>
          </p:cNvPr>
          <p:cNvSpPr txBox="1"/>
          <p:nvPr/>
        </p:nvSpPr>
        <p:spPr>
          <a:xfrm>
            <a:off x="6149179" y="3747853"/>
            <a:ext cx="3084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Deployment (app=frontend)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xmlns="" id="{D4F8BC8E-5A03-E649-A931-1EFF99DE9F4D}"/>
              </a:ext>
            </a:extLst>
          </p:cNvPr>
          <p:cNvSpPr/>
          <p:nvPr/>
        </p:nvSpPr>
        <p:spPr>
          <a:xfrm>
            <a:off x="3960223" y="1044374"/>
            <a:ext cx="7412425" cy="4207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Frontend App – </a:t>
            </a:r>
            <a:r>
              <a:rPr lang="en-IN" dirty="0" err="1"/>
              <a:t>NodePort</a:t>
            </a:r>
            <a:r>
              <a:rPr lang="en-IN" dirty="0"/>
              <a:t> or </a:t>
            </a:r>
            <a:r>
              <a:rPr lang="en-IN" dirty="0" err="1"/>
              <a:t>LoadBalancer</a:t>
            </a:r>
            <a:r>
              <a:rPr lang="en-IN" dirty="0"/>
              <a:t> or Ingress Service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xmlns="" id="{161A81CD-7230-0C48-9141-20450FF62907}"/>
              </a:ext>
            </a:extLst>
          </p:cNvPr>
          <p:cNvSpPr/>
          <p:nvPr/>
        </p:nvSpPr>
        <p:spPr>
          <a:xfrm>
            <a:off x="3979777" y="4967509"/>
            <a:ext cx="7392870" cy="23910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44450"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xmlns="" id="{AB6549F7-C7BA-9C4F-BB9A-FA42032C75EF}"/>
              </a:ext>
            </a:extLst>
          </p:cNvPr>
          <p:cNvSpPr/>
          <p:nvPr/>
        </p:nvSpPr>
        <p:spPr>
          <a:xfrm>
            <a:off x="4205676" y="5172420"/>
            <a:ext cx="6889791" cy="186856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xmlns="" id="{A6A62383-1950-E543-B7E6-46E142487E81}"/>
              </a:ext>
            </a:extLst>
          </p:cNvPr>
          <p:cNvSpPr/>
          <p:nvPr/>
        </p:nvSpPr>
        <p:spPr>
          <a:xfrm>
            <a:off x="4409063" y="5329173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xmlns="" id="{E14431EB-8A42-0D4D-A082-19E87A603CCC}"/>
              </a:ext>
            </a:extLst>
          </p:cNvPr>
          <p:cNvSpPr txBox="1"/>
          <p:nvPr/>
        </p:nvSpPr>
        <p:spPr>
          <a:xfrm>
            <a:off x="4849149" y="6399236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xmlns="" id="{6210664B-6889-314B-AAC7-A5BAD662090E}"/>
              </a:ext>
            </a:extLst>
          </p:cNvPr>
          <p:cNvSpPr/>
          <p:nvPr/>
        </p:nvSpPr>
        <p:spPr>
          <a:xfrm>
            <a:off x="6794829" y="5317059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xmlns="" id="{E5098A4E-DA1E-8B48-8813-A766EFCE7D74}"/>
              </a:ext>
            </a:extLst>
          </p:cNvPr>
          <p:cNvSpPr txBox="1"/>
          <p:nvPr/>
        </p:nvSpPr>
        <p:spPr>
          <a:xfrm>
            <a:off x="7263449" y="6396687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xmlns="" id="{95295B44-C6E8-E144-8424-F81617108F73}"/>
              </a:ext>
            </a:extLst>
          </p:cNvPr>
          <p:cNvSpPr txBox="1"/>
          <p:nvPr/>
        </p:nvSpPr>
        <p:spPr>
          <a:xfrm>
            <a:off x="6864065" y="6718837"/>
            <a:ext cx="1239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 err="1"/>
              <a:t>ReplicaSet</a:t>
            </a:r>
            <a:endParaRPr lang="en-IN" sz="180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xmlns="" id="{00FDFFDF-93C8-FB40-9496-C5D3AB858673}"/>
              </a:ext>
            </a:extLst>
          </p:cNvPr>
          <p:cNvSpPr txBox="1"/>
          <p:nvPr/>
        </p:nvSpPr>
        <p:spPr>
          <a:xfrm>
            <a:off x="6071696" y="7012867"/>
            <a:ext cx="3084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Deployment (app=Backend)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xmlns="" id="{A324D1B4-F075-0849-B8E6-9D492D292D07}"/>
              </a:ext>
            </a:extLst>
          </p:cNvPr>
          <p:cNvSpPr/>
          <p:nvPr/>
        </p:nvSpPr>
        <p:spPr>
          <a:xfrm>
            <a:off x="3979776" y="4298116"/>
            <a:ext cx="7392871" cy="4207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Backend App - </a:t>
            </a:r>
            <a:r>
              <a:rPr lang="en-IN" dirty="0" err="1"/>
              <a:t>ClusterIP</a:t>
            </a:r>
            <a:r>
              <a:rPr lang="en-IN" dirty="0"/>
              <a:t> Service</a:t>
            </a:r>
          </a:p>
        </p:txBody>
      </p:sp>
      <p:grpSp>
        <p:nvGrpSpPr>
          <p:cNvPr id="122" name="Group 121">
            <a:extLst>
              <a:ext uri="{FF2B5EF4-FFF2-40B4-BE49-F238E27FC236}">
                <a16:creationId xmlns:a16="http://schemas.microsoft.com/office/drawing/2014/main" xmlns="" id="{E82AC940-FE83-9F41-BB74-C17C28E2919C}"/>
              </a:ext>
            </a:extLst>
          </p:cNvPr>
          <p:cNvGrpSpPr/>
          <p:nvPr/>
        </p:nvGrpSpPr>
        <p:grpSpPr>
          <a:xfrm>
            <a:off x="4639799" y="5522990"/>
            <a:ext cx="1006998" cy="827590"/>
            <a:chOff x="2217322" y="4152694"/>
            <a:chExt cx="1006998" cy="827590"/>
          </a:xfrm>
        </p:grpSpPr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xmlns="" id="{2A8A2FCB-5968-DA46-9C2F-6D2421C511CE}"/>
                </a:ext>
              </a:extLst>
            </p:cNvPr>
            <p:cNvSpPr/>
            <p:nvPr/>
          </p:nvSpPr>
          <p:spPr>
            <a:xfrm>
              <a:off x="2217322" y="4152694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xmlns="" id="{E01B1FFC-2DF5-7845-9E49-21714FA43EF1}"/>
                </a:ext>
              </a:extLst>
            </p:cNvPr>
            <p:cNvCxnSpPr>
              <a:cxnSpLocks/>
            </p:cNvCxnSpPr>
            <p:nvPr/>
          </p:nvCxnSpPr>
          <p:spPr>
            <a:xfrm>
              <a:off x="2414092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xmlns="" id="{B584BE37-6DE9-3846-8A0C-9F6FD129D647}"/>
                </a:ext>
              </a:extLst>
            </p:cNvPr>
            <p:cNvCxnSpPr>
              <a:cxnSpLocks/>
            </p:cNvCxnSpPr>
            <p:nvPr/>
          </p:nvCxnSpPr>
          <p:spPr>
            <a:xfrm>
              <a:off x="25684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xmlns="" id="{30CC1207-4215-3749-9604-19554D150123}"/>
                </a:ext>
              </a:extLst>
            </p:cNvPr>
            <p:cNvCxnSpPr>
              <a:cxnSpLocks/>
            </p:cNvCxnSpPr>
            <p:nvPr/>
          </p:nvCxnSpPr>
          <p:spPr>
            <a:xfrm>
              <a:off x="27208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xmlns="" id="{42E50CA8-8D3B-2E45-829C-17886FA0BB9C}"/>
                </a:ext>
              </a:extLst>
            </p:cNvPr>
            <p:cNvCxnSpPr>
              <a:cxnSpLocks/>
            </p:cNvCxnSpPr>
            <p:nvPr/>
          </p:nvCxnSpPr>
          <p:spPr>
            <a:xfrm>
              <a:off x="28732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xmlns="" id="{4193FA2D-BE11-7F42-BB24-F0B5DD8F9939}"/>
                </a:ext>
              </a:extLst>
            </p:cNvPr>
            <p:cNvCxnSpPr>
              <a:cxnSpLocks/>
            </p:cNvCxnSpPr>
            <p:nvPr/>
          </p:nvCxnSpPr>
          <p:spPr>
            <a:xfrm>
              <a:off x="30256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xmlns="" id="{E3CA3D6F-E151-0D42-AB77-C29E80C1B206}"/>
                </a:ext>
              </a:extLst>
            </p:cNvPr>
            <p:cNvSpPr txBox="1"/>
            <p:nvPr/>
          </p:nvSpPr>
          <p:spPr>
            <a:xfrm>
              <a:off x="2552989" y="4366434"/>
              <a:ext cx="347240" cy="40011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B</a:t>
              </a:r>
            </a:p>
          </p:txBody>
        </p:sp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xmlns="" id="{1D4F289E-7B3A-6D40-A06D-F64475ACDF27}"/>
              </a:ext>
            </a:extLst>
          </p:cNvPr>
          <p:cNvGrpSpPr/>
          <p:nvPr/>
        </p:nvGrpSpPr>
        <p:grpSpPr>
          <a:xfrm>
            <a:off x="7035776" y="5501837"/>
            <a:ext cx="1006998" cy="827590"/>
            <a:chOff x="2217322" y="4152694"/>
            <a:chExt cx="1006998" cy="827590"/>
          </a:xfrm>
        </p:grpSpPr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xmlns="" id="{ED0F1BB3-1A0C-3144-B2FF-EB559DE5CB0A}"/>
                </a:ext>
              </a:extLst>
            </p:cNvPr>
            <p:cNvSpPr/>
            <p:nvPr/>
          </p:nvSpPr>
          <p:spPr>
            <a:xfrm>
              <a:off x="2217322" y="4152694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xmlns="" id="{8E9945A0-F8BF-F941-810C-8566DA497F08}"/>
                </a:ext>
              </a:extLst>
            </p:cNvPr>
            <p:cNvCxnSpPr>
              <a:cxnSpLocks/>
            </p:cNvCxnSpPr>
            <p:nvPr/>
          </p:nvCxnSpPr>
          <p:spPr>
            <a:xfrm>
              <a:off x="2414092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xmlns="" id="{03357B06-97CE-3946-A07D-D37A103E68A5}"/>
                </a:ext>
              </a:extLst>
            </p:cNvPr>
            <p:cNvCxnSpPr>
              <a:cxnSpLocks/>
            </p:cNvCxnSpPr>
            <p:nvPr/>
          </p:nvCxnSpPr>
          <p:spPr>
            <a:xfrm>
              <a:off x="25684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xmlns="" id="{9AAE7EDF-AFCD-D244-9CF7-D2CEA85E254C}"/>
                </a:ext>
              </a:extLst>
            </p:cNvPr>
            <p:cNvCxnSpPr>
              <a:cxnSpLocks/>
            </p:cNvCxnSpPr>
            <p:nvPr/>
          </p:nvCxnSpPr>
          <p:spPr>
            <a:xfrm>
              <a:off x="27208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xmlns="" id="{B074BDB0-D89A-F74E-B81A-F0E967B04C46}"/>
                </a:ext>
              </a:extLst>
            </p:cNvPr>
            <p:cNvCxnSpPr>
              <a:cxnSpLocks/>
            </p:cNvCxnSpPr>
            <p:nvPr/>
          </p:nvCxnSpPr>
          <p:spPr>
            <a:xfrm>
              <a:off x="28732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xmlns="" id="{A8E940FF-674C-324B-92C1-6FF045AFD22C}"/>
                </a:ext>
              </a:extLst>
            </p:cNvPr>
            <p:cNvCxnSpPr>
              <a:cxnSpLocks/>
            </p:cNvCxnSpPr>
            <p:nvPr/>
          </p:nvCxnSpPr>
          <p:spPr>
            <a:xfrm>
              <a:off x="30256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xmlns="" id="{795376C4-E8E6-E74D-8FFF-115B4570C245}"/>
                </a:ext>
              </a:extLst>
            </p:cNvPr>
            <p:cNvSpPr txBox="1"/>
            <p:nvPr/>
          </p:nvSpPr>
          <p:spPr>
            <a:xfrm>
              <a:off x="2552989" y="4366434"/>
              <a:ext cx="347240" cy="40011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B</a:t>
              </a:r>
            </a:p>
          </p:txBody>
        </p:sp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xmlns="" id="{EE3A8ED8-3B11-3E4C-BAE3-4058495ACE9F}"/>
              </a:ext>
            </a:extLst>
          </p:cNvPr>
          <p:cNvGrpSpPr/>
          <p:nvPr/>
        </p:nvGrpSpPr>
        <p:grpSpPr>
          <a:xfrm>
            <a:off x="380904" y="932531"/>
            <a:ext cx="2061290" cy="644442"/>
            <a:chOff x="7124887" y="2666089"/>
            <a:chExt cx="2061290" cy="644442"/>
          </a:xfrm>
        </p:grpSpPr>
        <p:pic>
          <p:nvPicPr>
            <p:cNvPr id="175" name="Picture 2" descr="User icon">
              <a:extLst>
                <a:ext uri="{FF2B5EF4-FFF2-40B4-BE49-F238E27FC236}">
                  <a16:creationId xmlns:a16="http://schemas.microsoft.com/office/drawing/2014/main" xmlns="" id="{B1ABD17D-E7D4-A74D-A33E-F22D171460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4887" y="271734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xmlns="" id="{D0EF17FB-E209-754F-957C-E64483CB4CB1}"/>
                </a:ext>
              </a:extLst>
            </p:cNvPr>
            <p:cNvSpPr/>
            <p:nvPr/>
          </p:nvSpPr>
          <p:spPr>
            <a:xfrm>
              <a:off x="7124888" y="2666089"/>
              <a:ext cx="2061289" cy="644442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78" name="Picture 2" descr="User icon">
              <a:extLst>
                <a:ext uri="{FF2B5EF4-FFF2-40B4-BE49-F238E27FC236}">
                  <a16:creationId xmlns:a16="http://schemas.microsoft.com/office/drawing/2014/main" xmlns="" id="{7EACD299-21AB-A24E-AFC4-917D77DC01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6221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0" name="Picture 2" descr="User icon">
              <a:extLst>
                <a:ext uri="{FF2B5EF4-FFF2-40B4-BE49-F238E27FC236}">
                  <a16:creationId xmlns:a16="http://schemas.microsoft.com/office/drawing/2014/main" xmlns="" id="{EC0D1071-D2BD-F045-99CB-94F53572CA7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9651" y="2718254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2" name="Picture 2" descr="User icon">
              <a:extLst>
                <a:ext uri="{FF2B5EF4-FFF2-40B4-BE49-F238E27FC236}">
                  <a16:creationId xmlns:a16="http://schemas.microsoft.com/office/drawing/2014/main" xmlns="" id="{D18B369E-B387-F948-804A-026E14C0569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60985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85" name="Rectangle 184">
            <a:extLst>
              <a:ext uri="{FF2B5EF4-FFF2-40B4-BE49-F238E27FC236}">
                <a16:creationId xmlns:a16="http://schemas.microsoft.com/office/drawing/2014/main" xmlns="" id="{CD581A37-1DEF-1842-9768-3D019706EE09}"/>
              </a:ext>
            </a:extLst>
          </p:cNvPr>
          <p:cNvSpPr/>
          <p:nvPr/>
        </p:nvSpPr>
        <p:spPr>
          <a:xfrm>
            <a:off x="9223550" y="5334832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xmlns="" id="{CCAA91F9-0D0C-D748-81E3-203DDA8EAE8D}"/>
              </a:ext>
            </a:extLst>
          </p:cNvPr>
          <p:cNvSpPr txBox="1"/>
          <p:nvPr/>
        </p:nvSpPr>
        <p:spPr>
          <a:xfrm>
            <a:off x="9692170" y="6414460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grpSp>
        <p:nvGrpSpPr>
          <p:cNvPr id="188" name="Group 187">
            <a:extLst>
              <a:ext uri="{FF2B5EF4-FFF2-40B4-BE49-F238E27FC236}">
                <a16:creationId xmlns:a16="http://schemas.microsoft.com/office/drawing/2014/main" xmlns="" id="{94087F22-F011-A843-B59C-CEB446F02344}"/>
              </a:ext>
            </a:extLst>
          </p:cNvPr>
          <p:cNvGrpSpPr/>
          <p:nvPr/>
        </p:nvGrpSpPr>
        <p:grpSpPr>
          <a:xfrm>
            <a:off x="9464497" y="5519610"/>
            <a:ext cx="1006998" cy="827590"/>
            <a:chOff x="2217322" y="4152694"/>
            <a:chExt cx="1006998" cy="827590"/>
          </a:xfrm>
        </p:grpSpPr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xmlns="" id="{1E4A4FFB-D9FD-1341-BDB1-8646D52AEA2E}"/>
                </a:ext>
              </a:extLst>
            </p:cNvPr>
            <p:cNvSpPr/>
            <p:nvPr/>
          </p:nvSpPr>
          <p:spPr>
            <a:xfrm>
              <a:off x="2217322" y="4152694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xmlns="" id="{F84A4F1C-55FF-2946-8CE4-6FB821CFCB59}"/>
                </a:ext>
              </a:extLst>
            </p:cNvPr>
            <p:cNvCxnSpPr>
              <a:cxnSpLocks/>
            </p:cNvCxnSpPr>
            <p:nvPr/>
          </p:nvCxnSpPr>
          <p:spPr>
            <a:xfrm>
              <a:off x="2414092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xmlns="" id="{598A61D6-5173-C949-83E2-0836EA6387BC}"/>
                </a:ext>
              </a:extLst>
            </p:cNvPr>
            <p:cNvCxnSpPr>
              <a:cxnSpLocks/>
            </p:cNvCxnSpPr>
            <p:nvPr/>
          </p:nvCxnSpPr>
          <p:spPr>
            <a:xfrm>
              <a:off x="25684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xmlns="" id="{5099B318-11F8-B44C-ABB4-55CF682A994D}"/>
                </a:ext>
              </a:extLst>
            </p:cNvPr>
            <p:cNvCxnSpPr>
              <a:cxnSpLocks/>
            </p:cNvCxnSpPr>
            <p:nvPr/>
          </p:nvCxnSpPr>
          <p:spPr>
            <a:xfrm>
              <a:off x="27208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xmlns="" id="{A8532812-695D-1F4F-AF52-A54F434F7DDB}"/>
                </a:ext>
              </a:extLst>
            </p:cNvPr>
            <p:cNvCxnSpPr>
              <a:cxnSpLocks/>
            </p:cNvCxnSpPr>
            <p:nvPr/>
          </p:nvCxnSpPr>
          <p:spPr>
            <a:xfrm>
              <a:off x="28732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xmlns="" id="{1784E9F9-4238-5F42-869E-37F12B95FB50}"/>
                </a:ext>
              </a:extLst>
            </p:cNvPr>
            <p:cNvCxnSpPr>
              <a:cxnSpLocks/>
            </p:cNvCxnSpPr>
            <p:nvPr/>
          </p:nvCxnSpPr>
          <p:spPr>
            <a:xfrm>
              <a:off x="30256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xmlns="" id="{70F019BE-823C-814F-B396-D3B34162BAB4}"/>
                </a:ext>
              </a:extLst>
            </p:cNvPr>
            <p:cNvSpPr txBox="1"/>
            <p:nvPr/>
          </p:nvSpPr>
          <p:spPr>
            <a:xfrm>
              <a:off x="2552989" y="4366434"/>
              <a:ext cx="347240" cy="40011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B</a:t>
              </a:r>
            </a:p>
          </p:txBody>
        </p:sp>
      </p:grpSp>
      <p:sp>
        <p:nvSpPr>
          <p:cNvPr id="197" name="Rectangle 196">
            <a:extLst>
              <a:ext uri="{FF2B5EF4-FFF2-40B4-BE49-F238E27FC236}">
                <a16:creationId xmlns:a16="http://schemas.microsoft.com/office/drawing/2014/main" xmlns="" id="{6E07B25A-5A13-A74A-94EF-CB59790B47DB}"/>
              </a:ext>
            </a:extLst>
          </p:cNvPr>
          <p:cNvSpPr/>
          <p:nvPr/>
        </p:nvSpPr>
        <p:spPr>
          <a:xfrm>
            <a:off x="9286298" y="2116872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xmlns="" id="{060659C8-7D0D-FE4A-8501-95E4CFA5A3A0}"/>
              </a:ext>
            </a:extLst>
          </p:cNvPr>
          <p:cNvSpPr txBox="1"/>
          <p:nvPr/>
        </p:nvSpPr>
        <p:spPr>
          <a:xfrm>
            <a:off x="9754918" y="3196500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grpSp>
        <p:nvGrpSpPr>
          <p:cNvPr id="199" name="Group 198">
            <a:extLst>
              <a:ext uri="{FF2B5EF4-FFF2-40B4-BE49-F238E27FC236}">
                <a16:creationId xmlns:a16="http://schemas.microsoft.com/office/drawing/2014/main" xmlns="" id="{EE105E5A-8537-9C4D-8BBC-5FFAC83A2929}"/>
              </a:ext>
            </a:extLst>
          </p:cNvPr>
          <p:cNvGrpSpPr/>
          <p:nvPr/>
        </p:nvGrpSpPr>
        <p:grpSpPr>
          <a:xfrm>
            <a:off x="9597684" y="2458507"/>
            <a:ext cx="914036" cy="704091"/>
            <a:chOff x="853440" y="4579716"/>
            <a:chExt cx="1006998" cy="827590"/>
          </a:xfrm>
        </p:grpSpPr>
        <p:sp>
          <p:nvSpPr>
            <p:cNvPr id="200" name="Rectangle 199">
              <a:extLst>
                <a:ext uri="{FF2B5EF4-FFF2-40B4-BE49-F238E27FC236}">
                  <a16:creationId xmlns:a16="http://schemas.microsoft.com/office/drawing/2014/main" xmlns="" id="{9B488E04-7414-0842-B577-93F37C59FD10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xmlns="" id="{D9A791F7-4A7D-374A-896A-A3CC9B0A0A9C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xmlns="" id="{14093AD4-5124-894C-A759-AE458A4EED99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xmlns="" id="{B2C6D486-BE3F-3340-BD8F-7C8562C8FEE4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xmlns="" id="{86D7E5D4-773F-C841-B3B6-016160782AB2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xmlns="" id="{A4CC471A-F60F-A044-8EE2-062FCA5CEE18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xmlns="" id="{FA67A66C-F99C-2040-9C7D-07A34AC41D20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6BEF79D6-A049-CB4D-A7A3-9E0FD1F23425}"/>
              </a:ext>
            </a:extLst>
          </p:cNvPr>
          <p:cNvSpPr txBox="1"/>
          <p:nvPr/>
        </p:nvSpPr>
        <p:spPr>
          <a:xfrm>
            <a:off x="9278751" y="356363"/>
            <a:ext cx="240104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Kubernetes Cluster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xmlns="" id="{DBF9C11B-4DF5-1C42-9052-9D4B1A2CF113}"/>
              </a:ext>
            </a:extLst>
          </p:cNvPr>
          <p:cNvCxnSpPr>
            <a:stCxn id="182" idx="3"/>
            <a:endCxn id="111" idx="1"/>
          </p:cNvCxnSpPr>
          <p:nvPr/>
        </p:nvCxnSpPr>
        <p:spPr>
          <a:xfrm>
            <a:off x="2418336" y="1248340"/>
            <a:ext cx="1541887" cy="6413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xmlns="" id="{3C66099B-89CC-194D-B955-F7C8BB9CD367}"/>
              </a:ext>
            </a:extLst>
          </p:cNvPr>
          <p:cNvCxnSpPr>
            <a:stCxn id="111" idx="2"/>
            <a:endCxn id="77" idx="0"/>
          </p:cNvCxnSpPr>
          <p:nvPr/>
        </p:nvCxnSpPr>
        <p:spPr>
          <a:xfrm flipH="1">
            <a:off x="7656659" y="1465131"/>
            <a:ext cx="9777" cy="248636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xmlns="" id="{92390946-6875-7745-8D86-6FF7187844AF}"/>
              </a:ext>
            </a:extLst>
          </p:cNvPr>
          <p:cNvCxnSpPr/>
          <p:nvPr/>
        </p:nvCxnSpPr>
        <p:spPr>
          <a:xfrm flipH="1">
            <a:off x="7577058" y="4082289"/>
            <a:ext cx="9777" cy="248636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Arrow Connector 207">
            <a:extLst>
              <a:ext uri="{FF2B5EF4-FFF2-40B4-BE49-F238E27FC236}">
                <a16:creationId xmlns:a16="http://schemas.microsoft.com/office/drawing/2014/main" xmlns="" id="{A15D92BB-44A8-0441-B90A-BAE71C53FCC5}"/>
              </a:ext>
            </a:extLst>
          </p:cNvPr>
          <p:cNvCxnSpPr/>
          <p:nvPr/>
        </p:nvCxnSpPr>
        <p:spPr>
          <a:xfrm flipH="1">
            <a:off x="7561818" y="4714609"/>
            <a:ext cx="9777" cy="248636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Rectangle 209">
            <a:extLst>
              <a:ext uri="{FF2B5EF4-FFF2-40B4-BE49-F238E27FC236}">
                <a16:creationId xmlns:a16="http://schemas.microsoft.com/office/drawing/2014/main" xmlns="" id="{A18CA36F-CBCF-DB41-861D-EFB3AB540BCF}"/>
              </a:ext>
            </a:extLst>
          </p:cNvPr>
          <p:cNvSpPr/>
          <p:nvPr/>
        </p:nvSpPr>
        <p:spPr>
          <a:xfrm rot="16200000">
            <a:off x="10434116" y="5662977"/>
            <a:ext cx="3069968" cy="4207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DB – </a:t>
            </a:r>
            <a:r>
              <a:rPr lang="en-IN" sz="2000" dirty="0" err="1"/>
              <a:t>ExternalName</a:t>
            </a:r>
            <a:r>
              <a:rPr lang="en-IN" sz="2000" dirty="0"/>
              <a:t>  Service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xmlns="" id="{46149F45-E11D-1347-B9D9-BF010C3E4743}"/>
              </a:ext>
            </a:extLst>
          </p:cNvPr>
          <p:cNvSpPr/>
          <p:nvPr/>
        </p:nvSpPr>
        <p:spPr>
          <a:xfrm>
            <a:off x="12853137" y="5119264"/>
            <a:ext cx="1709185" cy="151147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100" dirty="0">
                <a:solidFill>
                  <a:sysClr val="windowText" lastClr="000000"/>
                </a:solidFill>
              </a:rPr>
              <a:t>AWS Cloud</a:t>
            </a:r>
          </a:p>
        </p:txBody>
      </p:sp>
      <p:pic>
        <p:nvPicPr>
          <p:cNvPr id="102" name="Graphic 101">
            <a:extLst>
              <a:ext uri="{FF2B5EF4-FFF2-40B4-BE49-F238E27FC236}">
                <a16:creationId xmlns:a16="http://schemas.microsoft.com/office/drawing/2014/main" xmlns="" id="{64B4B9C1-B880-4B49-AC48-05D73A28F9F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2853136" y="5119264"/>
            <a:ext cx="277535" cy="277535"/>
          </a:xfrm>
          <a:prstGeom prst="rect">
            <a:avLst/>
          </a:prstGeom>
        </p:spPr>
      </p:pic>
      <p:sp>
        <p:nvSpPr>
          <p:cNvPr id="103" name="TextBox 102">
            <a:extLst>
              <a:ext uri="{FF2B5EF4-FFF2-40B4-BE49-F238E27FC236}">
                <a16:creationId xmlns:a16="http://schemas.microsoft.com/office/drawing/2014/main" xmlns="" id="{C8C85A9E-B80F-D049-8D3E-A96A498ED4F4}"/>
              </a:ext>
            </a:extLst>
          </p:cNvPr>
          <p:cNvSpPr txBox="1"/>
          <p:nvPr/>
        </p:nvSpPr>
        <p:spPr>
          <a:xfrm>
            <a:off x="12866447" y="6265221"/>
            <a:ext cx="17578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AWS  RDS Database</a:t>
            </a:r>
          </a:p>
        </p:txBody>
      </p:sp>
      <p:pic>
        <p:nvPicPr>
          <p:cNvPr id="104" name="Graphic 103">
            <a:extLst>
              <a:ext uri="{FF2B5EF4-FFF2-40B4-BE49-F238E27FC236}">
                <a16:creationId xmlns:a16="http://schemas.microsoft.com/office/drawing/2014/main" xmlns="" id="{A064A23E-ED47-3742-8A93-4F675660974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13349630" y="5495117"/>
            <a:ext cx="711200" cy="71120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xmlns="" id="{DF35BAB2-44A8-8C49-A321-61A7E4C0EFBD}"/>
              </a:ext>
            </a:extLst>
          </p:cNvPr>
          <p:cNvCxnSpPr>
            <a:cxnSpLocks/>
            <a:endCxn id="210" idx="0"/>
          </p:cNvCxnSpPr>
          <p:nvPr/>
        </p:nvCxnSpPr>
        <p:spPr>
          <a:xfrm>
            <a:off x="11432491" y="5873355"/>
            <a:ext cx="326231" cy="1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xmlns="" id="{988A58EA-4ED9-084C-9240-D669C1087FAB}"/>
              </a:ext>
            </a:extLst>
          </p:cNvPr>
          <p:cNvCxnSpPr>
            <a:cxnSpLocks/>
            <a:stCxn id="210" idx="2"/>
            <a:endCxn id="93" idx="1"/>
          </p:cNvCxnSpPr>
          <p:nvPr/>
        </p:nvCxnSpPr>
        <p:spPr>
          <a:xfrm>
            <a:off x="12179479" y="5873356"/>
            <a:ext cx="673658" cy="1644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3808C65B-A7D6-C943-A476-8DCB85854F5C}"/>
              </a:ext>
            </a:extLst>
          </p:cNvPr>
          <p:cNvSpPr txBox="1"/>
          <p:nvPr/>
        </p:nvSpPr>
        <p:spPr>
          <a:xfrm>
            <a:off x="895003" y="1506614"/>
            <a:ext cx="7654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Users</a:t>
            </a:r>
          </a:p>
        </p:txBody>
      </p:sp>
      <p:sp>
        <p:nvSpPr>
          <p:cNvPr id="129" name="Title 3">
            <a:extLst>
              <a:ext uri="{FF2B5EF4-FFF2-40B4-BE49-F238E27FC236}">
                <a16:creationId xmlns:a16="http://schemas.microsoft.com/office/drawing/2014/main" xmlns="" id="{B2DCD4D7-7CB9-214F-B60B-34B5DD81D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24285" y="6718837"/>
            <a:ext cx="2596802" cy="794985"/>
          </a:xfrm>
        </p:spPr>
        <p:txBody>
          <a:bodyPr>
            <a:normAutofit fontScale="90000"/>
          </a:bodyPr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</a:rPr>
              <a:t>Services</a:t>
            </a:r>
          </a:p>
        </p:txBody>
      </p:sp>
    </p:spTree>
    <p:extLst>
      <p:ext uri="{BB962C8B-B14F-4D97-AF65-F5344CB8AC3E}">
        <p14:creationId xmlns:p14="http://schemas.microsoft.com/office/powerpoint/2010/main" xmlns="" val="2981536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3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4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7" grpId="0" animBg="1"/>
      <p:bldP spid="78" grpId="0" animBg="1"/>
      <p:bldP spid="84" grpId="0" animBg="1"/>
      <p:bldP spid="85" grpId="0"/>
      <p:bldP spid="96" grpId="0" animBg="1"/>
      <p:bldP spid="97" grpId="0"/>
      <p:bldP spid="109" grpId="0"/>
      <p:bldP spid="110" grpId="0"/>
      <p:bldP spid="111" grpId="0" animBg="1"/>
      <p:bldP spid="112" grpId="0" animBg="1"/>
      <p:bldP spid="113" grpId="0" animBg="1"/>
      <p:bldP spid="114" grpId="0" animBg="1"/>
      <p:bldP spid="115" grpId="0"/>
      <p:bldP spid="116" grpId="0" animBg="1"/>
      <p:bldP spid="117" grpId="0"/>
      <p:bldP spid="118" grpId="0"/>
      <p:bldP spid="119" grpId="0"/>
      <p:bldP spid="120" grpId="0" animBg="1"/>
      <p:bldP spid="185" grpId="0" animBg="1"/>
      <p:bldP spid="186" grpId="0"/>
      <p:bldP spid="197" grpId="0" animBg="1"/>
      <p:bldP spid="198" grpId="0"/>
      <p:bldP spid="33" grpId="0"/>
      <p:bldP spid="210" grpId="0" animBg="1"/>
      <p:bldP spid="93" grpId="0" animBg="1"/>
      <p:bldP spid="103" grpId="0"/>
      <p:bldP spid="14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xmlns="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846757" y="1756402"/>
            <a:ext cx="4858736" cy="471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xmlns="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409" y="2389836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Kubernetes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Services 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70C0"/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xmlns="" val="380175752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2E7A17ED-AF7D-7748-8CF6-01CA24C45A0F}"/>
              </a:ext>
            </a:extLst>
          </p:cNvPr>
          <p:cNvSpPr/>
          <p:nvPr/>
        </p:nvSpPr>
        <p:spPr>
          <a:xfrm>
            <a:off x="4404732" y="334538"/>
            <a:ext cx="5051501" cy="722599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xmlns="" id="{1D2230DA-AFE0-3546-AB9B-5378C395E332}"/>
              </a:ext>
            </a:extLst>
          </p:cNvPr>
          <p:cNvSpPr/>
          <p:nvPr/>
        </p:nvSpPr>
        <p:spPr>
          <a:xfrm>
            <a:off x="4850780" y="1713767"/>
            <a:ext cx="4286354" cy="23910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44450"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xmlns="" id="{A3D4F85E-9D2C-0940-BDC9-8F8E171FC14E}"/>
              </a:ext>
            </a:extLst>
          </p:cNvPr>
          <p:cNvSpPr/>
          <p:nvPr/>
        </p:nvSpPr>
        <p:spPr>
          <a:xfrm>
            <a:off x="4998056" y="1918678"/>
            <a:ext cx="3907934" cy="186856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xmlns="" id="{DCF550DE-9B89-E046-ABCA-F701CED698ED}"/>
              </a:ext>
            </a:extLst>
          </p:cNvPr>
          <p:cNvSpPr/>
          <p:nvPr/>
        </p:nvSpPr>
        <p:spPr>
          <a:xfrm>
            <a:off x="6320912" y="2097451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xmlns="" id="{CA7958B3-8B7C-2D4D-B384-F74A0DA28CE9}"/>
              </a:ext>
            </a:extLst>
          </p:cNvPr>
          <p:cNvSpPr txBox="1"/>
          <p:nvPr/>
        </p:nvSpPr>
        <p:spPr>
          <a:xfrm>
            <a:off x="6789532" y="3177079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xmlns="" id="{AF833091-C19A-A847-9014-7CF3246DB0A1}"/>
              </a:ext>
            </a:extLst>
          </p:cNvPr>
          <p:cNvGrpSpPr/>
          <p:nvPr/>
        </p:nvGrpSpPr>
        <p:grpSpPr>
          <a:xfrm>
            <a:off x="6632298" y="2439086"/>
            <a:ext cx="914036" cy="704091"/>
            <a:chOff x="853440" y="4579716"/>
            <a:chExt cx="1006998" cy="827590"/>
          </a:xfrm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xmlns="" id="{6E8C4CBF-7C82-6846-B5F6-044CF8316B2A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xmlns="" id="{B52A171A-403E-124E-9B3D-4DCB618444D1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xmlns="" id="{37D5E6EB-1293-114A-9448-D65F47529474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xmlns="" id="{6703BE3C-7D6C-5346-AB91-347A163E3CD5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xmlns="" id="{17B290CA-1C4F-1B4A-A939-D812B7281F81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xmlns="" id="{121E8F09-6831-8E42-94A0-42554BC35611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xmlns="" id="{A0FA2AC8-6275-A04F-AED7-F435548B995E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109" name="TextBox 108">
            <a:extLst>
              <a:ext uri="{FF2B5EF4-FFF2-40B4-BE49-F238E27FC236}">
                <a16:creationId xmlns:a16="http://schemas.microsoft.com/office/drawing/2014/main" xmlns="" id="{7EA7495D-CE80-3043-923F-39531E2EE61A}"/>
              </a:ext>
            </a:extLst>
          </p:cNvPr>
          <p:cNvSpPr txBox="1"/>
          <p:nvPr/>
        </p:nvSpPr>
        <p:spPr>
          <a:xfrm>
            <a:off x="6370383" y="3451516"/>
            <a:ext cx="1239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 err="1"/>
              <a:t>ReplicaSet</a:t>
            </a:r>
            <a:endParaRPr lang="en-IN" sz="18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xmlns="" id="{884BEB6B-E8D7-9642-B219-FAB31F03BD56}"/>
              </a:ext>
            </a:extLst>
          </p:cNvPr>
          <p:cNvSpPr txBox="1"/>
          <p:nvPr/>
        </p:nvSpPr>
        <p:spPr>
          <a:xfrm>
            <a:off x="5714221" y="3770088"/>
            <a:ext cx="3084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Deployment (app=frontend)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xmlns="" id="{D4F8BC8E-5A03-E649-A931-1EFF99DE9F4D}"/>
              </a:ext>
            </a:extLst>
          </p:cNvPr>
          <p:cNvSpPr/>
          <p:nvPr/>
        </p:nvSpPr>
        <p:spPr>
          <a:xfrm>
            <a:off x="4831275" y="1044374"/>
            <a:ext cx="4325411" cy="4207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Frontend App – </a:t>
            </a:r>
            <a:r>
              <a:rPr lang="en-IN" dirty="0" err="1"/>
              <a:t>NodePort</a:t>
            </a:r>
            <a:r>
              <a:rPr lang="en-IN" dirty="0"/>
              <a:t> Service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xmlns="" id="{161A81CD-7230-0C48-9141-20450FF62907}"/>
              </a:ext>
            </a:extLst>
          </p:cNvPr>
          <p:cNvSpPr/>
          <p:nvPr/>
        </p:nvSpPr>
        <p:spPr>
          <a:xfrm>
            <a:off x="4870333" y="4967509"/>
            <a:ext cx="4286354" cy="23910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44450"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xmlns="" id="{AB6549F7-C7BA-9C4F-BB9A-FA42032C75EF}"/>
              </a:ext>
            </a:extLst>
          </p:cNvPr>
          <p:cNvSpPr/>
          <p:nvPr/>
        </p:nvSpPr>
        <p:spPr>
          <a:xfrm>
            <a:off x="5015313" y="5172420"/>
            <a:ext cx="3896874" cy="186856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xmlns="" id="{6210664B-6889-314B-AAC7-A5BAD662090E}"/>
              </a:ext>
            </a:extLst>
          </p:cNvPr>
          <p:cNvSpPr/>
          <p:nvPr/>
        </p:nvSpPr>
        <p:spPr>
          <a:xfrm>
            <a:off x="6306443" y="5353569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xmlns="" id="{E5098A4E-DA1E-8B48-8813-A766EFCE7D74}"/>
              </a:ext>
            </a:extLst>
          </p:cNvPr>
          <p:cNvSpPr txBox="1"/>
          <p:nvPr/>
        </p:nvSpPr>
        <p:spPr>
          <a:xfrm>
            <a:off x="6775063" y="6433197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xmlns="" id="{95295B44-C6E8-E144-8424-F81617108F73}"/>
              </a:ext>
            </a:extLst>
          </p:cNvPr>
          <p:cNvSpPr txBox="1"/>
          <p:nvPr/>
        </p:nvSpPr>
        <p:spPr>
          <a:xfrm>
            <a:off x="6375679" y="6755347"/>
            <a:ext cx="1239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 err="1"/>
              <a:t>ReplicaSet</a:t>
            </a:r>
            <a:endParaRPr lang="en-IN" sz="180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xmlns="" id="{00FDFFDF-93C8-FB40-9496-C5D3AB858673}"/>
              </a:ext>
            </a:extLst>
          </p:cNvPr>
          <p:cNvSpPr txBox="1"/>
          <p:nvPr/>
        </p:nvSpPr>
        <p:spPr>
          <a:xfrm>
            <a:off x="5660793" y="7000560"/>
            <a:ext cx="3084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Deployment (app=Backend)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xmlns="" id="{A324D1B4-F075-0849-B8E6-9D492D292D07}"/>
              </a:ext>
            </a:extLst>
          </p:cNvPr>
          <p:cNvSpPr/>
          <p:nvPr/>
        </p:nvSpPr>
        <p:spPr>
          <a:xfrm>
            <a:off x="4848530" y="4298116"/>
            <a:ext cx="4308155" cy="4207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Backend App - </a:t>
            </a:r>
            <a:r>
              <a:rPr lang="en-IN" dirty="0" err="1"/>
              <a:t>ClusterIP</a:t>
            </a:r>
            <a:r>
              <a:rPr lang="en-IN" dirty="0"/>
              <a:t> Service</a:t>
            </a:r>
          </a:p>
        </p:txBody>
      </p:sp>
      <p:grpSp>
        <p:nvGrpSpPr>
          <p:cNvPr id="147" name="Group 146">
            <a:extLst>
              <a:ext uri="{FF2B5EF4-FFF2-40B4-BE49-F238E27FC236}">
                <a16:creationId xmlns:a16="http://schemas.microsoft.com/office/drawing/2014/main" xmlns="" id="{1D4F289E-7B3A-6D40-A06D-F64475ACDF27}"/>
              </a:ext>
            </a:extLst>
          </p:cNvPr>
          <p:cNvGrpSpPr/>
          <p:nvPr/>
        </p:nvGrpSpPr>
        <p:grpSpPr>
          <a:xfrm>
            <a:off x="6547390" y="5538347"/>
            <a:ext cx="1006998" cy="827590"/>
            <a:chOff x="2217322" y="4152694"/>
            <a:chExt cx="1006998" cy="827590"/>
          </a:xfrm>
        </p:grpSpPr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xmlns="" id="{ED0F1BB3-1A0C-3144-B2FF-EB559DE5CB0A}"/>
                </a:ext>
              </a:extLst>
            </p:cNvPr>
            <p:cNvSpPr/>
            <p:nvPr/>
          </p:nvSpPr>
          <p:spPr>
            <a:xfrm>
              <a:off x="2217322" y="4152694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xmlns="" id="{8E9945A0-F8BF-F941-810C-8566DA497F08}"/>
                </a:ext>
              </a:extLst>
            </p:cNvPr>
            <p:cNvCxnSpPr>
              <a:cxnSpLocks/>
            </p:cNvCxnSpPr>
            <p:nvPr/>
          </p:nvCxnSpPr>
          <p:spPr>
            <a:xfrm>
              <a:off x="2414092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xmlns="" id="{03357B06-97CE-3946-A07D-D37A103E68A5}"/>
                </a:ext>
              </a:extLst>
            </p:cNvPr>
            <p:cNvCxnSpPr>
              <a:cxnSpLocks/>
            </p:cNvCxnSpPr>
            <p:nvPr/>
          </p:nvCxnSpPr>
          <p:spPr>
            <a:xfrm>
              <a:off x="25684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xmlns="" id="{9AAE7EDF-AFCD-D244-9CF7-D2CEA85E254C}"/>
                </a:ext>
              </a:extLst>
            </p:cNvPr>
            <p:cNvCxnSpPr>
              <a:cxnSpLocks/>
            </p:cNvCxnSpPr>
            <p:nvPr/>
          </p:nvCxnSpPr>
          <p:spPr>
            <a:xfrm>
              <a:off x="27208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xmlns="" id="{B074BDB0-D89A-F74E-B81A-F0E967B04C46}"/>
                </a:ext>
              </a:extLst>
            </p:cNvPr>
            <p:cNvCxnSpPr>
              <a:cxnSpLocks/>
            </p:cNvCxnSpPr>
            <p:nvPr/>
          </p:nvCxnSpPr>
          <p:spPr>
            <a:xfrm>
              <a:off x="28732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xmlns="" id="{A8E940FF-674C-324B-92C1-6FF045AFD22C}"/>
                </a:ext>
              </a:extLst>
            </p:cNvPr>
            <p:cNvCxnSpPr>
              <a:cxnSpLocks/>
            </p:cNvCxnSpPr>
            <p:nvPr/>
          </p:nvCxnSpPr>
          <p:spPr>
            <a:xfrm>
              <a:off x="30256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xmlns="" id="{795376C4-E8E6-E74D-8FFF-115B4570C245}"/>
                </a:ext>
              </a:extLst>
            </p:cNvPr>
            <p:cNvSpPr txBox="1"/>
            <p:nvPr/>
          </p:nvSpPr>
          <p:spPr>
            <a:xfrm>
              <a:off x="2552989" y="4366434"/>
              <a:ext cx="347240" cy="40011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B</a:t>
              </a:r>
            </a:p>
          </p:txBody>
        </p:sp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xmlns="" id="{EE3A8ED8-3B11-3E4C-BAE3-4058495ACE9F}"/>
              </a:ext>
            </a:extLst>
          </p:cNvPr>
          <p:cNvGrpSpPr/>
          <p:nvPr/>
        </p:nvGrpSpPr>
        <p:grpSpPr>
          <a:xfrm>
            <a:off x="380904" y="932531"/>
            <a:ext cx="2061290" cy="644442"/>
            <a:chOff x="7124887" y="2666089"/>
            <a:chExt cx="2061290" cy="644442"/>
          </a:xfrm>
        </p:grpSpPr>
        <p:pic>
          <p:nvPicPr>
            <p:cNvPr id="175" name="Picture 2" descr="User icon">
              <a:extLst>
                <a:ext uri="{FF2B5EF4-FFF2-40B4-BE49-F238E27FC236}">
                  <a16:creationId xmlns:a16="http://schemas.microsoft.com/office/drawing/2014/main" xmlns="" id="{B1ABD17D-E7D4-A74D-A33E-F22D171460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4887" y="271734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xmlns="" id="{D0EF17FB-E209-754F-957C-E64483CB4CB1}"/>
                </a:ext>
              </a:extLst>
            </p:cNvPr>
            <p:cNvSpPr/>
            <p:nvPr/>
          </p:nvSpPr>
          <p:spPr>
            <a:xfrm>
              <a:off x="7124888" y="2666089"/>
              <a:ext cx="2061289" cy="644442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78" name="Picture 2" descr="User icon">
              <a:extLst>
                <a:ext uri="{FF2B5EF4-FFF2-40B4-BE49-F238E27FC236}">
                  <a16:creationId xmlns:a16="http://schemas.microsoft.com/office/drawing/2014/main" xmlns="" id="{7EACD299-21AB-A24E-AFC4-917D77DC01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6221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0" name="Picture 2" descr="User icon">
              <a:extLst>
                <a:ext uri="{FF2B5EF4-FFF2-40B4-BE49-F238E27FC236}">
                  <a16:creationId xmlns:a16="http://schemas.microsoft.com/office/drawing/2014/main" xmlns="" id="{EC0D1071-D2BD-F045-99CB-94F53572CA7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9651" y="2718254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2" name="Picture 2" descr="User icon">
              <a:extLst>
                <a:ext uri="{FF2B5EF4-FFF2-40B4-BE49-F238E27FC236}">
                  <a16:creationId xmlns:a16="http://schemas.microsoft.com/office/drawing/2014/main" xmlns="" id="{D18B369E-B387-F948-804A-026E14C0569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60985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6BEF79D6-A049-CB4D-A7A3-9E0FD1F23425}"/>
              </a:ext>
            </a:extLst>
          </p:cNvPr>
          <p:cNvSpPr txBox="1"/>
          <p:nvPr/>
        </p:nvSpPr>
        <p:spPr>
          <a:xfrm>
            <a:off x="6926066" y="346430"/>
            <a:ext cx="240104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Kubernetes Cluster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xmlns="" id="{DBF9C11B-4DF5-1C42-9052-9D4B1A2CF113}"/>
              </a:ext>
            </a:extLst>
          </p:cNvPr>
          <p:cNvCxnSpPr>
            <a:cxnSpLocks/>
            <a:stCxn id="182" idx="3"/>
            <a:endCxn id="111" idx="1"/>
          </p:cNvCxnSpPr>
          <p:nvPr/>
        </p:nvCxnSpPr>
        <p:spPr>
          <a:xfrm>
            <a:off x="2418336" y="1248340"/>
            <a:ext cx="2412939" cy="6413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xmlns="" id="{3C66099B-89CC-194D-B955-F7C8BB9CD367}"/>
              </a:ext>
            </a:extLst>
          </p:cNvPr>
          <p:cNvCxnSpPr>
            <a:cxnSpLocks/>
            <a:stCxn id="111" idx="2"/>
            <a:endCxn id="77" idx="0"/>
          </p:cNvCxnSpPr>
          <p:nvPr/>
        </p:nvCxnSpPr>
        <p:spPr>
          <a:xfrm flipH="1">
            <a:off x="6993957" y="1465131"/>
            <a:ext cx="24" cy="248636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xmlns="" id="{92390946-6875-7745-8D86-6FF7187844AF}"/>
              </a:ext>
            </a:extLst>
          </p:cNvPr>
          <p:cNvCxnSpPr/>
          <p:nvPr/>
        </p:nvCxnSpPr>
        <p:spPr>
          <a:xfrm flipH="1">
            <a:off x="6984180" y="4061141"/>
            <a:ext cx="9777" cy="248636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Arrow Connector 207">
            <a:extLst>
              <a:ext uri="{FF2B5EF4-FFF2-40B4-BE49-F238E27FC236}">
                <a16:creationId xmlns:a16="http://schemas.microsoft.com/office/drawing/2014/main" xmlns="" id="{A15D92BB-44A8-0441-B90A-BAE71C53FCC5}"/>
              </a:ext>
            </a:extLst>
          </p:cNvPr>
          <p:cNvCxnSpPr/>
          <p:nvPr/>
        </p:nvCxnSpPr>
        <p:spPr>
          <a:xfrm flipH="1">
            <a:off x="6968940" y="4693461"/>
            <a:ext cx="9777" cy="248636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3808C65B-A7D6-C943-A476-8DCB85854F5C}"/>
              </a:ext>
            </a:extLst>
          </p:cNvPr>
          <p:cNvSpPr txBox="1"/>
          <p:nvPr/>
        </p:nvSpPr>
        <p:spPr>
          <a:xfrm>
            <a:off x="895003" y="1506614"/>
            <a:ext cx="7654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Users</a:t>
            </a:r>
          </a:p>
        </p:txBody>
      </p:sp>
      <p:sp>
        <p:nvSpPr>
          <p:cNvPr id="129" name="Title 3">
            <a:extLst>
              <a:ext uri="{FF2B5EF4-FFF2-40B4-BE49-F238E27FC236}">
                <a16:creationId xmlns:a16="http://schemas.microsoft.com/office/drawing/2014/main" xmlns="" id="{B2DCD4D7-7CB9-214F-B60B-34B5DD81D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02465" y="129203"/>
            <a:ext cx="4041433" cy="79498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 Services Demo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263DD047-E604-2940-9943-D066FFE43BBA}"/>
              </a:ext>
            </a:extLst>
          </p:cNvPr>
          <p:cNvSpPr txBox="1"/>
          <p:nvPr/>
        </p:nvSpPr>
        <p:spPr>
          <a:xfrm>
            <a:off x="0" y="1830001"/>
            <a:ext cx="42981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http://&lt;</a:t>
            </a:r>
            <a:r>
              <a:rPr lang="en-US" sz="1600" dirty="0" err="1"/>
              <a:t>workernode</a:t>
            </a:r>
            <a:r>
              <a:rPr lang="en-US" sz="1600" dirty="0"/>
              <a:t>-public-</a:t>
            </a:r>
            <a:r>
              <a:rPr lang="en-US" sz="1600" dirty="0" err="1"/>
              <a:t>ip</a:t>
            </a:r>
            <a:r>
              <a:rPr lang="en-US" sz="1600" dirty="0"/>
              <a:t>&gt;:&lt;</a:t>
            </a:r>
            <a:r>
              <a:rPr lang="en-US" sz="1600" dirty="0" err="1"/>
              <a:t>NodePort</a:t>
            </a:r>
            <a:r>
              <a:rPr lang="en-US" sz="1600" dirty="0"/>
              <a:t>&gt;/hello</a:t>
            </a:r>
          </a:p>
        </p:txBody>
      </p:sp>
    </p:spTree>
    <p:extLst>
      <p:ext uri="{BB962C8B-B14F-4D97-AF65-F5344CB8AC3E}">
        <p14:creationId xmlns:p14="http://schemas.microsoft.com/office/powerpoint/2010/main" xmlns="" val="3185186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7" grpId="0" animBg="1"/>
      <p:bldP spid="78" grpId="0" animBg="1"/>
      <p:bldP spid="96" grpId="0" animBg="1"/>
      <p:bldP spid="97" grpId="0"/>
      <p:bldP spid="109" grpId="0"/>
      <p:bldP spid="110" grpId="0"/>
      <p:bldP spid="111" grpId="0" animBg="1"/>
      <p:bldP spid="112" grpId="0" animBg="1"/>
      <p:bldP spid="113" grpId="0" animBg="1"/>
      <p:bldP spid="116" grpId="0" animBg="1"/>
      <p:bldP spid="117" grpId="0"/>
      <p:bldP spid="118" grpId="0"/>
      <p:bldP spid="119" grpId="0"/>
      <p:bldP spid="120" grpId="0" animBg="1"/>
      <p:bldP spid="33" grpId="0"/>
      <p:bldP spid="14" grpId="0"/>
      <p:bldP spid="12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xmlns="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846757" y="1756402"/>
            <a:ext cx="4858736" cy="471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xmlns="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273" y="2899123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Kubernetes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YAML Basics</a:t>
            </a:r>
          </a:p>
        </p:txBody>
      </p:sp>
    </p:spTree>
    <p:extLst>
      <p:ext uri="{BB962C8B-B14F-4D97-AF65-F5344CB8AC3E}">
        <p14:creationId xmlns:p14="http://schemas.microsoft.com/office/powerpoint/2010/main" xmlns="" val="65555901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32D51CD-9F3D-7B42-A5CB-2264BA1065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YAML is </a:t>
            </a:r>
            <a:r>
              <a:rPr lang="en-US" dirty="0">
                <a:solidFill>
                  <a:srgbClr val="0070C0"/>
                </a:solidFill>
              </a:rPr>
              <a:t>not a </a:t>
            </a:r>
            <a:r>
              <a:rPr lang="en-US" dirty="0"/>
              <a:t>Markup Language</a:t>
            </a:r>
          </a:p>
          <a:p>
            <a:r>
              <a:rPr lang="en-US" dirty="0"/>
              <a:t>YAML is used to </a:t>
            </a:r>
            <a:r>
              <a:rPr lang="en-US" dirty="0">
                <a:solidFill>
                  <a:srgbClr val="0070C0"/>
                </a:solidFill>
              </a:rPr>
              <a:t>store information </a:t>
            </a:r>
            <a:r>
              <a:rPr lang="en-US" dirty="0"/>
              <a:t>about different things</a:t>
            </a:r>
          </a:p>
          <a:p>
            <a:r>
              <a:rPr lang="en-US" dirty="0"/>
              <a:t>We can use YAML  to </a:t>
            </a:r>
            <a:r>
              <a:rPr lang="en-US" dirty="0">
                <a:solidFill>
                  <a:srgbClr val="0070C0"/>
                </a:solidFill>
              </a:rPr>
              <a:t>define key, Value pairs </a:t>
            </a:r>
            <a:r>
              <a:rPr lang="en-US" dirty="0"/>
              <a:t>like variables, lists and objects</a:t>
            </a:r>
          </a:p>
          <a:p>
            <a:r>
              <a:rPr lang="en-US" dirty="0"/>
              <a:t>YAML is very similar to </a:t>
            </a:r>
            <a:r>
              <a:rPr lang="en-US" dirty="0">
                <a:solidFill>
                  <a:srgbClr val="0070C0"/>
                </a:solidFill>
              </a:rPr>
              <a:t>JSON</a:t>
            </a:r>
            <a:r>
              <a:rPr lang="en-US" dirty="0"/>
              <a:t> (</a:t>
            </a:r>
            <a:r>
              <a:rPr lang="en-US" dirty="0" err="1"/>
              <a:t>Javascript</a:t>
            </a:r>
            <a:r>
              <a:rPr lang="en-US" dirty="0"/>
              <a:t> Object Notation)</a:t>
            </a:r>
          </a:p>
          <a:p>
            <a:r>
              <a:rPr lang="en-US" dirty="0"/>
              <a:t>YAML primarily focuses on </a:t>
            </a:r>
            <a:r>
              <a:rPr lang="en-US" dirty="0">
                <a:solidFill>
                  <a:srgbClr val="0070C0"/>
                </a:solidFill>
              </a:rPr>
              <a:t>readability</a:t>
            </a:r>
            <a:r>
              <a:rPr lang="en-US" dirty="0"/>
              <a:t> and </a:t>
            </a:r>
            <a:r>
              <a:rPr lang="en-US" dirty="0">
                <a:solidFill>
                  <a:srgbClr val="0070C0"/>
                </a:solidFill>
              </a:rPr>
              <a:t>user friendliness</a:t>
            </a:r>
          </a:p>
          <a:p>
            <a:r>
              <a:rPr lang="en-US" dirty="0"/>
              <a:t>YAML is designed to be </a:t>
            </a:r>
            <a:r>
              <a:rPr lang="en-US" dirty="0">
                <a:solidFill>
                  <a:srgbClr val="0070C0"/>
                </a:solidFill>
              </a:rPr>
              <a:t>clean and easy to read</a:t>
            </a:r>
          </a:p>
          <a:p>
            <a:r>
              <a:rPr lang="en-US" dirty="0"/>
              <a:t>We can define YAML files with two different extensions</a:t>
            </a:r>
          </a:p>
          <a:p>
            <a:pPr lvl="1"/>
            <a:r>
              <a:rPr lang="en-US" dirty="0" err="1"/>
              <a:t>abc.</a:t>
            </a:r>
            <a:r>
              <a:rPr lang="en-US" dirty="0" err="1">
                <a:solidFill>
                  <a:srgbClr val="0070C0"/>
                </a:solidFill>
              </a:rPr>
              <a:t>yml</a:t>
            </a:r>
            <a:endParaRPr lang="en-US" dirty="0">
              <a:solidFill>
                <a:srgbClr val="0070C0"/>
              </a:solidFill>
            </a:endParaRPr>
          </a:p>
          <a:p>
            <a:pPr lvl="1"/>
            <a:r>
              <a:rPr lang="en-US" dirty="0" err="1"/>
              <a:t>abc.</a:t>
            </a:r>
            <a:r>
              <a:rPr lang="en-US" dirty="0" err="1">
                <a:solidFill>
                  <a:srgbClr val="0070C0"/>
                </a:solidFill>
              </a:rPr>
              <a:t>yaml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9296E99A-7D02-7745-B595-8E887D94E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YAML Basics</a:t>
            </a:r>
          </a:p>
        </p:txBody>
      </p:sp>
    </p:spTree>
    <p:extLst>
      <p:ext uri="{BB962C8B-B14F-4D97-AF65-F5344CB8AC3E}">
        <p14:creationId xmlns:p14="http://schemas.microsoft.com/office/powerpoint/2010/main" xmlns="" val="2224565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xmlns="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971364" y="1985978"/>
            <a:ext cx="4385767" cy="4257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xmlns="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8879" y="2928922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AWS EKS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CLIs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xmlns="" id="{C5DB0ADC-2D3C-4AE9-87AC-FBFAA0CA0C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71194" y="2392617"/>
            <a:ext cx="3745901" cy="374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7925916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83D072D-354E-0A44-844E-CDD758835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YAML Comments</a:t>
            </a:r>
          </a:p>
          <a:p>
            <a:r>
              <a:rPr lang="en-US" dirty="0"/>
              <a:t>YAML Key Value Pairs</a:t>
            </a:r>
          </a:p>
          <a:p>
            <a:r>
              <a:rPr lang="en-US" dirty="0"/>
              <a:t>YAML Dictionary or Map</a:t>
            </a:r>
          </a:p>
          <a:p>
            <a:r>
              <a:rPr lang="en-US" dirty="0"/>
              <a:t>YAML Array / Lists</a:t>
            </a:r>
          </a:p>
          <a:p>
            <a:r>
              <a:rPr lang="en-US" dirty="0"/>
              <a:t>YAML Spaces</a:t>
            </a:r>
          </a:p>
          <a:p>
            <a:r>
              <a:rPr lang="en-US" dirty="0"/>
              <a:t>YAML Document Separator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7031DAA2-9028-9C40-8C05-CEBA58280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YAML Basics</a:t>
            </a:r>
          </a:p>
        </p:txBody>
      </p:sp>
    </p:spTree>
    <p:extLst>
      <p:ext uri="{BB962C8B-B14F-4D97-AF65-F5344CB8AC3E}">
        <p14:creationId xmlns:p14="http://schemas.microsoft.com/office/powerpoint/2010/main" xmlns="" val="1710787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D5938667-CBCA-D54B-9B67-395FEE2C5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EKS Cluster - CLIs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75E3B91D-61E1-E94F-848D-8A91EFD52FEC}"/>
              </a:ext>
            </a:extLst>
          </p:cNvPr>
          <p:cNvSpPr/>
          <p:nvPr/>
        </p:nvSpPr>
        <p:spPr>
          <a:xfrm>
            <a:off x="392523" y="3718931"/>
            <a:ext cx="2051824" cy="791737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138416B0-90F1-C64C-8EA8-809BA828CBD0}"/>
              </a:ext>
            </a:extLst>
          </p:cNvPr>
          <p:cNvSpPr/>
          <p:nvPr/>
        </p:nvSpPr>
        <p:spPr>
          <a:xfrm>
            <a:off x="4041945" y="2040367"/>
            <a:ext cx="2051824" cy="79173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AWS CLI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730D0FFF-8E44-A04D-9020-E0A6EDF1A32D}"/>
              </a:ext>
            </a:extLst>
          </p:cNvPr>
          <p:cNvSpPr/>
          <p:nvPr/>
        </p:nvSpPr>
        <p:spPr>
          <a:xfrm>
            <a:off x="4039715" y="3712739"/>
            <a:ext cx="2051824" cy="79173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kubectl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CA49AB1F-8D48-4F49-BC0D-7EB8A571E407}"/>
              </a:ext>
            </a:extLst>
          </p:cNvPr>
          <p:cNvSpPr/>
          <p:nvPr/>
        </p:nvSpPr>
        <p:spPr>
          <a:xfrm>
            <a:off x="4041945" y="5437771"/>
            <a:ext cx="2051824" cy="190974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eksctl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0B8C5A3D-AF34-6044-8330-2504650E2C4A}"/>
              </a:ext>
            </a:extLst>
          </p:cNvPr>
          <p:cNvSpPr/>
          <p:nvPr/>
        </p:nvSpPr>
        <p:spPr>
          <a:xfrm>
            <a:off x="6357681" y="2040367"/>
            <a:ext cx="7570191" cy="79173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We can control multiple AWS services from the command line and automate them through scripts.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15BB2228-FCF1-684E-8E53-933857681758}"/>
              </a:ext>
            </a:extLst>
          </p:cNvPr>
          <p:cNvSpPr/>
          <p:nvPr/>
        </p:nvSpPr>
        <p:spPr>
          <a:xfrm>
            <a:off x="6357681" y="3712741"/>
            <a:ext cx="7570191" cy="79173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We can control Kubernetes clusters and objects using </a:t>
            </a:r>
            <a:r>
              <a:rPr lang="en-US" dirty="0" err="1"/>
              <a:t>kubectl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29D54758-CF8B-AC4A-81BA-F2245F50C752}"/>
              </a:ext>
            </a:extLst>
          </p:cNvPr>
          <p:cNvSpPr/>
          <p:nvPr/>
        </p:nvSpPr>
        <p:spPr>
          <a:xfrm>
            <a:off x="6357681" y="5437772"/>
            <a:ext cx="7570191" cy="19097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AutoNum type="arabicPeriod"/>
            </a:pPr>
            <a:r>
              <a:rPr lang="en-US" dirty="0" err="1"/>
              <a:t>eksctl</a:t>
            </a:r>
            <a:r>
              <a:rPr lang="en-US" dirty="0"/>
              <a:t> is used for creating &amp; deleting clusters on AWS EKS.</a:t>
            </a:r>
          </a:p>
          <a:p>
            <a:pPr marL="457200" indent="-457200">
              <a:buAutoNum type="arabicPeriod"/>
            </a:pPr>
            <a:r>
              <a:rPr lang="en-US" dirty="0"/>
              <a:t> We can even create, </a:t>
            </a:r>
            <a:r>
              <a:rPr lang="en-US" dirty="0" err="1"/>
              <a:t>autoscale</a:t>
            </a:r>
            <a:r>
              <a:rPr lang="en-US" dirty="0"/>
              <a:t> and delete node groups.</a:t>
            </a:r>
          </a:p>
          <a:p>
            <a:pPr marL="457200" indent="-457200">
              <a:buAutoNum type="arabicPeriod"/>
            </a:pPr>
            <a:r>
              <a:rPr lang="en-US" dirty="0"/>
              <a:t> We can even create </a:t>
            </a:r>
            <a:r>
              <a:rPr lang="en-US" dirty="0" err="1"/>
              <a:t>fargate</a:t>
            </a:r>
            <a:r>
              <a:rPr lang="en-US" dirty="0"/>
              <a:t> profiles using </a:t>
            </a:r>
            <a:r>
              <a:rPr lang="en-US" dirty="0" err="1"/>
              <a:t>eksctl</a:t>
            </a:r>
            <a:endParaRPr lang="en-US" dirty="0"/>
          </a:p>
          <a:p>
            <a:pPr marL="457200" indent="-457200">
              <a:buAutoNum type="arabicPeriod"/>
            </a:pPr>
            <a:r>
              <a:rPr lang="en-US" dirty="0"/>
              <a:t> In short, it is VERY VERY POWERFUL tool for managing EKS clusters on AWS. 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xmlns="" id="{CB82551D-499A-E045-AA22-39B5F459385B}"/>
              </a:ext>
            </a:extLst>
          </p:cNvPr>
          <p:cNvCxnSpPr>
            <a:stCxn id="5" idx="3"/>
            <a:endCxn id="6" idx="1"/>
          </p:cNvCxnSpPr>
          <p:nvPr/>
        </p:nvCxnSpPr>
        <p:spPr>
          <a:xfrm flipV="1">
            <a:off x="2444347" y="2436236"/>
            <a:ext cx="1597598" cy="1678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xmlns="" id="{828AC5D9-CD1B-E74F-91D3-645F3C6F4722}"/>
              </a:ext>
            </a:extLst>
          </p:cNvPr>
          <p:cNvCxnSpPr>
            <a:stCxn id="5" idx="3"/>
            <a:endCxn id="7" idx="1"/>
          </p:cNvCxnSpPr>
          <p:nvPr/>
        </p:nvCxnSpPr>
        <p:spPr>
          <a:xfrm flipV="1">
            <a:off x="2444347" y="4108608"/>
            <a:ext cx="1595368" cy="6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xmlns="" id="{00F9CF75-AA83-7640-8F7E-FD8ED35589D0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>
            <a:off x="2444347" y="4114800"/>
            <a:ext cx="1597598" cy="2277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071710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xmlns="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971364" y="1985978"/>
            <a:ext cx="4385767" cy="4257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xmlns="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8879" y="2928922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AWS EKS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Cluster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xmlns="" id="{C5DB0ADC-2D3C-4AE9-87AC-FBFAA0CA0C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71194" y="2392617"/>
            <a:ext cx="3745901" cy="374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6473120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44A09D58-7B0E-F541-9DFF-C05ECFC63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85073"/>
            <a:ext cx="12618720" cy="1188851"/>
          </a:xfrm>
        </p:spPr>
        <p:txBody>
          <a:bodyPr/>
          <a:lstStyle/>
          <a:p>
            <a:r>
              <a:rPr lang="en-US" dirty="0"/>
              <a:t>AWS EKS – Core Objects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01D55347-88F3-0E4C-B005-2AC8DF3AC8A2}"/>
              </a:ext>
            </a:extLst>
          </p:cNvPr>
          <p:cNvSpPr/>
          <p:nvPr/>
        </p:nvSpPr>
        <p:spPr>
          <a:xfrm>
            <a:off x="5720576" y="1426703"/>
            <a:ext cx="2555859" cy="791737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EKS Cluster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1583A8F7-7B19-9741-B34D-A7EBDE18B4CC}"/>
              </a:ext>
            </a:extLst>
          </p:cNvPr>
          <p:cNvSpPr/>
          <p:nvPr/>
        </p:nvSpPr>
        <p:spPr>
          <a:xfrm>
            <a:off x="722598" y="3503037"/>
            <a:ext cx="2555859" cy="79173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EKS Control Plane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15E32847-705F-034C-A3CA-525CFCB4B6BC}"/>
              </a:ext>
            </a:extLst>
          </p:cNvPr>
          <p:cNvSpPr/>
          <p:nvPr/>
        </p:nvSpPr>
        <p:spPr>
          <a:xfrm>
            <a:off x="4164608" y="3503036"/>
            <a:ext cx="2555859" cy="79173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Worker Nodes &amp; Node Groups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C4DB13AD-9D81-1741-86B3-E0EC6C8B7C35}"/>
              </a:ext>
            </a:extLst>
          </p:cNvPr>
          <p:cNvSpPr/>
          <p:nvPr/>
        </p:nvSpPr>
        <p:spPr>
          <a:xfrm>
            <a:off x="7570934" y="3503035"/>
            <a:ext cx="2555859" cy="79173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Fargate Profiles</a:t>
            </a:r>
          </a:p>
          <a:p>
            <a:pPr algn="ctr"/>
            <a:r>
              <a:rPr lang="en-US" dirty="0"/>
              <a:t>(Serverless)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9BB1E087-12FF-D649-91CD-F7B740434D64}"/>
              </a:ext>
            </a:extLst>
          </p:cNvPr>
          <p:cNvSpPr/>
          <p:nvPr/>
        </p:nvSpPr>
        <p:spPr>
          <a:xfrm>
            <a:off x="11202515" y="3503035"/>
            <a:ext cx="2555859" cy="79173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VPC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xmlns="" id="{1E7559E0-3563-D241-BD8F-594755D11AC0}"/>
              </a:ext>
            </a:extLst>
          </p:cNvPr>
          <p:cNvCxnSpPr>
            <a:stCxn id="5" idx="2"/>
            <a:endCxn id="6" idx="0"/>
          </p:cNvCxnSpPr>
          <p:nvPr/>
        </p:nvCxnSpPr>
        <p:spPr>
          <a:xfrm flipH="1">
            <a:off x="2000528" y="2218440"/>
            <a:ext cx="4997978" cy="12845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xmlns="" id="{1092FF31-4058-034F-930D-88D755EF384E}"/>
              </a:ext>
            </a:extLst>
          </p:cNvPr>
          <p:cNvCxnSpPr>
            <a:stCxn id="5" idx="2"/>
            <a:endCxn id="7" idx="0"/>
          </p:cNvCxnSpPr>
          <p:nvPr/>
        </p:nvCxnSpPr>
        <p:spPr>
          <a:xfrm flipH="1">
            <a:off x="5442538" y="2218440"/>
            <a:ext cx="1555968" cy="1284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xmlns="" id="{FCD5AA34-C68C-3F49-A6E6-35729C286664}"/>
              </a:ext>
            </a:extLst>
          </p:cNvPr>
          <p:cNvCxnSpPr>
            <a:stCxn id="5" idx="2"/>
            <a:endCxn id="8" idx="0"/>
          </p:cNvCxnSpPr>
          <p:nvPr/>
        </p:nvCxnSpPr>
        <p:spPr>
          <a:xfrm>
            <a:off x="6998506" y="2218440"/>
            <a:ext cx="1850358" cy="1284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xmlns="" id="{EB33ED71-243F-504F-A27F-CFE4372E95F9}"/>
              </a:ext>
            </a:extLst>
          </p:cNvPr>
          <p:cNvCxnSpPr>
            <a:stCxn id="5" idx="2"/>
            <a:endCxn id="9" idx="0"/>
          </p:cNvCxnSpPr>
          <p:nvPr/>
        </p:nvCxnSpPr>
        <p:spPr>
          <a:xfrm>
            <a:off x="6998506" y="2218440"/>
            <a:ext cx="5481939" cy="1284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FA8212F5-4361-7548-8C84-67D765DD211A}"/>
              </a:ext>
            </a:extLst>
          </p:cNvPr>
          <p:cNvSpPr/>
          <p:nvPr/>
        </p:nvSpPr>
        <p:spPr>
          <a:xfrm>
            <a:off x="722598" y="4434513"/>
            <a:ext cx="2555859" cy="264651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Contains Kubernetes Master components like </a:t>
            </a:r>
            <a:r>
              <a:rPr lang="en-US" dirty="0" err="1"/>
              <a:t>etcd</a:t>
            </a:r>
            <a:r>
              <a:rPr lang="en-US" dirty="0"/>
              <a:t>, </a:t>
            </a:r>
            <a:r>
              <a:rPr lang="en-US" dirty="0" err="1"/>
              <a:t>kube-apiserver</a:t>
            </a:r>
            <a:r>
              <a:rPr lang="en-US" dirty="0"/>
              <a:t>, </a:t>
            </a:r>
            <a:r>
              <a:rPr lang="en-US" dirty="0" err="1"/>
              <a:t>kube</a:t>
            </a:r>
            <a:r>
              <a:rPr lang="en-US" dirty="0"/>
              <a:t>-controller.</a:t>
            </a:r>
          </a:p>
          <a:p>
            <a:r>
              <a:rPr lang="en-US" dirty="0"/>
              <a:t>It’s a managed service by AWS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64647946-81FC-E643-936F-B95B608A6196}"/>
              </a:ext>
            </a:extLst>
          </p:cNvPr>
          <p:cNvSpPr/>
          <p:nvPr/>
        </p:nvSpPr>
        <p:spPr>
          <a:xfrm>
            <a:off x="4164608" y="4434512"/>
            <a:ext cx="2555859" cy="264651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Group of EC2 Instances where we run our Application workloads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xmlns="" id="{A14D63B6-0E40-4E4B-8581-3FE2B0707371}"/>
              </a:ext>
            </a:extLst>
          </p:cNvPr>
          <p:cNvSpPr/>
          <p:nvPr/>
        </p:nvSpPr>
        <p:spPr>
          <a:xfrm>
            <a:off x="7570934" y="4434511"/>
            <a:ext cx="2555859" cy="264651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Instead of EC2 Instances, we run our Application workloads on Serverless Fargate profiles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B22CEDA7-27B0-DA49-9329-D6E8D053EAF6}"/>
              </a:ext>
            </a:extLst>
          </p:cNvPr>
          <p:cNvSpPr/>
          <p:nvPr/>
        </p:nvSpPr>
        <p:spPr>
          <a:xfrm>
            <a:off x="11202515" y="4434511"/>
            <a:ext cx="2555859" cy="264651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With AWS VPC we follow secure networking standards which will allow us to run production workloads on EKS. </a:t>
            </a:r>
          </a:p>
        </p:txBody>
      </p:sp>
    </p:spTree>
    <p:extLst>
      <p:ext uri="{BB962C8B-B14F-4D97-AF65-F5344CB8AC3E}">
        <p14:creationId xmlns:p14="http://schemas.microsoft.com/office/powerpoint/2010/main" xmlns="" val="1171799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26" grpId="0" animBg="1"/>
      <p:bldP spid="27" grpId="0" animBg="1"/>
      <p:bldP spid="28" grpId="0" animBg="1"/>
      <p:bldP spid="2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8D959E8A-BF10-5C41-8605-5331DCC4F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EKS work?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5FF19D2A-AA10-B149-B937-E5FBBCC037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8400" y="1828800"/>
            <a:ext cx="12293600" cy="4572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5E2B5E78-238F-8542-BF9B-F35F8D4E3207}"/>
              </a:ext>
            </a:extLst>
          </p:cNvPr>
          <p:cNvSpPr txBox="1"/>
          <p:nvPr/>
        </p:nvSpPr>
        <p:spPr>
          <a:xfrm>
            <a:off x="6858000" y="7724224"/>
            <a:ext cx="143500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© Amazon</a:t>
            </a:r>
          </a:p>
        </p:txBody>
      </p:sp>
    </p:spTree>
    <p:extLst>
      <p:ext uri="{BB962C8B-B14F-4D97-AF65-F5344CB8AC3E}">
        <p14:creationId xmlns:p14="http://schemas.microsoft.com/office/powerpoint/2010/main" xmlns="" val="3094883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00FBA762A8B4A4AB2389BE0BCE3C83F" ma:contentTypeVersion="10" ma:contentTypeDescription="Create a new document." ma:contentTypeScope="" ma:versionID="0f3e2685ea47f4ebc3624ed417f13537">
  <xsd:schema xmlns:xsd="http://www.w3.org/2001/XMLSchema" xmlns:xs="http://www.w3.org/2001/XMLSchema" xmlns:p="http://schemas.microsoft.com/office/2006/metadata/properties" xmlns:ns2="9a51ea1a-1b1e-41ef-b441-1ee4f2fd8669" xmlns:ns3="1715a332-6e4d-4cad-94c4-6bada4eb9966" targetNamespace="http://schemas.microsoft.com/office/2006/metadata/properties" ma:root="true" ma:fieldsID="c0969c2d596e33b812740b722f5f53ca" ns2:_="" ns3:_="">
    <xsd:import namespace="9a51ea1a-1b1e-41ef-b441-1ee4f2fd8669"/>
    <xsd:import namespace="1715a332-6e4d-4cad-94c4-6bada4eb9966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2:LastSharedByUser" minOccurs="0"/>
                <xsd:element ref="ns2:LastSharedByTime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a51ea1a-1b1e-41ef-b441-1ee4f2fd8669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0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1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715a332-6e4d-4cad-94c4-6bada4eb996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5" nillable="true" ma:displayName="MediaServiceAutoTags" ma:internalName="MediaServiceAutoTags" ma:readOnly="true">
      <xsd:simpleType>
        <xsd:restriction base="dms:Text"/>
      </xsd:simpleType>
    </xsd:element>
    <xsd:element name="MediaServiceOCR" ma:index="16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MediaService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CEC2339-1C1C-416D-9A21-94E8CFA5CBF4}">
  <ds:schemaRefs>
    <ds:schemaRef ds:uri="http://schemas.microsoft.com/office/2006/metadata/properties"/>
    <ds:schemaRef ds:uri="http://purl.org/dc/terms/"/>
    <ds:schemaRef ds:uri="http://schemas.microsoft.com/office/2006/documentManagement/types"/>
    <ds:schemaRef ds:uri="http://purl.org/dc/elements/1.1/"/>
    <ds:schemaRef ds:uri="9a51ea1a-1b1e-41ef-b441-1ee4f2fd8669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1715a332-6e4d-4cad-94c4-6bada4eb9966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39179B27-CBA1-4175-8B64-42FE0F853D8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a51ea1a-1b1e-41ef-b441-1ee4f2fd8669"/>
    <ds:schemaRef ds:uri="1715a332-6e4d-4cad-94c4-6bada4eb996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2F2D375-1062-4EE6-861C-05377A63E41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178644</TotalTime>
  <Words>2085</Words>
  <Application>Microsoft Macintosh PowerPoint</Application>
  <PresentationFormat>Custom</PresentationFormat>
  <Paragraphs>482</Paragraphs>
  <Slides>50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1" baseType="lpstr">
      <vt:lpstr>Office Theme</vt:lpstr>
      <vt:lpstr>Kubernetes for Absolute Beginners on AWS Cloud </vt:lpstr>
      <vt:lpstr>Slide 2</vt:lpstr>
      <vt:lpstr>Kubernetes on AWS Cloud</vt:lpstr>
      <vt:lpstr>Slide 4</vt:lpstr>
      <vt:lpstr>Slide 5</vt:lpstr>
      <vt:lpstr>AWS EKS Cluster - CLIs</vt:lpstr>
      <vt:lpstr>Slide 7</vt:lpstr>
      <vt:lpstr>AWS EKS – Core Objects </vt:lpstr>
      <vt:lpstr>How does EKS work?</vt:lpstr>
      <vt:lpstr>EKS Cluster – Core Objects Detailed</vt:lpstr>
      <vt:lpstr>EKS Cluster – Core Objects Detailed</vt:lpstr>
      <vt:lpstr>Slide 12</vt:lpstr>
      <vt:lpstr>Slide 13</vt:lpstr>
      <vt:lpstr>Kubernetes - Architecture</vt:lpstr>
      <vt:lpstr>Kubernetes Architecture - Master</vt:lpstr>
      <vt:lpstr>Kubernetes Architecture - Master</vt:lpstr>
      <vt:lpstr>Kubernetes Architecture - Master</vt:lpstr>
      <vt:lpstr>Kubernetes Architecture – Worker Nodes</vt:lpstr>
      <vt:lpstr>Slide 19</vt:lpstr>
      <vt:lpstr>EKS Kubernetes - Architecture</vt:lpstr>
      <vt:lpstr>Slide 21</vt:lpstr>
      <vt:lpstr>Kubernetes - Fundamentals</vt:lpstr>
      <vt:lpstr>Kubernetes - Imperative &amp; Declarative</vt:lpstr>
      <vt:lpstr>Slide 24</vt:lpstr>
      <vt:lpstr>Kubernetes - POD</vt:lpstr>
      <vt:lpstr>Kubernetes - POD</vt:lpstr>
      <vt:lpstr>Kubernetes – PODs</vt:lpstr>
      <vt:lpstr>Kubernetes – Multi-Container Pods</vt:lpstr>
      <vt:lpstr>Slide 29</vt:lpstr>
      <vt:lpstr>Slide 30</vt:lpstr>
      <vt:lpstr>Kubernetes – Service - NodePort</vt:lpstr>
      <vt:lpstr>Slide 32</vt:lpstr>
      <vt:lpstr>Slide 33</vt:lpstr>
      <vt:lpstr>Kubernetes - ReplicaSets</vt:lpstr>
      <vt:lpstr>Kubernetes – ReplicaSet</vt:lpstr>
      <vt:lpstr>Kubernetes – ReplicaSet</vt:lpstr>
      <vt:lpstr>Kubernetes – ReplicaSet</vt:lpstr>
      <vt:lpstr>Slide 38</vt:lpstr>
      <vt:lpstr>Slide 39</vt:lpstr>
      <vt:lpstr>Kubernetes – Deployments</vt:lpstr>
      <vt:lpstr>Kubernetes - Deployment</vt:lpstr>
      <vt:lpstr>Slide 42</vt:lpstr>
      <vt:lpstr>Slide 43</vt:lpstr>
      <vt:lpstr>Kubernetes - Services</vt:lpstr>
      <vt:lpstr> Services</vt:lpstr>
      <vt:lpstr>Slide 46</vt:lpstr>
      <vt:lpstr> Services Demo</vt:lpstr>
      <vt:lpstr>Slide 48</vt:lpstr>
      <vt:lpstr>YAML Basics</vt:lpstr>
      <vt:lpstr>YAML Basics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Elastic Beanstalk</dc:title>
  <dc:creator>Stack Simplify</dc:creator>
  <cp:lastModifiedBy>Rohit Tak</cp:lastModifiedBy>
  <cp:revision>851</cp:revision>
  <dcterms:created xsi:type="dcterms:W3CDTF">2019-11-12T03:20:49Z</dcterms:created>
  <dcterms:modified xsi:type="dcterms:W3CDTF">2024-09-28T16:38:46Z</dcterms:modified>
</cp:coreProperties>
</file>