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1" r:id="rId7"/>
    <p:sldId id="280" r:id="rId8"/>
    <p:sldId id="29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666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6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45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89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712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49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1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13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86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8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8.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MPMC PROJECT </a:t>
            </a:r>
            <a:br>
              <a:rPr lang="en-US" sz="4000" dirty="0"/>
            </a:br>
            <a:r>
              <a:rPr lang="en-US" sz="4000" dirty="0"/>
              <a:t>Team-8</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Password based door lock system</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6" name="Picture 5">
            <a:extLst>
              <a:ext uri="{FF2B5EF4-FFF2-40B4-BE49-F238E27FC236}">
                <a16:creationId xmlns:a16="http://schemas.microsoft.com/office/drawing/2014/main" id="{403D2C19-EE97-2E9C-6429-03D6D84523B8}"/>
              </a:ext>
            </a:extLst>
          </p:cNvPr>
          <p:cNvPicPr>
            <a:picLocks noChangeAspect="1"/>
          </p:cNvPicPr>
          <p:nvPr/>
        </p:nvPicPr>
        <p:blipFill>
          <a:blip r:embed="rId6"/>
          <a:stretch>
            <a:fillRect/>
          </a:stretch>
        </p:blipFill>
        <p:spPr>
          <a:xfrm>
            <a:off x="1126760" y="1107438"/>
            <a:ext cx="3902440" cy="5275037"/>
          </a:xfrm>
          <a:prstGeom prst="rect">
            <a:avLst/>
          </a:prstGeom>
        </p:spPr>
      </p:pic>
      <p:pic>
        <p:nvPicPr>
          <p:cNvPr id="9" name="Picture 8">
            <a:extLst>
              <a:ext uri="{FF2B5EF4-FFF2-40B4-BE49-F238E27FC236}">
                <a16:creationId xmlns:a16="http://schemas.microsoft.com/office/drawing/2014/main" id="{00D37D26-1BCF-5372-334E-FCB44D995A63}"/>
              </a:ext>
            </a:extLst>
          </p:cNvPr>
          <p:cNvPicPr>
            <a:picLocks noChangeAspect="1"/>
          </p:cNvPicPr>
          <p:nvPr/>
        </p:nvPicPr>
        <p:blipFill>
          <a:blip r:embed="rId7"/>
          <a:stretch>
            <a:fillRect/>
          </a:stretch>
        </p:blipFill>
        <p:spPr>
          <a:xfrm>
            <a:off x="6985132" y="1107438"/>
            <a:ext cx="3880521" cy="5170443"/>
          </a:xfrm>
          <a:prstGeom prst="rect">
            <a:avLst/>
          </a:prstGeom>
        </p:spPr>
      </p:pic>
    </p:spTree>
    <p:extLst>
      <p:ext uri="{BB962C8B-B14F-4D97-AF65-F5344CB8AC3E}">
        <p14:creationId xmlns:p14="http://schemas.microsoft.com/office/powerpoint/2010/main" val="405576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4" name="Picture 3">
            <a:extLst>
              <a:ext uri="{FF2B5EF4-FFF2-40B4-BE49-F238E27FC236}">
                <a16:creationId xmlns:a16="http://schemas.microsoft.com/office/drawing/2014/main" id="{D446D252-C48D-23CF-74B8-B52D4F738860}"/>
              </a:ext>
            </a:extLst>
          </p:cNvPr>
          <p:cNvPicPr>
            <a:picLocks noChangeAspect="1"/>
          </p:cNvPicPr>
          <p:nvPr/>
        </p:nvPicPr>
        <p:blipFill>
          <a:blip r:embed="rId6"/>
          <a:stretch>
            <a:fillRect/>
          </a:stretch>
        </p:blipFill>
        <p:spPr>
          <a:xfrm>
            <a:off x="987086" y="1304823"/>
            <a:ext cx="10217828" cy="4643123"/>
          </a:xfrm>
          <a:prstGeom prst="rect">
            <a:avLst/>
          </a:prstGeom>
        </p:spPr>
      </p:pic>
    </p:spTree>
    <p:extLst>
      <p:ext uri="{BB962C8B-B14F-4D97-AF65-F5344CB8AC3E}">
        <p14:creationId xmlns:p14="http://schemas.microsoft.com/office/powerpoint/2010/main" val="178179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6" name="Picture 5">
            <a:extLst>
              <a:ext uri="{FF2B5EF4-FFF2-40B4-BE49-F238E27FC236}">
                <a16:creationId xmlns:a16="http://schemas.microsoft.com/office/drawing/2014/main" id="{A71FA299-7319-3C68-EE92-4413385FEDD3}"/>
              </a:ext>
            </a:extLst>
          </p:cNvPr>
          <p:cNvPicPr>
            <a:picLocks noChangeAspect="1"/>
          </p:cNvPicPr>
          <p:nvPr/>
        </p:nvPicPr>
        <p:blipFill>
          <a:blip r:embed="rId6"/>
          <a:stretch>
            <a:fillRect/>
          </a:stretch>
        </p:blipFill>
        <p:spPr>
          <a:xfrm>
            <a:off x="2284837" y="1473197"/>
            <a:ext cx="7200969" cy="4471762"/>
          </a:xfrm>
          <a:prstGeom prst="rect">
            <a:avLst/>
          </a:prstGeom>
        </p:spPr>
      </p:pic>
    </p:spTree>
    <p:extLst>
      <p:ext uri="{BB962C8B-B14F-4D97-AF65-F5344CB8AC3E}">
        <p14:creationId xmlns:p14="http://schemas.microsoft.com/office/powerpoint/2010/main" val="419848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5216991"/>
          </a:xfrm>
        </p:spPr>
        <p:txBody>
          <a:bodyPr anchor="t">
            <a:normAutofit/>
          </a:bodyPr>
          <a:lstStyle/>
          <a:p>
            <a:pPr marL="36900" lvl="0" indent="0">
              <a:buNone/>
            </a:pPr>
            <a:r>
              <a:rPr lang="en-US" sz="3600" dirty="0"/>
              <a:t>1.)Eswar Kadali (S20210020271)</a:t>
            </a:r>
          </a:p>
          <a:p>
            <a:pPr marL="36900" lvl="0" indent="0">
              <a:buNone/>
            </a:pPr>
            <a:r>
              <a:rPr lang="en-US" sz="3600" dirty="0"/>
              <a:t>2.)N Rohit (S20210020297)</a:t>
            </a:r>
          </a:p>
          <a:p>
            <a:pPr marL="36900" lvl="0" indent="0">
              <a:buNone/>
            </a:pPr>
            <a:r>
              <a:rPr lang="en-US" sz="3600" dirty="0"/>
              <a:t>3.)N Sandeep (S20210020300)</a:t>
            </a:r>
          </a:p>
          <a:p>
            <a:endParaRPr lang="en-US" sz="2400" dirty="0"/>
          </a:p>
        </p:txBody>
      </p:sp>
    </p:spTree>
    <p:extLst>
      <p:ext uri="{BB962C8B-B14F-4D97-AF65-F5344CB8AC3E}">
        <p14:creationId xmlns:p14="http://schemas.microsoft.com/office/powerpoint/2010/main" val="350571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848567" y="403524"/>
            <a:ext cx="3725078" cy="3274396"/>
          </a:xfrm>
        </p:spPr>
        <p:txBody>
          <a:bodyPr>
            <a:normAutofit/>
          </a:bodyPr>
          <a:lstStyle/>
          <a:p>
            <a:pPr algn="l"/>
            <a:r>
              <a:rPr lang="en-US" sz="4000" dirty="0"/>
              <a:t>Thank You</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162125" y="6812271"/>
            <a:ext cx="3485072" cy="45719"/>
          </a:xfrm>
        </p:spPr>
        <p:txBody>
          <a:bodyPr>
            <a:normAutofit fontScale="25000" lnSpcReduction="20000"/>
          </a:bodyPr>
          <a:lstStyle/>
          <a:p>
            <a:pPr algn="l"/>
            <a:endParaRPr lang="en-US" sz="2300" dirty="0"/>
          </a:p>
        </p:txBody>
      </p:sp>
    </p:spTree>
    <p:extLst>
      <p:ext uri="{BB962C8B-B14F-4D97-AF65-F5344CB8AC3E}">
        <p14:creationId xmlns:p14="http://schemas.microsoft.com/office/powerpoint/2010/main" val="68882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Introduction</a:t>
            </a:r>
          </a:p>
          <a:p>
            <a:pPr marL="36900" lvl="0" indent="0">
              <a:buNone/>
            </a:pPr>
            <a:r>
              <a:rPr lang="en-US" sz="2400" dirty="0"/>
              <a:t>Components Required</a:t>
            </a:r>
          </a:p>
          <a:p>
            <a:pPr marL="36900" lvl="0" indent="0">
              <a:buNone/>
            </a:pPr>
            <a:r>
              <a:rPr lang="en-US" sz="2400" dirty="0"/>
              <a:t>Circuit Diagram</a:t>
            </a:r>
          </a:p>
          <a:p>
            <a:pPr marL="36900" lvl="0" indent="0">
              <a:buNone/>
            </a:pPr>
            <a:r>
              <a:rPr lang="en-US" sz="2400" dirty="0"/>
              <a:t>Block Diagram</a:t>
            </a:r>
          </a:p>
          <a:p>
            <a:pPr marL="36900" lvl="0" indent="0">
              <a:buNone/>
            </a:pPr>
            <a:r>
              <a:rPr lang="en-US" sz="2400" dirty="0"/>
              <a:t>Embedded C code</a:t>
            </a:r>
          </a:p>
          <a:p>
            <a:pPr marL="36900" lvl="0" indent="0">
              <a:buNone/>
            </a:pPr>
            <a:r>
              <a:rPr lang="en-US" sz="2400" dirty="0"/>
              <a:t>Team Members</a:t>
            </a:r>
          </a:p>
          <a:p>
            <a:pPr marL="36900" lvl="0" indent="0">
              <a:buNone/>
            </a:pPr>
            <a:r>
              <a:rPr lang="en-US" sz="2400" dirty="0"/>
              <a:t>Conclusion</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504090" y="68321"/>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32880" y="1523996"/>
            <a:ext cx="5344159" cy="4643123"/>
          </a:xfrm>
        </p:spPr>
        <p:txBody>
          <a:bodyPr anchor="t">
            <a:normAutofit fontScale="85000" lnSpcReduction="10000"/>
          </a:bodyPr>
          <a:lstStyle/>
          <a:p>
            <a:pPr marL="36900" lvl="0" indent="0">
              <a:buNone/>
            </a:pPr>
            <a:r>
              <a:rPr lang="en-US" sz="2400" dirty="0"/>
              <a:t>The password-based lock system can install any door of any rooms. This system also can be integrated with the existing system. This electric combination lock system uses a five-digit password. </a:t>
            </a:r>
          </a:p>
          <a:p>
            <a:pPr marL="36900" lvl="0" indent="0">
              <a:buNone/>
            </a:pPr>
            <a:r>
              <a:rPr lang="en-US" sz="2400" dirty="0"/>
              <a:t>The system collects five-digit user input and compares the user input with the preset password inside the program. If the password matches, access will be granted, and if not match the entry will be denied.</a:t>
            </a:r>
          </a:p>
          <a:p>
            <a:pPr marL="36900" lvl="0" indent="0">
              <a:buNone/>
            </a:pPr>
            <a:r>
              <a:rPr lang="en-US" sz="2400" dirty="0"/>
              <a:t> The system can be used at residential places to ensure better safety. It can be used at organizations to ensure authorized access to highly secured places.</a:t>
            </a:r>
          </a:p>
          <a:p>
            <a:endParaRPr lang="en-US" sz="2400" dirty="0"/>
          </a:p>
        </p:txBody>
      </p:sp>
      <p:pic>
        <p:nvPicPr>
          <p:cNvPr id="6" name="Picture 5">
            <a:extLst>
              <a:ext uri="{FF2B5EF4-FFF2-40B4-BE49-F238E27FC236}">
                <a16:creationId xmlns:a16="http://schemas.microsoft.com/office/drawing/2014/main" id="{F5A83B62-79A7-280F-D3DB-1EF2B8BBC6B9}"/>
              </a:ext>
            </a:extLst>
          </p:cNvPr>
          <p:cNvPicPr>
            <a:picLocks noChangeAspect="1"/>
          </p:cNvPicPr>
          <p:nvPr/>
        </p:nvPicPr>
        <p:blipFill>
          <a:blip r:embed="rId6"/>
          <a:stretch>
            <a:fillRect/>
          </a:stretch>
        </p:blipFill>
        <p:spPr>
          <a:xfrm>
            <a:off x="322052" y="690881"/>
            <a:ext cx="5934973" cy="5334004"/>
          </a:xfrm>
          <a:prstGeom prst="rect">
            <a:avLst/>
          </a:prstGeom>
        </p:spPr>
      </p:pic>
    </p:spTree>
    <p:extLst>
      <p:ext uri="{BB962C8B-B14F-4D97-AF65-F5344CB8AC3E}">
        <p14:creationId xmlns:p14="http://schemas.microsoft.com/office/powerpoint/2010/main" val="142190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Components Required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8051 Microcontroller</a:t>
            </a:r>
          </a:p>
          <a:p>
            <a:pPr marL="36900" lvl="0" indent="0">
              <a:buNone/>
            </a:pPr>
            <a:r>
              <a:rPr lang="en-US" sz="2400" dirty="0"/>
              <a:t>Servo Motors</a:t>
            </a:r>
          </a:p>
          <a:p>
            <a:pPr marL="36900" lvl="0" indent="0">
              <a:buNone/>
            </a:pPr>
            <a:r>
              <a:rPr lang="en-US" sz="2400" dirty="0"/>
              <a:t>Connecting Wires</a:t>
            </a:r>
          </a:p>
          <a:p>
            <a:pPr marL="36900" lvl="0" indent="0">
              <a:buNone/>
            </a:pPr>
            <a:r>
              <a:rPr lang="en-US" sz="2400" dirty="0"/>
              <a:t>Phone Keypad</a:t>
            </a:r>
          </a:p>
          <a:p>
            <a:pPr marL="36900" lvl="0" indent="0">
              <a:buNone/>
            </a:pPr>
            <a:r>
              <a:rPr lang="en-US" sz="2400" dirty="0"/>
              <a:t>LCD-LM016L</a:t>
            </a:r>
          </a:p>
          <a:p>
            <a:pPr marL="36900" lvl="0" indent="0">
              <a:buNone/>
            </a:pPr>
            <a:r>
              <a:rPr lang="en-US" sz="2400" dirty="0"/>
              <a:t>Keil Software</a:t>
            </a:r>
          </a:p>
          <a:p>
            <a:endParaRPr lang="en-US" sz="2400" dirty="0"/>
          </a:p>
        </p:txBody>
      </p:sp>
    </p:spTree>
    <p:extLst>
      <p:ext uri="{BB962C8B-B14F-4D97-AF65-F5344CB8AC3E}">
        <p14:creationId xmlns:p14="http://schemas.microsoft.com/office/powerpoint/2010/main" val="137826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416218" y="-1"/>
            <a:ext cx="4538124" cy="970450"/>
          </a:xfrm>
        </p:spPr>
        <p:txBody>
          <a:bodyPr anchor="b">
            <a:normAutofit/>
          </a:bodyPr>
          <a:lstStyle/>
          <a:p>
            <a:pPr algn="l"/>
            <a:r>
              <a:rPr lang="en-US" sz="4000" dirty="0"/>
              <a:t>Circuit Diagram</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1028" name="Picture 4" descr="Schematic Circuit Diagram">
            <a:extLst>
              <a:ext uri="{FF2B5EF4-FFF2-40B4-BE49-F238E27FC236}">
                <a16:creationId xmlns:a16="http://schemas.microsoft.com/office/drawing/2014/main" id="{92648ABD-39E1-0C76-9814-50FCAD5896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6567" y="970449"/>
            <a:ext cx="7956816" cy="559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263818" y="68321"/>
            <a:ext cx="4538124" cy="970450"/>
          </a:xfrm>
        </p:spPr>
        <p:txBody>
          <a:bodyPr anchor="b">
            <a:normAutofit/>
          </a:bodyPr>
          <a:lstStyle/>
          <a:p>
            <a:pPr algn="l"/>
            <a:r>
              <a:rPr lang="en-US" sz="4000" dirty="0">
                <a:solidFill>
                  <a:schemeClr val="bg1"/>
                </a:solidFill>
              </a:rPr>
              <a:t>Block Diagram	</a:t>
            </a:r>
          </a:p>
        </p:txBody>
      </p:sp>
      <p:pic>
        <p:nvPicPr>
          <p:cNvPr id="3" name="Picture 2">
            <a:extLst>
              <a:ext uri="{FF2B5EF4-FFF2-40B4-BE49-F238E27FC236}">
                <a16:creationId xmlns:a16="http://schemas.microsoft.com/office/drawing/2014/main" id="{47B71B1E-ECE1-20F0-B677-F6D131B05942}"/>
              </a:ext>
            </a:extLst>
          </p:cNvPr>
          <p:cNvPicPr>
            <a:picLocks noChangeAspect="1"/>
          </p:cNvPicPr>
          <p:nvPr/>
        </p:nvPicPr>
        <p:blipFill>
          <a:blip r:embed="rId5"/>
          <a:stretch>
            <a:fillRect/>
          </a:stretch>
        </p:blipFill>
        <p:spPr>
          <a:xfrm>
            <a:off x="0" y="1738543"/>
            <a:ext cx="12192000" cy="3380913"/>
          </a:xfrm>
          <a:prstGeom prst="rect">
            <a:avLst/>
          </a:prstGeom>
        </p:spPr>
      </p:pic>
      <p:sp>
        <p:nvSpPr>
          <p:cNvPr id="4" name="TextBox 3">
            <a:extLst>
              <a:ext uri="{FF2B5EF4-FFF2-40B4-BE49-F238E27FC236}">
                <a16:creationId xmlns:a16="http://schemas.microsoft.com/office/drawing/2014/main" id="{BD4A5272-21E7-75DB-CF3D-336B6EE1E14E}"/>
              </a:ext>
            </a:extLst>
          </p:cNvPr>
          <p:cNvSpPr txBox="1"/>
          <p:nvPr/>
        </p:nvSpPr>
        <p:spPr>
          <a:xfrm>
            <a:off x="8730822" y="3105833"/>
            <a:ext cx="768778" cy="646331"/>
          </a:xfrm>
          <a:prstGeom prst="rect">
            <a:avLst/>
          </a:prstGeom>
          <a:noFill/>
        </p:spPr>
        <p:txBody>
          <a:bodyPr wrap="square" rtlCol="0">
            <a:spAutoFit/>
          </a:bodyPr>
          <a:lstStyle/>
          <a:p>
            <a:r>
              <a:rPr lang="en-IN" dirty="0">
                <a:highlight>
                  <a:srgbClr val="000000"/>
                </a:highlight>
              </a:rPr>
              <a:t>Servo Motor</a:t>
            </a:r>
          </a:p>
        </p:txBody>
      </p:sp>
    </p:spTree>
    <p:extLst>
      <p:ext uri="{BB962C8B-B14F-4D97-AF65-F5344CB8AC3E}">
        <p14:creationId xmlns:p14="http://schemas.microsoft.com/office/powerpoint/2010/main" val="149648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pic>
        <p:nvPicPr>
          <p:cNvPr id="5" name="Content Placeholder 4">
            <a:extLst>
              <a:ext uri="{FF2B5EF4-FFF2-40B4-BE49-F238E27FC236}">
                <a16:creationId xmlns:a16="http://schemas.microsoft.com/office/drawing/2014/main" id="{E6A073D0-1BAD-C268-950E-A951965D9160}"/>
              </a:ext>
            </a:extLst>
          </p:cNvPr>
          <p:cNvPicPr>
            <a:picLocks noGrp="1" noChangeAspect="1"/>
          </p:cNvPicPr>
          <p:nvPr>
            <p:ph idx="1"/>
          </p:nvPr>
        </p:nvPicPr>
        <p:blipFill>
          <a:blip r:embed="rId6"/>
          <a:stretch>
            <a:fillRect/>
          </a:stretch>
        </p:blipFill>
        <p:spPr>
          <a:xfrm>
            <a:off x="457200" y="1107438"/>
            <a:ext cx="5343525" cy="4643123"/>
          </a:xfrm>
        </p:spPr>
      </p:pic>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9" name="Picture 8">
            <a:extLst>
              <a:ext uri="{FF2B5EF4-FFF2-40B4-BE49-F238E27FC236}">
                <a16:creationId xmlns:a16="http://schemas.microsoft.com/office/drawing/2014/main" id="{86384A4F-3A9C-C4A0-4FEF-72DB24398712}"/>
              </a:ext>
            </a:extLst>
          </p:cNvPr>
          <p:cNvPicPr>
            <a:picLocks noChangeAspect="1"/>
          </p:cNvPicPr>
          <p:nvPr/>
        </p:nvPicPr>
        <p:blipFill>
          <a:blip r:embed="rId7"/>
          <a:stretch>
            <a:fillRect/>
          </a:stretch>
        </p:blipFill>
        <p:spPr>
          <a:xfrm>
            <a:off x="6582910" y="1107437"/>
            <a:ext cx="5151889" cy="4643123"/>
          </a:xfrm>
          <a:prstGeom prst="rect">
            <a:avLst/>
          </a:prstGeom>
        </p:spPr>
      </p:pic>
    </p:spTree>
    <p:extLst>
      <p:ext uri="{BB962C8B-B14F-4D97-AF65-F5344CB8AC3E}">
        <p14:creationId xmlns:p14="http://schemas.microsoft.com/office/powerpoint/2010/main" val="298209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8" name="Picture 7">
            <a:extLst>
              <a:ext uri="{FF2B5EF4-FFF2-40B4-BE49-F238E27FC236}">
                <a16:creationId xmlns:a16="http://schemas.microsoft.com/office/drawing/2014/main" id="{F35AC63C-C2D0-7AFC-56D0-F9D55AF3B2CA}"/>
              </a:ext>
            </a:extLst>
          </p:cNvPr>
          <p:cNvPicPr>
            <a:picLocks noChangeAspect="1"/>
          </p:cNvPicPr>
          <p:nvPr/>
        </p:nvPicPr>
        <p:blipFill>
          <a:blip r:embed="rId6"/>
          <a:stretch>
            <a:fillRect/>
          </a:stretch>
        </p:blipFill>
        <p:spPr>
          <a:xfrm>
            <a:off x="171283" y="1252165"/>
            <a:ext cx="3982138" cy="4353667"/>
          </a:xfrm>
          <a:prstGeom prst="rect">
            <a:avLst/>
          </a:prstGeom>
        </p:spPr>
      </p:pic>
      <p:pic>
        <p:nvPicPr>
          <p:cNvPr id="11" name="Picture 10">
            <a:extLst>
              <a:ext uri="{FF2B5EF4-FFF2-40B4-BE49-F238E27FC236}">
                <a16:creationId xmlns:a16="http://schemas.microsoft.com/office/drawing/2014/main" id="{4A36EE7B-24D5-5C6D-A338-34AA37012E2D}"/>
              </a:ext>
            </a:extLst>
          </p:cNvPr>
          <p:cNvPicPr>
            <a:picLocks noChangeAspect="1"/>
          </p:cNvPicPr>
          <p:nvPr/>
        </p:nvPicPr>
        <p:blipFill>
          <a:blip r:embed="rId7"/>
          <a:stretch>
            <a:fillRect/>
          </a:stretch>
        </p:blipFill>
        <p:spPr>
          <a:xfrm>
            <a:off x="4153422" y="1252164"/>
            <a:ext cx="3958692" cy="4353667"/>
          </a:xfrm>
          <a:prstGeom prst="rect">
            <a:avLst/>
          </a:prstGeom>
        </p:spPr>
      </p:pic>
      <p:pic>
        <p:nvPicPr>
          <p:cNvPr id="13" name="Picture 12">
            <a:extLst>
              <a:ext uri="{FF2B5EF4-FFF2-40B4-BE49-F238E27FC236}">
                <a16:creationId xmlns:a16="http://schemas.microsoft.com/office/drawing/2014/main" id="{F1F5A7FA-861E-C719-39A0-92F9DA014D56}"/>
              </a:ext>
            </a:extLst>
          </p:cNvPr>
          <p:cNvPicPr>
            <a:picLocks noChangeAspect="1"/>
          </p:cNvPicPr>
          <p:nvPr/>
        </p:nvPicPr>
        <p:blipFill>
          <a:blip r:embed="rId8"/>
          <a:stretch>
            <a:fillRect/>
          </a:stretch>
        </p:blipFill>
        <p:spPr>
          <a:xfrm>
            <a:off x="8112115" y="1252165"/>
            <a:ext cx="4059504" cy="4353667"/>
          </a:xfrm>
          <a:prstGeom prst="rect">
            <a:avLst/>
          </a:prstGeom>
        </p:spPr>
      </p:pic>
    </p:spTree>
    <p:extLst>
      <p:ext uri="{BB962C8B-B14F-4D97-AF65-F5344CB8AC3E}">
        <p14:creationId xmlns:p14="http://schemas.microsoft.com/office/powerpoint/2010/main" val="236025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26938" y="-1"/>
            <a:ext cx="4538124" cy="970450"/>
          </a:xfrm>
        </p:spPr>
        <p:txBody>
          <a:bodyPr anchor="b">
            <a:normAutofit/>
          </a:bodyPr>
          <a:lstStyle/>
          <a:p>
            <a:pPr algn="l"/>
            <a:r>
              <a:rPr lang="en-US" sz="4000" dirty="0"/>
              <a:t>Embedded C Code</a:t>
            </a:r>
          </a:p>
        </p:txBody>
      </p:sp>
      <p:sp>
        <p:nvSpPr>
          <p:cNvPr id="3" name="Content Placeholder 2">
            <a:extLst>
              <a:ext uri="{FF2B5EF4-FFF2-40B4-BE49-F238E27FC236}">
                <a16:creationId xmlns:a16="http://schemas.microsoft.com/office/drawing/2014/main" id="{93C29737-A867-291E-CE81-1BD2F351AF37}"/>
              </a:ext>
            </a:extLst>
          </p:cNvPr>
          <p:cNvSpPr txBox="1">
            <a:spLocks/>
          </p:cNvSpPr>
          <p:nvPr/>
        </p:nvSpPr>
        <p:spPr>
          <a:xfrm>
            <a:off x="6552432" y="1107438"/>
            <a:ext cx="5344159" cy="464312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p:txBody>
      </p:sp>
      <p:pic>
        <p:nvPicPr>
          <p:cNvPr id="5" name="Picture 4">
            <a:extLst>
              <a:ext uri="{FF2B5EF4-FFF2-40B4-BE49-F238E27FC236}">
                <a16:creationId xmlns:a16="http://schemas.microsoft.com/office/drawing/2014/main" id="{5744289D-EF2D-77CD-AE7B-1DF6125A6252}"/>
              </a:ext>
            </a:extLst>
          </p:cNvPr>
          <p:cNvPicPr>
            <a:picLocks noChangeAspect="1"/>
          </p:cNvPicPr>
          <p:nvPr/>
        </p:nvPicPr>
        <p:blipFill>
          <a:blip r:embed="rId6"/>
          <a:stretch>
            <a:fillRect/>
          </a:stretch>
        </p:blipFill>
        <p:spPr>
          <a:xfrm>
            <a:off x="149436" y="1431821"/>
            <a:ext cx="2889398" cy="3962604"/>
          </a:xfrm>
          <a:prstGeom prst="rect">
            <a:avLst/>
          </a:prstGeom>
        </p:spPr>
      </p:pic>
      <p:pic>
        <p:nvPicPr>
          <p:cNvPr id="7" name="Picture 6">
            <a:extLst>
              <a:ext uri="{FF2B5EF4-FFF2-40B4-BE49-F238E27FC236}">
                <a16:creationId xmlns:a16="http://schemas.microsoft.com/office/drawing/2014/main" id="{FC2E0A28-7311-0272-5D53-2BB0B941C7A5}"/>
              </a:ext>
            </a:extLst>
          </p:cNvPr>
          <p:cNvPicPr>
            <a:picLocks noChangeAspect="1"/>
          </p:cNvPicPr>
          <p:nvPr/>
        </p:nvPicPr>
        <p:blipFill>
          <a:blip r:embed="rId7"/>
          <a:stretch>
            <a:fillRect/>
          </a:stretch>
        </p:blipFill>
        <p:spPr>
          <a:xfrm>
            <a:off x="3155355" y="1447696"/>
            <a:ext cx="2902099" cy="3994355"/>
          </a:xfrm>
          <a:prstGeom prst="rect">
            <a:avLst/>
          </a:prstGeom>
        </p:spPr>
      </p:pic>
      <p:pic>
        <p:nvPicPr>
          <p:cNvPr id="10" name="Picture 9">
            <a:extLst>
              <a:ext uri="{FF2B5EF4-FFF2-40B4-BE49-F238E27FC236}">
                <a16:creationId xmlns:a16="http://schemas.microsoft.com/office/drawing/2014/main" id="{EA01CEBA-26C9-8804-51F4-03726F8B6529}"/>
              </a:ext>
            </a:extLst>
          </p:cNvPr>
          <p:cNvPicPr>
            <a:picLocks noChangeAspect="1"/>
          </p:cNvPicPr>
          <p:nvPr/>
        </p:nvPicPr>
        <p:blipFill>
          <a:blip r:embed="rId8"/>
          <a:stretch>
            <a:fillRect/>
          </a:stretch>
        </p:blipFill>
        <p:spPr>
          <a:xfrm>
            <a:off x="6173975" y="1447697"/>
            <a:ext cx="2584583" cy="3994355"/>
          </a:xfrm>
          <a:prstGeom prst="rect">
            <a:avLst/>
          </a:prstGeom>
        </p:spPr>
      </p:pic>
      <p:pic>
        <p:nvPicPr>
          <p:cNvPr id="14" name="Picture 13">
            <a:extLst>
              <a:ext uri="{FF2B5EF4-FFF2-40B4-BE49-F238E27FC236}">
                <a16:creationId xmlns:a16="http://schemas.microsoft.com/office/drawing/2014/main" id="{B2726497-16B1-47CE-20B1-C5FB9FBBBA70}"/>
              </a:ext>
            </a:extLst>
          </p:cNvPr>
          <p:cNvPicPr>
            <a:picLocks noChangeAspect="1"/>
          </p:cNvPicPr>
          <p:nvPr/>
        </p:nvPicPr>
        <p:blipFill>
          <a:blip r:embed="rId9"/>
          <a:stretch>
            <a:fillRect/>
          </a:stretch>
        </p:blipFill>
        <p:spPr>
          <a:xfrm>
            <a:off x="8929237" y="1431821"/>
            <a:ext cx="2667137" cy="4095961"/>
          </a:xfrm>
          <a:prstGeom prst="rect">
            <a:avLst/>
          </a:prstGeom>
        </p:spPr>
      </p:pic>
    </p:spTree>
    <p:extLst>
      <p:ext uri="{BB962C8B-B14F-4D97-AF65-F5344CB8AC3E}">
        <p14:creationId xmlns:p14="http://schemas.microsoft.com/office/powerpoint/2010/main" val="204139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{97729A0B-9B56-4F0C-930D-4FF6744B1E14}tf55705232_win32</Template>
  <TotalTime>59</TotalTime>
  <Words>204</Words>
  <Application>Microsoft Office PowerPoint</Application>
  <PresentationFormat>Widescreen</PresentationFormat>
  <Paragraphs>47</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Goudy Old Style</vt:lpstr>
      <vt:lpstr>Wingdings 2</vt:lpstr>
      <vt:lpstr>SlateVTI</vt:lpstr>
      <vt:lpstr>MPMC PROJECT  Team-8</vt:lpstr>
      <vt:lpstr>Contents </vt:lpstr>
      <vt:lpstr>Introduction </vt:lpstr>
      <vt:lpstr>Components Required </vt:lpstr>
      <vt:lpstr>Circuit Diagram</vt:lpstr>
      <vt:lpstr>Block Diagram </vt:lpstr>
      <vt:lpstr>Embedded C Code</vt:lpstr>
      <vt:lpstr>Embedded C Code</vt:lpstr>
      <vt:lpstr>Embedded C Code</vt:lpstr>
      <vt:lpstr>Embedded C Code</vt:lpstr>
      <vt:lpstr>Embedded C Code</vt:lpstr>
      <vt:lpstr>Embedded C Code</vt:lpstr>
      <vt:lpstr>TEAM MEMBERS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MPMC PROJECT  Team-8</dc:title>
  <dc:creator>Rohit Nunela</dc:creator>
  <cp:lastModifiedBy>Rohit Nunela</cp:lastModifiedBy>
  <cp:revision>1</cp:revision>
  <dcterms:created xsi:type="dcterms:W3CDTF">2023-12-05T05:58:40Z</dcterms:created>
  <dcterms:modified xsi:type="dcterms:W3CDTF">2023-12-05T06:58:11Z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