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>
        <p:scale>
          <a:sx n="81" d="100"/>
          <a:sy n="81" d="100"/>
        </p:scale>
        <p:origin x="55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000C9-25D5-F442-8392-6B64594132A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D16B-D9B6-F844-AEB3-00E9F6BE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6BF3C-8854-7A07-652D-DF597ED5F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900802" cy="2467803"/>
          </a:xfrm>
        </p:spPr>
        <p:txBody>
          <a:bodyPr anchor="t">
            <a:noAutofit/>
          </a:bodyPr>
          <a:lstStyle/>
          <a:p>
            <a:r>
              <a:rPr lang="en-US" sz="8000" dirty="0"/>
              <a:t>MLFlow in</a:t>
            </a:r>
            <a:br>
              <a:rPr lang="en-US" sz="8000" dirty="0"/>
            </a:br>
            <a:r>
              <a:rPr lang="en-US" sz="8000" dirty="0"/>
              <a:t>Databricks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03799-1846-422B-258F-D7C89513C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929" y="4046673"/>
            <a:ext cx="3344863" cy="1700863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Group 9</a:t>
            </a:r>
          </a:p>
          <a:p>
            <a:r>
              <a:rPr lang="en-US" dirty="0"/>
              <a:t>Radhika J</a:t>
            </a:r>
          </a:p>
          <a:p>
            <a:r>
              <a:rPr lang="en-US" dirty="0"/>
              <a:t>Irving C</a:t>
            </a:r>
          </a:p>
          <a:p>
            <a:r>
              <a:rPr lang="en-US" dirty="0"/>
              <a:t>Rohit M</a:t>
            </a:r>
          </a:p>
          <a:p>
            <a:r>
              <a:rPr lang="en-US" dirty="0"/>
              <a:t>Alexandra  </a:t>
            </a:r>
          </a:p>
        </p:txBody>
      </p:sp>
      <p:pic>
        <p:nvPicPr>
          <p:cNvPr id="9" name="Picture 8" descr="A logo with red lines&#10;&#10;Description automatically generated">
            <a:extLst>
              <a:ext uri="{FF2B5EF4-FFF2-40B4-BE49-F238E27FC236}">
                <a16:creationId xmlns:a16="http://schemas.microsoft.com/office/drawing/2014/main" id="{4F6D6F32-BDAF-72C6-BAF7-91210984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81"/>
          <a:stretch/>
        </p:blipFill>
        <p:spPr>
          <a:xfrm>
            <a:off x="7090597" y="1059566"/>
            <a:ext cx="4749808" cy="2449248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9F03B3ED-6DE4-D8C6-30D9-2F9AD966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67" y="4306850"/>
            <a:ext cx="2497268" cy="9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41DC9-57CD-46BB-0D37-B14F1F3A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0" y="596982"/>
            <a:ext cx="6096000" cy="1836566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are we solving</a:t>
            </a:r>
            <a:r>
              <a:rPr lang="en-US" sz="6000" dirty="0"/>
              <a:t>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B230-9D9B-23CC-5606-E2FF5E2F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72915"/>
            <a:ext cx="5958840" cy="368810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CA" sz="1800" dirty="0">
                <a:highlight>
                  <a:srgbClr val="FFFFFF"/>
                </a:highlight>
                <a:latin typeface="ag-book"/>
              </a:rPr>
              <a:t>P</a:t>
            </a:r>
            <a:r>
              <a:rPr lang="en-CA" sz="1800" b="0" i="0" dirty="0">
                <a:effectLst/>
                <a:highlight>
                  <a:srgbClr val="FFFFFF"/>
                </a:highlight>
                <a:latin typeface="ag-book"/>
              </a:rPr>
              <a:t>redicting Australian Wildfires using Weather Data from NASA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en-CA" sz="1800" dirty="0">
              <a:highlight>
                <a:srgbClr val="FFFFFF"/>
              </a:highlight>
              <a:latin typeface="ag-book"/>
            </a:endParaRPr>
          </a:p>
          <a:p>
            <a:pPr marL="0" indent="0" fontAlgn="base">
              <a:lnSpc>
                <a:spcPct val="100000"/>
              </a:lnSpc>
              <a:buNone/>
            </a:pPr>
            <a:endParaRPr lang="en-CA" sz="1800" dirty="0">
              <a:highlight>
                <a:srgbClr val="FFFFFF"/>
              </a:highlight>
              <a:latin typeface="ag-book"/>
            </a:endParaRPr>
          </a:p>
          <a:p>
            <a:pPr marL="0" indent="0" fontAlgn="base">
              <a:lnSpc>
                <a:spcPct val="100000"/>
              </a:lnSpc>
              <a:buNone/>
            </a:pPr>
            <a:endParaRPr lang="en-CA" sz="1800" dirty="0">
              <a:highlight>
                <a:srgbClr val="FFFFFF"/>
              </a:highlight>
              <a:latin typeface="ag-book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en-CA" sz="1800" b="0" i="0" dirty="0">
                <a:effectLst/>
                <a:highlight>
                  <a:srgbClr val="FFFFFF"/>
                </a:highlight>
                <a:latin typeface="ag-book"/>
              </a:rPr>
              <a:t>According to RGS, the 2020 wildfire was so devastating that:</a:t>
            </a:r>
          </a:p>
          <a:p>
            <a:pPr fontAlgn="base">
              <a:lnSpc>
                <a:spcPct val="100000"/>
              </a:lnSpc>
            </a:pPr>
            <a:r>
              <a:rPr lang="en-CA" sz="1800" b="0" i="0" dirty="0">
                <a:effectLst/>
                <a:highlight>
                  <a:srgbClr val="FFFFFF"/>
                </a:highlight>
                <a:latin typeface="ag-book"/>
              </a:rPr>
              <a:t>28 people have been killed</a:t>
            </a:r>
          </a:p>
          <a:p>
            <a:pPr fontAlgn="base">
              <a:lnSpc>
                <a:spcPct val="100000"/>
              </a:lnSpc>
            </a:pPr>
            <a:r>
              <a:rPr lang="en-CA" sz="1800" b="0" i="0" dirty="0">
                <a:effectLst/>
                <a:highlight>
                  <a:srgbClr val="FFFFFF"/>
                </a:highlight>
                <a:latin typeface="ag-book"/>
              </a:rPr>
              <a:t>2,000 homes have been lost</a:t>
            </a:r>
          </a:p>
          <a:p>
            <a:pPr fontAlgn="base">
              <a:lnSpc>
                <a:spcPct val="100000"/>
              </a:lnSpc>
            </a:pPr>
            <a:r>
              <a:rPr lang="en-CA" sz="1800" b="0" i="0" dirty="0">
                <a:effectLst/>
                <a:highlight>
                  <a:srgbClr val="FFFFFF"/>
                </a:highlight>
                <a:latin typeface="ag-book"/>
              </a:rPr>
              <a:t>An estimated 1 billion animals have been lost</a:t>
            </a:r>
          </a:p>
          <a:p>
            <a:pPr fontAlgn="base">
              <a:lnSpc>
                <a:spcPct val="100000"/>
              </a:lnSpc>
            </a:pPr>
            <a:r>
              <a:rPr lang="en-CA" sz="1800" b="0" i="0" dirty="0">
                <a:effectLst/>
                <a:highlight>
                  <a:srgbClr val="FFFFFF"/>
                </a:highlight>
                <a:latin typeface="ag-book"/>
              </a:rPr>
              <a:t>One-third of the entire koala population has perished</a:t>
            </a:r>
          </a:p>
        </p:txBody>
      </p:sp>
      <p:pic>
        <p:nvPicPr>
          <p:cNvPr id="7" name="Picture 6" descr="A map of australia with orange and red lights&#10;&#10;Description automatically generated">
            <a:extLst>
              <a:ext uri="{FF2B5EF4-FFF2-40B4-BE49-F238E27FC236}">
                <a16:creationId xmlns:a16="http://schemas.microsoft.com/office/drawing/2014/main" id="{400D56F5-3AAF-C1B4-DED8-3EA19752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8" y="2025229"/>
            <a:ext cx="4990587" cy="28072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D8EB0C-4B58-CD21-A3FD-EA202B97AA8E}"/>
              </a:ext>
            </a:extLst>
          </p:cNvPr>
          <p:cNvSpPr txBox="1">
            <a:spLocks/>
          </p:cNvSpPr>
          <p:nvPr/>
        </p:nvSpPr>
        <p:spPr>
          <a:xfrm>
            <a:off x="6096000" y="3274370"/>
            <a:ext cx="445008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3200" dirty="0"/>
              <a:t>Why</a:t>
            </a:r>
            <a:r>
              <a:rPr lang="en-CA" sz="4800" dirty="0"/>
              <a:t>?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3008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5970-FEF4-8D51-AB94-2B2983FB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6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Platform</a:t>
            </a:r>
          </a:p>
        </p:txBody>
      </p:sp>
      <p:pic>
        <p:nvPicPr>
          <p:cNvPr id="4" name="Picture 3" descr="A logo with red lines&#10;&#10;Description automatically generated">
            <a:extLst>
              <a:ext uri="{FF2B5EF4-FFF2-40B4-BE49-F238E27FC236}">
                <a16:creationId xmlns:a16="http://schemas.microsoft.com/office/drawing/2014/main" id="{586BCE73-462F-83AB-7E73-72CABD97E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81"/>
          <a:stretch/>
        </p:blipFill>
        <p:spPr>
          <a:xfrm>
            <a:off x="1163094" y="1989233"/>
            <a:ext cx="3241075" cy="1671267"/>
          </a:xfrm>
          <a:prstGeom prst="rect">
            <a:avLst/>
          </a:prstGeom>
        </p:spPr>
      </p:pic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492D05D7-3414-AF27-FD00-AC3BFD24C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4471" y="2332292"/>
            <a:ext cx="2687634" cy="985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6DE8D-5E8D-A5D9-EC6E-5895C0D7BDD1}"/>
              </a:ext>
            </a:extLst>
          </p:cNvPr>
          <p:cNvSpPr txBox="1"/>
          <p:nvPr/>
        </p:nvSpPr>
        <p:spPr>
          <a:xfrm>
            <a:off x="1253161" y="3910117"/>
            <a:ext cx="324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b="0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anose="020F0502020204030204" pitchFamily="34" charset="0"/>
              </a:rPr>
              <a:t>Databricks is </a:t>
            </a:r>
            <a:r>
              <a:rPr lang="en-CA" b="1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anose="020F0502020204030204" pitchFamily="34" charset="0"/>
              </a:rPr>
              <a:t>a unified analytics platform </a:t>
            </a:r>
            <a:r>
              <a:rPr lang="en-CA" b="0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anose="020F0502020204030204" pitchFamily="34" charset="0"/>
              </a:rPr>
              <a:t>for building, deploying, sharing, and maintaining enterprise-grade data, analytics, and AI solutions at scale.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52184-93EA-125F-D893-635886862F70}"/>
              </a:ext>
            </a:extLst>
          </p:cNvPr>
          <p:cNvSpPr txBox="1"/>
          <p:nvPr/>
        </p:nvSpPr>
        <p:spPr>
          <a:xfrm>
            <a:off x="7324471" y="3919964"/>
            <a:ext cx="3241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Open-source platform for managing </a:t>
            </a:r>
            <a:r>
              <a:rPr lang="en-CA" b="1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the end-to-end machine learning lifecycle.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1B3139"/>
                </a:solidFill>
                <a:highlight>
                  <a:srgbClr val="FFFFFF"/>
                </a:highlight>
                <a:latin typeface="DM Sans" pitchFamily="2" charset="77"/>
              </a:rPr>
              <a:t>Tracking</a:t>
            </a:r>
          </a:p>
          <a:p>
            <a:pPr marL="285750" indent="-285750">
              <a:buFontTx/>
              <a:buChar char="-"/>
            </a:pPr>
            <a:r>
              <a:rPr lang="en-CA" b="0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Models</a:t>
            </a:r>
          </a:p>
          <a:p>
            <a:pPr marL="285750" indent="-285750">
              <a:buFontTx/>
              <a:buChar char="-"/>
            </a:pPr>
            <a:r>
              <a:rPr lang="en-CA" b="0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Projects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rgbClr val="1B3139"/>
                </a:solidFill>
                <a:highlight>
                  <a:srgbClr val="FFFFFF"/>
                </a:highlight>
                <a:latin typeface="DM Sans" pitchFamily="2" charset="77"/>
              </a:rPr>
              <a:t>Registry</a:t>
            </a:r>
            <a:r>
              <a:rPr lang="en-CA" b="0" i="0" dirty="0">
                <a:solidFill>
                  <a:srgbClr val="1B313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2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D02E7E-9175-FCDC-01CA-CA09F14D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70" y="493239"/>
            <a:ext cx="6558539" cy="156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8860A-E6A4-82BB-21D2-424A6C715ADA}"/>
              </a:ext>
            </a:extLst>
          </p:cNvPr>
          <p:cNvSpPr txBox="1"/>
          <p:nvPr/>
        </p:nvSpPr>
        <p:spPr>
          <a:xfrm>
            <a:off x="778770" y="2743332"/>
            <a:ext cx="7162800" cy="3809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Australian Wildfire Prediction using weather data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Dataset curated by IBM from data generated by NASA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b="1" dirty="0"/>
              <a:t>4 Datasets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/>
              <a:t>Weather Data </a:t>
            </a:r>
            <a:r>
              <a:rPr lang="en-CA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(242781, 8)</a:t>
            </a:r>
            <a:endParaRPr lang="en-CA" sz="13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/>
              <a:t>Vegetation Index </a:t>
            </a:r>
            <a:r>
              <a:rPr lang="en-CA" sz="13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(1330, 7)</a:t>
            </a:r>
            <a:endParaRPr lang="en-US" sz="1300" dirty="0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/>
              <a:t>Wildfires Data </a:t>
            </a:r>
            <a:r>
              <a:rPr lang="en-US" sz="1300" dirty="0"/>
              <a:t>(</a:t>
            </a:r>
            <a:r>
              <a:rPr lang="en-CA" sz="13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26406, 10)</a:t>
            </a:r>
            <a:endParaRPr lang="en-US" sz="1300" dirty="0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/>
              <a:t>Land Class Data </a:t>
            </a:r>
            <a:r>
              <a:rPr lang="en-CA" sz="13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(7, 15)</a:t>
            </a:r>
            <a:endParaRPr lang="en-US" sz="13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B2EDC-E839-E502-5253-0AC90EA56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6409" y="493239"/>
            <a:ext cx="3812136" cy="3812136"/>
          </a:xfrm>
          <a:prstGeom prst="rect">
            <a:avLst/>
          </a:prstGeom>
        </p:spPr>
      </p:pic>
      <p:pic>
        <p:nvPicPr>
          <p:cNvPr id="8" name="Picture 7" descr="A logo with a red and white circle&#10;&#10;Description automatically generated">
            <a:extLst>
              <a:ext uri="{FF2B5EF4-FFF2-40B4-BE49-F238E27FC236}">
                <a16:creationId xmlns:a16="http://schemas.microsoft.com/office/drawing/2014/main" id="{FA0C90B9-539D-926C-4BF5-61A1EAD07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184" y="4204320"/>
            <a:ext cx="1982585" cy="16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0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57A8F9-3A03-C129-5281-DECEA458D86E}"/>
              </a:ext>
            </a:extLst>
          </p:cNvPr>
          <p:cNvSpPr/>
          <p:nvPr/>
        </p:nvSpPr>
        <p:spPr>
          <a:xfrm>
            <a:off x="607960" y="5182536"/>
            <a:ext cx="10981195" cy="105897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456FCE5-F05B-BB5F-B66D-9891CF127902}"/>
              </a:ext>
            </a:extLst>
          </p:cNvPr>
          <p:cNvSpPr/>
          <p:nvPr/>
        </p:nvSpPr>
        <p:spPr>
          <a:xfrm>
            <a:off x="3086466" y="2452716"/>
            <a:ext cx="8624479" cy="212484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164E1-032B-0130-3EE7-D1745329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57" y="127357"/>
            <a:ext cx="10515600" cy="1325563"/>
          </a:xfrm>
        </p:spPr>
        <p:txBody>
          <a:bodyPr/>
          <a:lstStyle/>
          <a:p>
            <a:r>
              <a:rPr lang="en-US" dirty="0"/>
              <a:t>The Architecture</a:t>
            </a:r>
          </a:p>
        </p:txBody>
      </p:sp>
      <p:pic>
        <p:nvPicPr>
          <p:cNvPr id="7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CE72AB2A-E348-6BB7-5906-6B1A7BEC3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318" y="1596309"/>
            <a:ext cx="1658080" cy="60776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4E071E1-B66B-F5F4-1F91-2C976B047554}"/>
              </a:ext>
            </a:extLst>
          </p:cNvPr>
          <p:cNvGrpSpPr/>
          <p:nvPr/>
        </p:nvGrpSpPr>
        <p:grpSpPr>
          <a:xfrm>
            <a:off x="607960" y="1741017"/>
            <a:ext cx="2121437" cy="2886875"/>
            <a:chOff x="481055" y="2395828"/>
            <a:chExt cx="2306598" cy="363815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1A8CDDD-2DEC-B737-2344-68F2F6010438}"/>
                </a:ext>
              </a:extLst>
            </p:cNvPr>
            <p:cNvSpPr/>
            <p:nvPr/>
          </p:nvSpPr>
          <p:spPr>
            <a:xfrm>
              <a:off x="481055" y="2395828"/>
              <a:ext cx="2306598" cy="363815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009D19-9625-098C-6C37-9DB4EC4BBC43}"/>
                </a:ext>
              </a:extLst>
            </p:cNvPr>
            <p:cNvGrpSpPr/>
            <p:nvPr/>
          </p:nvGrpSpPr>
          <p:grpSpPr>
            <a:xfrm>
              <a:off x="666216" y="2624710"/>
              <a:ext cx="1859855" cy="3351886"/>
              <a:chOff x="657481" y="2933044"/>
              <a:chExt cx="1859855" cy="335188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C1F8406-9F94-0612-2CF6-CE7E78090325}"/>
                  </a:ext>
                </a:extLst>
              </p:cNvPr>
              <p:cNvGrpSpPr/>
              <p:nvPr/>
            </p:nvGrpSpPr>
            <p:grpSpPr>
              <a:xfrm>
                <a:off x="889338" y="2933044"/>
                <a:ext cx="1543385" cy="1569231"/>
                <a:chOff x="977836" y="2332554"/>
                <a:chExt cx="1543385" cy="1569231"/>
              </a:xfrm>
            </p:grpSpPr>
            <p:pic>
              <p:nvPicPr>
                <p:cNvPr id="6" name="Picture 5" descr="A logo with red lines&#10;&#10;Description automatically generated">
                  <a:extLst>
                    <a:ext uri="{FF2B5EF4-FFF2-40B4-BE49-F238E27FC236}">
                      <a16:creationId xmlns:a16="http://schemas.microsoft.com/office/drawing/2014/main" id="{C41E5B2C-D8CE-044E-E7BC-6933F9329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8040" t="-4019" r="32142" b="42796"/>
                <a:stretch/>
              </p:blipFill>
              <p:spPr>
                <a:xfrm>
                  <a:off x="1262111" y="2332554"/>
                  <a:ext cx="827595" cy="668029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5C82950-D89B-8AD8-5CB7-84E2993E4C1F}"/>
                    </a:ext>
                  </a:extLst>
                </p:cNvPr>
                <p:cNvSpPr txBox="1"/>
                <p:nvPr/>
              </p:nvSpPr>
              <p:spPr>
                <a:xfrm>
                  <a:off x="977836" y="3242403"/>
                  <a:ext cx="1543385" cy="659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Databricks Workspaces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0A03D-0141-CBCD-7943-6C6992F55C08}"/>
                  </a:ext>
                </a:extLst>
              </p:cNvPr>
              <p:cNvSpPr txBox="1"/>
              <p:nvPr/>
            </p:nvSpPr>
            <p:spPr>
              <a:xfrm>
                <a:off x="657481" y="4585322"/>
                <a:ext cx="1859855" cy="1699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/>
                  <a:t>Data Preparation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b="1" dirty="0"/>
                  <a:t>EDA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b="1" dirty="0"/>
                  <a:t>Featurization	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FEAAF2-CE7E-F870-8951-E54B71EF1906}"/>
              </a:ext>
            </a:extLst>
          </p:cNvPr>
          <p:cNvGrpSpPr/>
          <p:nvPr/>
        </p:nvGrpSpPr>
        <p:grpSpPr>
          <a:xfrm>
            <a:off x="2739404" y="5395214"/>
            <a:ext cx="5906474" cy="1274112"/>
            <a:chOff x="2089706" y="5172804"/>
            <a:chExt cx="5906474" cy="1111195"/>
          </a:xfrm>
        </p:grpSpPr>
        <p:pic>
          <p:nvPicPr>
            <p:cNvPr id="5" name="Picture 4" descr="A blue triangle with black text&#10;&#10;Description automatically generated">
              <a:extLst>
                <a:ext uri="{FF2B5EF4-FFF2-40B4-BE49-F238E27FC236}">
                  <a16:creationId xmlns:a16="http://schemas.microsoft.com/office/drawing/2014/main" id="{FCC2816A-1D03-E813-5930-01AAA0C94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7453" y="5172804"/>
              <a:ext cx="827594" cy="67735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3610E-7BEB-D5E3-D9DA-1E1809E21561}"/>
                </a:ext>
              </a:extLst>
            </p:cNvPr>
            <p:cNvSpPr txBox="1"/>
            <p:nvPr/>
          </p:nvSpPr>
          <p:spPr>
            <a:xfrm>
              <a:off x="6206930" y="5286524"/>
              <a:ext cx="1789250" cy="29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Unity Catalog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03FC69-939B-7C0B-EE84-0CCFE5501E2B}"/>
                </a:ext>
              </a:extLst>
            </p:cNvPr>
            <p:cNvSpPr txBox="1"/>
            <p:nvPr/>
          </p:nvSpPr>
          <p:spPr>
            <a:xfrm>
              <a:off x="2089706" y="5297096"/>
              <a:ext cx="2085864" cy="510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Databricks File Systems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C26F71-097A-9DBD-B8F6-39B3EBB9D04B}"/>
                </a:ext>
              </a:extLst>
            </p:cNvPr>
            <p:cNvSpPr txBox="1"/>
            <p:nvPr/>
          </p:nvSpPr>
          <p:spPr>
            <a:xfrm>
              <a:off x="3594909" y="5976222"/>
              <a:ext cx="3416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Storage and Management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1D0FB6-0E99-A2A5-4192-09F0C695A9D2}"/>
              </a:ext>
            </a:extLst>
          </p:cNvPr>
          <p:cNvGrpSpPr/>
          <p:nvPr/>
        </p:nvGrpSpPr>
        <p:grpSpPr>
          <a:xfrm>
            <a:off x="3300376" y="3000583"/>
            <a:ext cx="7562483" cy="1214322"/>
            <a:chOff x="3299454" y="2879136"/>
            <a:chExt cx="7562483" cy="1214322"/>
          </a:xfrm>
        </p:grpSpPr>
        <p:pic>
          <p:nvPicPr>
            <p:cNvPr id="12" name="Picture 11" descr="A logo with red lines&#10;&#10;Description automatically generated">
              <a:extLst>
                <a:ext uri="{FF2B5EF4-FFF2-40B4-BE49-F238E27FC236}">
                  <a16:creationId xmlns:a16="http://schemas.microsoft.com/office/drawing/2014/main" id="{2176EC7F-8110-AE1F-789E-DE0DBC15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40" t="-4019" r="32142" b="42796"/>
            <a:stretch/>
          </p:blipFill>
          <p:spPr>
            <a:xfrm>
              <a:off x="3372691" y="3182407"/>
              <a:ext cx="402220" cy="32466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C736D5-71C4-1829-1BB8-4B0BCFA96FE2}"/>
                </a:ext>
              </a:extLst>
            </p:cNvPr>
            <p:cNvSpPr txBox="1"/>
            <p:nvPr/>
          </p:nvSpPr>
          <p:spPr>
            <a:xfrm>
              <a:off x="3679545" y="3220354"/>
              <a:ext cx="88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AutoML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79093C-C789-420C-494F-942C415BCC68}"/>
                </a:ext>
              </a:extLst>
            </p:cNvPr>
            <p:cNvSpPr txBox="1"/>
            <p:nvPr/>
          </p:nvSpPr>
          <p:spPr>
            <a:xfrm>
              <a:off x="3299454" y="3688790"/>
              <a:ext cx="16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Model Development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D73441-52FE-B4B9-BC93-A0B638F1D53F}"/>
                </a:ext>
              </a:extLst>
            </p:cNvPr>
            <p:cNvSpPr txBox="1"/>
            <p:nvPr/>
          </p:nvSpPr>
          <p:spPr>
            <a:xfrm>
              <a:off x="5263598" y="3662571"/>
              <a:ext cx="15143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Model Tracking &amp; Benchmarking</a:t>
              </a:r>
            </a:p>
          </p:txBody>
        </p:sp>
        <p:pic>
          <p:nvPicPr>
            <p:cNvPr id="19" name="Content Placeholder 4" descr="A blue and black logo&#10;&#10;Description automatically generated">
              <a:extLst>
                <a:ext uri="{FF2B5EF4-FFF2-40B4-BE49-F238E27FC236}">
                  <a16:creationId xmlns:a16="http://schemas.microsoft.com/office/drawing/2014/main" id="{A68184CB-1465-711E-DC3A-8AA48F5A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648" y="2939513"/>
              <a:ext cx="662652" cy="242894"/>
            </a:xfrm>
            <a:prstGeom prst="rect">
              <a:avLst/>
            </a:prstGeom>
          </p:spPr>
        </p:pic>
        <p:pic>
          <p:nvPicPr>
            <p:cNvPr id="22" name="Picture 21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9526967D-09A6-18F3-62EE-2A1D9ED11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582" b="72347"/>
            <a:stretch/>
          </p:blipFill>
          <p:spPr>
            <a:xfrm>
              <a:off x="5299355" y="3260549"/>
              <a:ext cx="1377238" cy="280957"/>
            </a:xfrm>
            <a:prstGeom prst="rect">
              <a:avLst/>
            </a:prstGeom>
          </p:spPr>
        </p:pic>
        <p:pic>
          <p:nvPicPr>
            <p:cNvPr id="24" name="Picture 23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17DB10AC-9121-E221-653F-759B357CF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346" r="36021"/>
            <a:stretch/>
          </p:blipFill>
          <p:spPr>
            <a:xfrm>
              <a:off x="7434500" y="3242402"/>
              <a:ext cx="1157120" cy="307777"/>
            </a:xfrm>
            <a:prstGeom prst="rect">
              <a:avLst/>
            </a:prstGeom>
          </p:spPr>
        </p:pic>
        <p:pic>
          <p:nvPicPr>
            <p:cNvPr id="25" name="Content Placeholder 4" descr="A blue and black logo&#10;&#10;Description automatically generated">
              <a:extLst>
                <a:ext uri="{FF2B5EF4-FFF2-40B4-BE49-F238E27FC236}">
                  <a16:creationId xmlns:a16="http://schemas.microsoft.com/office/drawing/2014/main" id="{D43A3F5F-27C2-BED9-19F8-3883F822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7292" y="2916326"/>
              <a:ext cx="662652" cy="24289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DF0BBD-0F60-8850-BAFE-F7E3DADAD7C6}"/>
                </a:ext>
              </a:extLst>
            </p:cNvPr>
            <p:cNvSpPr txBox="1"/>
            <p:nvPr/>
          </p:nvSpPr>
          <p:spPr>
            <a:xfrm>
              <a:off x="7251436" y="3683788"/>
              <a:ext cx="1514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Model Registry</a:t>
              </a:r>
            </a:p>
          </p:txBody>
        </p:sp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D992AD0A-3DC3-B4DE-48D6-4DDBEDD2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8897" y="3223107"/>
              <a:ext cx="1112719" cy="33515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3453E2-E1DB-F56F-10AE-B15ED25985CD}"/>
                </a:ext>
              </a:extLst>
            </p:cNvPr>
            <p:cNvSpPr txBox="1"/>
            <p:nvPr/>
          </p:nvSpPr>
          <p:spPr>
            <a:xfrm>
              <a:off x="9347574" y="3682518"/>
              <a:ext cx="1514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Model Inferencing</a:t>
              </a:r>
            </a:p>
          </p:txBody>
        </p:sp>
        <p:pic>
          <p:nvPicPr>
            <p:cNvPr id="31" name="Content Placeholder 4" descr="A blue and black logo&#10;&#10;Description automatically generated">
              <a:extLst>
                <a:ext uri="{FF2B5EF4-FFF2-40B4-BE49-F238E27FC236}">
                  <a16:creationId xmlns:a16="http://schemas.microsoft.com/office/drawing/2014/main" id="{2891F362-0875-1894-5974-CB004FB4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3429" y="2879136"/>
              <a:ext cx="662652" cy="242894"/>
            </a:xfrm>
            <a:prstGeom prst="rect">
              <a:avLst/>
            </a:prstGeom>
          </p:spPr>
        </p:pic>
        <p:pic>
          <p:nvPicPr>
            <p:cNvPr id="34" name="Content Placeholder 4" descr="A blue and black logo&#10;&#10;Description automatically generated">
              <a:extLst>
                <a:ext uri="{FF2B5EF4-FFF2-40B4-BE49-F238E27FC236}">
                  <a16:creationId xmlns:a16="http://schemas.microsoft.com/office/drawing/2014/main" id="{4B00CF6E-3F5F-BD1A-E54C-54F08D266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0159" y="2980631"/>
              <a:ext cx="662652" cy="242894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83B5ED-E821-31EE-4968-5C2FA2B6841D}"/>
              </a:ext>
            </a:extLst>
          </p:cNvPr>
          <p:cNvCxnSpPr/>
          <p:nvPr/>
        </p:nvCxnSpPr>
        <p:spPr>
          <a:xfrm flipV="1">
            <a:off x="1258731" y="4627892"/>
            <a:ext cx="0" cy="55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0B4543-1608-16E0-A552-BE08C708D4A7}"/>
              </a:ext>
            </a:extLst>
          </p:cNvPr>
          <p:cNvCxnSpPr>
            <a:cxnSpLocks/>
          </p:cNvCxnSpPr>
          <p:nvPr/>
        </p:nvCxnSpPr>
        <p:spPr>
          <a:xfrm flipH="1">
            <a:off x="2022506" y="4627892"/>
            <a:ext cx="5867" cy="55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5E81E2-FB30-5FC5-926E-6ED657CB7C2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38460" y="3512132"/>
            <a:ext cx="348006" cy="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1117A3-C543-01B0-AB81-6B4078A7DD98}"/>
              </a:ext>
            </a:extLst>
          </p:cNvPr>
          <p:cNvCxnSpPr/>
          <p:nvPr/>
        </p:nvCxnSpPr>
        <p:spPr>
          <a:xfrm flipV="1">
            <a:off x="4147046" y="4594496"/>
            <a:ext cx="0" cy="55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BEBBFE-BD15-DC44-6AD4-93DC2D8B6C50}"/>
              </a:ext>
            </a:extLst>
          </p:cNvPr>
          <p:cNvCxnSpPr/>
          <p:nvPr/>
        </p:nvCxnSpPr>
        <p:spPr>
          <a:xfrm flipV="1">
            <a:off x="10259979" y="4594496"/>
            <a:ext cx="0" cy="55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2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E4F9-F92F-DEC5-475D-75C90375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365125"/>
            <a:ext cx="10022711" cy="825229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6FE0-9AFE-C031-BA71-738A995A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868" y="4775458"/>
            <a:ext cx="3048004" cy="45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Engineer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A86902-9432-5CEB-92F3-08054A1D5767}"/>
              </a:ext>
            </a:extLst>
          </p:cNvPr>
          <p:cNvSpPr txBox="1">
            <a:spLocks/>
          </p:cNvSpPr>
          <p:nvPr/>
        </p:nvSpPr>
        <p:spPr>
          <a:xfrm>
            <a:off x="789933" y="4789476"/>
            <a:ext cx="2926076" cy="47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Data Analyst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E4D2F-D1DF-C7FC-7048-2672FE60C040}"/>
              </a:ext>
            </a:extLst>
          </p:cNvPr>
          <p:cNvSpPr txBox="1">
            <a:spLocks/>
          </p:cNvSpPr>
          <p:nvPr/>
        </p:nvSpPr>
        <p:spPr>
          <a:xfrm>
            <a:off x="8875370" y="1782166"/>
            <a:ext cx="3429000" cy="47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MLOps Engineer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94407F-4F67-A69B-A2DF-5F7FFA9200D3}"/>
              </a:ext>
            </a:extLst>
          </p:cNvPr>
          <p:cNvSpPr txBox="1">
            <a:spLocks/>
          </p:cNvSpPr>
          <p:nvPr/>
        </p:nvSpPr>
        <p:spPr>
          <a:xfrm>
            <a:off x="428547" y="1798808"/>
            <a:ext cx="3048004" cy="45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ML Engineer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DE5F01B-48D8-B25F-DDBA-3E884DCE6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3"/>
          <a:stretch/>
        </p:blipFill>
        <p:spPr>
          <a:xfrm rot="5400000">
            <a:off x="3126661" y="1387039"/>
            <a:ext cx="5532120" cy="5143500"/>
          </a:xfrm>
          <a:prstGeom prst="rect">
            <a:avLst/>
          </a:prstGeom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FAE6684-8141-FD77-CA21-DC8A1A7B56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8083" y="3285648"/>
            <a:ext cx="1574063" cy="1332842"/>
          </a:xfrm>
          <a:prstGeom prst="curvedConnector3">
            <a:avLst>
              <a:gd name="adj1" fmla="val 9926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0A086F57-4B2C-5376-A991-3465AA6459D4}"/>
              </a:ext>
            </a:extLst>
          </p:cNvPr>
          <p:cNvCxnSpPr>
            <a:cxnSpLocks/>
          </p:cNvCxnSpPr>
          <p:nvPr/>
        </p:nvCxnSpPr>
        <p:spPr>
          <a:xfrm rot="10800000">
            <a:off x="2636761" y="2024710"/>
            <a:ext cx="2386654" cy="12972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56546B2E-1CA8-1A57-9A69-DEE9B2C981D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21661" y="2020211"/>
            <a:ext cx="1953709" cy="1408789"/>
          </a:xfrm>
          <a:prstGeom prst="curvedConnector3">
            <a:avLst>
              <a:gd name="adj1" fmla="val 180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D6B9803-99D2-B929-EDC9-9BDE14344293}"/>
              </a:ext>
            </a:extLst>
          </p:cNvPr>
          <p:cNvCxnSpPr/>
          <p:nvPr/>
        </p:nvCxnSpPr>
        <p:spPr>
          <a:xfrm>
            <a:off x="8252749" y="3285648"/>
            <a:ext cx="2337121" cy="1332842"/>
          </a:xfrm>
          <a:prstGeom prst="curvedConnector3">
            <a:avLst>
              <a:gd name="adj1" fmla="val 10002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6999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199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ag-book</vt:lpstr>
      <vt:lpstr>Aharoni</vt:lpstr>
      <vt:lpstr>Aptos</vt:lpstr>
      <vt:lpstr>Arial</vt:lpstr>
      <vt:lpstr>Avenir Next LT Pro</vt:lpstr>
      <vt:lpstr>DM Sans</vt:lpstr>
      <vt:lpstr>Menlo</vt:lpstr>
      <vt:lpstr>FadeVTI</vt:lpstr>
      <vt:lpstr>MLFlow in Databricks</vt:lpstr>
      <vt:lpstr>What are we solving?</vt:lpstr>
      <vt:lpstr>The Platform</vt:lpstr>
      <vt:lpstr>The Data</vt:lpstr>
      <vt:lpstr>The Architecture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MLFlow in Databricks</dc:title>
  <dc:creator>Rohit Mahendran</dc:creator>
  <cp:lastModifiedBy>Rohit Mahendran</cp:lastModifiedBy>
  <cp:revision>1</cp:revision>
  <dcterms:created xsi:type="dcterms:W3CDTF">2024-03-20T13:30:09Z</dcterms:created>
  <dcterms:modified xsi:type="dcterms:W3CDTF">2024-03-21T02:43:07Z</dcterms:modified>
</cp:coreProperties>
</file>