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Lst>
  <p:sldIdLst>
    <p:sldId id="257" r:id="rId2"/>
    <p:sldId id="262" r:id="rId3"/>
    <p:sldId id="265" r:id="rId4"/>
    <p:sldId id="264" r:id="rId5"/>
    <p:sldId id="268" r:id="rId6"/>
    <p:sldId id="263" r:id="rId7"/>
    <p:sldId id="267" r:id="rId8"/>
    <p:sldId id="266" r:id="rId9"/>
    <p:sldId id="269" r:id="rId10"/>
    <p:sldId id="271" r:id="rId11"/>
    <p:sldId id="272" r:id="rId12"/>
    <p:sldId id="273" r:id="rId13"/>
    <p:sldId id="274" r:id="rId14"/>
    <p:sldId id="276" r:id="rId15"/>
    <p:sldId id="277" r:id="rId16"/>
    <p:sldId id="279" r:id="rId17"/>
    <p:sldId id="278" r:id="rId18"/>
    <p:sldId id="280" r:id="rId19"/>
    <p:sldId id="281"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8/2/2024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8/2/2024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8/2/2024</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8/2/2024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8/2/2024</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smtClean="0">
                <a:solidFill>
                  <a:schemeClr val="tx1"/>
                </a:solidFill>
              </a:rPr>
              <a:t>Jenkins</a:t>
            </a: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smtClean="0">
                <a:solidFill>
                  <a:schemeClr val="tx1"/>
                </a:solidFill>
              </a:rPr>
              <a:t>Rohit Shinde</a:t>
            </a: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b="1" dirty="0"/>
              <a:t>What is Maven?</a:t>
            </a:r>
            <a:endParaRPr lang="en-IN" b="1" dirty="0"/>
          </a:p>
        </p:txBody>
      </p:sp>
      <p:sp>
        <p:nvSpPr>
          <p:cNvPr id="3" name="Content Placeholder 2"/>
          <p:cNvSpPr>
            <a:spLocks noGrp="1"/>
          </p:cNvSpPr>
          <p:nvPr>
            <p:ph idx="1"/>
          </p:nvPr>
        </p:nvSpPr>
        <p:spPr/>
        <p:txBody>
          <a:bodyPr/>
          <a:lstStyle/>
          <a:p>
            <a:pPr marL="0" indent="0">
              <a:buNone/>
            </a:pPr>
            <a:r>
              <a:rPr lang="en-US" dirty="0"/>
              <a:t>Maven is a tool that helps you manage and build Java projects. It takes care of downloading the necessary libraries, compiling your code, running tests, and packaging your project into a file like a JAR or WAR.</a:t>
            </a:r>
            <a:endParaRPr lang="en-IN" dirty="0"/>
          </a:p>
          <a:p>
            <a:pPr marL="0" indent="0">
              <a:buNone/>
            </a:pPr>
            <a:endParaRPr lang="en-US" b="1" dirty="0" smtClean="0"/>
          </a:p>
          <a:p>
            <a:pPr marL="0" indent="0">
              <a:buNone/>
            </a:pPr>
            <a:r>
              <a:rPr lang="en-US" b="1" dirty="0" smtClean="0"/>
              <a:t>Key </a:t>
            </a:r>
            <a:r>
              <a:rPr lang="en-US" b="1" dirty="0"/>
              <a:t>Things Maven Does</a:t>
            </a:r>
            <a:endParaRPr lang="en-IN" b="1" dirty="0"/>
          </a:p>
          <a:p>
            <a:pPr lvl="0"/>
            <a:endParaRPr lang="en-US" b="1" dirty="0" smtClean="0"/>
          </a:p>
          <a:p>
            <a:pPr lvl="0"/>
            <a:r>
              <a:rPr lang="en-US" b="1" dirty="0" smtClean="0"/>
              <a:t>Manages </a:t>
            </a:r>
            <a:r>
              <a:rPr lang="en-US" b="1" dirty="0"/>
              <a:t>Dependencies:</a:t>
            </a:r>
            <a:r>
              <a:rPr lang="en-US" dirty="0"/>
              <a:t> Automatically downloads the libraries your project needs.</a:t>
            </a:r>
            <a:endParaRPr lang="en-IN" dirty="0"/>
          </a:p>
          <a:p>
            <a:pPr lvl="0"/>
            <a:r>
              <a:rPr lang="en-US" b="1" dirty="0"/>
              <a:t>Builds Projects:</a:t>
            </a:r>
            <a:r>
              <a:rPr lang="en-US" dirty="0"/>
              <a:t> Compiles your code and packages it into a JAR or WAR file.</a:t>
            </a:r>
            <a:endParaRPr lang="en-IN" dirty="0"/>
          </a:p>
          <a:p>
            <a:pPr lvl="0"/>
            <a:r>
              <a:rPr lang="en-US" b="1" dirty="0"/>
              <a:t>Runs Tests:</a:t>
            </a:r>
            <a:r>
              <a:rPr lang="en-US" dirty="0"/>
              <a:t> Automatically runs tests to make sure your code works.</a:t>
            </a:r>
            <a:endParaRPr lang="en-IN" dirty="0"/>
          </a:p>
          <a:p>
            <a:pPr lvl="0"/>
            <a:r>
              <a:rPr lang="en-US" b="1" dirty="0"/>
              <a:t>Standardizes Projects:</a:t>
            </a:r>
            <a:r>
              <a:rPr lang="en-US" dirty="0"/>
              <a:t> Provides a standard way to organize your project files.</a:t>
            </a:r>
            <a:endParaRPr lang="en-IN" dirty="0"/>
          </a:p>
          <a:p>
            <a:pPr lvl="0"/>
            <a:r>
              <a:rPr lang="en-US" b="1" dirty="0"/>
              <a:t>Uses Plugins:</a:t>
            </a:r>
            <a:r>
              <a:rPr lang="en-US" dirty="0"/>
              <a:t> Can be extended with plugins to do more tasks.</a:t>
            </a:r>
            <a:endParaRPr lang="en-IN" dirty="0"/>
          </a:p>
          <a:p>
            <a:endParaRPr lang="en-IN" dirty="0"/>
          </a:p>
        </p:txBody>
      </p:sp>
    </p:spTree>
    <p:extLst>
      <p:ext uri="{BB962C8B-B14F-4D97-AF65-F5344CB8AC3E}">
        <p14:creationId xmlns:p14="http://schemas.microsoft.com/office/powerpoint/2010/main" val="19505884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b="1" dirty="0"/>
              <a:t>How Maven </a:t>
            </a:r>
            <a:r>
              <a:rPr lang="en-US" b="1" dirty="0" smtClean="0"/>
              <a:t>Works?</a:t>
            </a:r>
            <a:endParaRPr lang="en-IN" b="1" dirty="0"/>
          </a:p>
        </p:txBody>
      </p:sp>
      <p:sp>
        <p:nvSpPr>
          <p:cNvPr id="5" name="Rectangle 2"/>
          <p:cNvSpPr>
            <a:spLocks noGrp="1" noChangeArrowheads="1"/>
          </p:cNvSpPr>
          <p:nvPr>
            <p:ph idx="1"/>
          </p:nvPr>
        </p:nvSpPr>
        <p:spPr bwMode="auto">
          <a:xfrm>
            <a:off x="1066800" y="1719609"/>
            <a:ext cx="7915950"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SimSun" panose="02010600030101010101" pitchFamily="2" charset="-122"/>
                <a:ea typeface="SimSun" panose="02010600030101010101" pitchFamily="2" charset="-122"/>
              </a:rPr>
              <a:t>POM File (</a:t>
            </a:r>
            <a:r>
              <a:rPr kumimoji="0" lang="en-US" altLang="zh-CN" sz="1000" b="1"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rPr>
              <a:t>pom.xml</a:t>
            </a:r>
            <a:r>
              <a:rPr kumimoji="0" lang="en-US" altLang="zh-CN" sz="1200" b="1" i="0" u="none" strike="noStrike" cap="none" normalizeH="0" baseline="0" dirty="0" smtClean="0">
                <a:ln>
                  <a:noFill/>
                </a:ln>
                <a:solidFill>
                  <a:schemeClr val="tx1"/>
                </a:solidFill>
                <a:effectLst/>
                <a:latin typeface="SimSun" panose="02010600030101010101" pitchFamily="2" charset="-122"/>
                <a:ea typeface="SimSun" panose="02010600030101010101" pitchFamily="2" charset="-122"/>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200" b="1" i="0" u="none" strike="noStrike" cap="none" normalizeH="0" baseline="0" dirty="0" smtClean="0">
              <a:ln>
                <a:noFill/>
              </a:ln>
              <a:solidFill>
                <a:schemeClr val="tx1"/>
              </a:solidFill>
              <a:effectLst/>
              <a:latin typeface="SimSun" panose="02010600030101010101" pitchFamily="2" charset="-122"/>
              <a:ea typeface="SimSun"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Maven uses a file called </a:t>
            </a:r>
            <a:r>
              <a:rPr kumimoji="0" lang="en-US" altLang="zh-CN" sz="1000"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rPr>
              <a:t>pom.xml</a:t>
            </a: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to know what to do. This file includes:</a:t>
            </a:r>
            <a:endParaRPr kumimoji="0" lang="en-US" altLang="zh-CN"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zh-CN" sz="1000" b="1" i="0" u="none" strike="noStrike" cap="none" normalizeH="0" baseline="0" dirty="0" smtClean="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Project Info:</a:t>
            </a:r>
            <a:r>
              <a:rPr kumimoji="0" lang="en-US" altLang="zh-CN" sz="1000" b="0" i="0" u="none" strike="noStrike" cap="none" normalizeH="0" baseline="0" dirty="0" smtClean="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 Basic details like project name and version.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zh-CN" sz="1000" b="1" i="0" u="none" strike="noStrike" cap="none" normalizeH="0" baseline="0" dirty="0" smtClean="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Dependencies:</a:t>
            </a:r>
            <a:r>
              <a:rPr kumimoji="0" lang="en-US" altLang="zh-CN" sz="1000" b="0" i="0" u="none" strike="noStrike" cap="none" normalizeH="0" baseline="0" dirty="0" smtClean="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 Lists of libraries your project needs.</a:t>
            </a:r>
          </a:p>
          <a:p>
            <a:pPr marL="0" marR="0" lvl="0" indent="0" algn="l" defTabSz="914400" rtl="0" eaLnBrk="0" fontAlgn="base" latinLnBrk="0" hangingPunct="0">
              <a:lnSpc>
                <a:spcPct val="100000"/>
              </a:lnSpc>
              <a:spcBef>
                <a:spcPct val="0"/>
              </a:spcBef>
              <a:spcAft>
                <a:spcPct val="0"/>
              </a:spcAft>
              <a:buClrTx/>
              <a:buSzTx/>
              <a:buNone/>
              <a:tabLst/>
            </a:pPr>
            <a:r>
              <a:rPr kumimoji="0" lang="en-US" altLang="zh-CN" sz="1000" b="1" i="0" u="none" strike="noStrike" cap="none" normalizeH="0" baseline="0" dirty="0" smtClean="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Plugins:</a:t>
            </a:r>
            <a:r>
              <a:rPr kumimoji="0" lang="en-US" altLang="zh-CN" sz="1000" b="0" i="0" u="none" strike="noStrike" cap="none" normalizeH="0" baseline="0" dirty="0" smtClean="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 Tools that add extra features to Maven.</a:t>
            </a:r>
            <a:endParaRPr kumimoji="0" lang="en-US" altLang="zh-CN"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Build Instructions:</a:t>
            </a:r>
            <a:r>
              <a:rPr kumimoji="0" lang="en-US" altLang="zh-CN" sz="1000" b="0" i="0" u="none" strike="noStrike" cap="none" normalizeH="0" baseline="0" dirty="0" smtClean="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 Steps on how to build your project</a:t>
            </a:r>
            <a:r>
              <a:rPr kumimoji="0" lang="en-US" altLang="zh-CN" sz="8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800" dirty="0">
              <a:latin typeface="Arial" panose="020B0604020202020204" pitchFamily="34" charset="0"/>
            </a:endParaRPr>
          </a:p>
          <a:p>
            <a:pPr marL="0" indent="0">
              <a:buNone/>
            </a:pPr>
            <a:r>
              <a:rPr lang="en-US" b="1" dirty="0"/>
              <a:t>Build Lifecycle</a:t>
            </a:r>
            <a:endParaRPr lang="en-IN" b="1" dirty="0"/>
          </a:p>
          <a:p>
            <a:pPr marL="0" indent="0">
              <a:buNone/>
            </a:pPr>
            <a:r>
              <a:rPr lang="en-US" dirty="0"/>
              <a:t>Maven follows a series of steps called the build lifecycle. Some important steps are:</a:t>
            </a:r>
            <a:endParaRPr lang="en-IN" dirty="0"/>
          </a:p>
          <a:p>
            <a:pPr lvl="0"/>
            <a:r>
              <a:rPr lang="en-US" b="1" dirty="0"/>
              <a:t>validate:</a:t>
            </a:r>
            <a:r>
              <a:rPr lang="en-US" dirty="0"/>
              <a:t> Checks if everything is ready.</a:t>
            </a:r>
            <a:endParaRPr lang="en-IN" dirty="0"/>
          </a:p>
          <a:p>
            <a:pPr lvl="0"/>
            <a:r>
              <a:rPr lang="en-US" b="1" dirty="0"/>
              <a:t>compile:</a:t>
            </a:r>
            <a:r>
              <a:rPr lang="en-US" dirty="0"/>
              <a:t> Compiles the source code.</a:t>
            </a:r>
            <a:endParaRPr lang="en-IN" dirty="0"/>
          </a:p>
          <a:p>
            <a:pPr lvl="0"/>
            <a:r>
              <a:rPr lang="en-US" b="1" dirty="0"/>
              <a:t>test:</a:t>
            </a:r>
            <a:r>
              <a:rPr lang="en-US" dirty="0"/>
              <a:t> Runs tests on the compiled code.</a:t>
            </a:r>
            <a:endParaRPr lang="en-IN" dirty="0"/>
          </a:p>
          <a:p>
            <a:pPr lvl="0"/>
            <a:r>
              <a:rPr lang="en-US" b="1" dirty="0"/>
              <a:t>package:</a:t>
            </a:r>
            <a:r>
              <a:rPr lang="en-US" dirty="0"/>
              <a:t> Packages the code into a JAR or WAR file.</a:t>
            </a:r>
            <a:endParaRPr lang="en-IN" dirty="0"/>
          </a:p>
          <a:p>
            <a:pPr lvl="0"/>
            <a:r>
              <a:rPr lang="en-US" b="1" dirty="0"/>
              <a:t>install:</a:t>
            </a:r>
            <a:r>
              <a:rPr lang="en-US" dirty="0"/>
              <a:t> Installs the package into your local system for use by other projects.</a:t>
            </a:r>
            <a:endParaRPr lang="en-IN" dirty="0"/>
          </a:p>
          <a:p>
            <a:pPr lvl="0"/>
            <a:r>
              <a:rPr lang="en-US" b="1" dirty="0"/>
              <a:t>deploy:</a:t>
            </a:r>
            <a:r>
              <a:rPr lang="en-US" dirty="0"/>
              <a:t> Copies the package to a remote server so others can use it.</a:t>
            </a:r>
            <a:endParaRPr lang="en-IN"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71597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r>
              <a:rPr lang="en-US" b="1" dirty="0"/>
              <a:t>What is Continuous Deployment?</a:t>
            </a:r>
            <a:endParaRPr lang="en-IN" b="1" dirty="0"/>
          </a:p>
        </p:txBody>
      </p:sp>
      <p:sp>
        <p:nvSpPr>
          <p:cNvPr id="5" name="Rectangle 2"/>
          <p:cNvSpPr>
            <a:spLocks noGrp="1" noChangeArrowheads="1"/>
          </p:cNvSpPr>
          <p:nvPr>
            <p:ph idx="1"/>
          </p:nvPr>
        </p:nvSpPr>
        <p:spPr bwMode="auto">
          <a:xfrm>
            <a:off x="509847" y="2363029"/>
            <a:ext cx="10405533" cy="833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smtClean="0"/>
              <a:t>Continuous </a:t>
            </a:r>
            <a:r>
              <a:rPr lang="en-US" dirty="0"/>
              <a:t>Deployment (CD) is a software development practice where code changes are automatically </a:t>
            </a:r>
            <a:r>
              <a:rPr lang="en-US" dirty="0" smtClean="0"/>
              <a:t>deployed </a:t>
            </a:r>
            <a:r>
              <a:rPr lang="en-US" dirty="0"/>
              <a:t>to production environments once they pass all necessary tests. This means that every change that passes the automated testing phase is released to users without any manual intervention.</a:t>
            </a:r>
            <a:endParaRPr lang="en-IN" dirty="0"/>
          </a:p>
        </p:txBody>
      </p:sp>
    </p:spTree>
    <p:extLst>
      <p:ext uri="{BB962C8B-B14F-4D97-AF65-F5344CB8AC3E}">
        <p14:creationId xmlns:p14="http://schemas.microsoft.com/office/powerpoint/2010/main" val="14822221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r>
              <a:rPr lang="en-IN" dirty="0"/>
              <a:t>What is tomcat?</a:t>
            </a:r>
          </a:p>
        </p:txBody>
      </p:sp>
      <p:sp>
        <p:nvSpPr>
          <p:cNvPr id="5" name="Rectangle 2"/>
          <p:cNvSpPr>
            <a:spLocks noGrp="1" noChangeArrowheads="1"/>
          </p:cNvSpPr>
          <p:nvPr>
            <p:ph idx="1"/>
          </p:nvPr>
        </p:nvSpPr>
        <p:spPr bwMode="auto">
          <a:xfrm>
            <a:off x="642851" y="2094137"/>
            <a:ext cx="10405533" cy="2933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dirty="0"/>
              <a:t>Apache Tomcat is an open-source web server and servlet container. It's widely used to deploy and run Java web applications. Here’s a simple breakdown of what Tomcat is and what it does</a:t>
            </a:r>
            <a:r>
              <a:rPr lang="en-US" dirty="0" smtClean="0"/>
              <a:t>:</a:t>
            </a:r>
          </a:p>
          <a:p>
            <a:pPr marL="0" indent="0">
              <a:buNone/>
            </a:pPr>
            <a:endParaRPr lang="en-IN" dirty="0"/>
          </a:p>
          <a:p>
            <a:pPr marL="0" indent="0">
              <a:buNone/>
            </a:pPr>
            <a:r>
              <a:rPr lang="en-US" b="1" dirty="0"/>
              <a:t>What is Apache Tomcat?</a:t>
            </a:r>
            <a:endParaRPr lang="en-IN" b="1" dirty="0"/>
          </a:p>
          <a:p>
            <a:pPr lvl="0"/>
            <a:r>
              <a:rPr lang="en-US" b="1" dirty="0"/>
              <a:t>Web Server:</a:t>
            </a:r>
            <a:r>
              <a:rPr lang="en-US" dirty="0"/>
              <a:t> Tomcat serves web content, meaning it handles HTTP requests from users and serves web pages and applications.</a:t>
            </a:r>
            <a:endParaRPr lang="en-IN" dirty="0"/>
          </a:p>
          <a:p>
            <a:pPr lvl="0"/>
            <a:r>
              <a:rPr lang="en-US" b="1" dirty="0"/>
              <a:t>Servlet Container:</a:t>
            </a:r>
            <a:r>
              <a:rPr lang="en-US" dirty="0"/>
              <a:t> It runs Java Servlets and </a:t>
            </a:r>
            <a:r>
              <a:rPr lang="en-US" dirty="0" err="1"/>
              <a:t>JavaServer</a:t>
            </a:r>
            <a:r>
              <a:rPr lang="en-US" dirty="0"/>
              <a:t> Pages (JSPs), which are technologies used for building dynamic web applications</a:t>
            </a:r>
            <a:endParaRPr lang="en-IN" dirty="0"/>
          </a:p>
          <a:p>
            <a:endParaRPr lang="en-IN" dirty="0"/>
          </a:p>
        </p:txBody>
      </p:sp>
    </p:spTree>
    <p:extLst>
      <p:ext uri="{BB962C8B-B14F-4D97-AF65-F5344CB8AC3E}">
        <p14:creationId xmlns:p14="http://schemas.microsoft.com/office/powerpoint/2010/main" val="511980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662458" cy="1371600"/>
          </a:xfrm>
        </p:spPr>
        <p:txBody>
          <a:bodyPr>
            <a:normAutofit/>
          </a:bodyPr>
          <a:lstStyle/>
          <a:p>
            <a:pPr fontAlgn="base"/>
            <a:r>
              <a:rPr lang="en-US" b="1" dirty="0"/>
              <a:t>Different Types of Jenkins CI/CD Pipelines</a:t>
            </a:r>
          </a:p>
        </p:txBody>
      </p:sp>
      <p:sp>
        <p:nvSpPr>
          <p:cNvPr id="5" name="Rectangle 2"/>
          <p:cNvSpPr>
            <a:spLocks noGrp="1" noChangeArrowheads="1"/>
          </p:cNvSpPr>
          <p:nvPr>
            <p:ph idx="1"/>
          </p:nvPr>
        </p:nvSpPr>
        <p:spPr bwMode="auto">
          <a:xfrm>
            <a:off x="642851" y="3018622"/>
            <a:ext cx="10405533" cy="1084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fontAlgn="base">
              <a:buNone/>
            </a:pPr>
            <a:r>
              <a:rPr lang="en-US" dirty="0" smtClean="0"/>
              <a:t>1. </a:t>
            </a:r>
            <a:r>
              <a:rPr lang="en-IN" dirty="0"/>
              <a:t>Scripted Pipeline</a:t>
            </a:r>
          </a:p>
          <a:p>
            <a:pPr marL="0" indent="0" fontAlgn="base">
              <a:buNone/>
            </a:pPr>
            <a:r>
              <a:rPr lang="en-US" dirty="0" smtClean="0"/>
              <a:t>2. </a:t>
            </a:r>
            <a:r>
              <a:rPr lang="en-IN" dirty="0"/>
              <a:t>Declarative Pipeline</a:t>
            </a:r>
          </a:p>
          <a:p>
            <a:pPr marL="0" indent="0">
              <a:buNone/>
            </a:pPr>
            <a:endParaRPr lang="en-IN" dirty="0"/>
          </a:p>
        </p:txBody>
      </p:sp>
    </p:spTree>
    <p:extLst>
      <p:ext uri="{BB962C8B-B14F-4D97-AF65-F5344CB8AC3E}">
        <p14:creationId xmlns:p14="http://schemas.microsoft.com/office/powerpoint/2010/main" val="36624923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662458" cy="1371600"/>
          </a:xfrm>
        </p:spPr>
        <p:txBody>
          <a:bodyPr>
            <a:normAutofit/>
          </a:bodyPr>
          <a:lstStyle/>
          <a:p>
            <a:pPr fontAlgn="base"/>
            <a:r>
              <a:rPr lang="en-US" b="1" dirty="0"/>
              <a:t>Different Types of Jenkins CI/CD Pipelines</a:t>
            </a:r>
          </a:p>
        </p:txBody>
      </p:sp>
      <p:sp>
        <p:nvSpPr>
          <p:cNvPr id="5" name="Rectangle 2"/>
          <p:cNvSpPr>
            <a:spLocks noGrp="1" noChangeArrowheads="1"/>
          </p:cNvSpPr>
          <p:nvPr>
            <p:ph idx="1"/>
          </p:nvPr>
        </p:nvSpPr>
        <p:spPr bwMode="auto">
          <a:xfrm>
            <a:off x="709353" y="1861782"/>
            <a:ext cx="10405533" cy="3947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fontAlgn="base">
              <a:buNone/>
            </a:pPr>
            <a:r>
              <a:rPr lang="en-IN" b="1" dirty="0" smtClean="0"/>
              <a:t>Scripted Pipeline:</a:t>
            </a:r>
          </a:p>
          <a:p>
            <a:pPr marL="0" indent="0" fontAlgn="base">
              <a:buNone/>
            </a:pPr>
            <a:r>
              <a:rPr lang="en-US" dirty="0"/>
              <a:t>A Jenkins Scripted Pipeline is a way to define your continuous integration and continuous delivery (CI/CD) process as code. It uses a domain-specific language (DSL) based on Groovy, which allows for a high degree of flexibility and control over the pipeline’s behavior.</a:t>
            </a:r>
            <a:r>
              <a:rPr lang="en-US" dirty="0"/>
              <a:t> </a:t>
            </a:r>
            <a:endParaRPr lang="en-US" dirty="0" smtClean="0"/>
          </a:p>
          <a:p>
            <a:pPr marL="0" indent="0" fontAlgn="base">
              <a:buNone/>
            </a:pPr>
            <a:endParaRPr lang="en-US" dirty="0"/>
          </a:p>
          <a:p>
            <a:pPr marL="0" indent="0" fontAlgn="base">
              <a:buNone/>
            </a:pPr>
            <a:r>
              <a:rPr lang="en-US" b="1" dirty="0" smtClean="0"/>
              <a:t>Pros and Cons:</a:t>
            </a:r>
            <a:endParaRPr lang="en-IN" b="1" dirty="0"/>
          </a:p>
          <a:p>
            <a:pPr fontAlgn="base"/>
            <a:r>
              <a:rPr lang="en-US" dirty="0"/>
              <a:t>The imbalance between developers’ experience in Groovy and Jenkins creates an impedance mismatch that is not easy to remove.</a:t>
            </a:r>
          </a:p>
          <a:p>
            <a:pPr fontAlgn="base"/>
            <a:r>
              <a:rPr lang="en-US" dirty="0"/>
              <a:t>Although scripted syntax is powerful and expedites the creation of complex pipelines, it concurrently makes the pipeline hard to read and hard to manage.</a:t>
            </a:r>
          </a:p>
          <a:p>
            <a:pPr marL="0" indent="0">
              <a:buNone/>
            </a:pPr>
            <a:endParaRPr lang="en-US" b="1" dirty="0" smtClean="0"/>
          </a:p>
          <a:p>
            <a:pPr marL="0" indent="0">
              <a:buNone/>
            </a:pPr>
            <a:endParaRPr lang="en-IN" dirty="0"/>
          </a:p>
        </p:txBody>
      </p:sp>
    </p:spTree>
    <p:extLst>
      <p:ext uri="{BB962C8B-B14F-4D97-AF65-F5344CB8AC3E}">
        <p14:creationId xmlns:p14="http://schemas.microsoft.com/office/powerpoint/2010/main" val="4532730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Scripted pipeline</a:t>
            </a:r>
            <a:endParaRPr lang="en-IN" dirty="0"/>
          </a:p>
        </p:txBody>
      </p:sp>
      <p:pic>
        <p:nvPicPr>
          <p:cNvPr id="4" name="Content Placeholder 3"/>
          <p:cNvPicPr>
            <a:picLocks noGrp="1" noChangeAspect="1"/>
          </p:cNvPicPr>
          <p:nvPr>
            <p:ph idx="1"/>
          </p:nvPr>
        </p:nvPicPr>
        <p:blipFill>
          <a:blip r:embed="rId2"/>
          <a:stretch>
            <a:fillRect/>
          </a:stretch>
        </p:blipFill>
        <p:spPr>
          <a:xfrm>
            <a:off x="2609231" y="2103438"/>
            <a:ext cx="6973538" cy="3849687"/>
          </a:xfrm>
          <a:prstGeom prst="rect">
            <a:avLst/>
          </a:prstGeom>
        </p:spPr>
      </p:pic>
    </p:spTree>
    <p:extLst>
      <p:ext uri="{BB962C8B-B14F-4D97-AF65-F5344CB8AC3E}">
        <p14:creationId xmlns:p14="http://schemas.microsoft.com/office/powerpoint/2010/main" val="29703737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662458" cy="1371600"/>
          </a:xfrm>
        </p:spPr>
        <p:txBody>
          <a:bodyPr>
            <a:normAutofit/>
          </a:bodyPr>
          <a:lstStyle/>
          <a:p>
            <a:pPr fontAlgn="base"/>
            <a:r>
              <a:rPr lang="en-US" b="1" dirty="0"/>
              <a:t>Different Types of Jenkins CI/CD Pipelines</a:t>
            </a:r>
          </a:p>
        </p:txBody>
      </p:sp>
      <p:sp>
        <p:nvSpPr>
          <p:cNvPr id="5" name="Rectangle 2"/>
          <p:cNvSpPr>
            <a:spLocks noGrp="1" noChangeArrowheads="1"/>
          </p:cNvSpPr>
          <p:nvPr>
            <p:ph idx="1"/>
          </p:nvPr>
        </p:nvSpPr>
        <p:spPr bwMode="auto">
          <a:xfrm>
            <a:off x="642851" y="1956794"/>
            <a:ext cx="10405533" cy="3208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fontAlgn="base">
              <a:buNone/>
            </a:pPr>
            <a:r>
              <a:rPr lang="en-IN" b="1" dirty="0" smtClean="0"/>
              <a:t>Declarative Pipeline:</a:t>
            </a:r>
          </a:p>
          <a:p>
            <a:pPr marL="0" indent="0" fontAlgn="base">
              <a:buNone/>
            </a:pPr>
            <a:r>
              <a:rPr lang="en-US" dirty="0"/>
              <a:t>A Jenkins Declarative Pipeline is a more recent and simplified way to define your continuous integration and continuous delivery (CI/CD) pipelines in Jenkins. It provides a more structured and user-friendly syntax compared to the traditional scripted </a:t>
            </a:r>
            <a:r>
              <a:rPr lang="en-US" dirty="0" smtClean="0"/>
              <a:t>pipeline.</a:t>
            </a:r>
          </a:p>
          <a:p>
            <a:pPr marL="0" indent="0" fontAlgn="base">
              <a:buNone/>
            </a:pPr>
            <a:endParaRPr lang="en-US" dirty="0"/>
          </a:p>
          <a:p>
            <a:pPr marL="0" indent="0" fontAlgn="base">
              <a:buNone/>
            </a:pPr>
            <a:r>
              <a:rPr lang="en-US" b="1" dirty="0" smtClean="0"/>
              <a:t>Pros and Cons:</a:t>
            </a:r>
            <a:endParaRPr lang="en-IN" b="1" dirty="0"/>
          </a:p>
          <a:p>
            <a:pPr fontAlgn="base"/>
            <a:r>
              <a:rPr lang="en-US" dirty="0"/>
              <a:t>Since declarative pipelines don’t make use of Groovy code, the declarative syntax doesn’t access valuable APIs. But, at the end of the day, the declarative syntax is uncomplicated to read and comparatively easier to manage.</a:t>
            </a:r>
            <a:endParaRPr lang="en-US" b="1" dirty="0" smtClean="0"/>
          </a:p>
          <a:p>
            <a:pPr marL="0" indent="0">
              <a:buNone/>
            </a:pPr>
            <a:endParaRPr lang="en-IN" dirty="0"/>
          </a:p>
        </p:txBody>
      </p:sp>
    </p:spTree>
    <p:extLst>
      <p:ext uri="{BB962C8B-B14F-4D97-AF65-F5344CB8AC3E}">
        <p14:creationId xmlns:p14="http://schemas.microsoft.com/office/powerpoint/2010/main" val="15936392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Declarative </a:t>
            </a:r>
            <a:r>
              <a:rPr lang="en-IN" b="1" dirty="0" smtClean="0"/>
              <a:t>Pipeline</a:t>
            </a:r>
            <a:endParaRPr lang="en-IN" dirty="0"/>
          </a:p>
        </p:txBody>
      </p:sp>
      <p:pic>
        <p:nvPicPr>
          <p:cNvPr id="4" name="Content Placeholder 3"/>
          <p:cNvPicPr>
            <a:picLocks noGrp="1" noChangeAspect="1"/>
          </p:cNvPicPr>
          <p:nvPr>
            <p:ph idx="1"/>
          </p:nvPr>
        </p:nvPicPr>
        <p:blipFill>
          <a:blip r:embed="rId2"/>
          <a:stretch>
            <a:fillRect/>
          </a:stretch>
        </p:blipFill>
        <p:spPr>
          <a:xfrm>
            <a:off x="4643097" y="2103438"/>
            <a:ext cx="2905805" cy="3849687"/>
          </a:xfrm>
          <a:prstGeom prst="rect">
            <a:avLst/>
          </a:prstGeom>
        </p:spPr>
      </p:pic>
    </p:spTree>
    <p:extLst>
      <p:ext uri="{BB962C8B-B14F-4D97-AF65-F5344CB8AC3E}">
        <p14:creationId xmlns:p14="http://schemas.microsoft.com/office/powerpoint/2010/main" val="26577049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Practical Demo</a:t>
            </a:r>
            <a:endParaRPr lang="en-IN" dirty="0"/>
          </a:p>
        </p:txBody>
      </p:sp>
      <p:cxnSp>
        <p:nvCxnSpPr>
          <p:cNvPr id="6" name="Straight Arrow Connector 5"/>
          <p:cNvCxnSpPr/>
          <p:nvPr/>
        </p:nvCxnSpPr>
        <p:spPr>
          <a:xfrm flipV="1">
            <a:off x="1147157" y="2402377"/>
            <a:ext cx="6591993" cy="8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160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smtClean="0"/>
              <a:t>What </a:t>
            </a:r>
            <a:r>
              <a:rPr lang="en-US" dirty="0" smtClean="0"/>
              <a:t>is Jenkins?</a:t>
            </a:r>
            <a:endParaRPr lang="en-US" dirty="0"/>
          </a:p>
        </p:txBody>
      </p:sp>
      <p:sp>
        <p:nvSpPr>
          <p:cNvPr id="3" name="Content Placeholder 2"/>
          <p:cNvSpPr>
            <a:spLocks noGrp="1"/>
          </p:cNvSpPr>
          <p:nvPr>
            <p:ph idx="1"/>
          </p:nvPr>
        </p:nvSpPr>
        <p:spPr>
          <a:xfrm>
            <a:off x="1008611" y="2402377"/>
            <a:ext cx="10058400" cy="1354975"/>
          </a:xfrm>
        </p:spPr>
        <p:txBody>
          <a:bodyPr/>
          <a:lstStyle/>
          <a:p>
            <a:r>
              <a:rPr lang="en-US" b="1" dirty="0"/>
              <a:t>Jenkins</a:t>
            </a:r>
            <a:r>
              <a:rPr lang="en-US" dirty="0"/>
              <a:t> is a powerful tool that helps automate parts of the software development process, including building, testing, and deploying code. It integrates with various version control systems (like </a:t>
            </a:r>
            <a:r>
              <a:rPr lang="en-US" dirty="0" err="1"/>
              <a:t>Git</a:t>
            </a:r>
            <a:r>
              <a:rPr lang="en-US" dirty="0"/>
              <a:t>), build tools (like Maven and </a:t>
            </a:r>
            <a:r>
              <a:rPr lang="en-US" dirty="0" err="1"/>
              <a:t>Gradle</a:t>
            </a:r>
            <a:r>
              <a:rPr lang="en-US" dirty="0"/>
              <a:t>), and deployment environments, enabling seamless automation of the entire development </a:t>
            </a:r>
            <a:r>
              <a:rPr lang="en-US" dirty="0" smtClean="0"/>
              <a:t>pipeline</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6830" y="702511"/>
            <a:ext cx="1050174" cy="1460398"/>
          </a:xfrm>
          <a:prstGeom prst="rect">
            <a:avLst/>
          </a:prstGeom>
        </p:spPr>
      </p:pic>
    </p:spTree>
    <p:extLst>
      <p:ext uri="{BB962C8B-B14F-4D97-AF65-F5344CB8AC3E}">
        <p14:creationId xmlns:p14="http://schemas.microsoft.com/office/powerpoint/2010/main" val="39392857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54105" y="959566"/>
            <a:ext cx="7609886" cy="4277452"/>
          </a:xfrm>
          <a:prstGeom prst="rect">
            <a:avLst/>
          </a:prstGeom>
        </p:spPr>
      </p:pic>
    </p:spTree>
    <p:extLst>
      <p:ext uri="{BB962C8B-B14F-4D97-AF65-F5344CB8AC3E}">
        <p14:creationId xmlns:p14="http://schemas.microsoft.com/office/powerpoint/2010/main" val="39480339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IN" b="1" dirty="0"/>
              <a:t>Why</a:t>
            </a:r>
            <a:r>
              <a:rPr lang="en-US" b="1" dirty="0"/>
              <a:t> Jenkins</a:t>
            </a:r>
            <a:r>
              <a:rPr lang="en-IN" b="1" dirty="0"/>
              <a:t> is </a:t>
            </a:r>
            <a:r>
              <a:rPr lang="en-IN" b="1" dirty="0" smtClean="0"/>
              <a:t>popular?</a:t>
            </a:r>
            <a:endParaRPr lang="en-IN" b="1" dirty="0"/>
          </a:p>
        </p:txBody>
      </p:sp>
      <p:sp>
        <p:nvSpPr>
          <p:cNvPr id="3" name="Content Placeholder 2"/>
          <p:cNvSpPr>
            <a:spLocks noGrp="1"/>
          </p:cNvSpPr>
          <p:nvPr>
            <p:ph idx="1"/>
          </p:nvPr>
        </p:nvSpPr>
        <p:spPr/>
        <p:txBody>
          <a:bodyPr>
            <a:normAutofit/>
          </a:bodyPr>
          <a:lstStyle/>
          <a:p>
            <a:pPr lvl="0"/>
            <a:r>
              <a:rPr lang="en-US" b="1" dirty="0" smtClean="0"/>
              <a:t>Continuous </a:t>
            </a:r>
            <a:r>
              <a:rPr lang="en-US" b="1" dirty="0"/>
              <a:t>Integration (CI):</a:t>
            </a:r>
            <a:r>
              <a:rPr lang="en-US" dirty="0"/>
              <a:t> Automatically builds and tests code changes, allowing developers to detect issues early.</a:t>
            </a:r>
            <a:endParaRPr lang="en-IN" dirty="0"/>
          </a:p>
          <a:p>
            <a:pPr lvl="0"/>
            <a:r>
              <a:rPr lang="en-US" b="1" dirty="0"/>
              <a:t>Continuous Delivery (CD):</a:t>
            </a:r>
            <a:r>
              <a:rPr lang="en-US" dirty="0"/>
              <a:t> Automates the deployment of applications, ensuring faster and more reliable releases.</a:t>
            </a:r>
            <a:endParaRPr lang="en-IN" dirty="0"/>
          </a:p>
          <a:p>
            <a:pPr lvl="0"/>
            <a:r>
              <a:rPr lang="en-US" b="1" dirty="0"/>
              <a:t>Extensibility:</a:t>
            </a:r>
            <a:r>
              <a:rPr lang="en-US" dirty="0"/>
              <a:t> Jenkins has a vast library of plugins that extend its functionality, integrating with many other tools and services.</a:t>
            </a:r>
            <a:endParaRPr lang="en-IN" dirty="0"/>
          </a:p>
          <a:p>
            <a:pPr lvl="0"/>
            <a:r>
              <a:rPr lang="en-US" b="1" dirty="0"/>
              <a:t>Easy Configuration:</a:t>
            </a:r>
            <a:r>
              <a:rPr lang="en-US" dirty="0"/>
              <a:t> Configuration through a web interface makes it user-friendly, and </a:t>
            </a:r>
            <a:r>
              <a:rPr lang="en-US" dirty="0" err="1"/>
              <a:t>Jenkinsfiles</a:t>
            </a:r>
            <a:r>
              <a:rPr lang="en-US" dirty="0"/>
              <a:t> (code-based configuration) allow for more complex setups.</a:t>
            </a:r>
            <a:endParaRPr lang="en-IN" dirty="0"/>
          </a:p>
          <a:p>
            <a:pPr lvl="0"/>
            <a:r>
              <a:rPr lang="en-US" b="1" dirty="0"/>
              <a:t>Scalability:</a:t>
            </a:r>
            <a:r>
              <a:rPr lang="en-US" dirty="0"/>
              <a:t> Can be scaled across multiple nodes to distribute build and test loads, improving performance.</a:t>
            </a:r>
            <a:endParaRPr lang="en-IN" dirty="0"/>
          </a:p>
          <a:p>
            <a:pPr lvl="0"/>
            <a:r>
              <a:rPr lang="en-US" b="1" dirty="0"/>
              <a:t>Community Support:</a:t>
            </a:r>
            <a:r>
              <a:rPr lang="en-US" dirty="0"/>
              <a:t> Being open-source, Jenkins has a large, active community contributing plugins, improvements, and support.</a:t>
            </a:r>
            <a:endParaRPr lang="en-IN" dirty="0"/>
          </a:p>
          <a:p>
            <a:endParaRPr lang="en-IN" dirty="0"/>
          </a:p>
        </p:txBody>
      </p:sp>
    </p:spTree>
    <p:extLst>
      <p:ext uri="{BB962C8B-B14F-4D97-AF65-F5344CB8AC3E}">
        <p14:creationId xmlns:p14="http://schemas.microsoft.com/office/powerpoint/2010/main" val="37588147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454640" cy="1371600"/>
          </a:xfrm>
        </p:spPr>
        <p:txBody>
          <a:bodyPr>
            <a:normAutofit/>
          </a:bodyPr>
          <a:lstStyle/>
          <a:p>
            <a:pPr algn="ctr"/>
            <a:r>
              <a:rPr lang="en-IN" dirty="0"/>
              <a:t>Why do we need continuous integration</a:t>
            </a:r>
            <a:endParaRPr lang="en-US" dirty="0"/>
          </a:p>
        </p:txBody>
      </p:sp>
      <p:sp>
        <p:nvSpPr>
          <p:cNvPr id="3" name="Content Placeholder 2"/>
          <p:cNvSpPr>
            <a:spLocks noGrp="1"/>
          </p:cNvSpPr>
          <p:nvPr>
            <p:ph idx="1"/>
          </p:nvPr>
        </p:nvSpPr>
        <p:spPr/>
        <p:txBody>
          <a:bodyPr/>
          <a:lstStyle/>
          <a:p>
            <a:pPr marL="0" indent="0">
              <a:buNone/>
            </a:pPr>
            <a:r>
              <a:rPr lang="en-US" b="1" dirty="0"/>
              <a:t>Continuous integration is a development practice </a:t>
            </a:r>
            <a:r>
              <a:rPr lang="en-US" b="1" dirty="0" smtClean="0"/>
              <a:t>in </a:t>
            </a:r>
            <a:r>
              <a:rPr lang="en-US" b="1" dirty="0"/>
              <a:t>which developers are required to commit changes to source code in a shared repository several times a day. every commit is then build and this allows the teams to detect problem early.</a:t>
            </a:r>
            <a:endParaRPr lang="en-IN" b="1" dirty="0"/>
          </a:p>
          <a:p>
            <a:pPr marL="0" indent="0">
              <a:buNone/>
            </a:pPr>
            <a:r>
              <a:rPr lang="en-US" dirty="0" smtClean="0"/>
              <a:t>it </a:t>
            </a:r>
            <a:r>
              <a:rPr lang="en-US" dirty="0"/>
              <a:t>then bring following benefits to software development:</a:t>
            </a:r>
            <a:endParaRPr lang="en-IN" dirty="0"/>
          </a:p>
          <a:p>
            <a:r>
              <a:rPr lang="en-US" dirty="0"/>
              <a:t>1. </a:t>
            </a:r>
            <a:r>
              <a:rPr lang="en-US" dirty="0" smtClean="0"/>
              <a:t>catches </a:t>
            </a:r>
            <a:r>
              <a:rPr lang="en-US" dirty="0"/>
              <a:t>issue fast </a:t>
            </a:r>
            <a:endParaRPr lang="en-IN" dirty="0"/>
          </a:p>
          <a:p>
            <a:r>
              <a:rPr lang="en-US" dirty="0"/>
              <a:t>2. Everyone can see </a:t>
            </a:r>
            <a:r>
              <a:rPr lang="en-US" dirty="0" smtClean="0"/>
              <a:t>what’s </a:t>
            </a:r>
            <a:r>
              <a:rPr lang="en-US" dirty="0"/>
              <a:t>happening</a:t>
            </a:r>
            <a:endParaRPr lang="en-IN" dirty="0"/>
          </a:p>
          <a:p>
            <a:r>
              <a:rPr lang="en-US" dirty="0"/>
              <a:t>3. Automate the build </a:t>
            </a:r>
            <a:endParaRPr lang="en-IN" dirty="0"/>
          </a:p>
          <a:p>
            <a:r>
              <a:rPr lang="en-US" dirty="0"/>
              <a:t>4. Continuous integration leads to </a:t>
            </a:r>
            <a:r>
              <a:rPr lang="en-US" dirty="0" smtClean="0"/>
              <a:t>continuous </a:t>
            </a:r>
            <a:r>
              <a:rPr lang="en-US" dirty="0"/>
              <a:t>deployment allowing us to deliver software more rapidly</a:t>
            </a:r>
            <a:endParaRPr lang="en-IN" dirty="0"/>
          </a:p>
          <a:p>
            <a:endParaRPr lang="en-IN" dirty="0"/>
          </a:p>
        </p:txBody>
      </p:sp>
    </p:spTree>
    <p:extLst>
      <p:ext uri="{BB962C8B-B14F-4D97-AF65-F5344CB8AC3E}">
        <p14:creationId xmlns:p14="http://schemas.microsoft.com/office/powerpoint/2010/main" val="15985125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User managing </a:t>
            </a:r>
            <a:r>
              <a:rPr lang="en-US" dirty="0" smtClean="0"/>
              <a:t>security</a:t>
            </a:r>
            <a:endParaRPr lang="en-US" dirty="0"/>
          </a:p>
        </p:txBody>
      </p:sp>
      <p:sp>
        <p:nvSpPr>
          <p:cNvPr id="3" name="Content Placeholder 2"/>
          <p:cNvSpPr>
            <a:spLocks noGrp="1"/>
          </p:cNvSpPr>
          <p:nvPr>
            <p:ph idx="1"/>
          </p:nvPr>
        </p:nvSpPr>
        <p:spPr/>
        <p:txBody>
          <a:bodyPr/>
          <a:lstStyle/>
          <a:p>
            <a:r>
              <a:rPr lang="en-US" dirty="0"/>
              <a:t>There can be multiple users that can operate </a:t>
            </a:r>
            <a:r>
              <a:rPr lang="en-US" dirty="0" smtClean="0"/>
              <a:t>Jenkins </a:t>
            </a:r>
            <a:r>
              <a:rPr lang="en-US" dirty="0"/>
              <a:t>for the same set of project holding different </a:t>
            </a:r>
            <a:r>
              <a:rPr lang="en-US" dirty="0" smtClean="0"/>
              <a:t>responsibility.</a:t>
            </a:r>
            <a:endParaRPr lang="en-IN" dirty="0"/>
          </a:p>
          <a:p>
            <a:r>
              <a:rPr lang="en-US" dirty="0"/>
              <a:t>so it is very important to </a:t>
            </a:r>
            <a:r>
              <a:rPr lang="en-US" dirty="0" smtClean="0"/>
              <a:t>restrict </a:t>
            </a:r>
            <a:r>
              <a:rPr lang="en-US" dirty="0"/>
              <a:t>access of users so they can operate on their </a:t>
            </a:r>
            <a:r>
              <a:rPr lang="en-US" dirty="0" smtClean="0"/>
              <a:t>responsibility </a:t>
            </a:r>
            <a:r>
              <a:rPr lang="en-US" dirty="0"/>
              <a:t>in a </a:t>
            </a:r>
            <a:r>
              <a:rPr lang="en-US" dirty="0" err="1"/>
              <a:t>contriled</a:t>
            </a:r>
            <a:r>
              <a:rPr lang="en-US" dirty="0"/>
              <a:t> manner.</a:t>
            </a:r>
            <a:endParaRPr lang="en-IN" dirty="0"/>
          </a:p>
          <a:p>
            <a:r>
              <a:rPr lang="en-US" dirty="0"/>
              <a:t>To manage access of users:</a:t>
            </a:r>
            <a:endParaRPr lang="en-IN" dirty="0"/>
          </a:p>
          <a:p>
            <a:pPr marL="0" indent="0">
              <a:buNone/>
            </a:pPr>
            <a:r>
              <a:rPr lang="en-US" dirty="0"/>
              <a:t>1. </a:t>
            </a:r>
            <a:r>
              <a:rPr lang="en-US" dirty="0" smtClean="0"/>
              <a:t>Click </a:t>
            </a:r>
            <a:r>
              <a:rPr lang="en-US" dirty="0"/>
              <a:t>on manage </a:t>
            </a:r>
            <a:r>
              <a:rPr lang="en-US" dirty="0" smtClean="0"/>
              <a:t>Jenkins </a:t>
            </a:r>
            <a:r>
              <a:rPr lang="en-US" dirty="0"/>
              <a:t>from the home page.</a:t>
            </a:r>
            <a:endParaRPr lang="en-IN" dirty="0"/>
          </a:p>
          <a:p>
            <a:pPr marL="0" indent="0">
              <a:buNone/>
            </a:pPr>
            <a:r>
              <a:rPr lang="en-US" dirty="0"/>
              <a:t>2. click on the link configure global security.</a:t>
            </a:r>
            <a:endParaRPr lang="en-IN" dirty="0"/>
          </a:p>
          <a:p>
            <a:pPr marL="0" indent="0">
              <a:buNone/>
            </a:pPr>
            <a:r>
              <a:rPr lang="en-US" dirty="0"/>
              <a:t>3. Under "Access control" you will see an " </a:t>
            </a:r>
            <a:r>
              <a:rPr lang="en-US" dirty="0" smtClean="0"/>
              <a:t>authorization label”.</a:t>
            </a:r>
            <a:endParaRPr lang="en-IN" dirty="0"/>
          </a:p>
          <a:p>
            <a:endParaRPr lang="en-IN" dirty="0"/>
          </a:p>
        </p:txBody>
      </p:sp>
    </p:spTree>
    <p:extLst>
      <p:ext uri="{BB962C8B-B14F-4D97-AF65-F5344CB8AC3E}">
        <p14:creationId xmlns:p14="http://schemas.microsoft.com/office/powerpoint/2010/main" val="187530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lvl="0"/>
            <a:r>
              <a:rPr lang="en-IN" dirty="0"/>
              <a:t>What are different plugins in </a:t>
            </a:r>
            <a:r>
              <a:rPr lang="en-IN" dirty="0" smtClean="0"/>
              <a:t>Jenkins?</a:t>
            </a:r>
            <a:endParaRPr lang="en-IN" dirty="0"/>
          </a:p>
        </p:txBody>
      </p:sp>
      <p:sp>
        <p:nvSpPr>
          <p:cNvPr id="3" name="Content Placeholder 2"/>
          <p:cNvSpPr>
            <a:spLocks noGrp="1"/>
          </p:cNvSpPr>
          <p:nvPr>
            <p:ph idx="1"/>
          </p:nvPr>
        </p:nvSpPr>
        <p:spPr/>
        <p:txBody>
          <a:bodyPr/>
          <a:lstStyle/>
          <a:p>
            <a:pPr marL="0" indent="0">
              <a:buNone/>
            </a:pPr>
            <a:r>
              <a:rPr lang="en-US" b="1" dirty="0"/>
              <a:t>Jenkins supports plugins which allow </a:t>
            </a:r>
            <a:r>
              <a:rPr lang="en-US" b="1" dirty="0" smtClean="0"/>
              <a:t>Jenkins </a:t>
            </a:r>
            <a:r>
              <a:rPr lang="en-US" b="1" dirty="0"/>
              <a:t>to be extended to meet specific needs of individual projects.</a:t>
            </a:r>
            <a:endParaRPr lang="en-IN" b="1" dirty="0"/>
          </a:p>
          <a:p>
            <a:endParaRPr lang="en-IN" dirty="0"/>
          </a:p>
          <a:p>
            <a:r>
              <a:rPr lang="en-US" dirty="0" smtClean="0"/>
              <a:t>Maven </a:t>
            </a:r>
            <a:r>
              <a:rPr lang="en-US" dirty="0"/>
              <a:t>integration</a:t>
            </a:r>
            <a:endParaRPr lang="en-IN" dirty="0"/>
          </a:p>
          <a:p>
            <a:r>
              <a:rPr lang="en-US" dirty="0" smtClean="0"/>
              <a:t>Maven </a:t>
            </a:r>
            <a:r>
              <a:rPr lang="en-US" dirty="0"/>
              <a:t>invoker</a:t>
            </a:r>
            <a:endParaRPr lang="en-IN" dirty="0"/>
          </a:p>
          <a:p>
            <a:r>
              <a:rPr lang="en-US" dirty="0" smtClean="0"/>
              <a:t>Docker Pipeline</a:t>
            </a:r>
          </a:p>
          <a:p>
            <a:r>
              <a:rPr lang="en-US" dirty="0" smtClean="0"/>
              <a:t>Publish over SSH</a:t>
            </a:r>
          </a:p>
          <a:p>
            <a:r>
              <a:rPr lang="en-US" dirty="0" smtClean="0"/>
              <a:t>Deploy to container </a:t>
            </a:r>
          </a:p>
          <a:p>
            <a:endParaRPr lang="en-IN" dirty="0"/>
          </a:p>
        </p:txBody>
      </p:sp>
    </p:spTree>
    <p:extLst>
      <p:ext uri="{BB962C8B-B14F-4D97-AF65-F5344CB8AC3E}">
        <p14:creationId xmlns:p14="http://schemas.microsoft.com/office/powerpoint/2010/main" val="24808161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r>
              <a:rPr lang="en-US" b="1" dirty="0" smtClean="0"/>
              <a:t>What is Jenkins Master?</a:t>
            </a:r>
            <a:endParaRPr lang="en-IN" b="1" dirty="0"/>
          </a:p>
        </p:txBody>
      </p:sp>
      <p:sp>
        <p:nvSpPr>
          <p:cNvPr id="3" name="Content Placeholder 2"/>
          <p:cNvSpPr>
            <a:spLocks noGrp="1"/>
          </p:cNvSpPr>
          <p:nvPr>
            <p:ph idx="1"/>
          </p:nvPr>
        </p:nvSpPr>
        <p:spPr/>
        <p:txBody>
          <a:bodyPr/>
          <a:lstStyle/>
          <a:p>
            <a:pPr marL="0" indent="0">
              <a:buNone/>
            </a:pPr>
            <a:r>
              <a:rPr lang="en-US" b="1" dirty="0"/>
              <a:t>What is Jenkins?</a:t>
            </a:r>
            <a:endParaRPr lang="en-IN" b="1" dirty="0"/>
          </a:p>
          <a:p>
            <a:r>
              <a:rPr lang="en-US" dirty="0"/>
              <a:t>Jenkins is a tool used to automate parts of software development, like building, testing, and deploying code. It helps teams work faster and catch problems early.</a:t>
            </a:r>
            <a:endParaRPr lang="en-IN" dirty="0"/>
          </a:p>
          <a:p>
            <a:pPr marL="0" indent="0">
              <a:buNone/>
            </a:pPr>
            <a:r>
              <a:rPr lang="en-US" b="1" dirty="0"/>
              <a:t>Jenkins Master</a:t>
            </a:r>
            <a:endParaRPr lang="en-IN" b="1" dirty="0"/>
          </a:p>
          <a:p>
            <a:pPr marL="0" indent="0">
              <a:buNone/>
            </a:pPr>
            <a:r>
              <a:rPr lang="en-US" dirty="0"/>
              <a:t>Think of the Jenkins master as the boss of the Jenkins setup. It has several important jobs:</a:t>
            </a:r>
            <a:endParaRPr lang="en-IN" dirty="0"/>
          </a:p>
          <a:p>
            <a:pPr lvl="0"/>
            <a:r>
              <a:rPr lang="en-US" b="1" dirty="0"/>
              <a:t>User Interface:</a:t>
            </a:r>
            <a:r>
              <a:rPr lang="en-US" dirty="0"/>
              <a:t> It gives you a web interface to set up tasks, see results, and manage the system.</a:t>
            </a:r>
            <a:endParaRPr lang="en-IN" dirty="0"/>
          </a:p>
          <a:p>
            <a:pPr lvl="0"/>
            <a:r>
              <a:rPr lang="en-US" b="1" dirty="0"/>
              <a:t>Job Scheduling:</a:t>
            </a:r>
            <a:r>
              <a:rPr lang="en-US" dirty="0"/>
              <a:t> It decides when and where jobs (tasks) should run.</a:t>
            </a:r>
            <a:endParaRPr lang="en-IN" dirty="0"/>
          </a:p>
          <a:p>
            <a:pPr lvl="0"/>
            <a:r>
              <a:rPr lang="en-US" b="1" dirty="0"/>
              <a:t>Job Dispatching:</a:t>
            </a:r>
            <a:r>
              <a:rPr lang="en-US" dirty="0"/>
              <a:t> It tells other machines (slaves) to do the actual work.</a:t>
            </a:r>
            <a:endParaRPr lang="en-IN" dirty="0"/>
          </a:p>
          <a:p>
            <a:pPr lvl="0"/>
            <a:r>
              <a:rPr lang="en-US" b="1" dirty="0"/>
              <a:t>Monitoring:</a:t>
            </a:r>
            <a:r>
              <a:rPr lang="en-US" dirty="0"/>
              <a:t> It keeps an eye on all the jobs running on the slaves.</a:t>
            </a:r>
            <a:endParaRPr lang="en-IN" dirty="0"/>
          </a:p>
          <a:p>
            <a:pPr lvl="0"/>
            <a:r>
              <a:rPr lang="en-US" b="1" dirty="0"/>
              <a:t>Result Aggregation:</a:t>
            </a:r>
            <a:r>
              <a:rPr lang="en-US" dirty="0"/>
              <a:t> It collects and shows the results of all the jobs.</a:t>
            </a:r>
            <a:endParaRPr lang="en-IN" dirty="0"/>
          </a:p>
          <a:p>
            <a:endParaRPr lang="en-IN" dirty="0"/>
          </a:p>
        </p:txBody>
      </p:sp>
    </p:spTree>
    <p:extLst>
      <p:ext uri="{BB962C8B-B14F-4D97-AF65-F5344CB8AC3E}">
        <p14:creationId xmlns:p14="http://schemas.microsoft.com/office/powerpoint/2010/main" val="1716503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b="1" dirty="0"/>
              <a:t>What is Jenkins </a:t>
            </a:r>
            <a:r>
              <a:rPr lang="en-US" b="1" dirty="0" smtClean="0"/>
              <a:t>Slave?</a:t>
            </a:r>
            <a:endParaRPr lang="en-US" dirty="0"/>
          </a:p>
        </p:txBody>
      </p:sp>
      <p:sp>
        <p:nvSpPr>
          <p:cNvPr id="3" name="Content Placeholder 2"/>
          <p:cNvSpPr>
            <a:spLocks noGrp="1"/>
          </p:cNvSpPr>
          <p:nvPr>
            <p:ph idx="1"/>
          </p:nvPr>
        </p:nvSpPr>
        <p:spPr/>
        <p:txBody>
          <a:bodyPr/>
          <a:lstStyle/>
          <a:p>
            <a:pPr marL="0" indent="0">
              <a:buNone/>
            </a:pPr>
            <a:r>
              <a:rPr lang="en-US" b="1" dirty="0"/>
              <a:t>Jenkins Slaves (Agents)</a:t>
            </a:r>
            <a:endParaRPr lang="en-IN" b="1" dirty="0"/>
          </a:p>
          <a:p>
            <a:pPr marL="0" indent="0">
              <a:buNone/>
            </a:pPr>
            <a:r>
              <a:rPr lang="en-US" dirty="0"/>
              <a:t>Slaves are the workers in the Jenkins setup. They are machines that do the heavy lifting, like building and testing your code. Here’s what they do:</a:t>
            </a:r>
            <a:endParaRPr lang="en-IN" dirty="0"/>
          </a:p>
          <a:p>
            <a:pPr lvl="0"/>
            <a:endParaRPr lang="en-US" b="1" dirty="0" smtClean="0"/>
          </a:p>
          <a:p>
            <a:pPr lvl="0"/>
            <a:endParaRPr lang="en-US" b="1" dirty="0"/>
          </a:p>
          <a:p>
            <a:pPr lvl="0"/>
            <a:r>
              <a:rPr lang="en-US" b="1" dirty="0" smtClean="0"/>
              <a:t>Execution </a:t>
            </a:r>
            <a:r>
              <a:rPr lang="en-US" b="1" dirty="0"/>
              <a:t>Environment:</a:t>
            </a:r>
            <a:r>
              <a:rPr lang="en-US" dirty="0"/>
              <a:t> They can run on different operating systems (like Windows, Linux, or </a:t>
            </a:r>
            <a:r>
              <a:rPr lang="en-US" dirty="0" err="1"/>
              <a:t>macOS</a:t>
            </a:r>
            <a:r>
              <a:rPr lang="en-US" dirty="0"/>
              <a:t>) to test your code in different environments.</a:t>
            </a:r>
            <a:endParaRPr lang="en-IN" dirty="0"/>
          </a:p>
          <a:p>
            <a:pPr lvl="0"/>
            <a:r>
              <a:rPr lang="en-US" b="1" dirty="0"/>
              <a:t>Workload Distribution:</a:t>
            </a:r>
            <a:r>
              <a:rPr lang="en-US" dirty="0"/>
              <a:t> By spreading tasks across multiple slaves, Jenkins can run many jobs at once, speeding up the process.</a:t>
            </a:r>
            <a:endParaRPr lang="en-IN" dirty="0"/>
          </a:p>
          <a:p>
            <a:pPr lvl="0"/>
            <a:r>
              <a:rPr lang="en-US" b="1" dirty="0"/>
              <a:t>Scalability:</a:t>
            </a:r>
            <a:r>
              <a:rPr lang="en-US" dirty="0"/>
              <a:t> You can add more slaves to handle more work.</a:t>
            </a:r>
            <a:endParaRPr lang="en-IN" dirty="0"/>
          </a:p>
          <a:p>
            <a:pPr lvl="0"/>
            <a:r>
              <a:rPr lang="en-US" b="1" dirty="0"/>
              <a:t>Specialization:</a:t>
            </a:r>
            <a:r>
              <a:rPr lang="en-US" dirty="0"/>
              <a:t> Slaves can be set up with specific tools and environments for specialized tasks.</a:t>
            </a:r>
            <a:endParaRPr lang="en-IN" dirty="0"/>
          </a:p>
          <a:p>
            <a:endParaRPr lang="en-IN" dirty="0"/>
          </a:p>
        </p:txBody>
      </p:sp>
    </p:spTree>
    <p:extLst>
      <p:ext uri="{BB962C8B-B14F-4D97-AF65-F5344CB8AC3E}">
        <p14:creationId xmlns:p14="http://schemas.microsoft.com/office/powerpoint/2010/main" val="13757436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806333"/>
            <a:ext cx="10058400" cy="5636031"/>
          </a:xfrm>
        </p:spPr>
        <p:txBody>
          <a:bodyPr>
            <a:normAutofit fontScale="70000" lnSpcReduction="20000"/>
          </a:bodyPr>
          <a:lstStyle/>
          <a:p>
            <a:pPr marL="0" indent="0">
              <a:buNone/>
            </a:pPr>
            <a:r>
              <a:rPr lang="en-US" sz="1900" b="1" dirty="0"/>
              <a:t>How Master and Slaves Work </a:t>
            </a:r>
            <a:r>
              <a:rPr lang="en-US" sz="1900" b="1" dirty="0" smtClean="0"/>
              <a:t>Together</a:t>
            </a:r>
          </a:p>
          <a:p>
            <a:pPr marL="0" indent="0">
              <a:buNone/>
            </a:pPr>
            <a:r>
              <a:rPr lang="en-US" dirty="0" smtClean="0"/>
              <a:t>The </a:t>
            </a:r>
            <a:r>
              <a:rPr lang="en-US" dirty="0"/>
              <a:t>master and slaves communicate to get the work done:</a:t>
            </a:r>
            <a:endParaRPr lang="en-IN" dirty="0"/>
          </a:p>
          <a:p>
            <a:pPr lvl="0"/>
            <a:r>
              <a:rPr lang="en-US" b="1" dirty="0"/>
              <a:t>Job Dispatch:</a:t>
            </a:r>
            <a:r>
              <a:rPr lang="en-US" dirty="0"/>
              <a:t> The master sends job details to a slave.</a:t>
            </a:r>
            <a:endParaRPr lang="en-IN" dirty="0"/>
          </a:p>
          <a:p>
            <a:pPr lvl="0"/>
            <a:r>
              <a:rPr lang="en-US" b="1" dirty="0"/>
              <a:t>Resource Management:</a:t>
            </a:r>
            <a:r>
              <a:rPr lang="en-US" dirty="0"/>
              <a:t> The master makes sure slaves aren’t overloaded with too much work.</a:t>
            </a:r>
            <a:endParaRPr lang="en-IN" dirty="0"/>
          </a:p>
          <a:p>
            <a:pPr lvl="0"/>
            <a:r>
              <a:rPr lang="en-US" b="1" dirty="0"/>
              <a:t>Result Reporting:</a:t>
            </a:r>
            <a:r>
              <a:rPr lang="en-US" dirty="0"/>
              <a:t> Slaves report back to the master once they finish a job.</a:t>
            </a:r>
            <a:endParaRPr lang="en-IN" dirty="0"/>
          </a:p>
          <a:p>
            <a:pPr marL="0" indent="0">
              <a:buNone/>
            </a:pPr>
            <a:endParaRPr lang="en-US" sz="1700" b="1" dirty="0" smtClean="0"/>
          </a:p>
          <a:p>
            <a:pPr marL="0" indent="0">
              <a:buNone/>
            </a:pPr>
            <a:endParaRPr lang="en-US" sz="1700" b="1" dirty="0"/>
          </a:p>
          <a:p>
            <a:pPr marL="0" indent="0">
              <a:buNone/>
            </a:pPr>
            <a:r>
              <a:rPr lang="en-US" sz="1700" b="1" dirty="0" smtClean="0"/>
              <a:t>Why </a:t>
            </a:r>
            <a:r>
              <a:rPr lang="en-US" sz="1700" b="1" dirty="0"/>
              <a:t>Use This Setup?</a:t>
            </a:r>
            <a:endParaRPr lang="en-IN" sz="1700" b="1" dirty="0"/>
          </a:p>
          <a:p>
            <a:pPr lvl="0"/>
            <a:r>
              <a:rPr lang="en-US" b="1" dirty="0"/>
              <a:t>Parallel Execution:</a:t>
            </a:r>
            <a:r>
              <a:rPr lang="en-US" dirty="0"/>
              <a:t> Multiple jobs run at the same time, speeding up the whole process.</a:t>
            </a:r>
            <a:endParaRPr lang="en-IN" dirty="0"/>
          </a:p>
          <a:p>
            <a:pPr lvl="0"/>
            <a:r>
              <a:rPr lang="en-US" b="1" dirty="0"/>
              <a:t>Load Balancing:</a:t>
            </a:r>
            <a:r>
              <a:rPr lang="en-US" dirty="0"/>
              <a:t> Work is spread out, so no single machine gets too busy.</a:t>
            </a:r>
            <a:endParaRPr lang="en-IN" dirty="0"/>
          </a:p>
          <a:p>
            <a:pPr lvl="0"/>
            <a:r>
              <a:rPr lang="en-US" b="1" dirty="0"/>
              <a:t>Fault Tolerance:</a:t>
            </a:r>
            <a:r>
              <a:rPr lang="en-US" dirty="0"/>
              <a:t> If a slave fails, the master can assign the job to another slave.</a:t>
            </a:r>
            <a:endParaRPr lang="en-IN" dirty="0"/>
          </a:p>
          <a:p>
            <a:pPr lvl="0"/>
            <a:r>
              <a:rPr lang="en-US" b="1" dirty="0"/>
              <a:t>Scalability:</a:t>
            </a:r>
            <a:r>
              <a:rPr lang="en-US" dirty="0"/>
              <a:t> You can add more slaves to handle more tasks as your needs grow.</a:t>
            </a:r>
            <a:endParaRPr lang="en-IN" dirty="0"/>
          </a:p>
          <a:p>
            <a:pPr lvl="0"/>
            <a:r>
              <a:rPr lang="en-US" b="1" dirty="0"/>
              <a:t>Specialization:</a:t>
            </a:r>
            <a:r>
              <a:rPr lang="en-US" dirty="0"/>
              <a:t> Different slaves can be set up for different tasks, ensuring the best environment for </a:t>
            </a:r>
            <a:r>
              <a:rPr lang="en-US" dirty="0" smtClean="0"/>
              <a:t>each </a:t>
            </a:r>
            <a:r>
              <a:rPr lang="en-US" dirty="0"/>
              <a:t>job</a:t>
            </a:r>
            <a:r>
              <a:rPr lang="en-US" dirty="0" smtClean="0"/>
              <a:t>.</a:t>
            </a:r>
          </a:p>
          <a:p>
            <a:pPr lvl="0"/>
            <a:endParaRPr lang="en-US" dirty="0"/>
          </a:p>
          <a:p>
            <a:pPr marL="0" indent="0">
              <a:buNone/>
            </a:pPr>
            <a:r>
              <a:rPr lang="en-US" sz="1700" b="1" dirty="0"/>
              <a:t>Example Workflow</a:t>
            </a:r>
            <a:endParaRPr lang="en-IN" sz="1700" b="1" dirty="0"/>
          </a:p>
          <a:p>
            <a:pPr lvl="0"/>
            <a:r>
              <a:rPr lang="en-US" b="1" dirty="0"/>
              <a:t>Create a Job:</a:t>
            </a:r>
            <a:r>
              <a:rPr lang="en-US" dirty="0"/>
              <a:t> You create a job on the Jenkins master and set it to run on a specific type of slave (like one running Linux).</a:t>
            </a:r>
            <a:endParaRPr lang="en-IN" dirty="0"/>
          </a:p>
          <a:p>
            <a:pPr lvl="0"/>
            <a:r>
              <a:rPr lang="en-US" b="1" dirty="0"/>
              <a:t>Trigger the Job:</a:t>
            </a:r>
            <a:r>
              <a:rPr lang="en-US" dirty="0"/>
              <a:t> The job starts automatically when you commit code.</a:t>
            </a:r>
            <a:endParaRPr lang="en-IN" dirty="0"/>
          </a:p>
          <a:p>
            <a:pPr lvl="0"/>
            <a:r>
              <a:rPr lang="en-US" b="1" dirty="0"/>
              <a:t>Assign the Job:</a:t>
            </a:r>
            <a:r>
              <a:rPr lang="en-US" dirty="0"/>
              <a:t> The master assigns the job to an available slave.</a:t>
            </a:r>
            <a:endParaRPr lang="en-IN" dirty="0"/>
          </a:p>
          <a:p>
            <a:pPr lvl="0"/>
            <a:r>
              <a:rPr lang="en-US" b="1" dirty="0"/>
              <a:t>Run the Job:</a:t>
            </a:r>
            <a:r>
              <a:rPr lang="en-US" dirty="0"/>
              <a:t> The slave builds and tests the code.</a:t>
            </a:r>
            <a:endParaRPr lang="en-IN" dirty="0"/>
          </a:p>
          <a:p>
            <a:pPr lvl="0"/>
            <a:r>
              <a:rPr lang="en-US" b="1" dirty="0"/>
              <a:t>Report Results:</a:t>
            </a:r>
            <a:r>
              <a:rPr lang="en-US" dirty="0"/>
              <a:t> The slave sends the results back to the master.</a:t>
            </a:r>
            <a:endParaRPr lang="en-IN" dirty="0"/>
          </a:p>
          <a:p>
            <a:pPr lvl="0"/>
            <a:r>
              <a:rPr lang="en-US" b="1" dirty="0"/>
              <a:t>Notify Users:</a:t>
            </a:r>
            <a:r>
              <a:rPr lang="en-US" dirty="0"/>
              <a:t> The master shows the results in the web interface and can send notifications (like emails).</a:t>
            </a:r>
            <a:endParaRPr lang="en-IN" dirty="0"/>
          </a:p>
          <a:p>
            <a:pPr lvl="0"/>
            <a:endParaRPr lang="en-IN" dirty="0"/>
          </a:p>
        </p:txBody>
      </p:sp>
    </p:spTree>
    <p:extLst>
      <p:ext uri="{BB962C8B-B14F-4D97-AF65-F5344CB8AC3E}">
        <p14:creationId xmlns:p14="http://schemas.microsoft.com/office/powerpoint/2010/main" val="33665212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FIVE.pptx" id="{928531FE-40B6-4895-993A-83D26AA1E005}" vid="{C99C5ABD-1620-4AD2-A38C-62625556F38B}"/>
    </a:ext>
  </a:extLst>
</a:theme>
</file>

<file path=docProps/app.xml><?xml version="1.0" encoding="utf-8"?>
<Properties xmlns="http://schemas.openxmlformats.org/officeDocument/2006/extended-properties" xmlns:vt="http://schemas.openxmlformats.org/officeDocument/2006/docPropsVTypes">
  <Template>Geometric color block</Template>
  <TotalTime>0</TotalTime>
  <Words>1543</Words>
  <Application>Microsoft Office PowerPoint</Application>
  <PresentationFormat>Widescreen</PresentationFormat>
  <Paragraphs>127</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SimSun</vt:lpstr>
      <vt:lpstr>SimSun</vt:lpstr>
      <vt:lpstr>Arial</vt:lpstr>
      <vt:lpstr>Arial Unicode MS</vt:lpstr>
      <vt:lpstr>Calibri</vt:lpstr>
      <vt:lpstr>Century Gothic</vt:lpstr>
      <vt:lpstr>Courier New</vt:lpstr>
      <vt:lpstr>Garamond</vt:lpstr>
      <vt:lpstr>Times New Roman</vt:lpstr>
      <vt:lpstr>SavonVTI</vt:lpstr>
      <vt:lpstr>Jenkins</vt:lpstr>
      <vt:lpstr>What is Jenkins?</vt:lpstr>
      <vt:lpstr>Why Jenkins is popular?</vt:lpstr>
      <vt:lpstr>Why do we need continuous integration</vt:lpstr>
      <vt:lpstr>User managing security</vt:lpstr>
      <vt:lpstr>What are different plugins in Jenkins?</vt:lpstr>
      <vt:lpstr>What is Jenkins Master?</vt:lpstr>
      <vt:lpstr>What is Jenkins Slave?</vt:lpstr>
      <vt:lpstr>PowerPoint Presentation</vt:lpstr>
      <vt:lpstr>What is Maven?</vt:lpstr>
      <vt:lpstr>How Maven Works?</vt:lpstr>
      <vt:lpstr>What is Continuous Deployment?</vt:lpstr>
      <vt:lpstr>What is tomcat?</vt:lpstr>
      <vt:lpstr>Different Types of Jenkins CI/CD Pipelines</vt:lpstr>
      <vt:lpstr>Different Types of Jenkins CI/CD Pipelines</vt:lpstr>
      <vt:lpstr>Scripted pipeline</vt:lpstr>
      <vt:lpstr>Different Types of Jenkins CI/CD Pipelines</vt:lpstr>
      <vt:lpstr>Declarative Pipeline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2024-08-02T07:41:32Z</dcterms:created>
  <dcterms:modified xsi:type="dcterms:W3CDTF">2024-08-02T12:30:02Z</dcterms:modified>
</cp:coreProperties>
</file>