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28E5C-8491-43A5-B4F5-48C0BE2F5CE3}" v="28" dt="2025-06-09T14:35:35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" userId="a3cbb26f44099229" providerId="LiveId" clId="{E1628E5C-8491-43A5-B4F5-48C0BE2F5CE3}"/>
    <pc:docChg chg="undo custSel addSld modSld sldOrd">
      <pc:chgData name="Rohit kumar" userId="a3cbb26f44099229" providerId="LiveId" clId="{E1628E5C-8491-43A5-B4F5-48C0BE2F5CE3}" dt="2025-06-09T14:35:55.193" v="473" actId="20577"/>
      <pc:docMkLst>
        <pc:docMk/>
      </pc:docMkLst>
      <pc:sldChg chg="modSp new mod">
        <pc:chgData name="Rohit kumar" userId="a3cbb26f44099229" providerId="LiveId" clId="{E1628E5C-8491-43A5-B4F5-48C0BE2F5CE3}" dt="2025-06-08T10:29:52.324" v="390" actId="207"/>
        <pc:sldMkLst>
          <pc:docMk/>
          <pc:sldMk cId="3470659857" sldId="256"/>
        </pc:sldMkLst>
        <pc:spChg chg="mod">
          <ac:chgData name="Rohit kumar" userId="a3cbb26f44099229" providerId="LiveId" clId="{E1628E5C-8491-43A5-B4F5-48C0BE2F5CE3}" dt="2025-06-08T10:29:52.324" v="390" actId="207"/>
          <ac:spMkLst>
            <pc:docMk/>
            <pc:sldMk cId="3470659857" sldId="256"/>
            <ac:spMk id="2" creationId="{B81B58A3-24F1-A1DA-D9D8-B5CDD7D068DA}"/>
          </ac:spMkLst>
        </pc:spChg>
        <pc:spChg chg="mod">
          <ac:chgData name="Rohit kumar" userId="a3cbb26f44099229" providerId="LiveId" clId="{E1628E5C-8491-43A5-B4F5-48C0BE2F5CE3}" dt="2025-06-08T10:28:05.075" v="348" actId="113"/>
          <ac:spMkLst>
            <pc:docMk/>
            <pc:sldMk cId="3470659857" sldId="256"/>
            <ac:spMk id="3" creationId="{275C09F9-8163-5E19-0A7E-5C1F346DB153}"/>
          </ac:spMkLst>
        </pc:spChg>
      </pc:sldChg>
      <pc:sldChg chg="addSp delSp modSp new mod">
        <pc:chgData name="Rohit kumar" userId="a3cbb26f44099229" providerId="LiveId" clId="{E1628E5C-8491-43A5-B4F5-48C0BE2F5CE3}" dt="2025-06-09T05:53:29.002" v="400" actId="1076"/>
        <pc:sldMkLst>
          <pc:docMk/>
          <pc:sldMk cId="1696492068" sldId="257"/>
        </pc:sldMkLst>
        <pc:spChg chg="del">
          <ac:chgData name="Rohit kumar" userId="a3cbb26f44099229" providerId="LiveId" clId="{E1628E5C-8491-43A5-B4F5-48C0BE2F5CE3}" dt="2025-06-08T09:50:00.872" v="72" actId="478"/>
          <ac:spMkLst>
            <pc:docMk/>
            <pc:sldMk cId="1696492068" sldId="257"/>
            <ac:spMk id="2" creationId="{04E0FA14-69AE-EAD4-3C9A-F3EAD350A32B}"/>
          </ac:spMkLst>
        </pc:spChg>
        <pc:spChg chg="del">
          <ac:chgData name="Rohit kumar" userId="a3cbb26f44099229" providerId="LiveId" clId="{E1628E5C-8491-43A5-B4F5-48C0BE2F5CE3}" dt="2025-06-08T09:50:02.973" v="73" actId="478"/>
          <ac:spMkLst>
            <pc:docMk/>
            <pc:sldMk cId="1696492068" sldId="257"/>
            <ac:spMk id="3" creationId="{8FE3A795-75D3-012C-1411-F643E1E28BFB}"/>
          </ac:spMkLst>
        </pc:spChg>
        <pc:spChg chg="add mod">
          <ac:chgData name="Rohit kumar" userId="a3cbb26f44099229" providerId="LiveId" clId="{E1628E5C-8491-43A5-B4F5-48C0BE2F5CE3}" dt="2025-06-09T05:53:29.002" v="400" actId="1076"/>
          <ac:spMkLst>
            <pc:docMk/>
            <pc:sldMk cId="1696492068" sldId="257"/>
            <ac:spMk id="6" creationId="{8D7325F5-934A-599E-CF65-D06FF5A1FBDD}"/>
          </ac:spMkLst>
        </pc:spChg>
        <pc:picChg chg="add mod">
          <ac:chgData name="Rohit kumar" userId="a3cbb26f44099229" providerId="LiveId" clId="{E1628E5C-8491-43A5-B4F5-48C0BE2F5CE3}" dt="2025-06-09T05:53:18.994" v="399" actId="1076"/>
          <ac:picMkLst>
            <pc:docMk/>
            <pc:sldMk cId="1696492068" sldId="257"/>
            <ac:picMk id="5" creationId="{E6CE03AA-AFED-42F1-6F35-CA657DEC11D6}"/>
          </ac:picMkLst>
        </pc:picChg>
      </pc:sldChg>
      <pc:sldChg chg="addSp delSp modSp new mod">
        <pc:chgData name="Rohit kumar" userId="a3cbb26f44099229" providerId="LiveId" clId="{E1628E5C-8491-43A5-B4F5-48C0BE2F5CE3}" dt="2025-06-09T13:41:58.589" v="427" actId="207"/>
        <pc:sldMkLst>
          <pc:docMk/>
          <pc:sldMk cId="3365992687" sldId="258"/>
        </pc:sldMkLst>
        <pc:spChg chg="mod">
          <ac:chgData name="Rohit kumar" userId="a3cbb26f44099229" providerId="LiveId" clId="{E1628E5C-8491-43A5-B4F5-48C0BE2F5CE3}" dt="2025-06-08T10:30:14.569" v="396" actId="14100"/>
          <ac:spMkLst>
            <pc:docMk/>
            <pc:sldMk cId="3365992687" sldId="258"/>
            <ac:spMk id="2" creationId="{1362D713-9435-159D-2E9C-7476FAB421DB}"/>
          </ac:spMkLst>
        </pc:spChg>
        <pc:spChg chg="mod">
          <ac:chgData name="Rohit kumar" userId="a3cbb26f44099229" providerId="LiveId" clId="{E1628E5C-8491-43A5-B4F5-48C0BE2F5CE3}" dt="2025-06-09T13:41:58.589" v="427" actId="207"/>
          <ac:spMkLst>
            <pc:docMk/>
            <pc:sldMk cId="3365992687" sldId="258"/>
            <ac:spMk id="3" creationId="{9540604E-3451-3552-CCA2-C1400A2274E0}"/>
          </ac:spMkLst>
        </pc:spChg>
        <pc:spChg chg="add del">
          <ac:chgData name="Rohit kumar" userId="a3cbb26f44099229" providerId="LiveId" clId="{E1628E5C-8491-43A5-B4F5-48C0BE2F5CE3}" dt="2025-06-08T09:57:01.866" v="146" actId="478"/>
          <ac:spMkLst>
            <pc:docMk/>
            <pc:sldMk cId="3365992687" sldId="258"/>
            <ac:spMk id="4" creationId="{8F484720-F048-AFF0-6884-21A94C9B6744}"/>
          </ac:spMkLst>
        </pc:spChg>
      </pc:sldChg>
      <pc:sldChg chg="addSp delSp modSp new mod">
        <pc:chgData name="Rohit kumar" userId="a3cbb26f44099229" providerId="LiveId" clId="{E1628E5C-8491-43A5-B4F5-48C0BE2F5CE3}" dt="2025-06-09T14:35:55.193" v="473" actId="20577"/>
        <pc:sldMkLst>
          <pc:docMk/>
          <pc:sldMk cId="465655449" sldId="259"/>
        </pc:sldMkLst>
        <pc:spChg chg="add mod">
          <ac:chgData name="Rohit kumar" userId="a3cbb26f44099229" providerId="LiveId" clId="{E1628E5C-8491-43A5-B4F5-48C0BE2F5CE3}" dt="2025-06-09T14:35:55.193" v="473" actId="20577"/>
          <ac:spMkLst>
            <pc:docMk/>
            <pc:sldMk cId="465655449" sldId="259"/>
            <ac:spMk id="2" creationId="{F1665640-5278-65EF-C51A-7FCE6434294D}"/>
          </ac:spMkLst>
        </pc:spChg>
        <pc:spChg chg="del">
          <ac:chgData name="Rohit kumar" userId="a3cbb26f44099229" providerId="LiveId" clId="{E1628E5C-8491-43A5-B4F5-48C0BE2F5CE3}" dt="2025-06-08T10:02:09.406" v="213" actId="478"/>
          <ac:spMkLst>
            <pc:docMk/>
            <pc:sldMk cId="465655449" sldId="259"/>
            <ac:spMk id="2" creationId="{FBDEB14E-4516-5EEE-6B5E-67B6ECF79FCC}"/>
          </ac:spMkLst>
        </pc:spChg>
        <pc:spChg chg="mod">
          <ac:chgData name="Rohit kumar" userId="a3cbb26f44099229" providerId="LiveId" clId="{E1628E5C-8491-43A5-B4F5-48C0BE2F5CE3}" dt="2025-06-09T13:42:11.962" v="432" actId="207"/>
          <ac:spMkLst>
            <pc:docMk/>
            <pc:sldMk cId="465655449" sldId="259"/>
            <ac:spMk id="3" creationId="{B189BBFE-4259-63F2-AB9C-7B3F186DB09F}"/>
          </ac:spMkLst>
        </pc:spChg>
      </pc:sldChg>
      <pc:sldChg chg="modSp new mod ord">
        <pc:chgData name="Rohit kumar" userId="a3cbb26f44099229" providerId="LiveId" clId="{E1628E5C-8491-43A5-B4F5-48C0BE2F5CE3}" dt="2025-06-09T13:38:17.884" v="412" actId="207"/>
        <pc:sldMkLst>
          <pc:docMk/>
          <pc:sldMk cId="2543914510" sldId="260"/>
        </pc:sldMkLst>
        <pc:spChg chg="mod">
          <ac:chgData name="Rohit kumar" userId="a3cbb26f44099229" providerId="LiveId" clId="{E1628E5C-8491-43A5-B4F5-48C0BE2F5CE3}" dt="2025-06-08T10:29:22.459" v="389" actId="2711"/>
          <ac:spMkLst>
            <pc:docMk/>
            <pc:sldMk cId="2543914510" sldId="260"/>
            <ac:spMk id="2" creationId="{DDA0EDAF-4EA7-DCB2-6D52-F5C0053A9D5E}"/>
          </ac:spMkLst>
        </pc:spChg>
        <pc:spChg chg="mod">
          <ac:chgData name="Rohit kumar" userId="a3cbb26f44099229" providerId="LiveId" clId="{E1628E5C-8491-43A5-B4F5-48C0BE2F5CE3}" dt="2025-06-09T13:38:17.884" v="412" actId="207"/>
          <ac:spMkLst>
            <pc:docMk/>
            <pc:sldMk cId="2543914510" sldId="260"/>
            <ac:spMk id="3" creationId="{7BC5F1EE-9B6C-F4E8-0A5F-4E788E30C97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E49D-DA3B-4A34-EEB5-D41BDE68A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E6FD1-B018-EE42-6AD4-4C27A1F7F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F816F-7C95-A017-D352-45C59715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DDE9-50DA-290E-0ED6-629B56EFE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B0B2D-D2BC-BD39-5E6C-EF0ED3AE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0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C79D-13C4-8D1A-0D9E-63569D88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D0E0B-708C-44D0-854D-0E2A065E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FC5D3-7FB9-BB16-4B4E-1724B8CC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F32B-FC0E-0B72-E6A1-12B43840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6DD83-EAB8-F074-55A2-22114206C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76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EC782-EDF2-DD1A-96B4-5CC3470E5A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63FE5-D061-4E12-1133-9C21367DB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E6C84-CEB7-CDEC-B81E-F03734F6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BA7DB-E7DF-5068-2C09-A74324F7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53B18-6761-E872-C452-B9E928918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31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A8792-495A-ACF2-2D8F-74CF9F50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222A-3C83-D347-C3BC-15B89DA58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6312A-5154-441C-C8C4-81137F81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23CE4-DFCC-BA8D-6E28-1EE7648D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C34BA-D1A9-982E-55BE-58491E1A1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33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49CA-AE43-E4E1-5590-81044AB95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8F295-9FA0-AEC0-DD52-C5BA06FD7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F21F-FB4A-9E8D-DB63-5195F22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81248-50D2-26B2-4846-B9E3994F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82F4C-2C32-119A-DB14-7ADCF508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16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8AE98-5809-8EB3-9256-55C457876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B03C3-0110-08BB-CD84-F3EBF7375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93C05-D6E2-EC26-6F81-E1BF7EC5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3DF6B-BDC3-99CB-8447-36B44C310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A5ECBD-18C7-313A-CD08-F3A62EFFA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DADA0-B914-926E-9916-0D16EFC0C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261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E51A-0705-8251-692A-E75E1426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812D-0B33-27A3-ED16-EFA03845D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19C70-9FCB-E6C1-DEA7-FABE80C83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5F52D-DA8C-53E3-055D-F61CE889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0C8B-1EE1-D5F1-6B51-909942F361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3B0B62-A9D2-B997-C209-F6F2FF74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994C3-70C2-BC6A-7229-80BBA6A2C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577C3A-4A06-B98C-DE7D-D624A1583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65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A70B-AAE6-C4A2-F8A1-DAD08C75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0A0E4-C7B0-61A0-F1D7-4C4782D1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7264F-F7C3-CD5F-8846-14304967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AE597-1B1F-403C-C34A-F6DE90FF0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448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015A0-1105-D9DE-A7A8-FEC075371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90CA7-A6BD-9869-527F-469EE398B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2CA7-65B5-ABCD-2D2D-21639F2E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6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3D084-E89F-F427-53FC-9B92531B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41452-E278-A4EF-A695-35F272D7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591B3-8ECA-62D6-25EF-2557642CE4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80E9-0166-133A-E310-5A12E79B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A456E-DD4B-F23E-20CB-2BA58E9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C54DC-FE9B-87C3-B4BA-EBEE504B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77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EA67-9BF7-AF96-271E-54459CE3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742CC-1848-F3C4-92C5-BFD38BCBD7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561BF-097E-5C4F-7631-F80CB2874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0825E-9356-5470-D891-B5BE2C9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631D9-9C48-9C67-D95D-DD48D3C3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63420-0E39-FEFD-762D-19EAFD92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68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E8D82-6334-818E-27EA-654ACF37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A73D9-9F89-2F5F-8461-93085A507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6F87-C88E-83A6-8FB1-CA9E93F5B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439C3-BCE2-447E-99B2-708DB5B2A63C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B8BD-13D4-2ECB-C002-92863813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F57DC-94F2-EF72-8C80-F0E17385FC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18A2B-56FF-4EBB-AFA4-CE5C88F95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B58A3-24F1-A1DA-D9D8-B5CDD7D06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8968" y="1818968"/>
            <a:ext cx="8554064" cy="943896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br>
              <a:rPr lang="en-IN" sz="4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solidFill>
                  <a:srgbClr val="CC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ROAD ACCIDENT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09F9-8163-5E19-0A7E-5C1F346DB1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433" y="3692986"/>
            <a:ext cx="2789018" cy="489155"/>
          </a:xfrm>
        </p:spPr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-by Rohit kumar</a:t>
            </a:r>
          </a:p>
        </p:txBody>
      </p:sp>
    </p:spTree>
    <p:extLst>
      <p:ext uri="{BB962C8B-B14F-4D97-AF65-F5344CB8AC3E}">
        <p14:creationId xmlns:p14="http://schemas.microsoft.com/office/powerpoint/2010/main" val="347065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CE03AA-AFED-42F1-6F35-CA657DEC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18" y="607141"/>
            <a:ext cx="11715764" cy="58821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7325F5-934A-599E-CF65-D06FF5A1FBDD}"/>
              </a:ext>
            </a:extLst>
          </p:cNvPr>
          <p:cNvSpPr txBox="1"/>
          <p:nvPr/>
        </p:nvSpPr>
        <p:spPr>
          <a:xfrm>
            <a:off x="5014451" y="83921"/>
            <a:ext cx="1976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Using Excel </a:t>
            </a:r>
          </a:p>
        </p:txBody>
      </p:sp>
    </p:spTree>
    <p:extLst>
      <p:ext uri="{BB962C8B-B14F-4D97-AF65-F5344CB8AC3E}">
        <p14:creationId xmlns:p14="http://schemas.microsoft.com/office/powerpoint/2010/main" val="1696492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EDAF-4EA7-DCB2-6D52-F5C0053A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304"/>
            <a:ext cx="10210997" cy="59829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                                    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5F1EE-9B6C-F4E8-0A5F-4E788E30C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609600"/>
            <a:ext cx="11651226" cy="607633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Key Insights from the Road Accident Data</a:t>
            </a:r>
          </a:p>
          <a:p>
            <a:r>
              <a:rPr lang="en-US" b="1" dirty="0"/>
              <a:t>High Casualty Count</a:t>
            </a:r>
            <a:endParaRPr lang="en-US" dirty="0"/>
          </a:p>
          <a:p>
            <a:pPr lvl="1"/>
            <a:r>
              <a:rPr lang="en-US" dirty="0"/>
              <a:t>Total casualties: </a:t>
            </a:r>
            <a:r>
              <a:rPr lang="en-US" b="1" dirty="0">
                <a:solidFill>
                  <a:srgbClr val="00B0F0"/>
                </a:solidFill>
              </a:rPr>
              <a:t>417,883</a:t>
            </a:r>
          </a:p>
          <a:p>
            <a:pPr lvl="1"/>
            <a:r>
              <a:rPr lang="en-US" b="1" dirty="0"/>
              <a:t>Slight injuries</a:t>
            </a:r>
            <a:r>
              <a:rPr lang="en-US" dirty="0"/>
              <a:t> make up the majority: </a:t>
            </a:r>
            <a:r>
              <a:rPr lang="en-US" b="1" dirty="0">
                <a:solidFill>
                  <a:srgbClr val="00B0F0"/>
                </a:solidFill>
              </a:rPr>
              <a:t>84.1%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Serious casualties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  <a:effectLst/>
              </a:rPr>
              <a:t>14.2</a:t>
            </a:r>
            <a:r>
              <a:rPr lang="en-US" dirty="0">
                <a:solidFill>
                  <a:srgbClr val="00B0F0"/>
                </a:solidFill>
              </a:rPr>
              <a:t>%</a:t>
            </a:r>
          </a:p>
          <a:p>
            <a:pPr lvl="1"/>
            <a:r>
              <a:rPr lang="en-US" b="1" dirty="0"/>
              <a:t>Fatalities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1.7%</a:t>
            </a:r>
          </a:p>
          <a:p>
            <a:r>
              <a:rPr lang="en-US" b="1" dirty="0"/>
              <a:t>Vehicle Type Involvement</a:t>
            </a:r>
            <a:endParaRPr lang="en-US" dirty="0"/>
          </a:p>
          <a:p>
            <a:pPr lvl="1"/>
            <a:r>
              <a:rPr lang="en-US" b="1" dirty="0"/>
              <a:t>Cars</a:t>
            </a:r>
            <a:r>
              <a:rPr lang="en-US" dirty="0"/>
              <a:t> are involved in </a:t>
            </a:r>
            <a:r>
              <a:rPr lang="en-US" b="1" dirty="0"/>
              <a:t>79.8%</a:t>
            </a:r>
            <a:r>
              <a:rPr lang="en-US" dirty="0"/>
              <a:t> of casualties (</a:t>
            </a:r>
            <a:r>
              <a:rPr lang="en-US" b="1" dirty="0">
                <a:solidFill>
                  <a:srgbClr val="00B0F0"/>
                </a:solidFill>
              </a:rPr>
              <a:t>3.33 lakh</a:t>
            </a:r>
            <a:r>
              <a:rPr lang="en-US" dirty="0"/>
              <a:t>)</a:t>
            </a:r>
          </a:p>
          <a:p>
            <a:r>
              <a:rPr lang="en-US" b="1" dirty="0"/>
              <a:t>Road Type and Conditions</a:t>
            </a:r>
            <a:endParaRPr lang="en-US" dirty="0"/>
          </a:p>
          <a:p>
            <a:pPr lvl="1"/>
            <a:r>
              <a:rPr lang="en-US" dirty="0"/>
              <a:t>Most accidents happen on </a:t>
            </a:r>
            <a:r>
              <a:rPr lang="en-US" b="1" dirty="0"/>
              <a:t>single carriageways</a:t>
            </a:r>
            <a:r>
              <a:rPr lang="en-US" dirty="0"/>
              <a:t>: </a:t>
            </a:r>
            <a:r>
              <a:rPr lang="en-US" b="1" dirty="0">
                <a:solidFill>
                  <a:srgbClr val="00B0F0"/>
                </a:solidFill>
              </a:rPr>
              <a:t>309.7k </a:t>
            </a:r>
            <a:r>
              <a:rPr lang="en-US" b="1" dirty="0"/>
              <a:t>casualties</a:t>
            </a:r>
            <a:endParaRPr lang="en-US" dirty="0"/>
          </a:p>
          <a:p>
            <a:pPr lvl="1"/>
            <a:r>
              <a:rPr lang="en-US" b="1" dirty="0"/>
              <a:t>Wet roads</a:t>
            </a:r>
            <a:r>
              <a:rPr lang="en-US" dirty="0"/>
              <a:t> have more accidents (</a:t>
            </a:r>
            <a:r>
              <a:rPr lang="en-US" dirty="0">
                <a:solidFill>
                  <a:srgbClr val="00B0F0"/>
                </a:solidFill>
              </a:rPr>
              <a:t>115,261</a:t>
            </a:r>
            <a:r>
              <a:rPr lang="en-US" dirty="0"/>
              <a:t>) compared to </a:t>
            </a:r>
            <a:r>
              <a:rPr lang="en-US" b="1" dirty="0"/>
              <a:t>snow/ice</a:t>
            </a:r>
            <a:r>
              <a:rPr lang="en-US" dirty="0"/>
              <a:t> (22k)</a:t>
            </a:r>
          </a:p>
          <a:p>
            <a:pPr lvl="1"/>
            <a:r>
              <a:rPr lang="en-US" b="1" dirty="0"/>
              <a:t>Dry roads</a:t>
            </a:r>
            <a:r>
              <a:rPr lang="en-US" dirty="0"/>
              <a:t> still contribute the highest: </a:t>
            </a:r>
            <a:r>
              <a:rPr lang="en-US" b="1" dirty="0">
                <a:solidFill>
                  <a:srgbClr val="00B0F0"/>
                </a:solidFill>
              </a:rPr>
              <a:t>279,445</a:t>
            </a:r>
            <a:r>
              <a:rPr lang="en-US" b="1" dirty="0"/>
              <a:t> casualties</a:t>
            </a:r>
            <a:endParaRPr lang="en-US" dirty="0"/>
          </a:p>
          <a:p>
            <a:r>
              <a:rPr lang="en-US" b="1" dirty="0"/>
              <a:t>Area and Light Conditions</a:t>
            </a:r>
            <a:endParaRPr lang="en-US" dirty="0"/>
          </a:p>
          <a:p>
            <a:pPr lvl="1"/>
            <a:r>
              <a:rPr lang="en-US" b="1" dirty="0"/>
              <a:t>Urban areas</a:t>
            </a:r>
            <a:r>
              <a:rPr lang="en-US" dirty="0"/>
              <a:t> see more casualties: </a:t>
            </a:r>
            <a:r>
              <a:rPr lang="en-US" b="1" dirty="0">
                <a:solidFill>
                  <a:srgbClr val="00B0F0"/>
                </a:solidFill>
              </a:rPr>
              <a:t>255.9k</a:t>
            </a:r>
            <a:r>
              <a:rPr lang="en-US" dirty="0">
                <a:solidFill>
                  <a:srgbClr val="00B0F0"/>
                </a:solidFill>
              </a:rPr>
              <a:t> vs </a:t>
            </a:r>
            <a:r>
              <a:rPr lang="en-US" b="1" dirty="0">
                <a:solidFill>
                  <a:srgbClr val="00B0F0"/>
                </a:solidFill>
              </a:rPr>
              <a:t>Rural: 162k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b="1" dirty="0"/>
              <a:t>Daylight accidents</a:t>
            </a:r>
            <a:r>
              <a:rPr lang="en-US" dirty="0"/>
              <a:t> dominate: </a:t>
            </a:r>
            <a:r>
              <a:rPr lang="en-US" b="1" dirty="0">
                <a:solidFill>
                  <a:srgbClr val="00B0F0"/>
                </a:solidFill>
              </a:rPr>
              <a:t>305k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But </a:t>
            </a:r>
            <a:r>
              <a:rPr lang="en-US" b="1" dirty="0"/>
              <a:t>112.9k accidents</a:t>
            </a:r>
            <a:r>
              <a:rPr lang="en-US" dirty="0"/>
              <a:t> occur in </a:t>
            </a:r>
            <a:r>
              <a:rPr lang="en-US" b="1" dirty="0">
                <a:solidFill>
                  <a:srgbClr val="00B0F0"/>
                </a:solidFill>
              </a:rPr>
              <a:t>darkness</a:t>
            </a:r>
            <a:r>
              <a:rPr lang="en-US" dirty="0"/>
              <a:t>, showing a need for better night-time visibility and lighting</a:t>
            </a:r>
          </a:p>
          <a:p>
            <a:r>
              <a:rPr lang="en-US" b="1" dirty="0"/>
              <a:t>Monthly Trend (2021 vs 2022)</a:t>
            </a:r>
            <a:endParaRPr lang="en-US" dirty="0"/>
          </a:p>
          <a:p>
            <a:pPr lvl="1"/>
            <a:r>
              <a:rPr lang="en-US" dirty="0"/>
              <a:t>Casualties peak between </a:t>
            </a:r>
            <a:r>
              <a:rPr lang="en-US" b="1" dirty="0">
                <a:solidFill>
                  <a:srgbClr val="00B0F0"/>
                </a:solidFill>
              </a:rPr>
              <a:t>May and October</a:t>
            </a:r>
            <a:endParaRPr lang="en-US" dirty="0">
              <a:solidFill>
                <a:srgbClr val="00B0F0"/>
              </a:solidFill>
            </a:endParaRPr>
          </a:p>
          <a:p>
            <a:pPr lvl="1"/>
            <a:r>
              <a:rPr lang="en-US" dirty="0"/>
              <a:t>2022 shows a slightly lower trend than 2021 in most months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91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D713-9435-159D-2E9C-7476FAB4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918" y="78659"/>
            <a:ext cx="2832296" cy="4719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C0099"/>
                </a:solidFill>
              </a:rPr>
              <a:t>Stakeholders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0604E-3451-3552-CCA2-C1400A227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81" y="678427"/>
            <a:ext cx="11366695" cy="598784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CC0099"/>
                </a:solidFill>
              </a:rPr>
              <a:t>Ministry of Transport 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 Improve Roads:</a:t>
            </a:r>
          </a:p>
          <a:p>
            <a:r>
              <a:rPr lang="en-US" dirty="0"/>
              <a:t>Prioritize upgrading </a:t>
            </a:r>
            <a:r>
              <a:rPr lang="en-US" b="1" dirty="0"/>
              <a:t>single carriageways</a:t>
            </a:r>
            <a:r>
              <a:rPr lang="en-US" dirty="0"/>
              <a:t> (309.7k casualties) to </a:t>
            </a:r>
            <a:r>
              <a:rPr lang="en-US" b="1" dirty="0"/>
              <a:t>dual carriageways</a:t>
            </a:r>
            <a:r>
              <a:rPr lang="en-US" dirty="0"/>
              <a:t> to reduce accident intensity.</a:t>
            </a:r>
          </a:p>
          <a:p>
            <a:r>
              <a:rPr lang="en-US" dirty="0"/>
              <a:t>Improve </a:t>
            </a:r>
            <a:r>
              <a:rPr lang="en-US" b="1" dirty="0"/>
              <a:t>slip roads and roundabouts</a:t>
            </a:r>
            <a:r>
              <a:rPr lang="en-US" dirty="0"/>
              <a:t> with clearer signage and road design improvements.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Policy and Regulation Updates: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Make sure cars meet strict safety standards since most accidents involve cars (around 80%).Promote safer vehicle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0070C0"/>
                </a:solidFill>
              </a:rPr>
              <a:t>Focus on High-Risk Areas: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Target </a:t>
            </a:r>
            <a:r>
              <a:rPr lang="en-US" b="1" dirty="0"/>
              <a:t>urban areas</a:t>
            </a:r>
            <a:r>
              <a:rPr lang="en-US" dirty="0"/>
              <a:t> (255.9k casualties) with stricter enforcement and urban planning improvements.</a:t>
            </a:r>
          </a:p>
          <a:p>
            <a:endParaRPr lang="en-US" dirty="0"/>
          </a:p>
          <a:p>
            <a:r>
              <a:rPr lang="en-US" b="1" dirty="0">
                <a:solidFill>
                  <a:srgbClr val="CC0099"/>
                </a:solidFill>
              </a:rPr>
              <a:t>Emergency Service Department</a:t>
            </a:r>
          </a:p>
          <a:p>
            <a:r>
              <a:rPr lang="en-US" b="1" dirty="0">
                <a:solidFill>
                  <a:srgbClr val="0070C0"/>
                </a:solidFill>
              </a:rPr>
              <a:t>Better Placement of Ambulances: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Keep ambulances near busy city areas where accidents happen often.</a:t>
            </a:r>
          </a:p>
          <a:p>
            <a:pPr lvl="1"/>
            <a:r>
              <a:rPr lang="en-US" dirty="0"/>
              <a:t>Add more staff during months when accidents are usually high (like May to October).</a:t>
            </a:r>
          </a:p>
          <a:p>
            <a:r>
              <a:rPr lang="en-US" b="1" dirty="0">
                <a:solidFill>
                  <a:srgbClr val="0070C0"/>
                </a:solidFill>
              </a:rPr>
              <a:t>Be Ready at Night: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Train teams and prepare equipment for night-time accidents (over 25% happen in the dark).</a:t>
            </a:r>
          </a:p>
          <a:p>
            <a:pPr marL="369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99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9BBFE-4259-63F2-AB9C-7B3F186D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8" y="611572"/>
            <a:ext cx="10594455" cy="5228789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C0099"/>
                </a:solidFill>
              </a:rPr>
              <a:t>Traffic Management Agencies</a:t>
            </a:r>
          </a:p>
          <a:p>
            <a:r>
              <a:rPr lang="en-US" b="1" dirty="0">
                <a:solidFill>
                  <a:srgbClr val="0070C0"/>
                </a:solidFill>
              </a:rPr>
              <a:t>Use Smart Systems: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Put up cameras and alert systems on dangerous roads, especially single-lane and wet roads.</a:t>
            </a:r>
          </a:p>
          <a:p>
            <a:r>
              <a:rPr lang="en-US" b="1" dirty="0">
                <a:solidFill>
                  <a:srgbClr val="0070C0"/>
                </a:solidFill>
              </a:rPr>
              <a:t>Smart Patrol Planning: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Use data to decide where to send traffic police based on road type and accident records.</a:t>
            </a:r>
          </a:p>
          <a:p>
            <a:r>
              <a:rPr lang="en-US" b="1" dirty="0">
                <a:solidFill>
                  <a:srgbClr val="0070C0"/>
                </a:solidFill>
              </a:rPr>
              <a:t>Teach Safe Driving: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Run campaigns to warn people about the dangers of speeding, not wearing seatbelts, and careless driving.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rgbClr val="CC0099"/>
                </a:solidFill>
              </a:rPr>
              <a:t>Public</a:t>
            </a:r>
          </a:p>
          <a:p>
            <a:r>
              <a:rPr lang="en-US" b="1" dirty="0">
                <a:solidFill>
                  <a:srgbClr val="0070C0"/>
                </a:solidFill>
              </a:rPr>
              <a:t>Awareness Campaigns: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Educate people about wearing seatbelts, driving safely in the dark or on wet roads.</a:t>
            </a:r>
          </a:p>
          <a:p>
            <a:pPr lvl="1"/>
            <a:r>
              <a:rPr lang="en-US" dirty="0"/>
              <a:t>Focus more on city areas and accident-prone months.</a:t>
            </a:r>
          </a:p>
          <a:p>
            <a:r>
              <a:rPr lang="en-US" b="1" dirty="0">
                <a:solidFill>
                  <a:srgbClr val="0070C0"/>
                </a:solidFill>
              </a:rPr>
              <a:t>Reporting Tools: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Let people report unsafe roads through mobile apps or helplines to help fix them faster.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665640-5278-65EF-C51A-7FCE6434294D}"/>
              </a:ext>
            </a:extLst>
          </p:cNvPr>
          <p:cNvSpPr txBox="1"/>
          <p:nvPr/>
        </p:nvSpPr>
        <p:spPr>
          <a:xfrm>
            <a:off x="147484" y="5707819"/>
            <a:ext cx="974376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Link : </a:t>
            </a:r>
            <a:r>
              <a:rPr lang="en-IN" u="sng" dirty="0">
                <a:solidFill>
                  <a:srgbClr val="CC0099"/>
                </a:solidFill>
              </a:rPr>
              <a:t>https://docs.google.com/spreadsheets/d/1QkST7GBXCg3nxzXk3P8ceHiOwdFAZdaz/edit?usp=sharing&amp;ouid=103546839799177555715&amp;rtpof=true&amp;sd=true</a:t>
            </a:r>
          </a:p>
        </p:txBody>
      </p:sp>
    </p:spTree>
    <p:extLst>
      <p:ext uri="{BB962C8B-B14F-4D97-AF65-F5344CB8AC3E}">
        <p14:creationId xmlns:p14="http://schemas.microsoft.com/office/powerpoint/2010/main" val="46565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448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Wingdings</vt:lpstr>
      <vt:lpstr>Office Theme</vt:lpstr>
      <vt:lpstr>         ROAD ACCIDENT PROJECT </vt:lpstr>
      <vt:lpstr>PowerPoint Presentation</vt:lpstr>
      <vt:lpstr>                                     Insights </vt:lpstr>
      <vt:lpstr>Stakeholders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kumar</dc:creator>
  <cp:lastModifiedBy>Rohit kumar</cp:lastModifiedBy>
  <cp:revision>1</cp:revision>
  <dcterms:created xsi:type="dcterms:W3CDTF">2025-06-08T09:48:30Z</dcterms:created>
  <dcterms:modified xsi:type="dcterms:W3CDTF">2025-06-09T14:35:56Z</dcterms:modified>
</cp:coreProperties>
</file>