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
  </p:notesMasterIdLst>
  <p:sldIdLst>
    <p:sldId id="256" r:id="rId2"/>
  </p:sldIdLst>
  <p:sldSz cx="32918400" cy="21945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326532"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Calibri"/>
      </a:defRPr>
    </a:lvl1pPr>
    <a:lvl2pPr marL="0" marR="0" indent="326532" algn="l" defTabSz="326532"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Calibri"/>
      </a:defRPr>
    </a:lvl2pPr>
    <a:lvl3pPr marL="0" marR="0" indent="653064" algn="l" defTabSz="326532"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Calibri"/>
      </a:defRPr>
    </a:lvl3pPr>
    <a:lvl4pPr marL="0" marR="0" indent="979596" algn="l" defTabSz="326532"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Calibri"/>
      </a:defRPr>
    </a:lvl4pPr>
    <a:lvl5pPr marL="0" marR="0" indent="1306128" algn="l" defTabSz="326532"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Calibri"/>
      </a:defRPr>
    </a:lvl5pPr>
    <a:lvl6pPr marL="0" marR="0" indent="1632661" algn="l" defTabSz="326532"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Calibri"/>
      </a:defRPr>
    </a:lvl6pPr>
    <a:lvl7pPr marL="0" marR="0" indent="1959193" algn="l" defTabSz="326532"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Calibri"/>
      </a:defRPr>
    </a:lvl7pPr>
    <a:lvl8pPr marL="0" marR="0" indent="2285725" algn="l" defTabSz="326532"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Calibri"/>
      </a:defRPr>
    </a:lvl8pPr>
    <a:lvl9pPr marL="0" marR="0" indent="2612257" algn="l" defTabSz="326532"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Calibri"/>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a:tcStyle>
        <a:tcBdr/>
        <a:fill>
          <a:solidFill>
            <a:srgbClr val="E8EBF5"/>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a:tcStyle>
        <a:tcBdr/>
        <a:fill>
          <a:solidFill>
            <a:srgbClr val="F0F0F0"/>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snapToObjects="1">
      <p:cViewPr varScale="1">
        <p:scale>
          <a:sx n="47" d="100"/>
          <a:sy n="47" d="100"/>
        </p:scale>
        <p:origin x="147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4" name="Shape 24"/>
          <p:cNvSpPr>
            <a:spLocks noGrp="1" noRot="1" noChangeAspect="1"/>
          </p:cNvSpPr>
          <p:nvPr>
            <p:ph type="sldImg"/>
          </p:nvPr>
        </p:nvSpPr>
        <p:spPr>
          <a:xfrm>
            <a:off x="1143000" y="685800"/>
            <a:ext cx="4572000" cy="3429000"/>
          </a:xfrm>
          <a:prstGeom prst="rect">
            <a:avLst/>
          </a:prstGeom>
        </p:spPr>
        <p:txBody>
          <a:bodyPr/>
          <a:lstStyle/>
          <a:p>
            <a:endParaRPr/>
          </a:p>
        </p:txBody>
      </p:sp>
      <p:sp>
        <p:nvSpPr>
          <p:cNvPr id="25" name="Shape 25"/>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2633155" latinLnBrk="0">
      <a:defRPr sz="3400">
        <a:latin typeface="+mn-lt"/>
        <a:ea typeface="+mn-ea"/>
        <a:cs typeface="+mn-cs"/>
        <a:sym typeface="Calibri"/>
      </a:defRPr>
    </a:lvl1pPr>
    <a:lvl2pPr indent="228600" defTabSz="2633155" latinLnBrk="0">
      <a:defRPr sz="3400">
        <a:latin typeface="+mn-lt"/>
        <a:ea typeface="+mn-ea"/>
        <a:cs typeface="+mn-cs"/>
        <a:sym typeface="Calibri"/>
      </a:defRPr>
    </a:lvl2pPr>
    <a:lvl3pPr indent="457200" defTabSz="2633155" latinLnBrk="0">
      <a:defRPr sz="3400">
        <a:latin typeface="+mn-lt"/>
        <a:ea typeface="+mn-ea"/>
        <a:cs typeface="+mn-cs"/>
        <a:sym typeface="Calibri"/>
      </a:defRPr>
    </a:lvl3pPr>
    <a:lvl4pPr indent="685800" defTabSz="2633155" latinLnBrk="0">
      <a:defRPr sz="3400">
        <a:latin typeface="+mn-lt"/>
        <a:ea typeface="+mn-ea"/>
        <a:cs typeface="+mn-cs"/>
        <a:sym typeface="Calibri"/>
      </a:defRPr>
    </a:lvl4pPr>
    <a:lvl5pPr indent="914400" defTabSz="2633155" latinLnBrk="0">
      <a:defRPr sz="3400">
        <a:latin typeface="+mn-lt"/>
        <a:ea typeface="+mn-ea"/>
        <a:cs typeface="+mn-cs"/>
        <a:sym typeface="Calibri"/>
      </a:defRPr>
    </a:lvl5pPr>
    <a:lvl6pPr indent="1143000" defTabSz="2633155" latinLnBrk="0">
      <a:defRPr sz="3400">
        <a:latin typeface="+mn-lt"/>
        <a:ea typeface="+mn-ea"/>
        <a:cs typeface="+mn-cs"/>
        <a:sym typeface="Calibri"/>
      </a:defRPr>
    </a:lvl6pPr>
    <a:lvl7pPr indent="1371600" defTabSz="2633155" latinLnBrk="0">
      <a:defRPr sz="3400">
        <a:latin typeface="+mn-lt"/>
        <a:ea typeface="+mn-ea"/>
        <a:cs typeface="+mn-cs"/>
        <a:sym typeface="Calibri"/>
      </a:defRPr>
    </a:lvl7pPr>
    <a:lvl8pPr indent="1600200" defTabSz="2633155" latinLnBrk="0">
      <a:defRPr sz="3400">
        <a:latin typeface="+mn-lt"/>
        <a:ea typeface="+mn-ea"/>
        <a:cs typeface="+mn-cs"/>
        <a:sym typeface="Calibri"/>
      </a:defRPr>
    </a:lvl8pPr>
    <a:lvl9pPr indent="1828800" defTabSz="2633155" latinLnBrk="0">
      <a:defRPr sz="3400">
        <a:latin typeface="+mn-lt"/>
        <a:ea typeface="+mn-ea"/>
        <a:cs typeface="+mn-cs"/>
        <a:sym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7250" y="685800"/>
            <a:ext cx="5143500"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2563033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FB AI">
    <p:spTree>
      <p:nvGrpSpPr>
        <p:cNvPr id="1" name=""/>
        <p:cNvGrpSpPr/>
        <p:nvPr/>
      </p:nvGrpSpPr>
      <p:grpSpPr>
        <a:xfrm>
          <a:off x="0" y="0"/>
          <a:ext cx="0" cy="0"/>
          <a:chOff x="0" y="0"/>
          <a:chExt cx="0" cy="0"/>
        </a:xfrm>
      </p:grpSpPr>
      <p:sp>
        <p:nvSpPr>
          <p:cNvPr id="1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FB AI Research ">
    <p:spTree>
      <p:nvGrpSpPr>
        <p:cNvPr id="1" name=""/>
        <p:cNvGrpSpPr/>
        <p:nvPr/>
      </p:nvGrpSpPr>
      <p:grpSpPr>
        <a:xfrm>
          <a:off x="0" y="0"/>
          <a:ext cx="0" cy="0"/>
          <a:chOff x="0" y="0"/>
          <a:chExt cx="0" cy="0"/>
        </a:xfrm>
      </p:grpSpPr>
      <p:sp>
        <p:nvSpPr>
          <p:cNvPr id="1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1645920" y="294640"/>
            <a:ext cx="29626561" cy="4826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lstStyle/>
          <a:p>
            <a:r>
              <a:t>Title Text</a:t>
            </a:r>
          </a:p>
        </p:txBody>
      </p:sp>
      <p:sp>
        <p:nvSpPr>
          <p:cNvPr id="3" name="Body Level One…"/>
          <p:cNvSpPr txBox="1">
            <a:spLocks noGrp="1"/>
          </p:cNvSpPr>
          <p:nvPr>
            <p:ph type="body" idx="1"/>
          </p:nvPr>
        </p:nvSpPr>
        <p:spPr>
          <a:xfrm>
            <a:off x="1645920" y="5120640"/>
            <a:ext cx="29626561" cy="168249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15910559" y="19756119"/>
            <a:ext cx="7680961" cy="1168401"/>
          </a:xfrm>
          <a:prstGeom prst="rect">
            <a:avLst/>
          </a:prstGeom>
          <a:ln w="12700">
            <a:miter lim="400000"/>
          </a:ln>
        </p:spPr>
        <p:txBody>
          <a:bodyPr wrap="none" lIns="45719" rIns="45719" anchor="ctr">
            <a:spAutoFit/>
          </a:bodyPr>
          <a:lstStyle>
            <a:lvl1pPr algn="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ransition spd="med"/>
  <p:txStyles>
    <p:titleStyle>
      <a:lvl1pPr marL="0" marR="0" indent="0" algn="l" defTabSz="2926226" rtl="0" latinLnBrk="0">
        <a:lnSpc>
          <a:spcPct val="90000"/>
        </a:lnSpc>
        <a:spcBef>
          <a:spcPts val="0"/>
        </a:spcBef>
        <a:spcAft>
          <a:spcPts val="0"/>
        </a:spcAft>
        <a:buClrTx/>
        <a:buSzTx/>
        <a:buFontTx/>
        <a:buNone/>
        <a:tabLst/>
        <a:defRPr sz="14000" b="0" i="0" u="none" strike="noStrike" cap="none" spc="0" baseline="0">
          <a:solidFill>
            <a:srgbClr val="000000"/>
          </a:solidFill>
          <a:uFillTx/>
          <a:latin typeface="Calibri Light"/>
          <a:ea typeface="Calibri Light"/>
          <a:cs typeface="Calibri Light"/>
          <a:sym typeface="Calibri Light"/>
        </a:defRPr>
      </a:lvl1pPr>
      <a:lvl2pPr marL="0" marR="0" indent="0" algn="l" defTabSz="2926226" rtl="0" latinLnBrk="0">
        <a:lnSpc>
          <a:spcPct val="90000"/>
        </a:lnSpc>
        <a:spcBef>
          <a:spcPts val="0"/>
        </a:spcBef>
        <a:spcAft>
          <a:spcPts val="0"/>
        </a:spcAft>
        <a:buClrTx/>
        <a:buSzTx/>
        <a:buFontTx/>
        <a:buNone/>
        <a:tabLst/>
        <a:defRPr sz="14000" b="0" i="0" u="none" strike="noStrike" cap="none" spc="0" baseline="0">
          <a:solidFill>
            <a:srgbClr val="000000"/>
          </a:solidFill>
          <a:uFillTx/>
          <a:latin typeface="Calibri Light"/>
          <a:ea typeface="Calibri Light"/>
          <a:cs typeface="Calibri Light"/>
          <a:sym typeface="Calibri Light"/>
        </a:defRPr>
      </a:lvl2pPr>
      <a:lvl3pPr marL="0" marR="0" indent="0" algn="l" defTabSz="2926226" rtl="0" latinLnBrk="0">
        <a:lnSpc>
          <a:spcPct val="90000"/>
        </a:lnSpc>
        <a:spcBef>
          <a:spcPts val="0"/>
        </a:spcBef>
        <a:spcAft>
          <a:spcPts val="0"/>
        </a:spcAft>
        <a:buClrTx/>
        <a:buSzTx/>
        <a:buFontTx/>
        <a:buNone/>
        <a:tabLst/>
        <a:defRPr sz="14000" b="0" i="0" u="none" strike="noStrike" cap="none" spc="0" baseline="0">
          <a:solidFill>
            <a:srgbClr val="000000"/>
          </a:solidFill>
          <a:uFillTx/>
          <a:latin typeface="Calibri Light"/>
          <a:ea typeface="Calibri Light"/>
          <a:cs typeface="Calibri Light"/>
          <a:sym typeface="Calibri Light"/>
        </a:defRPr>
      </a:lvl3pPr>
      <a:lvl4pPr marL="0" marR="0" indent="0" algn="l" defTabSz="2926226" rtl="0" latinLnBrk="0">
        <a:lnSpc>
          <a:spcPct val="90000"/>
        </a:lnSpc>
        <a:spcBef>
          <a:spcPts val="0"/>
        </a:spcBef>
        <a:spcAft>
          <a:spcPts val="0"/>
        </a:spcAft>
        <a:buClrTx/>
        <a:buSzTx/>
        <a:buFontTx/>
        <a:buNone/>
        <a:tabLst/>
        <a:defRPr sz="14000" b="0" i="0" u="none" strike="noStrike" cap="none" spc="0" baseline="0">
          <a:solidFill>
            <a:srgbClr val="000000"/>
          </a:solidFill>
          <a:uFillTx/>
          <a:latin typeface="Calibri Light"/>
          <a:ea typeface="Calibri Light"/>
          <a:cs typeface="Calibri Light"/>
          <a:sym typeface="Calibri Light"/>
        </a:defRPr>
      </a:lvl4pPr>
      <a:lvl5pPr marL="0" marR="0" indent="0" algn="l" defTabSz="2926226" rtl="0" latinLnBrk="0">
        <a:lnSpc>
          <a:spcPct val="90000"/>
        </a:lnSpc>
        <a:spcBef>
          <a:spcPts val="0"/>
        </a:spcBef>
        <a:spcAft>
          <a:spcPts val="0"/>
        </a:spcAft>
        <a:buClrTx/>
        <a:buSzTx/>
        <a:buFontTx/>
        <a:buNone/>
        <a:tabLst/>
        <a:defRPr sz="14000" b="0" i="0" u="none" strike="noStrike" cap="none" spc="0" baseline="0">
          <a:solidFill>
            <a:srgbClr val="000000"/>
          </a:solidFill>
          <a:uFillTx/>
          <a:latin typeface="Calibri Light"/>
          <a:ea typeface="Calibri Light"/>
          <a:cs typeface="Calibri Light"/>
          <a:sym typeface="Calibri Light"/>
        </a:defRPr>
      </a:lvl5pPr>
      <a:lvl6pPr marL="0" marR="0" indent="0" algn="l" defTabSz="2926226" rtl="0" latinLnBrk="0">
        <a:lnSpc>
          <a:spcPct val="90000"/>
        </a:lnSpc>
        <a:spcBef>
          <a:spcPts val="0"/>
        </a:spcBef>
        <a:spcAft>
          <a:spcPts val="0"/>
        </a:spcAft>
        <a:buClrTx/>
        <a:buSzTx/>
        <a:buFontTx/>
        <a:buNone/>
        <a:tabLst/>
        <a:defRPr sz="14000" b="0" i="0" u="none" strike="noStrike" cap="none" spc="0" baseline="0">
          <a:solidFill>
            <a:srgbClr val="000000"/>
          </a:solidFill>
          <a:uFillTx/>
          <a:latin typeface="Calibri Light"/>
          <a:ea typeface="Calibri Light"/>
          <a:cs typeface="Calibri Light"/>
          <a:sym typeface="Calibri Light"/>
        </a:defRPr>
      </a:lvl6pPr>
      <a:lvl7pPr marL="0" marR="0" indent="0" algn="l" defTabSz="2926226" rtl="0" latinLnBrk="0">
        <a:lnSpc>
          <a:spcPct val="90000"/>
        </a:lnSpc>
        <a:spcBef>
          <a:spcPts val="0"/>
        </a:spcBef>
        <a:spcAft>
          <a:spcPts val="0"/>
        </a:spcAft>
        <a:buClrTx/>
        <a:buSzTx/>
        <a:buFontTx/>
        <a:buNone/>
        <a:tabLst/>
        <a:defRPr sz="14000" b="0" i="0" u="none" strike="noStrike" cap="none" spc="0" baseline="0">
          <a:solidFill>
            <a:srgbClr val="000000"/>
          </a:solidFill>
          <a:uFillTx/>
          <a:latin typeface="Calibri Light"/>
          <a:ea typeface="Calibri Light"/>
          <a:cs typeface="Calibri Light"/>
          <a:sym typeface="Calibri Light"/>
        </a:defRPr>
      </a:lvl7pPr>
      <a:lvl8pPr marL="0" marR="0" indent="0" algn="l" defTabSz="2926226" rtl="0" latinLnBrk="0">
        <a:lnSpc>
          <a:spcPct val="90000"/>
        </a:lnSpc>
        <a:spcBef>
          <a:spcPts val="0"/>
        </a:spcBef>
        <a:spcAft>
          <a:spcPts val="0"/>
        </a:spcAft>
        <a:buClrTx/>
        <a:buSzTx/>
        <a:buFontTx/>
        <a:buNone/>
        <a:tabLst/>
        <a:defRPr sz="14000" b="0" i="0" u="none" strike="noStrike" cap="none" spc="0" baseline="0">
          <a:solidFill>
            <a:srgbClr val="000000"/>
          </a:solidFill>
          <a:uFillTx/>
          <a:latin typeface="Calibri Light"/>
          <a:ea typeface="Calibri Light"/>
          <a:cs typeface="Calibri Light"/>
          <a:sym typeface="Calibri Light"/>
        </a:defRPr>
      </a:lvl8pPr>
      <a:lvl9pPr marL="0" marR="0" indent="0" algn="l" defTabSz="2926226" rtl="0" latinLnBrk="0">
        <a:lnSpc>
          <a:spcPct val="90000"/>
        </a:lnSpc>
        <a:spcBef>
          <a:spcPts val="0"/>
        </a:spcBef>
        <a:spcAft>
          <a:spcPts val="0"/>
        </a:spcAft>
        <a:buClrTx/>
        <a:buSzTx/>
        <a:buFontTx/>
        <a:buNone/>
        <a:tabLst/>
        <a:defRPr sz="14000" b="0" i="0" u="none" strike="noStrike" cap="none" spc="0" baseline="0">
          <a:solidFill>
            <a:srgbClr val="000000"/>
          </a:solidFill>
          <a:uFillTx/>
          <a:latin typeface="Calibri Light"/>
          <a:ea typeface="Calibri Light"/>
          <a:cs typeface="Calibri Light"/>
          <a:sym typeface="Calibri Light"/>
        </a:defRPr>
      </a:lvl9pPr>
    </p:titleStyle>
    <p:bodyStyle>
      <a:lvl1pPr marL="731556" marR="0" indent="-731556" algn="l" defTabSz="2926226" rtl="0" latinLnBrk="0">
        <a:lnSpc>
          <a:spcPct val="90000"/>
        </a:lnSpc>
        <a:spcBef>
          <a:spcPts val="3200"/>
        </a:spcBef>
        <a:spcAft>
          <a:spcPts val="0"/>
        </a:spcAft>
        <a:buClrTx/>
        <a:buSzPct val="100000"/>
        <a:buFont typeface="Arial"/>
        <a:buChar char="•"/>
        <a:tabLst/>
        <a:defRPr sz="8900" b="0" i="0" u="none" strike="noStrike" cap="none" spc="0" baseline="0">
          <a:solidFill>
            <a:srgbClr val="000000"/>
          </a:solidFill>
          <a:uFillTx/>
          <a:latin typeface="+mn-lt"/>
          <a:ea typeface="+mn-ea"/>
          <a:cs typeface="+mn-cs"/>
          <a:sym typeface="Calibri"/>
        </a:defRPr>
      </a:lvl1pPr>
      <a:lvl2pPr marL="2319804" marR="0" indent="-856691" algn="l" defTabSz="2926226" rtl="0" latinLnBrk="0">
        <a:lnSpc>
          <a:spcPct val="90000"/>
        </a:lnSpc>
        <a:spcBef>
          <a:spcPts val="3200"/>
        </a:spcBef>
        <a:spcAft>
          <a:spcPts val="0"/>
        </a:spcAft>
        <a:buClrTx/>
        <a:buSzPct val="100000"/>
        <a:buFont typeface="Arial"/>
        <a:buChar char="•"/>
        <a:tabLst/>
        <a:defRPr sz="8900" b="0" i="0" u="none" strike="noStrike" cap="none" spc="0" baseline="0">
          <a:solidFill>
            <a:srgbClr val="000000"/>
          </a:solidFill>
          <a:uFillTx/>
          <a:latin typeface="+mn-lt"/>
          <a:ea typeface="+mn-ea"/>
          <a:cs typeface="+mn-cs"/>
          <a:sym typeface="Calibri"/>
        </a:defRPr>
      </a:lvl2pPr>
      <a:lvl3pPr marL="3943547" marR="0" indent="-1017321" algn="l" defTabSz="2926226" rtl="0" latinLnBrk="0">
        <a:lnSpc>
          <a:spcPct val="90000"/>
        </a:lnSpc>
        <a:spcBef>
          <a:spcPts val="3200"/>
        </a:spcBef>
        <a:spcAft>
          <a:spcPts val="0"/>
        </a:spcAft>
        <a:buClrTx/>
        <a:buSzPct val="100000"/>
        <a:buFont typeface="Arial"/>
        <a:buChar char="•"/>
        <a:tabLst/>
        <a:defRPr sz="8900" b="0" i="0" u="none" strike="noStrike" cap="none" spc="0" baseline="0">
          <a:solidFill>
            <a:srgbClr val="000000"/>
          </a:solidFill>
          <a:uFillTx/>
          <a:latin typeface="+mn-lt"/>
          <a:ea typeface="+mn-ea"/>
          <a:cs typeface="+mn-cs"/>
          <a:sym typeface="Calibri"/>
        </a:defRPr>
      </a:lvl3pPr>
      <a:lvl4pPr marL="5531594" marR="0" indent="-1142255" algn="l" defTabSz="2926226" rtl="0" latinLnBrk="0">
        <a:lnSpc>
          <a:spcPct val="90000"/>
        </a:lnSpc>
        <a:spcBef>
          <a:spcPts val="3200"/>
        </a:spcBef>
        <a:spcAft>
          <a:spcPts val="0"/>
        </a:spcAft>
        <a:buClrTx/>
        <a:buSzPct val="100000"/>
        <a:buFont typeface="Arial"/>
        <a:buChar char="•"/>
        <a:tabLst/>
        <a:defRPr sz="8900" b="0" i="0" u="none" strike="noStrike" cap="none" spc="0" baseline="0">
          <a:solidFill>
            <a:srgbClr val="000000"/>
          </a:solidFill>
          <a:uFillTx/>
          <a:latin typeface="+mn-lt"/>
          <a:ea typeface="+mn-ea"/>
          <a:cs typeface="+mn-cs"/>
          <a:sym typeface="Calibri"/>
        </a:defRPr>
      </a:lvl4pPr>
      <a:lvl5pPr marL="6994707" marR="0" indent="-1142255" algn="l" defTabSz="2926226" rtl="0" latinLnBrk="0">
        <a:lnSpc>
          <a:spcPct val="90000"/>
        </a:lnSpc>
        <a:spcBef>
          <a:spcPts val="3200"/>
        </a:spcBef>
        <a:spcAft>
          <a:spcPts val="0"/>
        </a:spcAft>
        <a:buClrTx/>
        <a:buSzPct val="100000"/>
        <a:buFont typeface="Arial"/>
        <a:buChar char="•"/>
        <a:tabLst/>
        <a:defRPr sz="8900" b="0" i="0" u="none" strike="noStrike" cap="none" spc="0" baseline="0">
          <a:solidFill>
            <a:srgbClr val="000000"/>
          </a:solidFill>
          <a:uFillTx/>
          <a:latin typeface="+mn-lt"/>
          <a:ea typeface="+mn-ea"/>
          <a:cs typeface="+mn-cs"/>
          <a:sym typeface="Calibri"/>
        </a:defRPr>
      </a:lvl5pPr>
      <a:lvl6pPr marL="8457820" marR="0" indent="-1142255" algn="l" defTabSz="2926226" rtl="0" latinLnBrk="0">
        <a:lnSpc>
          <a:spcPct val="90000"/>
        </a:lnSpc>
        <a:spcBef>
          <a:spcPts val="3200"/>
        </a:spcBef>
        <a:spcAft>
          <a:spcPts val="0"/>
        </a:spcAft>
        <a:buClrTx/>
        <a:buSzPct val="100000"/>
        <a:buFont typeface="Arial"/>
        <a:buChar char="•"/>
        <a:tabLst/>
        <a:defRPr sz="8900" b="0" i="0" u="none" strike="noStrike" cap="none" spc="0" baseline="0">
          <a:solidFill>
            <a:srgbClr val="000000"/>
          </a:solidFill>
          <a:uFillTx/>
          <a:latin typeface="+mn-lt"/>
          <a:ea typeface="+mn-ea"/>
          <a:cs typeface="+mn-cs"/>
          <a:sym typeface="Calibri"/>
        </a:defRPr>
      </a:lvl6pPr>
      <a:lvl7pPr marL="9920933" marR="0" indent="-1142255" algn="l" defTabSz="2926226" rtl="0" latinLnBrk="0">
        <a:lnSpc>
          <a:spcPct val="90000"/>
        </a:lnSpc>
        <a:spcBef>
          <a:spcPts val="3200"/>
        </a:spcBef>
        <a:spcAft>
          <a:spcPts val="0"/>
        </a:spcAft>
        <a:buClrTx/>
        <a:buSzPct val="100000"/>
        <a:buFont typeface="Arial"/>
        <a:buChar char="•"/>
        <a:tabLst/>
        <a:defRPr sz="8900" b="0" i="0" u="none" strike="noStrike" cap="none" spc="0" baseline="0">
          <a:solidFill>
            <a:srgbClr val="000000"/>
          </a:solidFill>
          <a:uFillTx/>
          <a:latin typeface="+mn-lt"/>
          <a:ea typeface="+mn-ea"/>
          <a:cs typeface="+mn-cs"/>
          <a:sym typeface="Calibri"/>
        </a:defRPr>
      </a:lvl7pPr>
      <a:lvl8pPr marL="11384047" marR="0" indent="-1142255" algn="l" defTabSz="2926226" rtl="0" latinLnBrk="0">
        <a:lnSpc>
          <a:spcPct val="90000"/>
        </a:lnSpc>
        <a:spcBef>
          <a:spcPts val="3200"/>
        </a:spcBef>
        <a:spcAft>
          <a:spcPts val="0"/>
        </a:spcAft>
        <a:buClrTx/>
        <a:buSzPct val="100000"/>
        <a:buFont typeface="Arial"/>
        <a:buChar char="•"/>
        <a:tabLst/>
        <a:defRPr sz="8900" b="0" i="0" u="none" strike="noStrike" cap="none" spc="0" baseline="0">
          <a:solidFill>
            <a:srgbClr val="000000"/>
          </a:solidFill>
          <a:uFillTx/>
          <a:latin typeface="+mn-lt"/>
          <a:ea typeface="+mn-ea"/>
          <a:cs typeface="+mn-cs"/>
          <a:sym typeface="Calibri"/>
        </a:defRPr>
      </a:lvl8pPr>
      <a:lvl9pPr marL="12847160" marR="0" indent="-1142255" algn="l" defTabSz="2926226" rtl="0" latinLnBrk="0">
        <a:lnSpc>
          <a:spcPct val="90000"/>
        </a:lnSpc>
        <a:spcBef>
          <a:spcPts val="3200"/>
        </a:spcBef>
        <a:spcAft>
          <a:spcPts val="0"/>
        </a:spcAft>
        <a:buClrTx/>
        <a:buSzPct val="100000"/>
        <a:buFont typeface="Arial"/>
        <a:buChar char="•"/>
        <a:tabLst/>
        <a:defRPr sz="8900" b="0" i="0" u="none" strike="noStrike" cap="none" spc="0" baseline="0">
          <a:solidFill>
            <a:srgbClr val="000000"/>
          </a:solidFill>
          <a:uFillTx/>
          <a:latin typeface="+mn-lt"/>
          <a:ea typeface="+mn-ea"/>
          <a:cs typeface="+mn-cs"/>
          <a:sym typeface="Calibri"/>
        </a:defRPr>
      </a:lvl9pPr>
    </p:bodyStyle>
    <p:otherStyle>
      <a:lvl1pPr marL="0" marR="0" indent="0" algn="r" defTabSz="326532"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1pPr>
      <a:lvl2pPr marL="0" marR="0" indent="326532" algn="r" defTabSz="326532"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2pPr>
      <a:lvl3pPr marL="0" marR="0" indent="653064" algn="r" defTabSz="326532"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3pPr>
      <a:lvl4pPr marL="0" marR="0" indent="979596" algn="r" defTabSz="326532"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4pPr>
      <a:lvl5pPr marL="0" marR="0" indent="1306128" algn="r" defTabSz="326532"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5pPr>
      <a:lvl6pPr marL="0" marR="0" indent="1632661" algn="r" defTabSz="326532"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6pPr>
      <a:lvl7pPr marL="0" marR="0" indent="1959193" algn="r" defTabSz="326532"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7pPr>
      <a:lvl8pPr marL="0" marR="0" indent="2285725" algn="r" defTabSz="326532"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8pPr>
      <a:lvl9pPr marL="0" marR="0" indent="2612257" algn="r" defTabSz="326532"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png"/><Relationship Id="rId3" Type="http://schemas.openxmlformats.org/officeDocument/2006/relationships/image" Target="../media/image1.png"/><Relationship Id="rId21" Type="http://schemas.openxmlformats.org/officeDocument/2006/relationships/image" Target="../media/image19.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 Type="http://schemas.openxmlformats.org/officeDocument/2006/relationships/notesSlide" Target="../notesSlides/notesSlide1.xml"/><Relationship Id="rId16" Type="http://schemas.openxmlformats.org/officeDocument/2006/relationships/image" Target="../media/image14.png"/><Relationship Id="rId20" Type="http://schemas.openxmlformats.org/officeDocument/2006/relationships/image" Target="../media/image18.png"/><Relationship Id="rId1" Type="http://schemas.openxmlformats.org/officeDocument/2006/relationships/slideLayout" Target="../slideLayouts/slideLayout1.xml"/><Relationship Id="rId6" Type="http://schemas.openxmlformats.org/officeDocument/2006/relationships/image" Target="../media/image4.jpe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png"/><Relationship Id="rId19" Type="http://schemas.openxmlformats.org/officeDocument/2006/relationships/image" Target="../media/image17.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 Id="rId22"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61"/>
          <p:cNvSpPr txBox="1"/>
          <p:nvPr/>
        </p:nvSpPr>
        <p:spPr>
          <a:xfrm>
            <a:off x="22349653" y="18748563"/>
            <a:ext cx="10268650" cy="296164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nchor="b">
            <a:spAutoFit/>
          </a:bodyPr>
          <a:lstStyle/>
          <a:p>
            <a:pPr>
              <a:lnSpc>
                <a:spcPct val="120000"/>
              </a:lnSpc>
              <a:spcBef>
                <a:spcPts val="600"/>
              </a:spcBef>
              <a:defRPr sz="1400">
                <a:latin typeface="Arial"/>
                <a:ea typeface="Arial"/>
                <a:cs typeface="Arial"/>
                <a:sym typeface="Arial"/>
              </a:defRPr>
            </a:pPr>
            <a:r>
              <a:rPr lang="en-US" dirty="0">
                <a:solidFill>
                  <a:schemeClr val="tx1"/>
                </a:solidFill>
                <a:latin typeface="Arial" panose="020B0604020202020204" pitchFamily="34" charset="0"/>
                <a:cs typeface="Arial" panose="020B0604020202020204" pitchFamily="34" charset="0"/>
              </a:rPr>
              <a:t>[1] </a:t>
            </a:r>
            <a:r>
              <a:rPr lang="en-US" altLang="zh-CN" b="0" i="0" dirty="0">
                <a:solidFill>
                  <a:srgbClr val="222222"/>
                </a:solidFill>
                <a:effectLst/>
                <a:latin typeface="Arial" panose="020B0604020202020204" pitchFamily="34" charset="0"/>
                <a:cs typeface="Arial" panose="020B0604020202020204" pitchFamily="34" charset="0"/>
              </a:rPr>
              <a:t>McMahan, Brendan, et al. "Communication-efficient learning of deep networks from decentralized data." </a:t>
            </a:r>
            <a:r>
              <a:rPr lang="en-US" altLang="zh-CN" b="0" i="1" dirty="0">
                <a:solidFill>
                  <a:srgbClr val="222222"/>
                </a:solidFill>
                <a:effectLst/>
                <a:latin typeface="Arial" panose="020B0604020202020204" pitchFamily="34" charset="0"/>
                <a:cs typeface="Arial" panose="020B0604020202020204" pitchFamily="34" charset="0"/>
              </a:rPr>
              <a:t>Artificial intelligence and statistics</a:t>
            </a:r>
            <a:r>
              <a:rPr lang="en-US" altLang="zh-CN" b="0" i="0" dirty="0">
                <a:solidFill>
                  <a:srgbClr val="222222"/>
                </a:solidFill>
                <a:effectLst/>
                <a:latin typeface="Arial" panose="020B0604020202020204" pitchFamily="34" charset="0"/>
                <a:cs typeface="Arial" panose="020B0604020202020204" pitchFamily="34" charset="0"/>
              </a:rPr>
              <a:t>. PMLR, 2017.</a:t>
            </a:r>
            <a:endParaRPr lang="en-US" dirty="0">
              <a:solidFill>
                <a:schemeClr val="tx1"/>
              </a:solidFill>
              <a:latin typeface="Arial" panose="020B0604020202020204" pitchFamily="34" charset="0"/>
              <a:cs typeface="Arial" panose="020B0604020202020204" pitchFamily="34" charset="0"/>
            </a:endParaRPr>
          </a:p>
          <a:p>
            <a:pPr>
              <a:lnSpc>
                <a:spcPct val="120000"/>
              </a:lnSpc>
              <a:spcBef>
                <a:spcPts val="600"/>
              </a:spcBef>
              <a:defRPr sz="1400">
                <a:latin typeface="Arial"/>
                <a:ea typeface="Arial"/>
                <a:cs typeface="Arial"/>
                <a:sym typeface="Arial"/>
              </a:defRPr>
            </a:pPr>
            <a:r>
              <a:rPr lang="en-US" dirty="0">
                <a:solidFill>
                  <a:schemeClr val="tx1"/>
                </a:solidFill>
                <a:latin typeface="Arial" panose="020B0604020202020204" pitchFamily="34" charset="0"/>
                <a:cs typeface="Arial" panose="020B0604020202020204" pitchFamily="34" charset="0"/>
              </a:rPr>
              <a:t>[2] </a:t>
            </a:r>
            <a:r>
              <a:rPr lang="en-US" altLang="zh-CN" b="0" i="0" dirty="0" err="1">
                <a:solidFill>
                  <a:srgbClr val="222222"/>
                </a:solidFill>
                <a:effectLst/>
                <a:latin typeface="Arial" panose="020B0604020202020204" pitchFamily="34" charset="0"/>
                <a:cs typeface="Arial" panose="020B0604020202020204" pitchFamily="34" charset="0"/>
              </a:rPr>
              <a:t>Jeong</a:t>
            </a:r>
            <a:r>
              <a:rPr lang="en-US" altLang="zh-CN" b="0" i="0" dirty="0">
                <a:solidFill>
                  <a:srgbClr val="222222"/>
                </a:solidFill>
                <a:effectLst/>
                <a:latin typeface="Arial" panose="020B0604020202020204" pitchFamily="34" charset="0"/>
                <a:cs typeface="Arial" panose="020B0604020202020204" pitchFamily="34" charset="0"/>
              </a:rPr>
              <a:t>, </a:t>
            </a:r>
            <a:r>
              <a:rPr lang="en-US" altLang="zh-CN" b="0" i="0" dirty="0" err="1">
                <a:solidFill>
                  <a:srgbClr val="222222"/>
                </a:solidFill>
                <a:effectLst/>
                <a:latin typeface="Arial" panose="020B0604020202020204" pitchFamily="34" charset="0"/>
                <a:cs typeface="Arial" panose="020B0604020202020204" pitchFamily="34" charset="0"/>
              </a:rPr>
              <a:t>Wonyong</a:t>
            </a:r>
            <a:r>
              <a:rPr lang="en-US" altLang="zh-CN" b="0" i="0" dirty="0">
                <a:solidFill>
                  <a:srgbClr val="222222"/>
                </a:solidFill>
                <a:effectLst/>
                <a:latin typeface="Arial" panose="020B0604020202020204" pitchFamily="34" charset="0"/>
                <a:cs typeface="Arial" panose="020B0604020202020204" pitchFamily="34" charset="0"/>
              </a:rPr>
              <a:t>, et al.  " </a:t>
            </a:r>
            <a:r>
              <a:rPr lang="en-US" altLang="zh-CN" sz="1400" b="0" i="0" dirty="0">
                <a:solidFill>
                  <a:srgbClr val="000000"/>
                </a:solidFill>
                <a:effectLst/>
                <a:latin typeface="Arial" panose="020B0604020202020204" pitchFamily="34" charset="0"/>
                <a:cs typeface="Arial" panose="020B0604020202020204" pitchFamily="34" charset="0"/>
              </a:rPr>
              <a:t>Federated semi-supervised learning with inter-client consistency &amp; disjoint learning.</a:t>
            </a:r>
            <a:r>
              <a:rPr lang="en-US" altLang="zh-CN" b="0" i="0" dirty="0">
                <a:solidFill>
                  <a:srgbClr val="222222"/>
                </a:solidFill>
                <a:effectLst/>
                <a:latin typeface="Arial" panose="020B0604020202020204" pitchFamily="34" charset="0"/>
                <a:cs typeface="Arial" panose="020B0604020202020204" pitchFamily="34" charset="0"/>
              </a:rPr>
              <a:t> "</a:t>
            </a:r>
            <a:r>
              <a:rPr lang="en-US" altLang="zh-CN" sz="1400" b="0" i="0" dirty="0">
                <a:solidFill>
                  <a:srgbClr val="000000"/>
                </a:solidFill>
                <a:effectLst/>
                <a:latin typeface="Arial" panose="020B0604020202020204" pitchFamily="34" charset="0"/>
                <a:cs typeface="Arial" panose="020B0604020202020204" pitchFamily="34" charset="0"/>
              </a:rPr>
              <a:t> In </a:t>
            </a:r>
            <a:r>
              <a:rPr lang="en-US" altLang="zh-CN" sz="1400" b="0" i="1" dirty="0">
                <a:solidFill>
                  <a:srgbClr val="000000"/>
                </a:solidFill>
                <a:effectLst/>
                <a:latin typeface="Arial" panose="020B0604020202020204" pitchFamily="34" charset="0"/>
                <a:cs typeface="Arial" panose="020B0604020202020204" pitchFamily="34" charset="0"/>
              </a:rPr>
              <a:t>International Conference on Learning Representations</a:t>
            </a:r>
            <a:r>
              <a:rPr lang="en-US" altLang="zh-CN" sz="1400" b="0" i="0" dirty="0">
                <a:solidFill>
                  <a:srgbClr val="000000"/>
                </a:solidFill>
                <a:effectLst/>
                <a:latin typeface="Arial" panose="020B0604020202020204" pitchFamily="34" charset="0"/>
                <a:cs typeface="Arial" panose="020B0604020202020204" pitchFamily="34" charset="0"/>
              </a:rPr>
              <a:t>, 2021.</a:t>
            </a:r>
            <a:r>
              <a:rPr lang="en-US" altLang="zh-CN" dirty="0">
                <a:latin typeface="Arial" panose="020B0604020202020204" pitchFamily="34" charset="0"/>
                <a:cs typeface="Arial" panose="020B0604020202020204" pitchFamily="34" charset="0"/>
              </a:rPr>
              <a:t> </a:t>
            </a:r>
            <a:endParaRPr lang="en-US" dirty="0">
              <a:solidFill>
                <a:schemeClr val="tx1"/>
              </a:solidFill>
              <a:latin typeface="Arial" panose="020B0604020202020204" pitchFamily="34" charset="0"/>
              <a:cs typeface="Arial" panose="020B0604020202020204" pitchFamily="34" charset="0"/>
            </a:endParaRPr>
          </a:p>
          <a:p>
            <a:pPr>
              <a:lnSpc>
                <a:spcPct val="120000"/>
              </a:lnSpc>
              <a:spcBef>
                <a:spcPts val="600"/>
              </a:spcBef>
              <a:defRPr sz="1400">
                <a:latin typeface="Arial"/>
                <a:ea typeface="Arial"/>
                <a:cs typeface="Arial"/>
                <a:sym typeface="Arial"/>
              </a:defRPr>
            </a:pPr>
            <a:r>
              <a:rPr lang="en-US" dirty="0">
                <a:solidFill>
                  <a:schemeClr val="tx1"/>
                </a:solidFill>
                <a:latin typeface="Arial" panose="020B0604020202020204" pitchFamily="34" charset="0"/>
                <a:cs typeface="Arial" panose="020B0604020202020204" pitchFamily="34" charset="0"/>
              </a:rPr>
              <a:t>[3] </a:t>
            </a:r>
            <a:r>
              <a:rPr lang="en-US" altLang="zh-CN" b="0" i="0" dirty="0">
                <a:solidFill>
                  <a:srgbClr val="222222"/>
                </a:solidFill>
                <a:effectLst/>
                <a:latin typeface="Arial" panose="020B0604020202020204" pitchFamily="34" charset="0"/>
              </a:rPr>
              <a:t>Zhang, </a:t>
            </a:r>
            <a:r>
              <a:rPr lang="en-US" altLang="zh-CN" b="0" i="0" dirty="0" err="1">
                <a:solidFill>
                  <a:srgbClr val="222222"/>
                </a:solidFill>
                <a:effectLst/>
                <a:latin typeface="Arial" panose="020B0604020202020204" pitchFamily="34" charset="0"/>
              </a:rPr>
              <a:t>Zhengming</a:t>
            </a:r>
            <a:r>
              <a:rPr lang="en-US" altLang="zh-CN" b="0" i="0" dirty="0">
                <a:solidFill>
                  <a:srgbClr val="222222"/>
                </a:solidFill>
                <a:effectLst/>
                <a:latin typeface="Arial" panose="020B0604020202020204" pitchFamily="34" charset="0"/>
              </a:rPr>
              <a:t>, et al. "Improving semi-supervised federated learning by reducing the gradient diversity of models." </a:t>
            </a:r>
            <a:r>
              <a:rPr lang="en-US" altLang="zh-CN" b="0" i="1" dirty="0">
                <a:solidFill>
                  <a:srgbClr val="222222"/>
                </a:solidFill>
                <a:effectLst/>
                <a:latin typeface="Arial" panose="020B0604020202020204" pitchFamily="34" charset="0"/>
              </a:rPr>
              <a:t>2021 IEEE International Conference on Big Data (Big Data)</a:t>
            </a:r>
            <a:r>
              <a:rPr lang="en-US" altLang="zh-CN" b="0" i="0" dirty="0">
                <a:solidFill>
                  <a:srgbClr val="222222"/>
                </a:solidFill>
                <a:effectLst/>
                <a:latin typeface="Arial" panose="020B0604020202020204" pitchFamily="34" charset="0"/>
              </a:rPr>
              <a:t>. IEEE, 2021.</a:t>
            </a:r>
            <a:endParaRPr lang="en-US" dirty="0">
              <a:solidFill>
                <a:schemeClr val="tx1"/>
              </a:solidFill>
              <a:latin typeface="Arial" panose="020B0604020202020204" pitchFamily="34" charset="0"/>
              <a:cs typeface="Arial" panose="020B0604020202020204" pitchFamily="34" charset="0"/>
            </a:endParaRPr>
          </a:p>
          <a:p>
            <a:pPr>
              <a:lnSpc>
                <a:spcPct val="120000"/>
              </a:lnSpc>
              <a:spcBef>
                <a:spcPts val="600"/>
              </a:spcBef>
              <a:defRPr sz="1400">
                <a:latin typeface="Arial"/>
                <a:ea typeface="Arial"/>
                <a:cs typeface="Arial"/>
                <a:sym typeface="Arial"/>
              </a:defRPr>
            </a:pPr>
            <a:r>
              <a:rPr lang="en-US" dirty="0">
                <a:solidFill>
                  <a:schemeClr val="tx1"/>
                </a:solidFill>
                <a:latin typeface="Arial" panose="020B0604020202020204" pitchFamily="34" charset="0"/>
                <a:cs typeface="Arial" panose="020B0604020202020204" pitchFamily="34" charset="0"/>
              </a:rPr>
              <a:t>[4] </a:t>
            </a:r>
            <a:r>
              <a:rPr lang="en-US" altLang="zh-CN" b="0" i="0" dirty="0">
                <a:solidFill>
                  <a:srgbClr val="222222"/>
                </a:solidFill>
                <a:effectLst/>
                <a:latin typeface="Arial" panose="020B0604020202020204" pitchFamily="34" charset="0"/>
              </a:rPr>
              <a:t>Sohn, </a:t>
            </a:r>
            <a:r>
              <a:rPr lang="en-US" altLang="zh-CN" b="0" i="0" dirty="0" err="1">
                <a:solidFill>
                  <a:srgbClr val="222222"/>
                </a:solidFill>
                <a:effectLst/>
                <a:latin typeface="Arial" panose="020B0604020202020204" pitchFamily="34" charset="0"/>
              </a:rPr>
              <a:t>Kihyuk</a:t>
            </a:r>
            <a:r>
              <a:rPr lang="en-US" altLang="zh-CN" b="0" i="0" dirty="0">
                <a:solidFill>
                  <a:srgbClr val="222222"/>
                </a:solidFill>
                <a:effectLst/>
                <a:latin typeface="Arial" panose="020B0604020202020204" pitchFamily="34" charset="0"/>
              </a:rPr>
              <a:t>, et al. "</a:t>
            </a:r>
            <a:r>
              <a:rPr lang="en-US" altLang="zh-CN" b="0" i="0" dirty="0" err="1">
                <a:solidFill>
                  <a:srgbClr val="222222"/>
                </a:solidFill>
                <a:effectLst/>
                <a:latin typeface="Arial" panose="020B0604020202020204" pitchFamily="34" charset="0"/>
              </a:rPr>
              <a:t>Fixmatch</a:t>
            </a:r>
            <a:r>
              <a:rPr lang="en-US" altLang="zh-CN" b="0" i="0" dirty="0">
                <a:solidFill>
                  <a:srgbClr val="222222"/>
                </a:solidFill>
                <a:effectLst/>
                <a:latin typeface="Arial" panose="020B0604020202020204" pitchFamily="34" charset="0"/>
              </a:rPr>
              <a:t>: Simplifying semi-supervised learning with consistency and confidence." </a:t>
            </a:r>
            <a:r>
              <a:rPr lang="en-US" altLang="zh-CN" b="0" i="1" dirty="0">
                <a:solidFill>
                  <a:srgbClr val="222222"/>
                </a:solidFill>
                <a:effectLst/>
                <a:latin typeface="Arial" panose="020B0604020202020204" pitchFamily="34" charset="0"/>
              </a:rPr>
              <a:t>Advances in neural information processing systems</a:t>
            </a:r>
            <a:r>
              <a:rPr lang="en-US" altLang="zh-CN" b="0" i="0" dirty="0">
                <a:solidFill>
                  <a:srgbClr val="222222"/>
                </a:solidFill>
                <a:effectLst/>
                <a:latin typeface="Arial" panose="020B0604020202020204" pitchFamily="34" charset="0"/>
              </a:rPr>
              <a:t> 33 (2020): 596-608.</a:t>
            </a:r>
            <a:endParaRPr lang="en-US" dirty="0">
              <a:solidFill>
                <a:schemeClr val="tx1"/>
              </a:solidFill>
              <a:latin typeface="Arial" panose="020B0604020202020204" pitchFamily="34" charset="0"/>
              <a:cs typeface="Arial" panose="020B0604020202020204" pitchFamily="34" charset="0"/>
            </a:endParaRPr>
          </a:p>
          <a:p>
            <a:pPr>
              <a:lnSpc>
                <a:spcPct val="120000"/>
              </a:lnSpc>
              <a:spcBef>
                <a:spcPts val="600"/>
              </a:spcBef>
              <a:defRPr sz="1400">
                <a:latin typeface="Arial"/>
                <a:ea typeface="Arial"/>
                <a:cs typeface="Arial"/>
                <a:sym typeface="Arial"/>
              </a:defRPr>
            </a:pPr>
            <a:r>
              <a:rPr lang="en-US" dirty="0">
                <a:solidFill>
                  <a:schemeClr val="tx1"/>
                </a:solidFill>
                <a:latin typeface="Arial" panose="020B0604020202020204" pitchFamily="34" charset="0"/>
                <a:cs typeface="Arial" panose="020B0604020202020204" pitchFamily="34" charset="0"/>
              </a:rPr>
              <a:t>[5] </a:t>
            </a:r>
            <a:r>
              <a:rPr lang="en-US" altLang="zh-CN" b="0" i="0" dirty="0">
                <a:solidFill>
                  <a:srgbClr val="222222"/>
                </a:solidFill>
                <a:effectLst/>
                <a:latin typeface="Arial" panose="020B0604020202020204" pitchFamily="34" charset="0"/>
              </a:rPr>
              <a:t>Berthelot, David, et al. "</a:t>
            </a:r>
            <a:r>
              <a:rPr lang="en-US" altLang="zh-CN" b="0" i="0" dirty="0" err="1">
                <a:solidFill>
                  <a:srgbClr val="222222"/>
                </a:solidFill>
                <a:effectLst/>
                <a:latin typeface="Arial" panose="020B0604020202020204" pitchFamily="34" charset="0"/>
              </a:rPr>
              <a:t>Remixmatch</a:t>
            </a:r>
            <a:r>
              <a:rPr lang="en-US" altLang="zh-CN" b="0" i="0" dirty="0">
                <a:solidFill>
                  <a:srgbClr val="222222"/>
                </a:solidFill>
                <a:effectLst/>
                <a:latin typeface="Arial" panose="020B0604020202020204" pitchFamily="34" charset="0"/>
              </a:rPr>
              <a:t>: Semi-supervised learning with distribution alignment and augmentation anchoring." </a:t>
            </a:r>
            <a:r>
              <a:rPr lang="en-US" altLang="zh-CN" b="0" i="1" dirty="0" err="1">
                <a:solidFill>
                  <a:srgbClr val="222222"/>
                </a:solidFill>
                <a:effectLst/>
                <a:latin typeface="Arial" panose="020B0604020202020204" pitchFamily="34" charset="0"/>
              </a:rPr>
              <a:t>arXiv</a:t>
            </a:r>
            <a:r>
              <a:rPr lang="en-US" altLang="zh-CN" b="0" i="1" dirty="0">
                <a:solidFill>
                  <a:srgbClr val="222222"/>
                </a:solidFill>
                <a:effectLst/>
                <a:latin typeface="Arial" panose="020B0604020202020204" pitchFamily="34" charset="0"/>
              </a:rPr>
              <a:t> preprint arXiv:1911.09785</a:t>
            </a:r>
            <a:r>
              <a:rPr lang="en-US" altLang="zh-CN" b="0" i="0" dirty="0">
                <a:solidFill>
                  <a:srgbClr val="222222"/>
                </a:solidFill>
                <a:effectLst/>
                <a:latin typeface="Arial" panose="020B0604020202020204" pitchFamily="34" charset="0"/>
              </a:rPr>
              <a:t> (2019).</a:t>
            </a:r>
            <a:endParaRPr lang="en-US" dirty="0">
              <a:solidFill>
                <a:schemeClr val="tx1"/>
              </a:solidFill>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65" name="文本框 64">
                <a:extLst>
                  <a:ext uri="{FF2B5EF4-FFF2-40B4-BE49-F238E27FC236}">
                    <a16:creationId xmlns:a16="http://schemas.microsoft.com/office/drawing/2014/main" id="{5996C522-4D55-700F-08EA-CBB54FB263AE}"/>
                  </a:ext>
                </a:extLst>
              </p:cNvPr>
              <p:cNvSpPr txBox="1"/>
              <p:nvPr/>
            </p:nvSpPr>
            <p:spPr>
              <a:xfrm>
                <a:off x="11716293" y="16633451"/>
                <a:ext cx="10230069" cy="14108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altLang="zh-CN" sz="2100" i="0" dirty="0">
                    <a:effectLst/>
                    <a:latin typeface="Arial" panose="020B0604020202020204" pitchFamily="34" charset="0"/>
                    <a:cs typeface="Arial" panose="020B0604020202020204" pitchFamily="34" charset="0"/>
                  </a:rPr>
                  <a:t>At each iteration </a:t>
                </a:r>
                <a14:m>
                  <m:oMath xmlns:m="http://schemas.openxmlformats.org/officeDocument/2006/math">
                    <m:r>
                      <a:rPr lang="en-US" altLang="zh-CN" sz="2100" b="0" i="1" smtClean="0">
                        <a:effectLst/>
                        <a:latin typeface="Cambria Math" panose="02040503050406030204" pitchFamily="18" charset="0"/>
                        <a:ea typeface="等线" panose="02010600030101010101" pitchFamily="2" charset="-122"/>
                        <a:cs typeface="Arial" panose="020B0604020202020204" pitchFamily="34" charset="0"/>
                      </a:rPr>
                      <m:t>𝑡</m:t>
                    </m:r>
                  </m:oMath>
                </a14:m>
                <a:r>
                  <a:rPr lang="en-US" altLang="zh-CN" sz="2100" i="0" dirty="0">
                    <a:effectLst/>
                    <a:latin typeface="Arial" panose="020B0604020202020204" pitchFamily="34" charset="0"/>
                    <a:cs typeface="Arial" panose="020B0604020202020204" pitchFamily="34" charset="0"/>
                  </a:rPr>
                  <a:t>, the server will first update the model with the standard supervised loss </a:t>
                </a:r>
                <a14:m>
                  <m:oMath xmlns:m="http://schemas.openxmlformats.org/officeDocument/2006/math">
                    <m:sSub>
                      <m:sSubPr>
                        <m:ctrlPr>
                          <a:rPr lang="zh-CN" altLang="zh-CN" sz="2100" i="1">
                            <a:latin typeface="Cambria Math" panose="02040503050406030204" pitchFamily="18" charset="0"/>
                            <a:ea typeface="Cambria Math" panose="02040503050406030204" pitchFamily="18" charset="0"/>
                          </a:rPr>
                        </m:ctrlPr>
                      </m:sSubPr>
                      <m:e>
                        <m:r>
                          <a:rPr lang="en-US" altLang="zh-CN" sz="2100" i="1">
                            <a:latin typeface="Cambria Math" panose="02040503050406030204" pitchFamily="18" charset="0"/>
                            <a:ea typeface="等线" panose="02010600030101010101" pitchFamily="2" charset="-122"/>
                            <a:cs typeface="Arial" panose="020B0604020202020204" pitchFamily="34" charset="0"/>
                          </a:rPr>
                          <m:t>𝐿</m:t>
                        </m:r>
                      </m:e>
                      <m:sub>
                        <m:r>
                          <a:rPr lang="en-US" altLang="zh-CN" sz="2100" i="1">
                            <a:latin typeface="Cambria Math" panose="02040503050406030204" pitchFamily="18" charset="0"/>
                            <a:ea typeface="等线" panose="02010600030101010101" pitchFamily="2" charset="-122"/>
                            <a:cs typeface="Arial" panose="020B0604020202020204" pitchFamily="34" charset="0"/>
                          </a:rPr>
                          <m:t>𝑠</m:t>
                        </m:r>
                      </m:sub>
                    </m:sSub>
                  </m:oMath>
                </a14:m>
                <a:r>
                  <a:rPr lang="en-US" altLang="zh-CN" sz="2100" i="0" dirty="0">
                    <a:effectLst/>
                    <a:latin typeface="Arial" panose="020B0604020202020204" pitchFamily="34" charset="0"/>
                    <a:cs typeface="Arial" panose="020B0604020202020204" pitchFamily="34" charset="0"/>
                  </a:rPr>
                  <a:t> for local epochs </a:t>
                </a:r>
                <a14:m>
                  <m:oMath xmlns:m="http://schemas.openxmlformats.org/officeDocument/2006/math">
                    <m:r>
                      <a:rPr lang="en-US" altLang="zh-CN" sz="2100" i="1">
                        <a:latin typeface="Cambria Math" panose="02040503050406030204" pitchFamily="18" charset="0"/>
                        <a:ea typeface="等线" panose="02010600030101010101" pitchFamily="2" charset="-122"/>
                        <a:cs typeface="Arial" panose="020B0604020202020204" pitchFamily="34" charset="0"/>
                      </a:rPr>
                      <m:t>𝐸</m:t>
                    </m:r>
                  </m:oMath>
                </a14:m>
                <a:r>
                  <a:rPr lang="en-US" altLang="zh-CN" sz="2100" i="0" dirty="0">
                    <a:effectLst/>
                    <a:latin typeface="Arial" panose="020B0604020202020204" pitchFamily="34" charset="0"/>
                    <a:cs typeface="Arial" panose="020B0604020202020204" pitchFamily="34" charset="0"/>
                  </a:rPr>
                  <a:t> with data batch </a:t>
                </a:r>
                <a14:m>
                  <m:oMath xmlns:m="http://schemas.openxmlformats.org/officeDocument/2006/math">
                    <m:d>
                      <m:dPr>
                        <m:ctrlPr>
                          <a:rPr lang="zh-CN" altLang="zh-CN" sz="2100" i="1">
                            <a:latin typeface="Cambria Math" panose="02040503050406030204" pitchFamily="18" charset="0"/>
                            <a:ea typeface="Cambria Math" panose="02040503050406030204" pitchFamily="18" charset="0"/>
                          </a:rPr>
                        </m:ctrlPr>
                      </m:dPr>
                      <m:e>
                        <m:sSub>
                          <m:sSubPr>
                            <m:ctrlPr>
                              <a:rPr lang="zh-CN" altLang="zh-CN" sz="2100" i="1">
                                <a:latin typeface="Cambria Math" panose="02040503050406030204" pitchFamily="18" charset="0"/>
                                <a:ea typeface="Cambria Math" panose="02040503050406030204" pitchFamily="18" charset="0"/>
                              </a:rPr>
                            </m:ctrlPr>
                          </m:sSubPr>
                          <m:e>
                            <m:r>
                              <a:rPr lang="en-US" altLang="zh-CN" sz="2100" i="1">
                                <a:latin typeface="Cambria Math" panose="02040503050406030204" pitchFamily="18" charset="0"/>
                                <a:ea typeface="等线" panose="02010600030101010101" pitchFamily="2" charset="-122"/>
                                <a:cs typeface="Arial" panose="020B0604020202020204" pitchFamily="34" charset="0"/>
                              </a:rPr>
                              <m:t>𝑥</m:t>
                            </m:r>
                          </m:e>
                          <m:sub>
                            <m:r>
                              <a:rPr lang="en-US" altLang="zh-CN" sz="2100" i="1">
                                <a:latin typeface="Cambria Math" panose="02040503050406030204" pitchFamily="18" charset="0"/>
                                <a:ea typeface="等线" panose="02010600030101010101" pitchFamily="2" charset="-122"/>
                                <a:cs typeface="Arial" panose="020B0604020202020204" pitchFamily="34" charset="0"/>
                              </a:rPr>
                              <m:t>𝑏</m:t>
                            </m:r>
                          </m:sub>
                        </m:sSub>
                        <m:r>
                          <a:rPr lang="en-US" altLang="zh-CN" sz="2100" i="1">
                            <a:latin typeface="Cambria Math" panose="02040503050406030204" pitchFamily="18" charset="0"/>
                            <a:ea typeface="等线" panose="02010600030101010101" pitchFamily="2" charset="-122"/>
                            <a:cs typeface="Arial" panose="020B0604020202020204" pitchFamily="34" charset="0"/>
                          </a:rPr>
                          <m:t>, </m:t>
                        </m:r>
                        <m:sSub>
                          <m:sSubPr>
                            <m:ctrlPr>
                              <a:rPr lang="zh-CN" altLang="zh-CN" sz="2100" i="1">
                                <a:latin typeface="Cambria Math" panose="02040503050406030204" pitchFamily="18" charset="0"/>
                                <a:ea typeface="Cambria Math" panose="02040503050406030204" pitchFamily="18" charset="0"/>
                              </a:rPr>
                            </m:ctrlPr>
                          </m:sSubPr>
                          <m:e>
                            <m:r>
                              <a:rPr lang="en-US" altLang="zh-CN" sz="2100" i="1">
                                <a:latin typeface="Cambria Math" panose="02040503050406030204" pitchFamily="18" charset="0"/>
                                <a:ea typeface="等线" panose="02010600030101010101" pitchFamily="2" charset="-122"/>
                                <a:cs typeface="Arial" panose="020B0604020202020204" pitchFamily="34" charset="0"/>
                              </a:rPr>
                              <m:t>𝑦</m:t>
                            </m:r>
                          </m:e>
                          <m:sub>
                            <m:r>
                              <a:rPr lang="en-US" altLang="zh-CN" sz="2100" i="1">
                                <a:latin typeface="Cambria Math" panose="02040503050406030204" pitchFamily="18" charset="0"/>
                                <a:ea typeface="等线" panose="02010600030101010101" pitchFamily="2" charset="-122"/>
                                <a:cs typeface="Arial" panose="020B0604020202020204" pitchFamily="34" charset="0"/>
                              </a:rPr>
                              <m:t>𝑏</m:t>
                            </m:r>
                          </m:sub>
                        </m:sSub>
                      </m:e>
                    </m:d>
                    <m:r>
                      <a:rPr lang="en-US" altLang="zh-CN" sz="2100" i="1">
                        <a:latin typeface="Cambria Math" panose="02040503050406030204" pitchFamily="18" charset="0"/>
                        <a:ea typeface="等线" panose="02010600030101010101" pitchFamily="2" charset="-122"/>
                        <a:cs typeface="Arial" panose="020B0604020202020204" pitchFamily="34" charset="0"/>
                      </a:rPr>
                      <m:t> </m:t>
                    </m:r>
                  </m:oMath>
                </a14:m>
                <a:r>
                  <a:rPr lang="en-US" altLang="zh-CN" sz="2100" i="0" dirty="0">
                    <a:effectLst/>
                    <a:latin typeface="Arial" panose="020B0604020202020204" pitchFamily="34" charset="0"/>
                    <a:cs typeface="Arial" panose="020B0604020202020204" pitchFamily="34" charset="0"/>
                  </a:rPr>
                  <a:t>randomly split from the supervised dataset. </a:t>
                </a:r>
                <a:r>
                  <a:rPr lang="en-US" altLang="zh-CN" sz="2100" dirty="0">
                    <a:latin typeface="Arial" panose="020B0604020202020204" pitchFamily="34" charset="0"/>
                    <a:cs typeface="Arial" panose="020B0604020202020204" pitchFamily="34" charset="0"/>
                  </a:rPr>
                  <a:t>Client </a:t>
                </a:r>
                <a14:m>
                  <m:oMath xmlns:m="http://schemas.openxmlformats.org/officeDocument/2006/math">
                    <m:r>
                      <a:rPr lang="en-US" altLang="zh-CN" sz="2100" i="1" kern="100">
                        <a:latin typeface="Cambria Math" panose="02040503050406030204" pitchFamily="18" charset="0"/>
                        <a:ea typeface="等线" panose="02010600030101010101" pitchFamily="2" charset="-122"/>
                        <a:cs typeface="Arial" panose="020B0604020202020204" pitchFamily="34" charset="0"/>
                      </a:rPr>
                      <m:t>𝑚</m:t>
                    </m:r>
                  </m:oMath>
                </a14:m>
                <a:r>
                  <a:rPr lang="en-US" altLang="zh-CN" sz="2100" dirty="0">
                    <a:latin typeface="Arial" panose="020B0604020202020204" pitchFamily="34" charset="0"/>
                    <a:cs typeface="Arial" panose="020B0604020202020204" pitchFamily="34" charset="0"/>
                  </a:rPr>
                  <a:t> defines the “fix” loss </a:t>
                </a:r>
                <a14:m>
                  <m:oMath xmlns:m="http://schemas.openxmlformats.org/officeDocument/2006/math">
                    <m:sSub>
                      <m:sSubPr>
                        <m:ctrlPr>
                          <a:rPr lang="zh-CN" altLang="zh-CN" sz="2100" i="1" kern="100">
                            <a:latin typeface="Cambria Math" panose="02040503050406030204" pitchFamily="18" charset="0"/>
                            <a:ea typeface="Cambria Math" panose="02040503050406030204" pitchFamily="18" charset="0"/>
                            <a:cs typeface="Arial" panose="020B0604020202020204" pitchFamily="34" charset="0"/>
                          </a:rPr>
                        </m:ctrlPr>
                      </m:sSubPr>
                      <m:e>
                        <m:r>
                          <a:rPr lang="en-US" altLang="zh-CN" sz="2100" i="1" kern="100">
                            <a:latin typeface="Cambria Math" panose="02040503050406030204" pitchFamily="18" charset="0"/>
                            <a:ea typeface="等线" panose="02010600030101010101" pitchFamily="2" charset="-122"/>
                            <a:cs typeface="Arial" panose="020B0604020202020204" pitchFamily="34" charset="0"/>
                          </a:rPr>
                          <m:t>𝐿</m:t>
                        </m:r>
                      </m:e>
                      <m:sub>
                        <m:r>
                          <a:rPr lang="en-US" altLang="zh-CN" sz="2100" i="1" kern="100">
                            <a:latin typeface="Cambria Math" panose="02040503050406030204" pitchFamily="18" charset="0"/>
                            <a:ea typeface="等线" panose="02010600030101010101" pitchFamily="2" charset="-122"/>
                            <a:cs typeface="Arial" panose="020B0604020202020204" pitchFamily="34" charset="0"/>
                          </a:rPr>
                          <m:t>𝑓𝑖𝑥</m:t>
                        </m:r>
                      </m:sub>
                    </m:sSub>
                  </m:oMath>
                </a14:m>
                <a:r>
                  <a:rPr lang="en-US" altLang="zh-CN" sz="2100" kern="100" dirty="0">
                    <a:latin typeface="等线" panose="02010600030101010101" pitchFamily="2" charset="-122"/>
                    <a:ea typeface="等线" panose="02010600030101010101" pitchFamily="2" charset="-122"/>
                    <a:cs typeface="Arial" panose="020B0604020202020204" pitchFamily="34" charset="0"/>
                  </a:rPr>
                  <a:t> </a:t>
                </a:r>
                <a:r>
                  <a:rPr lang="en-US" altLang="zh-CN" sz="2100" dirty="0">
                    <a:latin typeface="Arial" panose="020B0604020202020204" pitchFamily="34" charset="0"/>
                    <a:cs typeface="Arial" panose="020B0604020202020204" pitchFamily="34" charset="0"/>
                  </a:rPr>
                  <a:t>[4] and “mix”' loss </a:t>
                </a:r>
                <a14:m>
                  <m:oMath xmlns:m="http://schemas.openxmlformats.org/officeDocument/2006/math">
                    <m:sSub>
                      <m:sSubPr>
                        <m:ctrlPr>
                          <a:rPr lang="zh-CN" altLang="zh-CN" sz="2100" i="1">
                            <a:latin typeface="Cambria Math" panose="02040503050406030204" pitchFamily="18" charset="0"/>
                            <a:ea typeface="Cambria Math" panose="02040503050406030204" pitchFamily="18" charset="0"/>
                          </a:rPr>
                        </m:ctrlPr>
                      </m:sSubPr>
                      <m:e>
                        <m:r>
                          <a:rPr lang="en-US" altLang="zh-CN" sz="2100" i="1">
                            <a:latin typeface="Cambria Math" panose="02040503050406030204" pitchFamily="18" charset="0"/>
                            <a:ea typeface="等线" panose="02010600030101010101" pitchFamily="2" charset="-122"/>
                            <a:cs typeface="Arial" panose="020B0604020202020204" pitchFamily="34" charset="0"/>
                          </a:rPr>
                          <m:t>𝐿</m:t>
                        </m:r>
                      </m:e>
                      <m:sub>
                        <m:r>
                          <a:rPr lang="en-US" altLang="zh-CN" sz="2100" i="1">
                            <a:latin typeface="Cambria Math" panose="02040503050406030204" pitchFamily="18" charset="0"/>
                            <a:ea typeface="等线" panose="02010600030101010101" pitchFamily="2" charset="-122"/>
                            <a:cs typeface="Arial" panose="020B0604020202020204" pitchFamily="34" charset="0"/>
                          </a:rPr>
                          <m:t>𝑚𝑖𝑥</m:t>
                        </m:r>
                      </m:sub>
                    </m:sSub>
                  </m:oMath>
                </a14:m>
                <a:r>
                  <a:rPr lang="en-US" altLang="zh-CN" sz="2100" dirty="0">
                    <a:latin typeface="Arial" panose="020B0604020202020204" pitchFamily="34" charset="0"/>
                    <a:cs typeface="Arial" panose="020B0604020202020204" pitchFamily="34" charset="0"/>
                  </a:rPr>
                  <a:t> [5] and performs gradient descent steps.</a:t>
                </a:r>
                <a:endParaRPr lang="en-US" altLang="zh-CN" sz="2100" b="0" i="0" dirty="0">
                  <a:effectLst/>
                  <a:latin typeface="Arial" panose="020B0604020202020204" pitchFamily="34" charset="0"/>
                  <a:cs typeface="Arial" panose="020B0604020202020204" pitchFamily="34" charset="0"/>
                </a:endParaRPr>
              </a:p>
            </p:txBody>
          </p:sp>
        </mc:Choice>
        <mc:Fallback xmlns="">
          <p:sp>
            <p:nvSpPr>
              <p:cNvPr id="65" name="文本框 64">
                <a:extLst>
                  <a:ext uri="{FF2B5EF4-FFF2-40B4-BE49-F238E27FC236}">
                    <a16:creationId xmlns:a16="http://schemas.microsoft.com/office/drawing/2014/main" id="{5996C522-4D55-700F-08EA-CBB54FB263AE}"/>
                  </a:ext>
                </a:extLst>
              </p:cNvPr>
              <p:cNvSpPr txBox="1">
                <a:spLocks noRot="1" noChangeAspect="1" noMove="1" noResize="1" noEditPoints="1" noAdjustHandles="1" noChangeArrowheads="1" noChangeShapeType="1" noTextEdit="1"/>
              </p:cNvSpPr>
              <p:nvPr/>
            </p:nvSpPr>
            <p:spPr>
              <a:xfrm>
                <a:off x="11716293" y="16633451"/>
                <a:ext cx="10230069" cy="1410897"/>
              </a:xfrm>
              <a:prstGeom prst="rect">
                <a:avLst/>
              </a:prstGeom>
              <a:blipFill>
                <a:blip r:embed="rId3"/>
                <a:stretch>
                  <a:fillRect l="-1192" t="-3030" r="-358" b="-7359"/>
                </a:stretch>
              </a:blipFill>
              <a:ln w="12700" cap="flat">
                <a:noFill/>
                <a:miter lim="400000"/>
              </a:ln>
              <a:effectLst/>
            </p:spPr>
            <p:txBody>
              <a:bodyPr/>
              <a:lstStyle/>
              <a:p>
                <a:r>
                  <a:rPr lang="zh-CN" altLang="en-US">
                    <a:noFill/>
                  </a:rPr>
                  <a:t> </a:t>
                </a:r>
              </a:p>
            </p:txBody>
          </p:sp>
        </mc:Fallback>
      </mc:AlternateContent>
      <p:sp>
        <p:nvSpPr>
          <p:cNvPr id="30" name="TextBox 35"/>
          <p:cNvSpPr txBox="1"/>
          <p:nvPr/>
        </p:nvSpPr>
        <p:spPr>
          <a:xfrm>
            <a:off x="8417283" y="357502"/>
            <a:ext cx="15519677" cy="178510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5500">
                <a:latin typeface="Arial"/>
                <a:ea typeface="Arial"/>
                <a:cs typeface="Arial"/>
                <a:sym typeface="Arial"/>
              </a:defRPr>
            </a:lvl1pPr>
          </a:lstStyle>
          <a:p>
            <a:pPr algn="ctr"/>
            <a:r>
              <a:rPr lang="en-US" b="1" dirty="0" err="1">
                <a:solidFill>
                  <a:schemeClr val="accent1"/>
                </a:solidFill>
              </a:rPr>
              <a:t>SemiFL</a:t>
            </a:r>
            <a:r>
              <a:rPr lang="en-US" b="1" dirty="0"/>
              <a:t>: Semi-Supervised Federated Learning for Unlabeled Clients with Alternate Training</a:t>
            </a:r>
          </a:p>
        </p:txBody>
      </p:sp>
      <p:sp>
        <p:nvSpPr>
          <p:cNvPr id="38" name="TextBox 44"/>
          <p:cNvSpPr txBox="1"/>
          <p:nvPr/>
        </p:nvSpPr>
        <p:spPr>
          <a:xfrm>
            <a:off x="11677801" y="4183984"/>
            <a:ext cx="9064533" cy="41549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2100">
                <a:latin typeface="Arial"/>
                <a:ea typeface="Arial"/>
                <a:cs typeface="Arial"/>
                <a:sym typeface="Arial"/>
              </a:defRPr>
            </a:lvl1pPr>
          </a:lstStyle>
          <a:p>
            <a:r>
              <a:rPr lang="en-US" b="1" i="1" dirty="0">
                <a:solidFill>
                  <a:schemeClr val="accent1"/>
                </a:solidFill>
              </a:rPr>
              <a:t>Theoretical Analysis of Strong Data augmentation for SSL</a:t>
            </a:r>
            <a:endParaRPr lang="fr-FR" b="1" i="1" dirty="0">
              <a:solidFill>
                <a:schemeClr val="accent1"/>
              </a:solidFill>
            </a:endParaRPr>
          </a:p>
        </p:txBody>
      </p:sp>
      <p:sp>
        <p:nvSpPr>
          <p:cNvPr id="48" name="TextBox 60"/>
          <p:cNvSpPr txBox="1"/>
          <p:nvPr/>
        </p:nvSpPr>
        <p:spPr>
          <a:xfrm>
            <a:off x="22359245" y="18341000"/>
            <a:ext cx="6335025" cy="38751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2100">
                <a:latin typeface="Arial"/>
                <a:ea typeface="Arial"/>
                <a:cs typeface="Arial"/>
                <a:sym typeface="Arial"/>
              </a:defRPr>
            </a:lvl1pPr>
          </a:lstStyle>
          <a:p>
            <a:r>
              <a:rPr dirty="0"/>
              <a:t>References</a:t>
            </a:r>
          </a:p>
        </p:txBody>
      </p:sp>
      <p:pic>
        <p:nvPicPr>
          <p:cNvPr id="54" name="neurips_logo.pdf" descr="neurips_logo.pdf"/>
          <p:cNvPicPr>
            <a:picLocks noChangeAspect="1"/>
          </p:cNvPicPr>
          <p:nvPr/>
        </p:nvPicPr>
        <p:blipFill>
          <a:blip r:embed="rId4"/>
          <a:stretch>
            <a:fillRect/>
          </a:stretch>
        </p:blipFill>
        <p:spPr>
          <a:xfrm>
            <a:off x="26295380" y="602008"/>
            <a:ext cx="4797779" cy="2159001"/>
          </a:xfrm>
          <a:prstGeom prst="rect">
            <a:avLst/>
          </a:prstGeom>
          <a:ln w="12700">
            <a:miter lim="400000"/>
          </a:ln>
        </p:spPr>
      </p:pic>
      <p:pic>
        <p:nvPicPr>
          <p:cNvPr id="3" name="Picture 27">
            <a:extLst>
              <a:ext uri="{FF2B5EF4-FFF2-40B4-BE49-F238E27FC236}">
                <a16:creationId xmlns:a16="http://schemas.microsoft.com/office/drawing/2014/main" id="{AE23807C-CE96-96E8-23A3-3FB31A30BE67}"/>
              </a:ext>
            </a:extLst>
          </p:cNvPr>
          <p:cNvPicPr>
            <a:picLocks noChangeAspect="1"/>
          </p:cNvPicPr>
          <p:nvPr/>
        </p:nvPicPr>
        <p:blipFill>
          <a:blip r:embed="rId5"/>
          <a:stretch>
            <a:fillRect/>
          </a:stretch>
        </p:blipFill>
        <p:spPr>
          <a:xfrm>
            <a:off x="4435996" y="869220"/>
            <a:ext cx="2288338" cy="1367641"/>
          </a:xfrm>
          <a:prstGeom prst="rect">
            <a:avLst/>
          </a:prstGeom>
        </p:spPr>
      </p:pic>
      <p:pic>
        <p:nvPicPr>
          <p:cNvPr id="4" name="Picture 28">
            <a:extLst>
              <a:ext uri="{FF2B5EF4-FFF2-40B4-BE49-F238E27FC236}">
                <a16:creationId xmlns:a16="http://schemas.microsoft.com/office/drawing/2014/main" id="{F50D58B3-3C89-8FD0-ACF7-B56C0EAF305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044408" y="614277"/>
            <a:ext cx="1923230" cy="1923230"/>
          </a:xfrm>
          <a:prstGeom prst="rect">
            <a:avLst/>
          </a:prstGeom>
        </p:spPr>
      </p:pic>
      <p:sp>
        <p:nvSpPr>
          <p:cNvPr id="5" name="TextBox 38">
            <a:extLst>
              <a:ext uri="{FF2B5EF4-FFF2-40B4-BE49-F238E27FC236}">
                <a16:creationId xmlns:a16="http://schemas.microsoft.com/office/drawing/2014/main" id="{3F407EB0-5AC5-29FF-4AE7-8DC67F6205CE}"/>
              </a:ext>
            </a:extLst>
          </p:cNvPr>
          <p:cNvSpPr txBox="1"/>
          <p:nvPr/>
        </p:nvSpPr>
        <p:spPr>
          <a:xfrm>
            <a:off x="8777035" y="2167738"/>
            <a:ext cx="13722011" cy="113877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400">
                <a:latin typeface="Arial"/>
                <a:ea typeface="Arial"/>
                <a:cs typeface="Arial"/>
                <a:sym typeface="Arial"/>
              </a:defRPr>
            </a:lvl1pPr>
          </a:lstStyle>
          <a:p>
            <a:pPr algn="ctr"/>
            <a:r>
              <a:rPr lang="en-US" dirty="0"/>
              <a:t>Enmao Diao</a:t>
            </a:r>
            <a:r>
              <a:rPr lang="en-US" baseline="30000" dirty="0"/>
              <a:t>1</a:t>
            </a:r>
            <a:r>
              <a:rPr lang="en-US" dirty="0"/>
              <a:t>    </a:t>
            </a:r>
            <a:r>
              <a:rPr lang="en-US" dirty="0" err="1"/>
              <a:t>Jie</a:t>
            </a:r>
            <a:r>
              <a:rPr lang="en-US" dirty="0"/>
              <a:t> Ding</a:t>
            </a:r>
            <a:r>
              <a:rPr lang="en-US" altLang="zh-CN" baseline="30000" dirty="0"/>
              <a:t>2</a:t>
            </a:r>
            <a:r>
              <a:rPr lang="en-US" dirty="0"/>
              <a:t>    Vahid Tarokh</a:t>
            </a:r>
            <a:r>
              <a:rPr lang="en-US" altLang="zh-CN" baseline="30000" dirty="0"/>
              <a:t>1</a:t>
            </a:r>
            <a:endParaRPr lang="en-US" dirty="0"/>
          </a:p>
          <a:p>
            <a:pPr algn="ctr"/>
            <a:r>
              <a:rPr lang="en-US" altLang="zh-CN" sz="3200" baseline="30000" dirty="0"/>
              <a:t>1</a:t>
            </a:r>
            <a:r>
              <a:rPr lang="en-US" sz="3200" dirty="0"/>
              <a:t>Duke University    </a:t>
            </a:r>
            <a:r>
              <a:rPr lang="en-US" altLang="zh-CN" sz="3200" baseline="30000" dirty="0"/>
              <a:t>2</a:t>
            </a:r>
            <a:r>
              <a:rPr lang="en-US" altLang="zh-CN" sz="3200" dirty="0"/>
              <a:t>University of Minnesota-Twin Cities</a:t>
            </a:r>
            <a:endParaRPr lang="en-US" sz="3200" dirty="0"/>
          </a:p>
        </p:txBody>
      </p:sp>
      <p:sp>
        <p:nvSpPr>
          <p:cNvPr id="7" name="文本框 6">
            <a:extLst>
              <a:ext uri="{FF2B5EF4-FFF2-40B4-BE49-F238E27FC236}">
                <a16:creationId xmlns:a16="http://schemas.microsoft.com/office/drawing/2014/main" id="{E797870F-45C4-39A3-C7BA-B46090F0A077}"/>
              </a:ext>
            </a:extLst>
          </p:cNvPr>
          <p:cNvSpPr txBox="1"/>
          <p:nvPr/>
        </p:nvSpPr>
        <p:spPr>
          <a:xfrm>
            <a:off x="180411" y="4226568"/>
            <a:ext cx="11093922" cy="5586143"/>
          </a:xfrm>
          <a:prstGeom prst="rect">
            <a:avLst/>
          </a:prstGeom>
          <a:noFill/>
          <a:ln w="762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63525" marR="0" defTabSz="326532" rtl="0" fontAlgn="auto" latinLnBrk="0" hangingPunct="0">
              <a:lnSpc>
                <a:spcPct val="100000"/>
              </a:lnSpc>
              <a:spcBef>
                <a:spcPts val="0"/>
              </a:spcBef>
              <a:spcAft>
                <a:spcPts val="0"/>
              </a:spcAft>
              <a:buClrTx/>
              <a:buSzTx/>
              <a:buFontTx/>
              <a:buNone/>
              <a:tabLst/>
            </a:pPr>
            <a:r>
              <a:rPr kumimoji="0" lang="en-US" altLang="zh-CN" sz="21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Calibri"/>
              </a:rPr>
              <a:t>We propose a new Federated Learning (FL) framework </a:t>
            </a:r>
            <a:r>
              <a:rPr kumimoji="0" lang="en-US" altLang="zh-CN" sz="2100" b="0" i="0" u="none" strike="noStrike" cap="none" spc="0" normalizeH="0" baseline="0" dirty="0" err="1">
                <a:ln>
                  <a:noFill/>
                </a:ln>
                <a:solidFill>
                  <a:srgbClr val="000000"/>
                </a:solidFill>
                <a:effectLst/>
                <a:uFillTx/>
                <a:latin typeface="Arial" panose="020B0604020202020204" pitchFamily="34" charset="0"/>
                <a:cs typeface="Arial" panose="020B0604020202020204" pitchFamily="34" charset="0"/>
                <a:sym typeface="Calibri"/>
              </a:rPr>
              <a:t>SemiFL</a:t>
            </a:r>
            <a:r>
              <a:rPr kumimoji="0" lang="en-US" altLang="zh-CN" sz="21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Calibri"/>
              </a:rPr>
              <a:t> to address the problem of Semi-Supervised Federated Learning (SSFL). We discover that it is challenging to directly combine the state-of-the-art Semi-Supervised Learning (SSL) methods with the communication efficient federated learning methods such as </a:t>
            </a:r>
            <a:r>
              <a:rPr kumimoji="0" lang="en-US" altLang="zh-CN" sz="2100" b="0" i="0" u="none" strike="noStrike" cap="none" spc="0" normalizeH="0" baseline="0" dirty="0" err="1">
                <a:ln>
                  <a:noFill/>
                </a:ln>
                <a:solidFill>
                  <a:srgbClr val="000000"/>
                </a:solidFill>
                <a:effectLst/>
                <a:uFillTx/>
                <a:latin typeface="Arial" panose="020B0604020202020204" pitchFamily="34" charset="0"/>
                <a:cs typeface="Arial" panose="020B0604020202020204" pitchFamily="34" charset="0"/>
                <a:sym typeface="Calibri"/>
              </a:rPr>
              <a:t>FedAvg</a:t>
            </a:r>
            <a:r>
              <a:rPr kumimoji="0" lang="en-US" altLang="zh-CN" sz="21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Calibri"/>
              </a:rPr>
              <a:t> to allow local clients to train multiple epochs [1]. The key ingredient that enables </a:t>
            </a:r>
            <a:r>
              <a:rPr kumimoji="0" lang="en-US" altLang="zh-CN" sz="2100" b="0" i="0" u="none" strike="noStrike" cap="none" spc="0" normalizeH="0" baseline="0" dirty="0" err="1">
                <a:ln>
                  <a:noFill/>
                </a:ln>
                <a:solidFill>
                  <a:srgbClr val="000000"/>
                </a:solidFill>
                <a:effectLst/>
                <a:uFillTx/>
                <a:latin typeface="Arial" panose="020B0604020202020204" pitchFamily="34" charset="0"/>
                <a:cs typeface="Arial" panose="020B0604020202020204" pitchFamily="34" charset="0"/>
                <a:sym typeface="Calibri"/>
              </a:rPr>
              <a:t>SemiFL</a:t>
            </a:r>
            <a:r>
              <a:rPr kumimoji="0" lang="en-US" altLang="zh-CN" sz="21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Calibri"/>
              </a:rPr>
              <a:t> to allow unlabeled clients to train multiple local epochs is that </a:t>
            </a:r>
            <a:r>
              <a:rPr kumimoji="0" lang="en-US" altLang="zh-CN" sz="2100" b="0" i="1" u="none" strike="noStrike" cap="none" spc="0" normalizeH="0" baseline="0" dirty="0">
                <a:ln>
                  <a:noFill/>
                </a:ln>
                <a:solidFill>
                  <a:schemeClr val="accent1"/>
                </a:solidFill>
                <a:effectLst/>
                <a:uFillTx/>
                <a:latin typeface="Arial" panose="020B0604020202020204" pitchFamily="34" charset="0"/>
                <a:cs typeface="Arial" panose="020B0604020202020204" pitchFamily="34" charset="0"/>
                <a:sym typeface="Calibri"/>
              </a:rPr>
              <a:t>we alternate the training of a labeled server and unlabeled clients</a:t>
            </a:r>
            <a:r>
              <a:rPr kumimoji="0" lang="en-US" altLang="zh-CN" sz="21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Calibri"/>
              </a:rPr>
              <a:t> to ensure that the quality of pseudo-labeling is maintained during training.</a:t>
            </a:r>
          </a:p>
          <a:p>
            <a:pPr marL="263525" marR="0" defTabSz="326532" rtl="0" fontAlgn="auto" latinLnBrk="0" hangingPunct="0">
              <a:lnSpc>
                <a:spcPct val="100000"/>
              </a:lnSpc>
              <a:spcBef>
                <a:spcPts val="0"/>
              </a:spcBef>
              <a:spcAft>
                <a:spcPts val="0"/>
              </a:spcAft>
              <a:buClrTx/>
              <a:buSzTx/>
              <a:buFontTx/>
              <a:buNone/>
              <a:tabLst/>
            </a:pPr>
            <a:endParaRPr lang="en-US" altLang="zh-CN" sz="2100" dirty="0">
              <a:latin typeface="Arial" panose="020B0604020202020204" pitchFamily="34" charset="0"/>
              <a:cs typeface="Arial" panose="020B0604020202020204" pitchFamily="34" charset="0"/>
            </a:endParaRPr>
          </a:p>
          <a:p>
            <a:pPr marL="606425" indent="-342900">
              <a:buFont typeface="Arial" panose="020B0604020202020204" pitchFamily="34" charset="0"/>
              <a:buChar char="•"/>
            </a:pPr>
            <a:r>
              <a:rPr kumimoji="0" lang="en-US" altLang="zh-CN" sz="21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Calibri"/>
              </a:rPr>
              <a:t>We propose </a:t>
            </a:r>
            <a:r>
              <a:rPr kumimoji="0" lang="en-US" altLang="zh-CN" sz="2100" b="0" i="0" u="none" strike="noStrike" cap="none" spc="0" normalizeH="0" baseline="0" dirty="0" err="1">
                <a:ln>
                  <a:noFill/>
                </a:ln>
                <a:solidFill>
                  <a:srgbClr val="000000"/>
                </a:solidFill>
                <a:effectLst/>
                <a:uFillTx/>
                <a:latin typeface="Arial" panose="020B0604020202020204" pitchFamily="34" charset="0"/>
                <a:cs typeface="Arial" panose="020B0604020202020204" pitchFamily="34" charset="0"/>
                <a:sym typeface="Calibri"/>
              </a:rPr>
              <a:t>SemiFL</a:t>
            </a:r>
            <a:r>
              <a:rPr kumimoji="0" lang="en-US" altLang="zh-CN" sz="21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Calibri"/>
              </a:rPr>
              <a:t> in which clients have completely unlabeled data and can train multiple local epochs to reduce communication costs, while the server has a small amount of labeled data.</a:t>
            </a:r>
          </a:p>
          <a:p>
            <a:pPr marL="606425" indent="-342900">
              <a:buFont typeface="Arial" panose="020B0604020202020204" pitchFamily="34" charset="0"/>
              <a:buChar char="•"/>
            </a:pPr>
            <a:r>
              <a:rPr kumimoji="0" lang="en-US" altLang="zh-CN" sz="21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Calibri"/>
              </a:rPr>
              <a:t>We develop a theoretical analysis on strong data augmentation for SSL methods. We provide a theoretical understanding of the success of data augmentation-based SSL methods to illustrate the bottleneck of a vanilla combination of communication-efficient FL with SSL.</a:t>
            </a:r>
          </a:p>
          <a:p>
            <a:pPr marL="606425" marR="0" indent="-342900" defTabSz="326532" rtl="0" fontAlgn="auto" latinLnBrk="0" hangingPunct="0">
              <a:lnSpc>
                <a:spcPct val="100000"/>
              </a:lnSpc>
              <a:spcBef>
                <a:spcPts val="0"/>
              </a:spcBef>
              <a:spcAft>
                <a:spcPts val="0"/>
              </a:spcAft>
              <a:buClrTx/>
              <a:buSzTx/>
              <a:buFont typeface="Arial" panose="020B0604020202020204" pitchFamily="34" charset="0"/>
              <a:buChar char="•"/>
              <a:tabLst/>
            </a:pPr>
            <a:r>
              <a:rPr kumimoji="0" lang="en-US" altLang="zh-CN" sz="21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Calibri"/>
              </a:rPr>
              <a:t>Our proposed method achieves 30% improvement over the existing SSFL methods and performs competitively with the state-of-the-art FL methods and SSL method.</a:t>
            </a:r>
            <a:endParaRPr kumimoji="0" lang="zh-CN" altLang="en-US" sz="21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Calibri"/>
            </a:endParaRPr>
          </a:p>
        </p:txBody>
      </p:sp>
      <p:pic>
        <p:nvPicPr>
          <p:cNvPr id="8" name="图片 7" descr="QR 代码&#10;&#10;描述已自动生成">
            <a:extLst>
              <a:ext uri="{FF2B5EF4-FFF2-40B4-BE49-F238E27FC236}">
                <a16:creationId xmlns:a16="http://schemas.microsoft.com/office/drawing/2014/main" id="{B52C21F8-4770-7C75-7E3E-F7B0C4FC2BF3}"/>
              </a:ext>
            </a:extLst>
          </p:cNvPr>
          <p:cNvPicPr>
            <a:picLocks noChangeAspect="1"/>
          </p:cNvPicPr>
          <p:nvPr/>
        </p:nvPicPr>
        <p:blipFill>
          <a:blip r:embed="rId7"/>
          <a:stretch>
            <a:fillRect/>
          </a:stretch>
        </p:blipFill>
        <p:spPr>
          <a:xfrm>
            <a:off x="5885845" y="20172194"/>
            <a:ext cx="1676979" cy="1676979"/>
          </a:xfrm>
          <a:prstGeom prst="rect">
            <a:avLst/>
          </a:prstGeom>
        </p:spPr>
      </p:pic>
      <p:pic>
        <p:nvPicPr>
          <p:cNvPr id="9" name="图片 8" descr="QR 代码&#10;&#10;描述已自动生成">
            <a:extLst>
              <a:ext uri="{FF2B5EF4-FFF2-40B4-BE49-F238E27FC236}">
                <a16:creationId xmlns:a16="http://schemas.microsoft.com/office/drawing/2014/main" id="{2C8FB3B8-DA6E-66ED-FD4B-4EF4C71F075D}"/>
              </a:ext>
            </a:extLst>
          </p:cNvPr>
          <p:cNvPicPr>
            <a:picLocks noChangeAspect="1"/>
          </p:cNvPicPr>
          <p:nvPr/>
        </p:nvPicPr>
        <p:blipFill>
          <a:blip r:embed="rId8"/>
          <a:stretch>
            <a:fillRect/>
          </a:stretch>
        </p:blipFill>
        <p:spPr>
          <a:xfrm>
            <a:off x="3167598" y="20172195"/>
            <a:ext cx="1676978" cy="1676978"/>
          </a:xfrm>
          <a:prstGeom prst="rect">
            <a:avLst/>
          </a:prstGeom>
        </p:spPr>
      </p:pic>
      <p:sp>
        <p:nvSpPr>
          <p:cNvPr id="10" name="文本框 4">
            <a:extLst>
              <a:ext uri="{FF2B5EF4-FFF2-40B4-BE49-F238E27FC236}">
                <a16:creationId xmlns:a16="http://schemas.microsoft.com/office/drawing/2014/main" id="{F9973203-0F00-4268-04B8-76D9CEF8C1F0}"/>
              </a:ext>
            </a:extLst>
          </p:cNvPr>
          <p:cNvSpPr txBox="1"/>
          <p:nvPr/>
        </p:nvSpPr>
        <p:spPr>
          <a:xfrm>
            <a:off x="3409636" y="19772719"/>
            <a:ext cx="1192902" cy="41549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326532" rtl="0" fontAlgn="auto" latinLnBrk="0" hangingPunct="0">
              <a:lnSpc>
                <a:spcPct val="100000"/>
              </a:lnSpc>
              <a:spcBef>
                <a:spcPts val="0"/>
              </a:spcBef>
              <a:spcAft>
                <a:spcPts val="0"/>
              </a:spcAft>
              <a:buClrTx/>
              <a:buSzTx/>
              <a:buFontTx/>
              <a:buNone/>
              <a:tabLst/>
            </a:pPr>
            <a:r>
              <a:rPr lang="en-US" altLang="zh-CN" sz="2100" dirty="0">
                <a:latin typeface="Arial" panose="020B0604020202020204" pitchFamily="34" charset="0"/>
                <a:cs typeface="Arial" panose="020B0604020202020204" pitchFamily="34" charset="0"/>
              </a:rPr>
              <a:t>  Paper</a:t>
            </a:r>
            <a:endParaRPr lang="zh-CN" altLang="en-US" sz="2100" dirty="0">
              <a:latin typeface="Arial" panose="020B0604020202020204" pitchFamily="34" charset="0"/>
              <a:cs typeface="Arial" panose="020B0604020202020204" pitchFamily="34" charset="0"/>
            </a:endParaRPr>
          </a:p>
        </p:txBody>
      </p:sp>
      <p:sp>
        <p:nvSpPr>
          <p:cNvPr id="11" name="文本框 6">
            <a:extLst>
              <a:ext uri="{FF2B5EF4-FFF2-40B4-BE49-F238E27FC236}">
                <a16:creationId xmlns:a16="http://schemas.microsoft.com/office/drawing/2014/main" id="{8973BF4E-A26A-5786-F58F-906ED9FA3BF5}"/>
              </a:ext>
            </a:extLst>
          </p:cNvPr>
          <p:cNvSpPr txBox="1"/>
          <p:nvPr/>
        </p:nvSpPr>
        <p:spPr>
          <a:xfrm>
            <a:off x="6289706" y="19772719"/>
            <a:ext cx="869259" cy="41549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326532" rtl="0" fontAlgn="auto" latinLnBrk="0" hangingPunct="0">
              <a:lnSpc>
                <a:spcPct val="100000"/>
              </a:lnSpc>
              <a:spcBef>
                <a:spcPts val="0"/>
              </a:spcBef>
              <a:spcAft>
                <a:spcPts val="0"/>
              </a:spcAft>
              <a:buClrTx/>
              <a:buSzTx/>
              <a:buFontTx/>
              <a:buNone/>
              <a:tabLst/>
            </a:pPr>
            <a:r>
              <a:rPr lang="en-US" altLang="zh-CN" sz="2100" dirty="0">
                <a:latin typeface="Arial" panose="020B0604020202020204" pitchFamily="34" charset="0"/>
                <a:cs typeface="Arial" panose="020B0604020202020204" pitchFamily="34" charset="0"/>
              </a:rPr>
              <a:t> Code</a:t>
            </a:r>
            <a:endParaRPr lang="zh-CN" altLang="en-US" sz="2100" dirty="0">
              <a:latin typeface="Arial" panose="020B0604020202020204" pitchFamily="34" charset="0"/>
              <a:cs typeface="Arial" panose="020B0604020202020204" pitchFamily="34" charset="0"/>
            </a:endParaRPr>
          </a:p>
        </p:txBody>
      </p:sp>
      <p:sp>
        <p:nvSpPr>
          <p:cNvPr id="14" name="文本框 13">
            <a:extLst>
              <a:ext uri="{FF2B5EF4-FFF2-40B4-BE49-F238E27FC236}">
                <a16:creationId xmlns:a16="http://schemas.microsoft.com/office/drawing/2014/main" id="{EE687904-B5CF-9D2A-10C1-9C8AB28E77D6}"/>
              </a:ext>
            </a:extLst>
          </p:cNvPr>
          <p:cNvSpPr txBox="1"/>
          <p:nvPr/>
        </p:nvSpPr>
        <p:spPr>
          <a:xfrm>
            <a:off x="122514" y="9970145"/>
            <a:ext cx="11057647" cy="615551"/>
          </a:xfrm>
          <a:prstGeom prst="rect">
            <a:avLst/>
          </a:prstGeom>
          <a:noFill/>
          <a:ln w="762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lvl="0" indent="0" algn="ctr" defTabSz="326532" rtl="0" eaLnBrk="1" fontAlgn="auto" latinLnBrk="0" hangingPunct="0">
              <a:lnSpc>
                <a:spcPct val="100000"/>
              </a:lnSpc>
              <a:spcBef>
                <a:spcPts val="0"/>
              </a:spcBef>
              <a:spcAft>
                <a:spcPts val="0"/>
              </a:spcAft>
              <a:buClrTx/>
              <a:buSzTx/>
              <a:buFontTx/>
              <a:buNone/>
              <a:tabLst/>
              <a:defRPr/>
            </a:pPr>
            <a:r>
              <a:rPr kumimoji="0" lang="en-US" altLang="zh-CN" sz="3400" b="0" i="0" u="none" strike="noStrike" kern="0" cap="none" spc="0" normalizeH="0" baseline="0" noProof="0" dirty="0">
                <a:ln>
                  <a:noFill/>
                </a:ln>
                <a:solidFill>
                  <a:schemeClr val="accent1"/>
                </a:solidFill>
                <a:effectLst/>
                <a:uLnTx/>
                <a:uFillTx/>
                <a:latin typeface="Arial" panose="020B0604020202020204" pitchFamily="34" charset="0"/>
                <a:cs typeface="Arial" panose="020B0604020202020204" pitchFamily="34" charset="0"/>
                <a:sym typeface="Calibri"/>
              </a:rPr>
              <a:t>Motivation</a:t>
            </a:r>
          </a:p>
        </p:txBody>
      </p:sp>
      <p:pic>
        <p:nvPicPr>
          <p:cNvPr id="16" name="图片 15">
            <a:extLst>
              <a:ext uri="{FF2B5EF4-FFF2-40B4-BE49-F238E27FC236}">
                <a16:creationId xmlns:a16="http://schemas.microsoft.com/office/drawing/2014/main" id="{1C840EDC-6827-169B-6D4D-39110FF057CC}"/>
              </a:ext>
            </a:extLst>
          </p:cNvPr>
          <p:cNvPicPr>
            <a:picLocks noChangeAspect="1"/>
          </p:cNvPicPr>
          <p:nvPr/>
        </p:nvPicPr>
        <p:blipFill>
          <a:blip r:embed="rId9"/>
          <a:stretch>
            <a:fillRect/>
          </a:stretch>
        </p:blipFill>
        <p:spPr>
          <a:xfrm>
            <a:off x="4134580" y="11517895"/>
            <a:ext cx="3157837" cy="3082201"/>
          </a:xfrm>
          <a:prstGeom prst="rect">
            <a:avLst/>
          </a:prstGeom>
        </p:spPr>
      </p:pic>
      <p:pic>
        <p:nvPicPr>
          <p:cNvPr id="18" name="图片 17">
            <a:extLst>
              <a:ext uri="{FF2B5EF4-FFF2-40B4-BE49-F238E27FC236}">
                <a16:creationId xmlns:a16="http://schemas.microsoft.com/office/drawing/2014/main" id="{F95C7BC4-5308-0F9A-2241-D275E305C023}"/>
              </a:ext>
            </a:extLst>
          </p:cNvPr>
          <p:cNvPicPr>
            <a:picLocks noChangeAspect="1"/>
          </p:cNvPicPr>
          <p:nvPr/>
        </p:nvPicPr>
        <p:blipFill>
          <a:blip r:embed="rId10"/>
          <a:stretch>
            <a:fillRect/>
          </a:stretch>
        </p:blipFill>
        <p:spPr>
          <a:xfrm>
            <a:off x="2044408" y="16332611"/>
            <a:ext cx="7655808" cy="2947486"/>
          </a:xfrm>
          <a:prstGeom prst="rect">
            <a:avLst/>
          </a:prstGeom>
        </p:spPr>
      </p:pic>
      <p:sp>
        <p:nvSpPr>
          <p:cNvPr id="19" name="TextBox 54">
            <a:extLst>
              <a:ext uri="{FF2B5EF4-FFF2-40B4-BE49-F238E27FC236}">
                <a16:creationId xmlns:a16="http://schemas.microsoft.com/office/drawing/2014/main" id="{744AF7EE-EEAC-4ABA-2173-5C7A6FECF226}"/>
              </a:ext>
            </a:extLst>
          </p:cNvPr>
          <p:cNvSpPr txBox="1"/>
          <p:nvPr/>
        </p:nvSpPr>
        <p:spPr>
          <a:xfrm>
            <a:off x="150639" y="19262374"/>
            <a:ext cx="11240926" cy="49244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ctr">
              <a:defRPr sz="1300">
                <a:solidFill>
                  <a:srgbClr val="344854"/>
                </a:solidFill>
                <a:latin typeface="Arial"/>
                <a:ea typeface="Arial"/>
                <a:cs typeface="Arial"/>
                <a:sym typeface="Arial"/>
              </a:defRPr>
            </a:lvl1pPr>
          </a:lstStyle>
          <a:p>
            <a:r>
              <a:rPr lang="en-US" b="1" dirty="0">
                <a:solidFill>
                  <a:schemeClr val="tx1"/>
                </a:solidFill>
              </a:rPr>
              <a:t>Figure 2. </a:t>
            </a:r>
            <a:r>
              <a:rPr lang="en-US" altLang="zh-CN" dirty="0">
                <a:solidFill>
                  <a:schemeClr val="tx1"/>
                </a:solidFill>
              </a:rPr>
              <a:t>Results of CIFAR10 dataset with (a) IID and (b) Non-IID. The “Fully Supervised” and “Partially Supervised” refer to training a centralized model with full and 4000 labeled data, respectively. </a:t>
            </a:r>
            <a:endParaRPr lang="en-US" dirty="0">
              <a:solidFill>
                <a:schemeClr val="tx1"/>
              </a:solidFill>
            </a:endParaRPr>
          </a:p>
        </p:txBody>
      </p:sp>
      <p:sp>
        <p:nvSpPr>
          <p:cNvPr id="20" name="文本框 19">
            <a:extLst>
              <a:ext uri="{FF2B5EF4-FFF2-40B4-BE49-F238E27FC236}">
                <a16:creationId xmlns:a16="http://schemas.microsoft.com/office/drawing/2014/main" id="{E1B5974A-4578-35A5-AE61-C7D15C76E822}"/>
              </a:ext>
            </a:extLst>
          </p:cNvPr>
          <p:cNvSpPr txBox="1"/>
          <p:nvPr/>
        </p:nvSpPr>
        <p:spPr>
          <a:xfrm>
            <a:off x="333137" y="10608613"/>
            <a:ext cx="10783749" cy="817243"/>
          </a:xfrm>
          <a:prstGeom prst="roundRect">
            <a:avLst/>
          </a:prstGeom>
          <a:ln/>
        </p:spPr>
        <p:style>
          <a:lnRef idx="1">
            <a:schemeClr val="accent4"/>
          </a:lnRef>
          <a:fillRef idx="2">
            <a:schemeClr val="accent4"/>
          </a:fillRef>
          <a:effectRef idx="1">
            <a:schemeClr val="accent4"/>
          </a:effectRef>
          <a:fontRef idx="minor">
            <a:schemeClr val="dk1"/>
          </a:fontRef>
        </p:style>
        <p:txBody>
          <a:bodyPr rot="0" spcFirstLastPara="1" vertOverflow="overflow" horzOverflow="overflow" vert="horz" wrap="square" lIns="45719" tIns="45719" rIns="45719" bIns="45719" numCol="1" spcCol="38100" rtlCol="0" anchor="t">
            <a:spAutoFit/>
          </a:bodyPr>
          <a:lstStyle/>
          <a:p>
            <a:pPr marL="95250" algn="ctr"/>
            <a:r>
              <a:rPr kumimoji="0" lang="en-US" altLang="zh-CN" sz="2100" b="1" i="1"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Calibri"/>
              </a:rPr>
              <a:t>Question: </a:t>
            </a:r>
            <a:r>
              <a:rPr kumimoji="0" lang="en-US" altLang="zh-CN" sz="2100" b="0" i="1"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Calibri"/>
              </a:rPr>
              <a:t>How a server that hosts a labeled dataset can leverage clients with unlabeled data for a supervised learning task in the Federated Learning setting?</a:t>
            </a:r>
            <a:endParaRPr kumimoji="0" lang="zh-CN" altLang="en-US" sz="2100" b="0" i="0" u="none" strike="noStrike" cap="none" spc="0" normalizeH="0" baseline="0" dirty="0">
              <a:ln>
                <a:noFill/>
              </a:ln>
              <a:solidFill>
                <a:srgbClr val="000000"/>
              </a:solidFill>
              <a:effectLst/>
              <a:uFillTx/>
              <a:latin typeface="+mn-lt"/>
              <a:ea typeface="+mn-ea"/>
              <a:cs typeface="+mn-cs"/>
              <a:sym typeface="Calibri"/>
            </a:endParaRPr>
          </a:p>
        </p:txBody>
      </p:sp>
      <p:sp>
        <p:nvSpPr>
          <p:cNvPr id="21" name="文本框 20">
            <a:extLst>
              <a:ext uri="{FF2B5EF4-FFF2-40B4-BE49-F238E27FC236}">
                <a16:creationId xmlns:a16="http://schemas.microsoft.com/office/drawing/2014/main" id="{73DF56FE-8D56-AF5A-3FE6-11FA2370F247}"/>
              </a:ext>
            </a:extLst>
          </p:cNvPr>
          <p:cNvSpPr txBox="1"/>
          <p:nvPr/>
        </p:nvSpPr>
        <p:spPr>
          <a:xfrm>
            <a:off x="275394" y="15117184"/>
            <a:ext cx="10783750" cy="1174787"/>
          </a:xfrm>
          <a:prstGeom prst="roundRect">
            <a:avLst/>
          </a:prstGeom>
          <a:ln/>
        </p:spPr>
        <p:style>
          <a:lnRef idx="1">
            <a:schemeClr val="accent2"/>
          </a:lnRef>
          <a:fillRef idx="2">
            <a:schemeClr val="accent2"/>
          </a:fillRef>
          <a:effectRef idx="1">
            <a:schemeClr val="accent2"/>
          </a:effectRef>
          <a:fontRef idx="minor">
            <a:schemeClr val="dk1"/>
          </a:fontRef>
        </p:style>
        <p:txBody>
          <a:bodyPr rot="0" spcFirstLastPara="1" vertOverflow="overflow" horzOverflow="overflow" vert="horz" wrap="square" lIns="45719" tIns="45719" rIns="45719" bIns="45719" numCol="1" spcCol="38100" rtlCol="0" anchor="t">
            <a:spAutoFit/>
          </a:bodyPr>
          <a:lstStyle/>
          <a:p>
            <a:pPr marL="95250" marR="0" algn="ctr" defTabSz="326532" rtl="0" fontAlgn="auto" latinLnBrk="0" hangingPunct="0">
              <a:lnSpc>
                <a:spcPct val="100000"/>
              </a:lnSpc>
              <a:spcBef>
                <a:spcPts val="0"/>
              </a:spcBef>
              <a:spcAft>
                <a:spcPts val="0"/>
              </a:spcAft>
              <a:buClrTx/>
              <a:buSzTx/>
              <a:buFontTx/>
              <a:buNone/>
              <a:tabLst/>
            </a:pPr>
            <a:r>
              <a:rPr lang="en-US" altLang="zh-CN" sz="2100" b="1" i="1" dirty="0">
                <a:effectLst/>
                <a:latin typeface="Arial" panose="020B0604020202020204" pitchFamily="34" charset="0"/>
                <a:cs typeface="Arial" panose="020B0604020202020204" pitchFamily="34" charset="0"/>
              </a:rPr>
              <a:t>Problem: </a:t>
            </a:r>
            <a:r>
              <a:rPr lang="en-US" altLang="zh-CN" sz="2100" b="0" i="1" dirty="0">
                <a:effectLst/>
                <a:latin typeface="Arial" panose="020B0604020202020204" pitchFamily="34" charset="0"/>
                <a:cs typeface="Arial" panose="020B0604020202020204" pitchFamily="34" charset="0"/>
              </a:rPr>
              <a:t>Existing SSFL methods cannot outperform the case of training with only labeled data [2,3]. It is not straightforward how we can combine the SSL method in a communication-efficient FL scenario where we train multiple local epochs. </a:t>
            </a:r>
            <a:endParaRPr kumimoji="0" lang="zh-CN" altLang="en-US" sz="2100" b="0" i="1"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Calibri"/>
            </a:endParaRPr>
          </a:p>
        </p:txBody>
      </p:sp>
      <p:sp>
        <p:nvSpPr>
          <p:cNvPr id="22" name="TextBox 54">
            <a:extLst>
              <a:ext uri="{FF2B5EF4-FFF2-40B4-BE49-F238E27FC236}">
                <a16:creationId xmlns:a16="http://schemas.microsoft.com/office/drawing/2014/main" id="{918DAFB5-5124-9C72-EE94-448EF8F3B12A}"/>
              </a:ext>
            </a:extLst>
          </p:cNvPr>
          <p:cNvSpPr txBox="1"/>
          <p:nvPr/>
        </p:nvSpPr>
        <p:spPr>
          <a:xfrm>
            <a:off x="113419" y="14600096"/>
            <a:ext cx="11172654" cy="49244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ctr">
              <a:defRPr sz="1300">
                <a:solidFill>
                  <a:srgbClr val="344854"/>
                </a:solidFill>
                <a:latin typeface="Arial"/>
                <a:ea typeface="Arial"/>
                <a:cs typeface="Arial"/>
                <a:sym typeface="Arial"/>
              </a:defRPr>
            </a:lvl1pPr>
          </a:lstStyle>
          <a:p>
            <a:r>
              <a:rPr lang="en-US" b="1" dirty="0">
                <a:solidFill>
                  <a:schemeClr val="tx1"/>
                </a:solidFill>
              </a:rPr>
              <a:t>Figure 1</a:t>
            </a:r>
            <a:r>
              <a:rPr lang="en-US" dirty="0">
                <a:solidFill>
                  <a:schemeClr val="tx1"/>
                </a:solidFill>
              </a:rPr>
              <a:t>. A resourceful server with labeled data can significantly improve its learning performance</a:t>
            </a:r>
          </a:p>
          <a:p>
            <a:r>
              <a:rPr lang="en-US" dirty="0">
                <a:solidFill>
                  <a:schemeClr val="tx1"/>
                </a:solidFill>
              </a:rPr>
              <a:t>by working with distributed clients with unlabeled data without data sharing.</a:t>
            </a:r>
          </a:p>
        </p:txBody>
      </p:sp>
      <p:sp>
        <p:nvSpPr>
          <p:cNvPr id="23" name="文本框 22">
            <a:extLst>
              <a:ext uri="{FF2B5EF4-FFF2-40B4-BE49-F238E27FC236}">
                <a16:creationId xmlns:a16="http://schemas.microsoft.com/office/drawing/2014/main" id="{E81F54CC-9387-7589-687A-6EAF16CA2341}"/>
              </a:ext>
            </a:extLst>
          </p:cNvPr>
          <p:cNvSpPr txBox="1"/>
          <p:nvPr/>
        </p:nvSpPr>
        <p:spPr>
          <a:xfrm>
            <a:off x="11573199" y="3653024"/>
            <a:ext cx="10448022" cy="615551"/>
          </a:xfrm>
          <a:prstGeom prst="rect">
            <a:avLst/>
          </a:prstGeom>
          <a:noFill/>
          <a:ln w="762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lvl="0" indent="0" algn="ctr" defTabSz="326532" rtl="0" eaLnBrk="1" fontAlgn="auto" latinLnBrk="0" hangingPunct="0">
              <a:lnSpc>
                <a:spcPct val="100000"/>
              </a:lnSpc>
              <a:spcBef>
                <a:spcPts val="0"/>
              </a:spcBef>
              <a:spcAft>
                <a:spcPts val="0"/>
              </a:spcAft>
              <a:buClrTx/>
              <a:buSzTx/>
              <a:buFontTx/>
              <a:buNone/>
              <a:tabLst/>
              <a:defRPr/>
            </a:pPr>
            <a:r>
              <a:rPr kumimoji="0" lang="en-US" altLang="zh-CN" sz="3400" b="0" i="0" u="none" strike="noStrike" kern="0" cap="none" spc="0" normalizeH="0" baseline="0" noProof="0" dirty="0">
                <a:ln>
                  <a:noFill/>
                </a:ln>
                <a:solidFill>
                  <a:schemeClr val="accent1"/>
                </a:solidFill>
                <a:effectLst/>
                <a:uLnTx/>
                <a:uFillTx/>
                <a:latin typeface="Arial" panose="020B0604020202020204" pitchFamily="34" charset="0"/>
                <a:cs typeface="Arial" panose="020B0604020202020204" pitchFamily="34" charset="0"/>
                <a:sym typeface="Calibri"/>
              </a:rPr>
              <a:t>Method</a:t>
            </a:r>
          </a:p>
        </p:txBody>
      </p:sp>
      <p:sp>
        <p:nvSpPr>
          <p:cNvPr id="24" name="文本框 23">
            <a:extLst>
              <a:ext uri="{FF2B5EF4-FFF2-40B4-BE49-F238E27FC236}">
                <a16:creationId xmlns:a16="http://schemas.microsoft.com/office/drawing/2014/main" id="{3C4185BF-2E2D-EA8F-12E8-77444F80ED04}"/>
              </a:ext>
            </a:extLst>
          </p:cNvPr>
          <p:cNvSpPr txBox="1"/>
          <p:nvPr/>
        </p:nvSpPr>
        <p:spPr>
          <a:xfrm>
            <a:off x="180411" y="3661060"/>
            <a:ext cx="11207246" cy="615551"/>
          </a:xfrm>
          <a:prstGeom prst="rect">
            <a:avLst/>
          </a:prstGeom>
          <a:noFill/>
          <a:ln w="762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lvl="0" indent="0" algn="ctr" defTabSz="326532" rtl="0" eaLnBrk="1" fontAlgn="auto" latinLnBrk="0" hangingPunct="0">
              <a:lnSpc>
                <a:spcPct val="100000"/>
              </a:lnSpc>
              <a:spcBef>
                <a:spcPts val="0"/>
              </a:spcBef>
              <a:spcAft>
                <a:spcPts val="0"/>
              </a:spcAft>
              <a:buClrTx/>
              <a:buSzTx/>
              <a:buFontTx/>
              <a:buNone/>
              <a:tabLst/>
              <a:defRPr/>
            </a:pPr>
            <a:r>
              <a:rPr kumimoji="0" lang="en-US" altLang="zh-CN" sz="3400" b="0" i="0" u="none" strike="noStrike" kern="0" cap="none" spc="0" normalizeH="0" baseline="0" noProof="0" dirty="0">
                <a:ln>
                  <a:noFill/>
                </a:ln>
                <a:solidFill>
                  <a:schemeClr val="accent1"/>
                </a:solidFill>
                <a:effectLst/>
                <a:uLnTx/>
                <a:uFillTx/>
                <a:latin typeface="Arial" panose="020B0604020202020204" pitchFamily="34" charset="0"/>
                <a:cs typeface="Arial" panose="020B0604020202020204" pitchFamily="34" charset="0"/>
                <a:sym typeface="Calibri"/>
              </a:rPr>
              <a:t>Overview</a:t>
            </a:r>
          </a:p>
        </p:txBody>
      </p:sp>
      <p:pic>
        <p:nvPicPr>
          <p:cNvPr id="55" name="图片 54">
            <a:extLst>
              <a:ext uri="{FF2B5EF4-FFF2-40B4-BE49-F238E27FC236}">
                <a16:creationId xmlns:a16="http://schemas.microsoft.com/office/drawing/2014/main" id="{7F2E7D38-E5A2-92E6-5171-33C3E1455083}"/>
              </a:ext>
            </a:extLst>
          </p:cNvPr>
          <p:cNvPicPr>
            <a:picLocks noChangeAspect="1"/>
          </p:cNvPicPr>
          <p:nvPr/>
        </p:nvPicPr>
        <p:blipFill>
          <a:blip r:embed="rId11"/>
          <a:stretch>
            <a:fillRect/>
          </a:stretch>
        </p:blipFill>
        <p:spPr>
          <a:xfrm>
            <a:off x="12762811" y="4599482"/>
            <a:ext cx="7392777" cy="3052246"/>
          </a:xfrm>
          <a:prstGeom prst="rect">
            <a:avLst/>
          </a:prstGeom>
        </p:spPr>
      </p:pic>
      <p:sp>
        <p:nvSpPr>
          <p:cNvPr id="56" name="TextBox 54">
            <a:extLst>
              <a:ext uri="{FF2B5EF4-FFF2-40B4-BE49-F238E27FC236}">
                <a16:creationId xmlns:a16="http://schemas.microsoft.com/office/drawing/2014/main" id="{A6553FAF-4370-4F1A-B7C9-D258355D9801}"/>
              </a:ext>
            </a:extLst>
          </p:cNvPr>
          <p:cNvSpPr txBox="1"/>
          <p:nvPr/>
        </p:nvSpPr>
        <p:spPr>
          <a:xfrm>
            <a:off x="11854540" y="7844999"/>
            <a:ext cx="9064533" cy="2923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ctr">
              <a:defRPr sz="1300">
                <a:solidFill>
                  <a:srgbClr val="344854"/>
                </a:solidFill>
                <a:latin typeface="Arial"/>
                <a:ea typeface="Arial"/>
                <a:cs typeface="Arial"/>
                <a:sym typeface="Arial"/>
              </a:defRPr>
            </a:lvl1pPr>
          </a:lstStyle>
          <a:p>
            <a:r>
              <a:rPr lang="en-US" b="1" dirty="0">
                <a:solidFill>
                  <a:schemeClr val="tx1"/>
                </a:solidFill>
              </a:rPr>
              <a:t>Figure 3</a:t>
            </a:r>
            <a:r>
              <a:rPr lang="en-US" dirty="0">
                <a:solidFill>
                  <a:schemeClr val="tx1"/>
                </a:solidFill>
              </a:rPr>
              <a:t>. Illustration of the strong data augmentation-based SSL. The above ideas are theoretically formalized.</a:t>
            </a:r>
          </a:p>
        </p:txBody>
      </p:sp>
      <p:sp>
        <p:nvSpPr>
          <p:cNvPr id="57" name="TextBox 44">
            <a:extLst>
              <a:ext uri="{FF2B5EF4-FFF2-40B4-BE49-F238E27FC236}">
                <a16:creationId xmlns:a16="http://schemas.microsoft.com/office/drawing/2014/main" id="{F3661A14-30C8-AAB7-B337-9AC9037A5708}"/>
              </a:ext>
            </a:extLst>
          </p:cNvPr>
          <p:cNvSpPr txBox="1"/>
          <p:nvPr/>
        </p:nvSpPr>
        <p:spPr>
          <a:xfrm>
            <a:off x="11682954" y="8253223"/>
            <a:ext cx="9064533" cy="41549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2100">
                <a:latin typeface="Arial"/>
                <a:ea typeface="Arial"/>
                <a:cs typeface="Arial"/>
                <a:sym typeface="Arial"/>
              </a:defRPr>
            </a:lvl1pPr>
          </a:lstStyle>
          <a:p>
            <a:r>
              <a:rPr lang="en-US" b="1" i="1" dirty="0">
                <a:solidFill>
                  <a:schemeClr val="accent1"/>
                </a:solidFill>
              </a:rPr>
              <a:t>Alternate Training</a:t>
            </a:r>
            <a:endParaRPr lang="fr-FR" b="1" i="1" dirty="0">
              <a:solidFill>
                <a:schemeClr val="accent1"/>
              </a:solidFill>
            </a:endParaRPr>
          </a:p>
        </p:txBody>
      </p:sp>
      <p:pic>
        <p:nvPicPr>
          <p:cNvPr id="59" name="图片 58">
            <a:extLst>
              <a:ext uri="{FF2B5EF4-FFF2-40B4-BE49-F238E27FC236}">
                <a16:creationId xmlns:a16="http://schemas.microsoft.com/office/drawing/2014/main" id="{27F9C9DC-0FA0-8DD4-734D-9327CB1F9F08}"/>
              </a:ext>
            </a:extLst>
          </p:cNvPr>
          <p:cNvPicPr>
            <a:picLocks noChangeAspect="1"/>
          </p:cNvPicPr>
          <p:nvPr/>
        </p:nvPicPr>
        <p:blipFill>
          <a:blip r:embed="rId12"/>
          <a:stretch>
            <a:fillRect/>
          </a:stretch>
        </p:blipFill>
        <p:spPr>
          <a:xfrm>
            <a:off x="12067077" y="11287146"/>
            <a:ext cx="9633540" cy="3760813"/>
          </a:xfrm>
          <a:prstGeom prst="rect">
            <a:avLst/>
          </a:prstGeom>
        </p:spPr>
      </p:pic>
      <p:sp>
        <p:nvSpPr>
          <p:cNvPr id="60" name="文本框 59">
            <a:extLst>
              <a:ext uri="{FF2B5EF4-FFF2-40B4-BE49-F238E27FC236}">
                <a16:creationId xmlns:a16="http://schemas.microsoft.com/office/drawing/2014/main" id="{D5DD76F5-1AE3-F5C3-1AA4-0601478988A8}"/>
              </a:ext>
            </a:extLst>
          </p:cNvPr>
          <p:cNvSpPr txBox="1"/>
          <p:nvPr/>
        </p:nvSpPr>
        <p:spPr>
          <a:xfrm>
            <a:off x="11702328" y="8741883"/>
            <a:ext cx="10244034" cy="235448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342900" marR="0" indent="-342900" algn="l" defTabSz="326532" rtl="0" fontAlgn="auto" latinLnBrk="0" hangingPunct="0">
              <a:lnSpc>
                <a:spcPct val="100000"/>
              </a:lnSpc>
              <a:spcBef>
                <a:spcPts val="0"/>
              </a:spcBef>
              <a:spcAft>
                <a:spcPts val="0"/>
              </a:spcAft>
              <a:buClrTx/>
              <a:buSzTx/>
              <a:buFont typeface="Arial" panose="020B0604020202020204" pitchFamily="34" charset="0"/>
              <a:buChar char="•"/>
              <a:tabLst/>
            </a:pPr>
            <a:r>
              <a:rPr lang="en-US" altLang="zh-CN" sz="2100" b="1" i="0" dirty="0">
                <a:effectLst/>
                <a:latin typeface="Arial" panose="020B0604020202020204" pitchFamily="34" charset="0"/>
                <a:cs typeface="Arial" panose="020B0604020202020204" pitchFamily="34" charset="0"/>
              </a:rPr>
              <a:t>Fine-tune global model with labeled data   </a:t>
            </a:r>
            <a:r>
              <a:rPr lang="en-US" altLang="zh-CN" sz="2100" b="0" i="0" dirty="0">
                <a:effectLst/>
                <a:latin typeface="Arial" panose="020B0604020202020204" pitchFamily="34" charset="0"/>
                <a:cs typeface="Arial" panose="020B0604020202020204" pitchFamily="34" charset="0"/>
              </a:rPr>
              <a:t>At each round, the server will retrain the global model with the labeled data. In this way, the server can provide a comparable or better model than the previous round for the active clients in the next round to generate pseudo-labels. </a:t>
            </a:r>
          </a:p>
          <a:p>
            <a:pPr marL="342900" marR="0" indent="-342900" algn="l" defTabSz="326532" rtl="0" fontAlgn="auto" latinLnBrk="0" hangingPunct="0">
              <a:lnSpc>
                <a:spcPct val="100000"/>
              </a:lnSpc>
              <a:spcBef>
                <a:spcPts val="0"/>
              </a:spcBef>
              <a:spcAft>
                <a:spcPts val="0"/>
              </a:spcAft>
              <a:buClrTx/>
              <a:buSzTx/>
              <a:buFont typeface="Arial" panose="020B0604020202020204" pitchFamily="34" charset="0"/>
              <a:buChar char="•"/>
              <a:tabLst/>
            </a:pPr>
            <a:r>
              <a:rPr kumimoji="0" lang="en-US" altLang="zh-CN" sz="2100" b="1"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Calibri"/>
              </a:rPr>
              <a:t>Generate pseudo-labels with global model   </a:t>
            </a:r>
            <a:r>
              <a:rPr kumimoji="0" lang="en-US" altLang="zh-CN" sz="21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Calibri"/>
              </a:rPr>
              <a:t>We will label the unlabeled data once the active clients immediately receive the global model from the server. This way, pseudo-labels’ quality will not degrade during the local training. </a:t>
            </a:r>
            <a:endParaRPr kumimoji="0" lang="zh-CN" altLang="en-US" sz="21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Calibri"/>
            </a:endParaRPr>
          </a:p>
        </p:txBody>
      </p:sp>
      <p:sp>
        <p:nvSpPr>
          <p:cNvPr id="61" name="TextBox 54">
            <a:extLst>
              <a:ext uri="{FF2B5EF4-FFF2-40B4-BE49-F238E27FC236}">
                <a16:creationId xmlns:a16="http://schemas.microsoft.com/office/drawing/2014/main" id="{7F4E1E93-F2C3-710B-7E55-66CD51F629E0}"/>
              </a:ext>
            </a:extLst>
          </p:cNvPr>
          <p:cNvSpPr txBox="1"/>
          <p:nvPr/>
        </p:nvSpPr>
        <p:spPr>
          <a:xfrm>
            <a:off x="12208903" y="15092539"/>
            <a:ext cx="9491714" cy="89255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ctr">
              <a:defRPr sz="1300">
                <a:solidFill>
                  <a:srgbClr val="344854"/>
                </a:solidFill>
                <a:latin typeface="Arial"/>
                <a:ea typeface="Arial"/>
                <a:cs typeface="Arial"/>
                <a:sym typeface="Arial"/>
              </a:defRPr>
            </a:lvl1pPr>
          </a:lstStyle>
          <a:p>
            <a:r>
              <a:rPr lang="en-US" b="1" dirty="0">
                <a:solidFill>
                  <a:schemeClr val="tx1"/>
                </a:solidFill>
              </a:rPr>
              <a:t>Figure 4</a:t>
            </a:r>
            <a:r>
              <a:rPr lang="en-US" dirty="0">
                <a:solidFill>
                  <a:schemeClr val="tx1"/>
                </a:solidFill>
              </a:rPr>
              <a:t>. An illustration of (a) vanilla combination of communication efficient FL and SSL, and (b) Alternate Training (Ours). (a) The vanilla combination trains and aggregates server and client models in parallel and generates pseudo-labels with the training models for every batch of unlabeled data. (b) Alternate Training fine-tunes the aggregated global model with labeled data and generates pseudo-labels only once upon receiving the global model from the server.</a:t>
            </a:r>
          </a:p>
        </p:txBody>
      </p:sp>
      <p:sp>
        <p:nvSpPr>
          <p:cNvPr id="62" name="TextBox 44">
            <a:extLst>
              <a:ext uri="{FF2B5EF4-FFF2-40B4-BE49-F238E27FC236}">
                <a16:creationId xmlns:a16="http://schemas.microsoft.com/office/drawing/2014/main" id="{C0DECC59-330B-1CFC-2349-DF2C6034746A}"/>
              </a:ext>
            </a:extLst>
          </p:cNvPr>
          <p:cNvSpPr txBox="1"/>
          <p:nvPr/>
        </p:nvSpPr>
        <p:spPr>
          <a:xfrm>
            <a:off x="11682954" y="16132724"/>
            <a:ext cx="9064533" cy="41549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2100">
                <a:latin typeface="Arial"/>
                <a:ea typeface="Arial"/>
                <a:cs typeface="Arial"/>
                <a:sym typeface="Arial"/>
              </a:defRPr>
            </a:lvl1pPr>
          </a:lstStyle>
          <a:p>
            <a:r>
              <a:rPr lang="en-US" b="1" i="1" dirty="0">
                <a:solidFill>
                  <a:schemeClr val="accent1"/>
                </a:solidFill>
              </a:rPr>
              <a:t>The </a:t>
            </a:r>
            <a:r>
              <a:rPr lang="en-US" b="1" i="1" dirty="0" err="1">
                <a:solidFill>
                  <a:schemeClr val="accent1"/>
                </a:solidFill>
              </a:rPr>
              <a:t>SemiFL</a:t>
            </a:r>
            <a:r>
              <a:rPr lang="en-US" b="1" i="1" dirty="0">
                <a:solidFill>
                  <a:schemeClr val="accent1"/>
                </a:solidFill>
              </a:rPr>
              <a:t> Algorithm</a:t>
            </a:r>
            <a:endParaRPr lang="fr-FR" b="1" i="1" dirty="0">
              <a:solidFill>
                <a:schemeClr val="accent1"/>
              </a:solidFill>
            </a:endParaRPr>
          </a:p>
        </p:txBody>
      </p:sp>
      <p:sp>
        <p:nvSpPr>
          <p:cNvPr id="64" name="文本框 63">
            <a:extLst>
              <a:ext uri="{FF2B5EF4-FFF2-40B4-BE49-F238E27FC236}">
                <a16:creationId xmlns:a16="http://schemas.microsoft.com/office/drawing/2014/main" id="{43F59D1C-D300-6AB9-293E-A9EFB3183807}"/>
              </a:ext>
            </a:extLst>
          </p:cNvPr>
          <p:cNvSpPr txBox="1"/>
          <p:nvPr/>
        </p:nvSpPr>
        <p:spPr>
          <a:xfrm>
            <a:off x="22232623" y="3633308"/>
            <a:ext cx="10410383" cy="615551"/>
          </a:xfrm>
          <a:prstGeom prst="rect">
            <a:avLst/>
          </a:prstGeom>
          <a:noFill/>
          <a:ln w="762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lvl="0" indent="0" algn="ctr" defTabSz="326532" rtl="0" eaLnBrk="1" fontAlgn="auto" latinLnBrk="0" hangingPunct="0">
              <a:lnSpc>
                <a:spcPct val="100000"/>
              </a:lnSpc>
              <a:spcBef>
                <a:spcPts val="0"/>
              </a:spcBef>
              <a:spcAft>
                <a:spcPts val="0"/>
              </a:spcAft>
              <a:buClrTx/>
              <a:buSzTx/>
              <a:buFontTx/>
              <a:buNone/>
              <a:tabLst/>
              <a:defRPr/>
            </a:pPr>
            <a:r>
              <a:rPr kumimoji="0" lang="en-US" altLang="zh-CN" sz="3400" b="0" i="0" u="none" strike="noStrike" kern="0" cap="none" spc="0" normalizeH="0" baseline="0" noProof="0" dirty="0">
                <a:ln>
                  <a:noFill/>
                </a:ln>
                <a:solidFill>
                  <a:schemeClr val="accent1"/>
                </a:solidFill>
                <a:effectLst/>
                <a:uLnTx/>
                <a:uFillTx/>
                <a:latin typeface="Arial" panose="020B0604020202020204" pitchFamily="34" charset="0"/>
                <a:cs typeface="Arial" panose="020B0604020202020204" pitchFamily="34" charset="0"/>
                <a:sym typeface="Calibri"/>
              </a:rPr>
              <a:t>Experiments</a:t>
            </a:r>
          </a:p>
        </p:txBody>
      </p:sp>
      <p:pic>
        <p:nvPicPr>
          <p:cNvPr id="67" name="图片 66">
            <a:extLst>
              <a:ext uri="{FF2B5EF4-FFF2-40B4-BE49-F238E27FC236}">
                <a16:creationId xmlns:a16="http://schemas.microsoft.com/office/drawing/2014/main" id="{84AF134F-AE85-2D4A-5033-2DF56DE8193B}"/>
              </a:ext>
            </a:extLst>
          </p:cNvPr>
          <p:cNvPicPr>
            <a:picLocks noChangeAspect="1"/>
          </p:cNvPicPr>
          <p:nvPr/>
        </p:nvPicPr>
        <p:blipFill>
          <a:blip r:embed="rId13"/>
          <a:stretch>
            <a:fillRect/>
          </a:stretch>
        </p:blipFill>
        <p:spPr>
          <a:xfrm>
            <a:off x="14074169" y="18706627"/>
            <a:ext cx="5334000" cy="381000"/>
          </a:xfrm>
          <a:prstGeom prst="rect">
            <a:avLst/>
          </a:prstGeom>
        </p:spPr>
      </p:pic>
      <mc:AlternateContent xmlns:mc="http://schemas.openxmlformats.org/markup-compatibility/2006" xmlns:a14="http://schemas.microsoft.com/office/drawing/2010/main">
        <mc:Choice Requires="a14">
          <p:sp>
            <p:nvSpPr>
              <p:cNvPr id="68" name="文本框 67">
                <a:extLst>
                  <a:ext uri="{FF2B5EF4-FFF2-40B4-BE49-F238E27FC236}">
                    <a16:creationId xmlns:a16="http://schemas.microsoft.com/office/drawing/2014/main" id="{1A1EF0D5-2F7F-7C2D-6EB5-196F94B397E6}"/>
                  </a:ext>
                </a:extLst>
              </p:cNvPr>
              <p:cNvSpPr txBox="1"/>
              <p:nvPr/>
            </p:nvSpPr>
            <p:spPr>
              <a:xfrm>
                <a:off x="11716293" y="19180935"/>
                <a:ext cx="10158085" cy="11137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342900" indent="-342900">
                  <a:buFont typeface="Arial" panose="020B0604020202020204" pitchFamily="34" charset="0"/>
                  <a:buChar char="•"/>
                </a:pPr>
                <a:r>
                  <a:rPr lang="en-US" altLang="zh-CN" sz="2100" b="1" i="0" dirty="0">
                    <a:effectLst/>
                    <a:latin typeface="Arial" panose="020B0604020202020204" pitchFamily="34" charset="0"/>
                    <a:cs typeface="Arial" panose="020B0604020202020204" pitchFamily="34" charset="0"/>
                  </a:rPr>
                  <a:t>Semi-Supervised loss   </a:t>
                </a:r>
                <a14:m>
                  <m:oMath xmlns:m="http://schemas.openxmlformats.org/officeDocument/2006/math">
                    <m:r>
                      <a:rPr lang="en-US" altLang="zh-CN" sz="2400" i="1">
                        <a:latin typeface="Cambria Math" panose="02040503050406030204" pitchFamily="18" charset="0"/>
                        <a:ea typeface="等线" panose="02010600030101010101" pitchFamily="2" charset="-122"/>
                        <a:cs typeface="Arial" panose="020B0604020202020204" pitchFamily="34" charset="0"/>
                      </a:rPr>
                      <m:t>𝒜</m:t>
                    </m:r>
                    <m:d>
                      <m:dPr>
                        <m:ctrlPr>
                          <a:rPr lang="zh-CN" altLang="zh-CN" sz="2400" i="1">
                            <a:latin typeface="Cambria Math" panose="02040503050406030204" pitchFamily="18" charset="0"/>
                            <a:ea typeface="Cambria Math" panose="02040503050406030204" pitchFamily="18" charset="0"/>
                          </a:rPr>
                        </m:ctrlPr>
                      </m:dPr>
                      <m:e>
                        <m:r>
                          <a:rPr lang="en-US" altLang="zh-CN" sz="2400">
                            <a:latin typeface="Cambria Math" panose="02040503050406030204" pitchFamily="18" charset="0"/>
                            <a:ea typeface="等线" panose="02010600030101010101" pitchFamily="2" charset="-122"/>
                            <a:cs typeface="Arial" panose="020B0604020202020204" pitchFamily="34" charset="0"/>
                          </a:rPr>
                          <m:t>⋅</m:t>
                        </m:r>
                      </m:e>
                    </m:d>
                  </m:oMath>
                </a14:m>
                <a:r>
                  <a:rPr lang="en-US" altLang="zh-CN" sz="2100" i="0" dirty="0">
                    <a:effectLst/>
                    <a:latin typeface="Arial" panose="020B0604020202020204" pitchFamily="34" charset="0"/>
                    <a:cs typeface="Arial" panose="020B0604020202020204" pitchFamily="34" charset="0"/>
                  </a:rPr>
                  <a:t> represents a strong data augmentation mapping and </a:t>
                </a:r>
                <a14:m>
                  <m:oMath xmlns:m="http://schemas.openxmlformats.org/officeDocument/2006/math">
                    <m:r>
                      <a:rPr lang="en-US" altLang="zh-CN" sz="2100" i="1" kern="100" smtClean="0">
                        <a:effectLst/>
                        <a:latin typeface="Cambria Math" panose="02040503050406030204" pitchFamily="18" charset="0"/>
                        <a:ea typeface="等线" panose="02010600030101010101" pitchFamily="2" charset="-122"/>
                        <a:cs typeface="Arial" panose="020B0604020202020204" pitchFamily="34" charset="0"/>
                      </a:rPr>
                      <m:t>𝜆</m:t>
                    </m:r>
                    <m:r>
                      <a:rPr lang="en-US" altLang="zh-CN" sz="2100" i="1" kern="100" smtClean="0">
                        <a:effectLst/>
                        <a:latin typeface="Cambria Math" panose="02040503050406030204" pitchFamily="18" charset="0"/>
                        <a:ea typeface="等线" panose="02010600030101010101" pitchFamily="2" charset="-122"/>
                        <a:cs typeface="Arial" panose="020B0604020202020204" pitchFamily="34" charset="0"/>
                      </a:rPr>
                      <m:t>&gt;0</m:t>
                    </m:r>
                  </m:oMath>
                </a14:m>
                <a:r>
                  <a:rPr lang="en-US" altLang="zh-CN" sz="2100" kern="100" dirty="0">
                    <a:latin typeface="等线" panose="02010600030101010101" pitchFamily="2" charset="-122"/>
                    <a:ea typeface="等线" panose="02010600030101010101" pitchFamily="2" charset="-122"/>
                    <a:cs typeface="Arial" panose="020B0604020202020204" pitchFamily="34" charset="0"/>
                  </a:rPr>
                  <a:t> </a:t>
                </a:r>
                <a:r>
                  <a:rPr lang="en-US" altLang="zh-CN" sz="2100" i="0" dirty="0">
                    <a:effectLst/>
                    <a:latin typeface="Arial" panose="020B0604020202020204" pitchFamily="34" charset="0"/>
                    <a:cs typeface="Arial" panose="020B0604020202020204" pitchFamily="34" charset="0"/>
                  </a:rPr>
                  <a:t>is a hyperparameter set to be one in our experiments. After training for </a:t>
                </a:r>
                <a14:m>
                  <m:oMath xmlns:m="http://schemas.openxmlformats.org/officeDocument/2006/math">
                    <m:r>
                      <a:rPr lang="en-US" altLang="zh-CN" sz="2100" i="1">
                        <a:latin typeface="Cambria Math" panose="02040503050406030204" pitchFamily="18" charset="0"/>
                        <a:ea typeface="等线" panose="02010600030101010101" pitchFamily="2" charset="-122"/>
                        <a:cs typeface="Arial" panose="020B0604020202020204" pitchFamily="34" charset="0"/>
                      </a:rPr>
                      <m:t>𝐸</m:t>
                    </m:r>
                  </m:oMath>
                </a14:m>
                <a:r>
                  <a:rPr lang="en-US" altLang="zh-CN" sz="2100" i="0" dirty="0">
                    <a:effectLst/>
                    <a:latin typeface="Arial" panose="020B0604020202020204" pitchFamily="34" charset="0"/>
                    <a:cs typeface="Arial" panose="020B0604020202020204" pitchFamily="34" charset="0"/>
                  </a:rPr>
                  <a:t> local epochs, client </a:t>
                </a:r>
                <a14:m>
                  <m:oMath xmlns:m="http://schemas.openxmlformats.org/officeDocument/2006/math">
                    <m:r>
                      <a:rPr lang="en-US" altLang="zh-CN" sz="2100" i="1" kern="100">
                        <a:latin typeface="Cambria Math" panose="02040503050406030204" pitchFamily="18" charset="0"/>
                        <a:ea typeface="等线" panose="02010600030101010101" pitchFamily="2" charset="-122"/>
                        <a:cs typeface="Arial" panose="020B0604020202020204" pitchFamily="34" charset="0"/>
                      </a:rPr>
                      <m:t>𝑚</m:t>
                    </m:r>
                  </m:oMath>
                </a14:m>
                <a:r>
                  <a:rPr lang="en-US" altLang="zh-CN" sz="2100" i="0" dirty="0">
                    <a:effectLst/>
                    <a:latin typeface="Arial" panose="020B0604020202020204" pitchFamily="34" charset="0"/>
                    <a:cs typeface="Arial" panose="020B0604020202020204" pitchFamily="34" charset="0"/>
                  </a:rPr>
                  <a:t> transmits </a:t>
                </a:r>
                <a14:m>
                  <m:oMath xmlns:m="http://schemas.openxmlformats.org/officeDocument/2006/math">
                    <m:sSub>
                      <m:sSubPr>
                        <m:ctrlPr>
                          <a:rPr lang="zh-CN" altLang="zh-CN" sz="2100" i="1" kern="100">
                            <a:latin typeface="Cambria Math" panose="02040503050406030204" pitchFamily="18" charset="0"/>
                            <a:ea typeface="Cambria Math" panose="02040503050406030204" pitchFamily="18" charset="0"/>
                            <a:cs typeface="Arial" panose="020B0604020202020204" pitchFamily="34" charset="0"/>
                          </a:rPr>
                        </m:ctrlPr>
                      </m:sSubPr>
                      <m:e>
                        <m:r>
                          <a:rPr lang="en-US" altLang="zh-CN" sz="2100" i="1" kern="100">
                            <a:latin typeface="Cambria Math" panose="02040503050406030204" pitchFamily="18" charset="0"/>
                            <a:ea typeface="等线" panose="02010600030101010101" pitchFamily="2" charset="-122"/>
                            <a:cs typeface="Arial" panose="020B0604020202020204" pitchFamily="34" charset="0"/>
                          </a:rPr>
                          <m:t>𝑊</m:t>
                        </m:r>
                      </m:e>
                      <m:sub>
                        <m:r>
                          <a:rPr lang="en-US" altLang="zh-CN" sz="2100" i="1" kern="100">
                            <a:latin typeface="Cambria Math" panose="02040503050406030204" pitchFamily="18" charset="0"/>
                            <a:ea typeface="等线" panose="02010600030101010101" pitchFamily="2" charset="-122"/>
                            <a:cs typeface="Arial" panose="020B0604020202020204" pitchFamily="34" charset="0"/>
                          </a:rPr>
                          <m:t>𝑢</m:t>
                        </m:r>
                        <m:r>
                          <a:rPr lang="en-US" altLang="zh-CN" sz="2100" i="1" kern="100">
                            <a:latin typeface="Cambria Math" panose="02040503050406030204" pitchFamily="18" charset="0"/>
                            <a:ea typeface="等线" panose="02010600030101010101" pitchFamily="2" charset="-122"/>
                            <a:cs typeface="Arial" panose="020B0604020202020204" pitchFamily="34" charset="0"/>
                          </a:rPr>
                          <m:t>, </m:t>
                        </m:r>
                        <m:r>
                          <a:rPr lang="en-US" altLang="zh-CN" sz="2100" i="1" kern="100">
                            <a:latin typeface="Cambria Math" panose="02040503050406030204" pitchFamily="18" charset="0"/>
                            <a:ea typeface="等线" panose="02010600030101010101" pitchFamily="2" charset="-122"/>
                            <a:cs typeface="Arial" panose="020B0604020202020204" pitchFamily="34" charset="0"/>
                          </a:rPr>
                          <m:t>𝑚</m:t>
                        </m:r>
                      </m:sub>
                    </m:sSub>
                  </m:oMath>
                </a14:m>
                <a:r>
                  <a:rPr lang="en-US" altLang="zh-CN" sz="2100" i="0" dirty="0">
                    <a:effectLst/>
                    <a:latin typeface="Arial" panose="020B0604020202020204" pitchFamily="34" charset="0"/>
                    <a:cs typeface="Arial" panose="020B0604020202020204" pitchFamily="34" charset="0"/>
                  </a:rPr>
                  <a:t>to the server.</a:t>
                </a:r>
              </a:p>
            </p:txBody>
          </p:sp>
        </mc:Choice>
        <mc:Fallback xmlns="">
          <p:sp>
            <p:nvSpPr>
              <p:cNvPr id="68" name="文本框 67">
                <a:extLst>
                  <a:ext uri="{FF2B5EF4-FFF2-40B4-BE49-F238E27FC236}">
                    <a16:creationId xmlns:a16="http://schemas.microsoft.com/office/drawing/2014/main" id="{1A1EF0D5-2F7F-7C2D-6EB5-196F94B397E6}"/>
                  </a:ext>
                </a:extLst>
              </p:cNvPr>
              <p:cNvSpPr txBox="1">
                <a:spLocks noRot="1" noChangeAspect="1" noMove="1" noResize="1" noEditPoints="1" noAdjustHandles="1" noChangeArrowheads="1" noChangeShapeType="1" noTextEdit="1"/>
              </p:cNvSpPr>
              <p:nvPr/>
            </p:nvSpPr>
            <p:spPr>
              <a:xfrm>
                <a:off x="11716293" y="19180935"/>
                <a:ext cx="10158085" cy="1113701"/>
              </a:xfrm>
              <a:prstGeom prst="rect">
                <a:avLst/>
              </a:prstGeom>
              <a:blipFill>
                <a:blip r:embed="rId14"/>
                <a:stretch>
                  <a:fillRect l="-1080" t="-546" b="-8197"/>
                </a:stretch>
              </a:blipFill>
              <a:ln w="12700" cap="flat">
                <a:noFill/>
                <a:miter lim="400000"/>
              </a:ln>
              <a:effectLst/>
            </p:spPr>
            <p:txBody>
              <a:bodyPr/>
              <a:lstStyle/>
              <a:p>
                <a:r>
                  <a:rPr lang="zh-CN" altLang="en-US">
                    <a:noFill/>
                  </a:rPr>
                  <a:t> </a:t>
                </a:r>
              </a:p>
            </p:txBody>
          </p:sp>
        </mc:Fallback>
      </mc:AlternateContent>
      <p:pic>
        <p:nvPicPr>
          <p:cNvPr id="70" name="图片 69">
            <a:extLst>
              <a:ext uri="{FF2B5EF4-FFF2-40B4-BE49-F238E27FC236}">
                <a16:creationId xmlns:a16="http://schemas.microsoft.com/office/drawing/2014/main" id="{A7252903-BA66-48BF-9BCD-D526A8BF06AF}"/>
              </a:ext>
            </a:extLst>
          </p:cNvPr>
          <p:cNvPicPr>
            <a:picLocks noChangeAspect="1"/>
          </p:cNvPicPr>
          <p:nvPr/>
        </p:nvPicPr>
        <p:blipFill>
          <a:blip r:embed="rId15"/>
          <a:stretch>
            <a:fillRect/>
          </a:stretch>
        </p:blipFill>
        <p:spPr>
          <a:xfrm>
            <a:off x="12998912" y="20229386"/>
            <a:ext cx="8439150" cy="895350"/>
          </a:xfrm>
          <a:prstGeom prst="rect">
            <a:avLst/>
          </a:prstGeom>
        </p:spPr>
      </p:pic>
      <p:pic>
        <p:nvPicPr>
          <p:cNvPr id="72" name="图片 71">
            <a:extLst>
              <a:ext uri="{FF2B5EF4-FFF2-40B4-BE49-F238E27FC236}">
                <a16:creationId xmlns:a16="http://schemas.microsoft.com/office/drawing/2014/main" id="{BB6C72A5-0BBC-F4FD-C289-C7D72842A330}"/>
              </a:ext>
            </a:extLst>
          </p:cNvPr>
          <p:cNvPicPr>
            <a:picLocks noChangeAspect="1"/>
          </p:cNvPicPr>
          <p:nvPr/>
        </p:nvPicPr>
        <p:blipFill>
          <a:blip r:embed="rId16"/>
          <a:stretch>
            <a:fillRect/>
          </a:stretch>
        </p:blipFill>
        <p:spPr>
          <a:xfrm>
            <a:off x="14640907" y="21112595"/>
            <a:ext cx="4200525" cy="409575"/>
          </a:xfrm>
          <a:prstGeom prst="rect">
            <a:avLst/>
          </a:prstGeom>
        </p:spPr>
      </p:pic>
      <mc:AlternateContent xmlns:mc="http://schemas.openxmlformats.org/markup-compatibility/2006" xmlns:a14="http://schemas.microsoft.com/office/drawing/2010/main">
        <mc:Choice Requires="a14">
          <p:sp>
            <p:nvSpPr>
              <p:cNvPr id="73" name="文本框 72">
                <a:extLst>
                  <a:ext uri="{FF2B5EF4-FFF2-40B4-BE49-F238E27FC236}">
                    <a16:creationId xmlns:a16="http://schemas.microsoft.com/office/drawing/2014/main" id="{CC84EDAB-69CF-D153-C1D5-290038850138}"/>
                  </a:ext>
                </a:extLst>
              </p:cNvPr>
              <p:cNvSpPr txBox="1"/>
              <p:nvPr/>
            </p:nvSpPr>
            <p:spPr>
              <a:xfrm>
                <a:off x="11716293" y="18000131"/>
                <a:ext cx="10230069" cy="9233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342900" marR="0" lvl="0" indent="-342900" algn="l" defTabSz="326532" rtl="0" eaLnBrk="1" fontAlgn="auto" latinLnBrk="0" hangingPunct="0">
                  <a:lnSpc>
                    <a:spcPct val="100000"/>
                  </a:lnSpc>
                  <a:spcBef>
                    <a:spcPts val="0"/>
                  </a:spcBef>
                  <a:spcAft>
                    <a:spcPts val="0"/>
                  </a:spcAft>
                  <a:buClrTx/>
                  <a:buSzTx/>
                  <a:buFont typeface="Arial" panose="020B0604020202020204" pitchFamily="34" charset="0"/>
                  <a:buChar char="•"/>
                  <a:tabLst/>
                  <a:defRPr/>
                </a:pPr>
                <a:r>
                  <a:rPr kumimoji="0" lang="en-US" altLang="zh-CN" sz="2100" b="1"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sym typeface="Calibri"/>
                  </a:rPr>
                  <a:t>Supervised loss</a:t>
                </a:r>
                <a:r>
                  <a:rPr lang="en-US" altLang="zh-CN" sz="2100" dirty="0">
                    <a:latin typeface="Arial" panose="020B0604020202020204" pitchFamily="34" charset="0"/>
                    <a:cs typeface="Arial" panose="020B0604020202020204" pitchFamily="34" charset="0"/>
                  </a:rPr>
                  <a:t>   </a:t>
                </a:r>
                <a14:m>
                  <m:oMath xmlns:m="http://schemas.openxmlformats.org/officeDocument/2006/math">
                    <m:r>
                      <a:rPr kumimoji="0" lang="en-US" altLang="zh-CN" sz="2100" b="0" i="1" u="none" strike="noStrike" kern="0" cap="none" spc="0" normalizeH="0" baseline="0" noProof="0" smtClean="0">
                        <a:ln>
                          <a:noFill/>
                        </a:ln>
                        <a:solidFill>
                          <a:srgbClr val="000000"/>
                        </a:solidFill>
                        <a:effectLst/>
                        <a:uLnTx/>
                        <a:uFillTx/>
                        <a:latin typeface="Cambria Math" panose="02040503050406030204" pitchFamily="18" charset="0"/>
                        <a:ea typeface="等线" panose="02010600030101010101" pitchFamily="2" charset="-122"/>
                        <a:cs typeface="Arial" panose="020B0604020202020204" pitchFamily="34" charset="0"/>
                        <a:sym typeface="Calibri"/>
                      </a:rPr>
                      <m:t>𝛼</m:t>
                    </m:r>
                    <m:d>
                      <m:dPr>
                        <m:ctrlPr>
                          <a:rPr kumimoji="0" lang="zh-CN" altLang="zh-CN" sz="2100" b="0" i="1" u="none" strike="noStrike" kern="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sym typeface="Calibri"/>
                          </a:rPr>
                        </m:ctrlPr>
                      </m:dPr>
                      <m:e>
                        <m:r>
                          <a:rPr kumimoji="0" lang="en-US" altLang="zh-CN" sz="2100" b="0" i="1" u="none" strike="noStrike" kern="0" cap="none" spc="0" normalizeH="0" baseline="0" noProof="0">
                            <a:ln>
                              <a:noFill/>
                            </a:ln>
                            <a:solidFill>
                              <a:srgbClr val="000000"/>
                            </a:solidFill>
                            <a:effectLst/>
                            <a:uLnTx/>
                            <a:uFillTx/>
                            <a:latin typeface="Cambria Math" panose="02040503050406030204" pitchFamily="18" charset="0"/>
                            <a:ea typeface="等线" panose="02010600030101010101" pitchFamily="2" charset="-122"/>
                            <a:cs typeface="Arial" panose="020B0604020202020204" pitchFamily="34" charset="0"/>
                            <a:sym typeface="Calibri"/>
                          </a:rPr>
                          <m:t>⋅</m:t>
                        </m:r>
                      </m:e>
                    </m:d>
                    <m:r>
                      <a:rPr kumimoji="0" lang="en-US" altLang="zh-CN" sz="2100" b="0" i="1" u="none" strike="noStrike" kern="0" cap="none" spc="0" normalizeH="0" baseline="0" noProof="0">
                        <a:ln>
                          <a:noFill/>
                        </a:ln>
                        <a:solidFill>
                          <a:srgbClr val="000000"/>
                        </a:solidFill>
                        <a:effectLst/>
                        <a:uLnTx/>
                        <a:uFillTx/>
                        <a:latin typeface="Cambria Math" panose="02040503050406030204" pitchFamily="18" charset="0"/>
                        <a:ea typeface="等线" panose="02010600030101010101" pitchFamily="2" charset="-122"/>
                        <a:cs typeface="Arial" panose="020B0604020202020204" pitchFamily="34" charset="0"/>
                        <a:sym typeface="Calibri"/>
                      </a:rPr>
                      <m:t> </m:t>
                    </m:r>
                  </m:oMath>
                </a14:m>
                <a:r>
                  <a:rPr kumimoji="0" lang="en-US" altLang="zh-CN" sz="21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sym typeface="Calibri"/>
                  </a:rPr>
                  <a:t>represents a weak data augmentation, such as random horizontal flipping and random cropping, that maps one image to another.</a:t>
                </a:r>
              </a:p>
              <a:p>
                <a:pPr marL="0" marR="0" indent="0" algn="l" defTabSz="326532" rtl="0" fontAlgn="auto" latinLnBrk="0" hangingPunct="0">
                  <a:lnSpc>
                    <a:spcPct val="100000"/>
                  </a:lnSpc>
                  <a:spcBef>
                    <a:spcPts val="0"/>
                  </a:spcBef>
                  <a:spcAft>
                    <a:spcPts val="0"/>
                  </a:spcAft>
                  <a:buClrTx/>
                  <a:buSzTx/>
                  <a:buFontTx/>
                  <a:buNone/>
                  <a:tabLst/>
                </a:pPr>
                <a:endParaRPr kumimoji="0" lang="zh-CN" altLang="en-US" sz="1200" b="0" i="0" u="none" strike="noStrike" cap="none" spc="0" normalizeH="0" baseline="0" dirty="0">
                  <a:ln>
                    <a:noFill/>
                  </a:ln>
                  <a:solidFill>
                    <a:srgbClr val="000000"/>
                  </a:solidFill>
                  <a:effectLst/>
                  <a:uFillTx/>
                  <a:latin typeface="+mn-lt"/>
                  <a:ea typeface="+mn-ea"/>
                  <a:cs typeface="+mn-cs"/>
                  <a:sym typeface="Calibri"/>
                </a:endParaRPr>
              </a:p>
            </p:txBody>
          </p:sp>
        </mc:Choice>
        <mc:Fallback xmlns="">
          <p:sp>
            <p:nvSpPr>
              <p:cNvPr id="73" name="文本框 72">
                <a:extLst>
                  <a:ext uri="{FF2B5EF4-FFF2-40B4-BE49-F238E27FC236}">
                    <a16:creationId xmlns:a16="http://schemas.microsoft.com/office/drawing/2014/main" id="{CC84EDAB-69CF-D153-C1D5-290038850138}"/>
                  </a:ext>
                </a:extLst>
              </p:cNvPr>
              <p:cNvSpPr txBox="1">
                <a:spLocks noRot="1" noChangeAspect="1" noMove="1" noResize="1" noEditPoints="1" noAdjustHandles="1" noChangeArrowheads="1" noChangeShapeType="1" noTextEdit="1"/>
              </p:cNvSpPr>
              <p:nvPr/>
            </p:nvSpPr>
            <p:spPr>
              <a:xfrm>
                <a:off x="11716293" y="18000131"/>
                <a:ext cx="10230069" cy="923328"/>
              </a:xfrm>
              <a:prstGeom prst="rect">
                <a:avLst/>
              </a:prstGeom>
              <a:blipFill>
                <a:blip r:embed="rId17"/>
                <a:stretch>
                  <a:fillRect l="-1073" t="-3974"/>
                </a:stretch>
              </a:blipFill>
              <a:ln w="12700" cap="flat">
                <a:noFill/>
                <a:miter lim="400000"/>
              </a:ln>
              <a:effectLst/>
            </p:spPr>
            <p:txBody>
              <a:bodyPr/>
              <a:lstStyle/>
              <a:p>
                <a:r>
                  <a:rPr lang="zh-CN" altLang="en-US">
                    <a:noFill/>
                  </a:rPr>
                  <a:t> </a:t>
                </a:r>
              </a:p>
            </p:txBody>
          </p:sp>
        </mc:Fallback>
      </mc:AlternateContent>
      <p:pic>
        <p:nvPicPr>
          <p:cNvPr id="79" name="图片 78">
            <a:extLst>
              <a:ext uri="{FF2B5EF4-FFF2-40B4-BE49-F238E27FC236}">
                <a16:creationId xmlns:a16="http://schemas.microsoft.com/office/drawing/2014/main" id="{FE7480E7-F0EF-5D8C-2928-0A2E6D1F4916}"/>
              </a:ext>
            </a:extLst>
          </p:cNvPr>
          <p:cNvPicPr>
            <a:picLocks noChangeAspect="1"/>
          </p:cNvPicPr>
          <p:nvPr/>
        </p:nvPicPr>
        <p:blipFill>
          <a:blip r:embed="rId18"/>
          <a:stretch>
            <a:fillRect/>
          </a:stretch>
        </p:blipFill>
        <p:spPr>
          <a:xfrm>
            <a:off x="22829530" y="5380455"/>
            <a:ext cx="9291309" cy="6623763"/>
          </a:xfrm>
          <a:prstGeom prst="rect">
            <a:avLst/>
          </a:prstGeom>
        </p:spPr>
      </p:pic>
      <mc:AlternateContent xmlns:mc="http://schemas.openxmlformats.org/markup-compatibility/2006" xmlns:a14="http://schemas.microsoft.com/office/drawing/2010/main">
        <mc:Choice Requires="a14">
          <p:sp>
            <p:nvSpPr>
              <p:cNvPr id="80" name="文本框 79">
                <a:extLst>
                  <a:ext uri="{FF2B5EF4-FFF2-40B4-BE49-F238E27FC236}">
                    <a16:creationId xmlns:a16="http://schemas.microsoft.com/office/drawing/2014/main" id="{9867475D-3F0F-D006-60AB-2C7B49DDFF55}"/>
                  </a:ext>
                </a:extLst>
              </p:cNvPr>
              <p:cNvSpPr txBox="1"/>
              <p:nvPr/>
            </p:nvSpPr>
            <p:spPr>
              <a:xfrm>
                <a:off x="22374357" y="4148821"/>
                <a:ext cx="10268650" cy="73866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342900" marR="0" indent="-342900" algn="l" defTabSz="326532" rtl="0" fontAlgn="auto" latinLnBrk="0" hangingPunct="0">
                  <a:lnSpc>
                    <a:spcPct val="100000"/>
                  </a:lnSpc>
                  <a:spcBef>
                    <a:spcPts val="0"/>
                  </a:spcBef>
                  <a:spcAft>
                    <a:spcPts val="0"/>
                  </a:spcAft>
                  <a:buClrTx/>
                  <a:buSzTx/>
                  <a:buFont typeface="Arial" panose="020B0604020202020204" pitchFamily="34" charset="0"/>
                  <a:buChar char="•"/>
                  <a:tabLst/>
                </a:pPr>
                <a:r>
                  <a:rPr lang="en-US" altLang="zh-CN" sz="2100" b="1" i="0" dirty="0">
                    <a:effectLst/>
                    <a:latin typeface="Arial" panose="020B0604020202020204" pitchFamily="34" charset="0"/>
                    <a:cs typeface="Arial" panose="020B0604020202020204" pitchFamily="34" charset="0"/>
                  </a:rPr>
                  <a:t>Datasets: </a:t>
                </a:r>
                <a:r>
                  <a:rPr lang="en-US" altLang="zh-CN" sz="2100" dirty="0">
                    <a:latin typeface="Arial" panose="020B0604020202020204" pitchFamily="34" charset="0"/>
                    <a:cs typeface="Arial" panose="020B0604020202020204" pitchFamily="34" charset="0"/>
                  </a:rPr>
                  <a:t>CIFAR10, SVHN and CIFAR100</a:t>
                </a:r>
              </a:p>
              <a:p>
                <a:pPr marL="342900" indent="-342900">
                  <a:buFont typeface="Arial" panose="020B0604020202020204" pitchFamily="34" charset="0"/>
                  <a:buChar char="•"/>
                </a:pPr>
                <a:r>
                  <a:rPr kumimoji="0" lang="en-US" altLang="zh-CN" sz="210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Calibri"/>
                  </a:rPr>
                  <a:t>Num</a:t>
                </a:r>
                <a:r>
                  <a:rPr lang="en-US" altLang="zh-CN" sz="2100" dirty="0">
                    <a:latin typeface="Arial" panose="020B0604020202020204" pitchFamily="34" charset="0"/>
                    <a:cs typeface="Arial" panose="020B0604020202020204" pitchFamily="34" charset="0"/>
                  </a:rPr>
                  <a:t>ber of clients </a:t>
                </a:r>
                <a14:m>
                  <m:oMath xmlns:m="http://schemas.openxmlformats.org/officeDocument/2006/math">
                    <m:r>
                      <a:rPr lang="en-US" altLang="zh-CN" sz="2100" i="1" kern="100" smtClean="0">
                        <a:effectLst/>
                        <a:latin typeface="Cambria Math" panose="02040503050406030204" pitchFamily="18" charset="0"/>
                        <a:ea typeface="等线" panose="02010600030101010101" pitchFamily="2" charset="-122"/>
                        <a:cs typeface="Arial" panose="020B0604020202020204" pitchFamily="34" charset="0"/>
                      </a:rPr>
                      <m:t>𝑀</m:t>
                    </m:r>
                    <m:r>
                      <a:rPr lang="en-US" altLang="zh-CN" sz="2100" i="1" kern="100" smtClean="0">
                        <a:effectLst/>
                        <a:latin typeface="Cambria Math" panose="02040503050406030204" pitchFamily="18" charset="0"/>
                        <a:ea typeface="等线" panose="02010600030101010101" pitchFamily="2" charset="-122"/>
                        <a:cs typeface="Arial" panose="020B0604020202020204" pitchFamily="34" charset="0"/>
                      </a:rPr>
                      <m:t>=100</m:t>
                    </m:r>
                  </m:oMath>
                </a14:m>
                <a:endParaRPr kumimoji="0" lang="zh-CN" altLang="en-US" sz="210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Calibri"/>
                </a:endParaRPr>
              </a:p>
            </p:txBody>
          </p:sp>
        </mc:Choice>
        <mc:Fallback xmlns="">
          <p:sp>
            <p:nvSpPr>
              <p:cNvPr id="80" name="文本框 79">
                <a:extLst>
                  <a:ext uri="{FF2B5EF4-FFF2-40B4-BE49-F238E27FC236}">
                    <a16:creationId xmlns:a16="http://schemas.microsoft.com/office/drawing/2014/main" id="{9867475D-3F0F-D006-60AB-2C7B49DDFF55}"/>
                  </a:ext>
                </a:extLst>
              </p:cNvPr>
              <p:cNvSpPr txBox="1">
                <a:spLocks noRot="1" noChangeAspect="1" noMove="1" noResize="1" noEditPoints="1" noAdjustHandles="1" noChangeArrowheads="1" noChangeShapeType="1" noTextEdit="1"/>
              </p:cNvSpPr>
              <p:nvPr/>
            </p:nvSpPr>
            <p:spPr>
              <a:xfrm>
                <a:off x="22374357" y="4148821"/>
                <a:ext cx="10268650" cy="738662"/>
              </a:xfrm>
              <a:prstGeom prst="rect">
                <a:avLst/>
              </a:prstGeom>
              <a:blipFill>
                <a:blip r:embed="rId19"/>
                <a:stretch>
                  <a:fillRect l="-1009" t="-5785" b="-14876"/>
                </a:stretch>
              </a:blipFill>
              <a:ln w="12700" cap="flat">
                <a:noFill/>
                <a:miter lim="400000"/>
              </a:ln>
              <a:effectLst/>
            </p:spPr>
            <p:txBody>
              <a:bodyPr/>
              <a:lstStyle/>
              <a:p>
                <a:r>
                  <a:rPr lang="zh-CN" altLang="en-US">
                    <a:noFill/>
                  </a:rPr>
                  <a:t> </a:t>
                </a:r>
              </a:p>
            </p:txBody>
          </p:sp>
        </mc:Fallback>
      </mc:AlternateContent>
      <p:pic>
        <p:nvPicPr>
          <p:cNvPr id="82" name="图片 81">
            <a:extLst>
              <a:ext uri="{FF2B5EF4-FFF2-40B4-BE49-F238E27FC236}">
                <a16:creationId xmlns:a16="http://schemas.microsoft.com/office/drawing/2014/main" id="{110FFE53-7378-C5A1-1B5A-AFA47886031F}"/>
              </a:ext>
            </a:extLst>
          </p:cNvPr>
          <p:cNvPicPr>
            <a:picLocks noChangeAspect="1"/>
          </p:cNvPicPr>
          <p:nvPr/>
        </p:nvPicPr>
        <p:blipFill>
          <a:blip r:embed="rId20"/>
          <a:stretch>
            <a:fillRect/>
          </a:stretch>
        </p:blipFill>
        <p:spPr>
          <a:xfrm>
            <a:off x="23681774" y="12156437"/>
            <a:ext cx="7653816" cy="3099676"/>
          </a:xfrm>
          <a:prstGeom prst="rect">
            <a:avLst/>
          </a:prstGeom>
        </p:spPr>
      </p:pic>
      <p:pic>
        <p:nvPicPr>
          <p:cNvPr id="84" name="图片 83">
            <a:extLst>
              <a:ext uri="{FF2B5EF4-FFF2-40B4-BE49-F238E27FC236}">
                <a16:creationId xmlns:a16="http://schemas.microsoft.com/office/drawing/2014/main" id="{055C5760-3B3F-AE4F-A32D-1C6BEFC8036A}"/>
              </a:ext>
            </a:extLst>
          </p:cNvPr>
          <p:cNvPicPr>
            <a:picLocks noChangeAspect="1"/>
          </p:cNvPicPr>
          <p:nvPr/>
        </p:nvPicPr>
        <p:blipFill>
          <a:blip r:embed="rId21"/>
          <a:stretch>
            <a:fillRect/>
          </a:stretch>
        </p:blipFill>
        <p:spPr>
          <a:xfrm>
            <a:off x="24102188" y="16075841"/>
            <a:ext cx="7330311" cy="2056204"/>
          </a:xfrm>
          <a:prstGeom prst="rect">
            <a:avLst/>
          </a:prstGeom>
        </p:spPr>
      </p:pic>
      <p:sp>
        <p:nvSpPr>
          <p:cNvPr id="85" name="TextBox 54">
            <a:extLst>
              <a:ext uri="{FF2B5EF4-FFF2-40B4-BE49-F238E27FC236}">
                <a16:creationId xmlns:a16="http://schemas.microsoft.com/office/drawing/2014/main" id="{87C585BF-38B1-F351-5D19-CDA1AD5B9D1C}"/>
              </a:ext>
            </a:extLst>
          </p:cNvPr>
          <p:cNvSpPr txBox="1"/>
          <p:nvPr/>
        </p:nvSpPr>
        <p:spPr>
          <a:xfrm>
            <a:off x="22345948" y="4824039"/>
            <a:ext cx="10217748" cy="49244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ctr">
              <a:defRPr sz="1300">
                <a:solidFill>
                  <a:srgbClr val="344854"/>
                </a:solidFill>
                <a:latin typeface="Arial"/>
                <a:ea typeface="Arial"/>
                <a:cs typeface="Arial"/>
                <a:sym typeface="Arial"/>
              </a:defRPr>
            </a:lvl1pPr>
          </a:lstStyle>
          <a:p>
            <a:r>
              <a:rPr lang="en-US" b="1" dirty="0">
                <a:solidFill>
                  <a:schemeClr val="tx1"/>
                </a:solidFill>
              </a:rPr>
              <a:t>Table 1</a:t>
            </a:r>
            <a:r>
              <a:rPr lang="en-US" dirty="0">
                <a:solidFill>
                  <a:schemeClr val="tx1"/>
                </a:solidFill>
              </a:rPr>
              <a:t>. Comparison of </a:t>
            </a:r>
            <a:r>
              <a:rPr lang="en-US" dirty="0" err="1">
                <a:solidFill>
                  <a:schemeClr val="tx1"/>
                </a:solidFill>
              </a:rPr>
              <a:t>SemiFL</a:t>
            </a:r>
            <a:r>
              <a:rPr lang="en-US" dirty="0">
                <a:solidFill>
                  <a:schemeClr val="tx1"/>
                </a:solidFill>
              </a:rPr>
              <a:t> with the Baselines, SSL, FL, and SSFL methods. </a:t>
            </a:r>
            <a:r>
              <a:rPr lang="en-US" dirty="0" err="1">
                <a:solidFill>
                  <a:schemeClr val="tx1"/>
                </a:solidFill>
              </a:rPr>
              <a:t>SemiFL</a:t>
            </a:r>
            <a:r>
              <a:rPr lang="en-US" dirty="0">
                <a:solidFill>
                  <a:schemeClr val="tx1"/>
                </a:solidFill>
              </a:rPr>
              <a:t> improves the performance of the labeled server, </a:t>
            </a:r>
            <a:r>
              <a:rPr lang="en-US" dirty="0" err="1">
                <a:solidFill>
                  <a:schemeClr val="tx1"/>
                </a:solidFill>
              </a:rPr>
              <a:t>SemiFL</a:t>
            </a:r>
            <a:r>
              <a:rPr lang="en-US" dirty="0">
                <a:solidFill>
                  <a:schemeClr val="tx1"/>
                </a:solidFill>
              </a:rPr>
              <a:t> significantly outperforms the existing SSFL methods, and performs close to the state-of-the-art FL and SSL methods.</a:t>
            </a:r>
          </a:p>
        </p:txBody>
      </p:sp>
      <p:sp>
        <p:nvSpPr>
          <p:cNvPr id="86" name="TextBox 54">
            <a:extLst>
              <a:ext uri="{FF2B5EF4-FFF2-40B4-BE49-F238E27FC236}">
                <a16:creationId xmlns:a16="http://schemas.microsoft.com/office/drawing/2014/main" id="{CD514660-1989-2628-E3F4-9D817A42CB9A}"/>
              </a:ext>
            </a:extLst>
          </p:cNvPr>
          <p:cNvSpPr txBox="1"/>
          <p:nvPr/>
        </p:nvSpPr>
        <p:spPr>
          <a:xfrm>
            <a:off x="22345948" y="15602361"/>
            <a:ext cx="10217749" cy="49244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ctr">
              <a:defRPr sz="1300">
                <a:solidFill>
                  <a:srgbClr val="344854"/>
                </a:solidFill>
                <a:latin typeface="Arial"/>
                <a:ea typeface="Arial"/>
                <a:cs typeface="Arial"/>
                <a:sym typeface="Arial"/>
              </a:defRPr>
            </a:lvl1pPr>
          </a:lstStyle>
          <a:p>
            <a:r>
              <a:rPr lang="en-US" b="1" dirty="0">
                <a:solidFill>
                  <a:schemeClr val="tx1"/>
                </a:solidFill>
                <a:latin typeface="Arial" panose="020B0604020202020204" pitchFamily="34" charset="0"/>
                <a:cs typeface="Arial" panose="020B0604020202020204" pitchFamily="34" charset="0"/>
              </a:rPr>
              <a:t>Table 2</a:t>
            </a:r>
            <a:r>
              <a:rPr lang="en-US" dirty="0">
                <a:solidFill>
                  <a:schemeClr val="tx1"/>
                </a:solidFill>
                <a:latin typeface="Arial" panose="020B0604020202020204" pitchFamily="34" charset="0"/>
                <a:cs typeface="Arial" panose="020B0604020202020204" pitchFamily="34" charset="0"/>
              </a:rPr>
              <a:t>. </a:t>
            </a:r>
            <a:r>
              <a:rPr lang="en-US" altLang="zh-CN" b="0" i="0" dirty="0">
                <a:solidFill>
                  <a:srgbClr val="000000"/>
                </a:solidFill>
                <a:effectLst/>
                <a:latin typeface="Arial" panose="020B0604020202020204" pitchFamily="34" charset="0"/>
                <a:cs typeface="Arial" panose="020B0604020202020204" pitchFamily="34" charset="0"/>
              </a:rPr>
              <a:t>Ablation study on each component of alternative training with CIFAR10 dataset. The combination of “Fine-tune global model with labeled data” and “Generate pseudo-labels with global model” significantly improves the performance.</a:t>
            </a:r>
            <a:endParaRPr lang="en-US" dirty="0">
              <a:solidFill>
                <a:schemeClr val="tx1"/>
              </a:solidFill>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87" name="TextBox 54">
                <a:extLst>
                  <a:ext uri="{FF2B5EF4-FFF2-40B4-BE49-F238E27FC236}">
                    <a16:creationId xmlns:a16="http://schemas.microsoft.com/office/drawing/2014/main" id="{2E3C6157-D4D4-B230-2D0C-7FE7E7405729}"/>
                  </a:ext>
                </a:extLst>
              </p:cNvPr>
              <p:cNvSpPr txBox="1"/>
              <p:nvPr/>
            </p:nvSpPr>
            <p:spPr>
              <a:xfrm>
                <a:off x="23071983" y="15256113"/>
                <a:ext cx="9491714" cy="292388"/>
              </a:xfrm>
              <a:prstGeom prst="rect">
                <a:avLst/>
              </a:prstGeom>
              <a:ln w="12700">
                <a:miter lim="400000"/>
              </a:ln>
              <a:extLst>
                <a:ext uri="{C572A759-6A51-4108-AA02-DFA0A04FC94B}">
                  <ma14:wrappingTextBoxFlag xmlns:ma14="http://schemas.microsoft.com/office/mac/drawingml/2011/main" xmlns:m="http://schemas.openxmlformats.org/officeDocument/2006/math" xmlns="" val="1"/>
                </a:ext>
              </a:extLst>
            </p:spPr>
            <p:txBody>
              <a:bodyPr wrap="square" lIns="45719" rIns="45719">
                <a:spAutoFit/>
              </a:bodyPr>
              <a:lstStyle>
                <a:lvl1pPr algn="ctr">
                  <a:defRPr sz="1300">
                    <a:solidFill>
                      <a:srgbClr val="344854"/>
                    </a:solidFill>
                    <a:latin typeface="Arial"/>
                    <a:ea typeface="Arial"/>
                    <a:cs typeface="Arial"/>
                    <a:sym typeface="Arial"/>
                  </a:defRPr>
                </a:lvl1pPr>
              </a:lstStyle>
              <a:p>
                <a:r>
                  <a:rPr lang="en-US" b="1" dirty="0">
                    <a:solidFill>
                      <a:schemeClr val="tx1"/>
                    </a:solidFill>
                    <a:latin typeface="Arial" panose="020B0604020202020204" pitchFamily="34" charset="0"/>
                    <a:cs typeface="Arial" panose="020B0604020202020204" pitchFamily="34" charset="0"/>
                  </a:rPr>
                  <a:t>Figure 5</a:t>
                </a:r>
                <a:r>
                  <a:rPr lang="en-US" dirty="0">
                    <a:solidFill>
                      <a:schemeClr val="tx1"/>
                    </a:solidFill>
                    <a:latin typeface="Arial" panose="020B0604020202020204" pitchFamily="34" charset="0"/>
                    <a:cs typeface="Arial" panose="020B0604020202020204" pitchFamily="34" charset="0"/>
                  </a:rPr>
                  <a:t>. </a:t>
                </a:r>
                <a:r>
                  <a:rPr lang="en-US" altLang="zh-CN" b="0" i="0" dirty="0">
                    <a:solidFill>
                      <a:srgbClr val="000000"/>
                    </a:solidFill>
                    <a:effectLst/>
                    <a:latin typeface="Arial" panose="020B0604020202020204" pitchFamily="34" charset="0"/>
                    <a:cs typeface="Arial" panose="020B0604020202020204" pitchFamily="34" charset="0"/>
                  </a:rPr>
                  <a:t>Results of CIFAR10 dataset with (a) </a:t>
                </a:r>
                <a14:m>
                  <m:oMath xmlns:m="http://schemas.openxmlformats.org/officeDocument/2006/math">
                    <m:sSub>
                      <m:sSubPr>
                        <m:ctrlPr>
                          <a:rPr lang="zh-CN" altLang="zh-CN" i="1" smtClean="0">
                            <a:effectLst/>
                            <a:latin typeface="Cambria Math" panose="02040503050406030204" pitchFamily="18" charset="0"/>
                            <a:ea typeface="Cambria Math" panose="02040503050406030204" pitchFamily="18" charset="0"/>
                          </a:rPr>
                        </m:ctrlPr>
                      </m:sSubPr>
                      <m:e>
                        <m:r>
                          <a:rPr lang="en-US" altLang="zh-CN" sz="1400" i="1">
                            <a:effectLst/>
                            <a:latin typeface="Cambria Math" panose="02040503050406030204" pitchFamily="18" charset="0"/>
                            <a:ea typeface="等线" panose="02010600030101010101" pitchFamily="2" charset="-122"/>
                            <a:cs typeface="Arial" panose="020B0604020202020204" pitchFamily="34" charset="0"/>
                          </a:rPr>
                          <m:t>𝑁</m:t>
                        </m:r>
                      </m:e>
                      <m:sub>
                        <m:r>
                          <a:rPr lang="en-US" altLang="zh-CN" sz="1400" i="1">
                            <a:effectLst/>
                            <a:latin typeface="Cambria Math" panose="02040503050406030204" pitchFamily="18" charset="0"/>
                            <a:ea typeface="等线" panose="02010600030101010101" pitchFamily="2" charset="-122"/>
                            <a:cs typeface="Arial" panose="020B0604020202020204" pitchFamily="34" charset="0"/>
                          </a:rPr>
                          <m:t>𝒮</m:t>
                        </m:r>
                      </m:sub>
                    </m:sSub>
                    <m:r>
                      <a:rPr lang="en-US" altLang="zh-CN" sz="1400" i="1">
                        <a:effectLst/>
                        <a:latin typeface="Cambria Math" panose="02040503050406030204" pitchFamily="18" charset="0"/>
                        <a:ea typeface="等线" panose="02010600030101010101" pitchFamily="2" charset="-122"/>
                        <a:cs typeface="Arial" panose="020B0604020202020204" pitchFamily="34" charset="0"/>
                      </a:rPr>
                      <m:t>=250</m:t>
                    </m:r>
                  </m:oMath>
                </a14:m>
                <a:r>
                  <a:rPr lang="en-US" altLang="zh-CN" b="0" i="0" dirty="0">
                    <a:solidFill>
                      <a:srgbClr val="000000"/>
                    </a:solidFill>
                    <a:effectLst/>
                    <a:latin typeface="Arial" panose="020B0604020202020204" pitchFamily="34" charset="0"/>
                    <a:cs typeface="Arial" panose="020B0604020202020204" pitchFamily="34" charset="0"/>
                  </a:rPr>
                  <a:t> and (b) </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𝑁</m:t>
                        </m:r>
                      </m:e>
                      <m:sub>
                        <m:r>
                          <a:rPr lang="en-US" altLang="zh-CN" i="1">
                            <a:latin typeface="Cambria Math" panose="02040503050406030204" pitchFamily="18" charset="0"/>
                          </a:rPr>
                          <m:t>𝒮</m:t>
                        </m:r>
                      </m:sub>
                    </m:sSub>
                    <m:r>
                      <a:rPr lang="en-US" altLang="zh-CN" i="1">
                        <a:latin typeface="Cambria Math" panose="02040503050406030204" pitchFamily="18" charset="0"/>
                      </a:rPr>
                      <m:t>=</m:t>
                    </m:r>
                    <m:r>
                      <a:rPr lang="en-US" altLang="zh-CN" b="0" i="1" smtClean="0">
                        <a:latin typeface="Cambria Math" panose="02040503050406030204" pitchFamily="18" charset="0"/>
                      </a:rPr>
                      <m:t>400</m:t>
                    </m:r>
                    <m:r>
                      <a:rPr lang="en-US" altLang="zh-CN" i="1">
                        <a:latin typeface="Cambria Math" panose="02040503050406030204" pitchFamily="18" charset="0"/>
                      </a:rPr>
                      <m:t>0</m:t>
                    </m:r>
                  </m:oMath>
                </a14:m>
                <a:r>
                  <a:rPr lang="en-US" altLang="zh-CN" b="0" i="0" dirty="0">
                    <a:solidFill>
                      <a:srgbClr val="000000"/>
                    </a:solidFill>
                    <a:effectLst/>
                    <a:latin typeface="Arial" panose="020B0604020202020204" pitchFamily="34" charset="0"/>
                    <a:cs typeface="Arial" panose="020B0604020202020204" pitchFamily="34" charset="0"/>
                  </a:rPr>
                  <a:t>.</a:t>
                </a:r>
                <a:endParaRPr lang="en-US" dirty="0">
                  <a:solidFill>
                    <a:schemeClr val="tx1"/>
                  </a:solidFill>
                  <a:latin typeface="Arial" panose="020B0604020202020204" pitchFamily="34" charset="0"/>
                  <a:cs typeface="Arial" panose="020B0604020202020204" pitchFamily="34" charset="0"/>
                </a:endParaRPr>
              </a:p>
            </p:txBody>
          </p:sp>
        </mc:Choice>
        <mc:Fallback xmlns="">
          <p:sp>
            <p:nvSpPr>
              <p:cNvPr id="87" name="TextBox 54">
                <a:extLst>
                  <a:ext uri="{FF2B5EF4-FFF2-40B4-BE49-F238E27FC236}">
                    <a16:creationId xmlns:a16="http://schemas.microsoft.com/office/drawing/2014/main" id="{2E3C6157-D4D4-B230-2D0C-7FE7E7405729}"/>
                  </a:ext>
                </a:extLst>
              </p:cNvPr>
              <p:cNvSpPr txBox="1">
                <a:spLocks noRot="1" noChangeAspect="1" noMove="1" noResize="1" noEditPoints="1" noAdjustHandles="1" noChangeArrowheads="1" noChangeShapeType="1" noTextEdit="1"/>
              </p:cNvSpPr>
              <p:nvPr/>
            </p:nvSpPr>
            <p:spPr>
              <a:xfrm>
                <a:off x="23071983" y="15256113"/>
                <a:ext cx="9491714" cy="292388"/>
              </a:xfrm>
              <a:prstGeom prst="rect">
                <a:avLst/>
              </a:prstGeom>
              <a:blipFill>
                <a:blip r:embed="rId22"/>
                <a:stretch>
                  <a:fillRect t="-2083" b="-16667"/>
                </a:stretch>
              </a:blip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r>
                  <a:rPr lang="zh-CN" altLang="en-US">
                    <a:noFill/>
                  </a:rPr>
                  <a:t> </a:t>
                </a:r>
              </a:p>
            </p:txBody>
          </p:sp>
        </mc:Fallback>
      </mc:AlternateContent>
      <p:sp>
        <p:nvSpPr>
          <p:cNvPr id="89" name="矩形: 圆角 88">
            <a:extLst>
              <a:ext uri="{FF2B5EF4-FFF2-40B4-BE49-F238E27FC236}">
                <a16:creationId xmlns:a16="http://schemas.microsoft.com/office/drawing/2014/main" id="{35D6403B-F004-367D-679E-DA518147A41E}"/>
              </a:ext>
            </a:extLst>
          </p:cNvPr>
          <p:cNvSpPr/>
          <p:nvPr/>
        </p:nvSpPr>
        <p:spPr>
          <a:xfrm>
            <a:off x="150639" y="3625198"/>
            <a:ext cx="11240926" cy="6187513"/>
          </a:xfrm>
          <a:prstGeom prst="roundRect">
            <a:avLst>
              <a:gd name="adj" fmla="val 5306"/>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326532" rtl="0" fontAlgn="auto" latinLnBrk="0" hangingPunct="0">
              <a:lnSpc>
                <a:spcPct val="100000"/>
              </a:lnSpc>
              <a:spcBef>
                <a:spcPts val="0"/>
              </a:spcBef>
              <a:spcAft>
                <a:spcPts val="0"/>
              </a:spcAft>
              <a:buClrTx/>
              <a:buSzTx/>
              <a:buFontTx/>
              <a:buNone/>
              <a:tabLst/>
            </a:pPr>
            <a:endParaRPr kumimoji="0" lang="zh-CN" altLang="en-US" sz="1200" b="0" i="0" u="none" strike="noStrike" cap="none" spc="0" normalizeH="0" baseline="0">
              <a:ln>
                <a:noFill/>
              </a:ln>
              <a:solidFill>
                <a:srgbClr val="000000"/>
              </a:solidFill>
              <a:effectLst/>
              <a:uFillTx/>
              <a:latin typeface="+mn-lt"/>
              <a:ea typeface="+mn-ea"/>
              <a:cs typeface="+mn-cs"/>
              <a:sym typeface="Calibri"/>
            </a:endParaRPr>
          </a:p>
        </p:txBody>
      </p:sp>
      <p:sp>
        <p:nvSpPr>
          <p:cNvPr id="90" name="矩形: 圆角 89">
            <a:extLst>
              <a:ext uri="{FF2B5EF4-FFF2-40B4-BE49-F238E27FC236}">
                <a16:creationId xmlns:a16="http://schemas.microsoft.com/office/drawing/2014/main" id="{0AA97E90-1F0E-BFBF-7A8A-1A39BA3DEBFB}"/>
              </a:ext>
            </a:extLst>
          </p:cNvPr>
          <p:cNvSpPr/>
          <p:nvPr/>
        </p:nvSpPr>
        <p:spPr>
          <a:xfrm>
            <a:off x="150639" y="9954085"/>
            <a:ext cx="11240926" cy="9818634"/>
          </a:xfrm>
          <a:prstGeom prst="roundRect">
            <a:avLst>
              <a:gd name="adj" fmla="val 4123"/>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326532" rtl="0" fontAlgn="auto" latinLnBrk="0" hangingPunct="0">
              <a:lnSpc>
                <a:spcPct val="100000"/>
              </a:lnSpc>
              <a:spcBef>
                <a:spcPts val="0"/>
              </a:spcBef>
              <a:spcAft>
                <a:spcPts val="0"/>
              </a:spcAft>
              <a:buClrTx/>
              <a:buSzTx/>
              <a:buFontTx/>
              <a:buNone/>
              <a:tabLst/>
            </a:pPr>
            <a:endParaRPr kumimoji="0" lang="zh-CN" altLang="en-US" sz="1200" b="0" i="0" u="none" strike="noStrike" cap="none" spc="0" normalizeH="0" baseline="0">
              <a:ln>
                <a:noFill/>
              </a:ln>
              <a:solidFill>
                <a:srgbClr val="000000"/>
              </a:solidFill>
              <a:effectLst/>
              <a:uFillTx/>
              <a:latin typeface="+mn-lt"/>
              <a:ea typeface="+mn-ea"/>
              <a:cs typeface="+mn-cs"/>
              <a:sym typeface="Calibri"/>
            </a:endParaRPr>
          </a:p>
        </p:txBody>
      </p:sp>
      <p:sp>
        <p:nvSpPr>
          <p:cNvPr id="91" name="矩形: 圆角 90">
            <a:extLst>
              <a:ext uri="{FF2B5EF4-FFF2-40B4-BE49-F238E27FC236}">
                <a16:creationId xmlns:a16="http://schemas.microsoft.com/office/drawing/2014/main" id="{BD10CCE4-AA74-97D6-1E54-A1C7CFA236D9}"/>
              </a:ext>
            </a:extLst>
          </p:cNvPr>
          <p:cNvSpPr/>
          <p:nvPr/>
        </p:nvSpPr>
        <p:spPr>
          <a:xfrm>
            <a:off x="11599061" y="3625198"/>
            <a:ext cx="10422159" cy="17964955"/>
          </a:xfrm>
          <a:prstGeom prst="roundRect">
            <a:avLst>
              <a:gd name="adj" fmla="val 3170"/>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326532" rtl="0" fontAlgn="auto" latinLnBrk="0" hangingPunct="0">
              <a:lnSpc>
                <a:spcPct val="100000"/>
              </a:lnSpc>
              <a:spcBef>
                <a:spcPts val="0"/>
              </a:spcBef>
              <a:spcAft>
                <a:spcPts val="0"/>
              </a:spcAft>
              <a:buClrTx/>
              <a:buSzTx/>
              <a:buFontTx/>
              <a:buNone/>
              <a:tabLst/>
            </a:pPr>
            <a:endParaRPr kumimoji="0" lang="zh-CN" altLang="en-US" sz="1200" b="0" i="0" u="none" strike="noStrike" cap="none" spc="0" normalizeH="0" baseline="0">
              <a:ln>
                <a:noFill/>
              </a:ln>
              <a:solidFill>
                <a:srgbClr val="000000"/>
              </a:solidFill>
              <a:effectLst/>
              <a:uFillTx/>
              <a:latin typeface="+mn-lt"/>
              <a:ea typeface="+mn-ea"/>
              <a:cs typeface="+mn-cs"/>
              <a:sym typeface="Calibri"/>
            </a:endParaRPr>
          </a:p>
        </p:txBody>
      </p:sp>
      <p:sp>
        <p:nvSpPr>
          <p:cNvPr id="93" name="矩形: 圆角 92">
            <a:extLst>
              <a:ext uri="{FF2B5EF4-FFF2-40B4-BE49-F238E27FC236}">
                <a16:creationId xmlns:a16="http://schemas.microsoft.com/office/drawing/2014/main" id="{0D59084A-4BB9-EA0C-464D-96BEFA15D704}"/>
              </a:ext>
            </a:extLst>
          </p:cNvPr>
          <p:cNvSpPr/>
          <p:nvPr/>
        </p:nvSpPr>
        <p:spPr>
          <a:xfrm>
            <a:off x="22232623" y="3625198"/>
            <a:ext cx="10505365" cy="14615794"/>
          </a:xfrm>
          <a:prstGeom prst="roundRect">
            <a:avLst>
              <a:gd name="adj" fmla="val 3293"/>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326532" rtl="0" fontAlgn="auto" latinLnBrk="0" hangingPunct="0">
              <a:lnSpc>
                <a:spcPct val="100000"/>
              </a:lnSpc>
              <a:spcBef>
                <a:spcPts val="0"/>
              </a:spcBef>
              <a:spcAft>
                <a:spcPts val="0"/>
              </a:spcAft>
              <a:buClrTx/>
              <a:buSzTx/>
              <a:buFontTx/>
              <a:buNone/>
              <a:tabLst/>
            </a:pPr>
            <a:endParaRPr kumimoji="0" lang="zh-CN" altLang="en-US" sz="1200" b="0" i="0" u="none" strike="noStrike" cap="none" spc="0" normalizeH="0" baseline="0">
              <a:ln>
                <a:noFill/>
              </a:ln>
              <a:solidFill>
                <a:srgbClr val="000000"/>
              </a:solidFill>
              <a:effectLst/>
              <a:uFillTx/>
              <a:latin typeface="+mn-lt"/>
              <a:ea typeface="+mn-ea"/>
              <a:cs typeface="+mn-cs"/>
              <a:sym typeface="Calibri"/>
            </a:endParaRPr>
          </a:p>
        </p:txBody>
      </p:sp>
    </p:spTree>
  </p:cSld>
  <p:clrMapOvr>
    <a:masterClrMapping/>
  </p:clrMapOvr>
  <p:transition spd="med"/>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326532"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326532"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326532"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326532"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586</TotalTime>
  <Words>976</Words>
  <Application>Microsoft Office PowerPoint</Application>
  <PresentationFormat>自定义</PresentationFormat>
  <Paragraphs>40</Paragraphs>
  <Slides>1</Slides>
  <Notes>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vt:i4>
      </vt:variant>
    </vt:vector>
  </HeadingPairs>
  <TitlesOfParts>
    <vt:vector size="7" baseType="lpstr">
      <vt:lpstr>等线</vt:lpstr>
      <vt:lpstr>Arial</vt:lpstr>
      <vt:lpstr>Calibri</vt:lpstr>
      <vt:lpstr>Calibri Light</vt:lpstr>
      <vt:lpstr>Cambria Math</vt:lpstr>
      <vt:lpstr>Office Theme</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Enmao Diao</cp:lastModifiedBy>
  <cp:revision>73</cp:revision>
  <dcterms:modified xsi:type="dcterms:W3CDTF">2022-11-23T15:49:47Z</dcterms:modified>
</cp:coreProperties>
</file>