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3"/>
  </p:notesMasterIdLst>
  <p:handoutMasterIdLst>
    <p:handoutMasterId r:id="rId14"/>
  </p:handoutMasterIdLst>
  <p:sldIdLst>
    <p:sldId id="504" r:id="rId2"/>
    <p:sldId id="745" r:id="rId3"/>
    <p:sldId id="758" r:id="rId4"/>
    <p:sldId id="749" r:id="rId5"/>
    <p:sldId id="763" r:id="rId6"/>
    <p:sldId id="764" r:id="rId7"/>
    <p:sldId id="759" r:id="rId8"/>
    <p:sldId id="765" r:id="rId9"/>
    <p:sldId id="762" r:id="rId10"/>
    <p:sldId id="755" r:id="rId11"/>
    <p:sldId id="71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p:restoredTop sz="76762" autoAdjust="0"/>
  </p:normalViewPr>
  <p:slideViewPr>
    <p:cSldViewPr snapToGrid="0" snapToObjects="1">
      <p:cViewPr varScale="1">
        <p:scale>
          <a:sx n="119" d="100"/>
          <a:sy n="119" d="100"/>
        </p:scale>
        <p:origin x="1614" y="102"/>
      </p:cViewPr>
      <p:guideLst/>
    </p:cSldViewPr>
  </p:slideViewPr>
  <p:outlineViewPr>
    <p:cViewPr>
      <p:scale>
        <a:sx n="33" d="100"/>
        <a:sy n="33" d="100"/>
      </p:scale>
      <p:origin x="0" y="-1080"/>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3155B9-5190-344B-AFB2-7417CE72CB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E38CA3-4E26-B541-894A-4B9B6B385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7AC92-A940-084B-AA89-8D472F173DBE}" type="datetimeFigureOut">
              <a:rPr lang="en-US" smtClean="0"/>
              <a:t>10/23/2022</a:t>
            </a:fld>
            <a:endParaRPr lang="en-US"/>
          </a:p>
        </p:txBody>
      </p:sp>
      <p:sp>
        <p:nvSpPr>
          <p:cNvPr id="4" name="Footer Placeholder 3">
            <a:extLst>
              <a:ext uri="{FF2B5EF4-FFF2-40B4-BE49-F238E27FC236}">
                <a16:creationId xmlns:a16="http://schemas.microsoft.com/office/drawing/2014/main" id="{A3B943CD-9CD2-D441-8990-CD7ED85833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CC49A3-69D5-EC41-A671-6A2840568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6A6892-316C-B74A-B1BF-683BCD438F37}" type="slidenum">
              <a:rPr lang="en-US" smtClean="0"/>
              <a:t>‹#›</a:t>
            </a:fld>
            <a:endParaRPr lang="en-US"/>
          </a:p>
        </p:txBody>
      </p:sp>
    </p:spTree>
    <p:extLst>
      <p:ext uri="{BB962C8B-B14F-4D97-AF65-F5344CB8AC3E}">
        <p14:creationId xmlns:p14="http://schemas.microsoft.com/office/powerpoint/2010/main" val="1803976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5CB20-77DE-FE48-AC1C-0F8D27F48C2D}"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45D55-6580-4D4E-A229-5C5ED4DDA7DD}" type="slidenum">
              <a:rPr lang="en-US" smtClean="0"/>
              <a:t>‹#›</a:t>
            </a:fld>
            <a:endParaRPr lang="en-US"/>
          </a:p>
        </p:txBody>
      </p:sp>
    </p:spTree>
    <p:extLst>
      <p:ext uri="{BB962C8B-B14F-4D97-AF65-F5344CB8AC3E}">
        <p14:creationId xmlns:p14="http://schemas.microsoft.com/office/powerpoint/2010/main" val="90162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aseline="0" dirty="0"/>
              <a:t>Hello everyone my name is Enmao Diao today I will present </a:t>
            </a:r>
            <a:r>
              <a:rPr lang="en-US" altLang="zh-CN" sz="1600" b="0" dirty="0" err="1">
                <a:latin typeface="Calibri" charset="0"/>
                <a:ea typeface="Calibri" charset="0"/>
                <a:cs typeface="Calibri" charset="0"/>
              </a:rPr>
              <a:t>SemiFL</a:t>
            </a:r>
            <a:r>
              <a:rPr lang="en-US" altLang="zh-CN" sz="1600" dirty="0">
                <a:latin typeface="Calibri" charset="0"/>
                <a:ea typeface="Calibri" charset="0"/>
                <a:cs typeface="Calibri" charset="0"/>
              </a:rPr>
              <a:t>:</a:t>
            </a:r>
            <a:br>
              <a:rPr lang="en-US" altLang="zh-CN" sz="1600" dirty="0">
                <a:latin typeface="Calibri" charset="0"/>
                <a:ea typeface="Calibri" charset="0"/>
                <a:cs typeface="Calibri" charset="0"/>
              </a:rPr>
            </a:br>
            <a:r>
              <a:rPr lang="en-US" altLang="zh-CN" sz="1400" dirty="0">
                <a:latin typeface="Calibri" charset="0"/>
                <a:ea typeface="Calibri" charset="0"/>
                <a:cs typeface="Calibri" charset="0"/>
              </a:rPr>
              <a:t>Semi-Supervised Federated Learning for Unlabeled Clients with Alternate Training.</a:t>
            </a:r>
          </a:p>
          <a:p>
            <a:pPr marL="0" indent="0">
              <a:buNone/>
            </a:pPr>
            <a:r>
              <a:rPr lang="en-US" altLang="zh-CN" sz="1200" dirty="0">
                <a:latin typeface="Calibri" charset="0"/>
                <a:ea typeface="Calibri" charset="0"/>
                <a:cs typeface="Calibri" charset="0"/>
              </a:rPr>
              <a:t>This work is published by Enmao Diao, </a:t>
            </a:r>
            <a:r>
              <a:rPr lang="en-US" altLang="zh-CN" sz="1200" dirty="0" err="1">
                <a:latin typeface="Calibri" charset="0"/>
                <a:ea typeface="Calibri" charset="0"/>
                <a:cs typeface="Calibri" charset="0"/>
              </a:rPr>
              <a:t>Jie</a:t>
            </a:r>
            <a:r>
              <a:rPr lang="en-US" altLang="zh-CN" sz="1200" dirty="0">
                <a:latin typeface="Calibri" charset="0"/>
                <a:ea typeface="Calibri" charset="0"/>
                <a:cs typeface="Calibri" charset="0"/>
              </a:rPr>
              <a:t> Ding, and Vahid </a:t>
            </a:r>
            <a:r>
              <a:rPr lang="en-US" altLang="zh-CN" sz="1200" dirty="0" err="1">
                <a:latin typeface="Calibri" charset="0"/>
                <a:ea typeface="Calibri" charset="0"/>
                <a:cs typeface="Calibri" charset="0"/>
              </a:rPr>
              <a:t>Tarokh</a:t>
            </a:r>
            <a:r>
              <a:rPr lang="en-US" altLang="zh-CN" sz="1200" dirty="0">
                <a:latin typeface="Calibri" charset="0"/>
                <a:ea typeface="Calibri" charset="0"/>
                <a:cs typeface="Calibri" charset="0"/>
              </a:rPr>
              <a:t> .</a:t>
            </a:r>
          </a:p>
          <a:p>
            <a:pPr marL="0" indent="0">
              <a:buNone/>
            </a:pPr>
            <a:r>
              <a:rPr lang="en-US" sz="1200" baseline="0" dirty="0">
                <a:latin typeface="Calibri" charset="0"/>
                <a:cs typeface="Calibri" charset="0"/>
              </a:rPr>
              <a:t>You can access </a:t>
            </a:r>
            <a:r>
              <a:rPr lang="en-US" baseline="0" dirty="0"/>
              <a:t>our paper and source codes by scanning these QR codes.</a:t>
            </a:r>
          </a:p>
        </p:txBody>
      </p:sp>
      <p:sp>
        <p:nvSpPr>
          <p:cNvPr id="4" name="Slide Number Placeholder 3"/>
          <p:cNvSpPr>
            <a:spLocks noGrp="1"/>
          </p:cNvSpPr>
          <p:nvPr>
            <p:ph type="sldNum" sz="quarter" idx="10"/>
          </p:nvPr>
        </p:nvSpPr>
        <p:spPr/>
        <p:txBody>
          <a:bodyPr/>
          <a:lstStyle/>
          <a:p>
            <a:fld id="{BC545D55-6580-4D4E-A229-5C5ED4DDA7DD}" type="slidenum">
              <a:rPr lang="en-US" smtClean="0"/>
              <a:t>1</a:t>
            </a:fld>
            <a:endParaRPr lang="en-US"/>
          </a:p>
        </p:txBody>
      </p:sp>
    </p:spTree>
    <p:extLst>
      <p:ext uri="{BB962C8B-B14F-4D97-AF65-F5344CB8AC3E}">
        <p14:creationId xmlns:p14="http://schemas.microsoft.com/office/powerpoint/2010/main" val="112232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 We propose </a:t>
            </a:r>
            <a:r>
              <a:rPr lang="en-US" altLang="zh-CN" b="0" i="0" dirty="0" err="1">
                <a:effectLst/>
                <a:latin typeface="Arial" panose="020B0604020202020204" pitchFamily="34" charset="0"/>
              </a:rPr>
              <a:t>SemiFL</a:t>
            </a:r>
            <a:r>
              <a:rPr lang="en-US" altLang="zh-CN" b="0" i="0" dirty="0">
                <a:effectLst/>
                <a:latin typeface="Arial" panose="020B0604020202020204" pitchFamily="34" charset="0"/>
              </a:rPr>
              <a:t> in which clients have completely unlabeled data and can train multiple local epochs to reduce communication costs, while the server has a small amount of labeled data. </a:t>
            </a:r>
          </a:p>
          <a:p>
            <a:br>
              <a:rPr lang="en-US" altLang="zh-CN" dirty="0"/>
            </a:br>
            <a:r>
              <a:rPr lang="en-US" altLang="zh-CN" b="0" i="0" dirty="0">
                <a:effectLst/>
                <a:latin typeface="Arial" panose="020B0604020202020204" pitchFamily="34" charset="0"/>
              </a:rPr>
              <a:t>• We develop a theoretical analysis on strong data augmentation for SSL methods. </a:t>
            </a:r>
          </a:p>
          <a:p>
            <a:br>
              <a:rPr lang="en-US" altLang="zh-CN" dirty="0"/>
            </a:br>
            <a:r>
              <a:rPr lang="en-US" altLang="zh-CN" b="0" i="0" dirty="0">
                <a:effectLst/>
                <a:latin typeface="Arial" panose="020B0604020202020204" pitchFamily="34" charset="0"/>
              </a:rPr>
              <a:t>• To the best of our knowledge, we propose the first communication efficient SSFL method alternate training that can improve the performance of a labeled server by allowing unlabeled clients to train multiple local epochs,</a:t>
            </a:r>
          </a:p>
          <a:p>
            <a:endParaRPr lang="en-US" altLang="zh-CN"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 </a:t>
            </a:r>
            <a:r>
              <a:rPr lang="en-US" altLang="zh-CN" sz="1200" dirty="0"/>
              <a:t>Future works can study theoretical understanding of alternate training and more possible applications of </a:t>
            </a:r>
            <a:r>
              <a:rPr lang="en-US" altLang="zh-CN" sz="1200" dirty="0" err="1"/>
              <a:t>SemiFL</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10</a:t>
            </a:fld>
            <a:endParaRPr lang="en-US"/>
          </a:p>
        </p:txBody>
      </p:sp>
    </p:spTree>
    <p:extLst>
      <p:ext uri="{BB962C8B-B14F-4D97-AF65-F5344CB8AC3E}">
        <p14:creationId xmlns:p14="http://schemas.microsoft.com/office/powerpoint/2010/main" val="403254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11</a:t>
            </a:fld>
            <a:endParaRPr lang="en-US"/>
          </a:p>
        </p:txBody>
      </p:sp>
    </p:spTree>
    <p:extLst>
      <p:ext uri="{BB962C8B-B14F-4D97-AF65-F5344CB8AC3E}">
        <p14:creationId xmlns:p14="http://schemas.microsoft.com/office/powerpoint/2010/main" val="222297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will talk about our motivation.</a:t>
            </a:r>
          </a:p>
          <a:p>
            <a:r>
              <a:rPr lang="en-US" altLang="zh-CN" dirty="0"/>
              <a:t>Then I will introduce our proposed method </a:t>
            </a:r>
            <a:r>
              <a:rPr lang="en-US" altLang="zh-CN" b="0" dirty="0">
                <a:latin typeface="Calibri" panose="020F0502020204030204" pitchFamily="34" charset="0"/>
                <a:cs typeface="Calibri" panose="020F0502020204030204" pitchFamily="34" charset="0"/>
              </a:rPr>
              <a:t>Semi-Supervised Federated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Next, I will demonstrate our experimental results comparing with various baselines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Finally, I will draw our conclusion and discuss future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2</a:t>
            </a:fld>
            <a:endParaRPr lang="en-US"/>
          </a:p>
        </p:txBody>
      </p:sp>
    </p:spTree>
    <p:extLst>
      <p:ext uri="{BB962C8B-B14F-4D97-AF65-F5344CB8AC3E}">
        <p14:creationId xmlns:p14="http://schemas.microsoft.com/office/powerpoint/2010/main" val="366146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Most existing works of FL focus on supervised learning tasks assuming that clients have ground-truth labels. However, in many practical scenarios, most clients may not be experts in the task of interest to label their data. In particular, the private data of each client may be completely unlabeled.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instance, a healthcare system may involve a central hub (``server'') with domain experts and a limited amount of labeled data (such as medical records), together with many rural branches with non-experts and a massive amount of unlabeled data. </a:t>
            </a:r>
            <a:r>
              <a:rPr lang="en-US" dirty="0"/>
              <a:t>The above scenarios naturally lead to the following important question: \</a:t>
            </a:r>
            <a:r>
              <a:rPr lang="en-US" dirty="0" err="1"/>
              <a:t>textit</a:t>
            </a:r>
            <a:r>
              <a:rPr lang="en-US" dirty="0"/>
              <a:t>{How a server that hosts a labeled dataset can leverage clients with unlabeled data for a supervised learning task in the Federated Learning setting?} </a:t>
            </a:r>
          </a:p>
          <a:p>
            <a:endParaRPr lang="en-US" dirty="0"/>
          </a:p>
          <a:p>
            <a:endParaRPr lang="en-US" dirty="0"/>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cs typeface="Calibri" panose="020F0502020204030204" pitchFamily="34" charset="0"/>
              </a:rPr>
              <a:t>We discover that it is challenging to directly combine the state-of-the-art SSL methods with the communication efficient federated learning methods such as  </a:t>
            </a:r>
            <a:r>
              <a:rPr lang="en-US" altLang="zh-CN" sz="1200" dirty="0" err="1">
                <a:latin typeface="Calibri" panose="020F0502020204030204" pitchFamily="34" charset="0"/>
                <a:cs typeface="Calibri" panose="020F0502020204030204" pitchFamily="34" charset="0"/>
              </a:rPr>
              <a:t>FedAvg</a:t>
            </a:r>
            <a:r>
              <a:rPr lang="en-US" altLang="zh-CN" sz="1200" dirty="0">
                <a:latin typeface="Calibri" panose="020F0502020204030204" pitchFamily="34" charset="0"/>
                <a:cs typeface="Calibri" panose="020F0502020204030204" pitchFamily="34" charset="0"/>
              </a:rPr>
              <a:t> to allow local clients to train multiple epochs.</a:t>
            </a:r>
          </a:p>
          <a:p>
            <a:endParaRPr lang="en-US" dirty="0"/>
          </a:p>
        </p:txBody>
      </p:sp>
      <p:sp>
        <p:nvSpPr>
          <p:cNvPr id="4" name="Slide Number Placeholder 3"/>
          <p:cNvSpPr>
            <a:spLocks noGrp="1"/>
          </p:cNvSpPr>
          <p:nvPr>
            <p:ph type="sldNum" sz="quarter" idx="5"/>
          </p:nvPr>
        </p:nvSpPr>
        <p:spPr/>
        <p:txBody>
          <a:bodyPr/>
          <a:lstStyle/>
          <a:p>
            <a:fld id="{BC545D55-6580-4D4E-A229-5C5ED4DDA7DD}" type="slidenum">
              <a:rPr lang="en-US" smtClean="0"/>
              <a:t>3</a:t>
            </a:fld>
            <a:endParaRPr lang="en-US"/>
          </a:p>
        </p:txBody>
      </p:sp>
    </p:spTree>
    <p:extLst>
      <p:ext uri="{BB962C8B-B14F-4D97-AF65-F5344CB8AC3E}">
        <p14:creationId xmlns:p14="http://schemas.microsoft.com/office/powerpoint/2010/main" val="301573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a Semi-Supervised Learning classification task, we have two datasets, namely a supervised dataset $\</a:t>
                </a:r>
                <a:r>
                  <a:rPr lang="en-US" altLang="zh-CN" dirty="0" err="1">
                    <a:latin typeface="Calibri" panose="020F0502020204030204" pitchFamily="34" charset="0"/>
                    <a:cs typeface="Calibri" panose="020F0502020204030204" pitchFamily="34" charset="0"/>
                  </a:rPr>
                  <a:t>mathcal</a:t>
                </a:r>
                <a:r>
                  <a:rPr lang="en-US" altLang="zh-CN" dirty="0">
                    <a:latin typeface="Calibri" panose="020F0502020204030204" pitchFamily="34" charset="0"/>
                    <a:cs typeface="Calibri" panose="020F0502020204030204" pitchFamily="34" charset="0"/>
                  </a:rPr>
                  <a:t>{S}$ and an unsupervised dataset $\</a:t>
                </a:r>
                <a:r>
                  <a:rPr lang="en-US" altLang="zh-CN" dirty="0" err="1">
                    <a:latin typeface="Calibri" panose="020F0502020204030204" pitchFamily="34" charset="0"/>
                    <a:cs typeface="Calibri" panose="020F0502020204030204" pitchFamily="34" charset="0"/>
                  </a:rPr>
                  <a:t>mathcal</a:t>
                </a:r>
                <a:r>
                  <a:rPr lang="en-US" altLang="zh-CN" dirty="0">
                    <a:latin typeface="Calibri" panose="020F0502020204030204" pitchFamily="34" charset="0"/>
                    <a:cs typeface="Calibri" panose="020F0502020204030204" pitchFamily="34" charset="0"/>
                  </a:rPr>
                  <a:t>{U}$. It is often interesting to study the case where the size of labeled dataset is much larger than the size of unlabeled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As shown in Figure 2,</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SSL methods such as </a:t>
                </a:r>
                <a:r>
                  <a:rPr lang="en-US" altLang="zh-CN" dirty="0" err="1">
                    <a:latin typeface="Calibri" panose="020F0502020204030204" pitchFamily="34" charset="0"/>
                    <a:cs typeface="Calibri" panose="020F0502020204030204" pitchFamily="34" charset="0"/>
                  </a:rPr>
                  <a:t>FixMatch</a:t>
                </a:r>
                <a:r>
                  <a:rPr lang="en-US" altLang="zh-CN" dirty="0">
                    <a:latin typeface="Calibri" panose="020F0502020204030204" pitchFamily="34" charset="0"/>
                    <a:cs typeface="Calibri" panose="020F0502020204030204" pitchFamily="34" charset="0"/>
                  </a:rPr>
                  <a:t> can only work with </a:t>
                </a:r>
                <a:r>
                  <a:rPr lang="en-US" altLang="zh-CN" dirty="0" err="1">
                    <a:latin typeface="Calibri" panose="020F0502020204030204" pitchFamily="34" charset="0"/>
                    <a:cs typeface="Calibri" panose="020F0502020204030204" pitchFamily="34" charset="0"/>
                  </a:rPr>
                  <a:t>FedSGD</a:t>
                </a:r>
                <a:r>
                  <a:rPr lang="en-US" altLang="zh-CN" dirty="0">
                    <a:latin typeface="Calibri" panose="020F0502020204030204" pitchFamily="34" charset="0"/>
                    <a:cs typeface="Calibri" panose="020F0502020204030204" pitchFamily="34" charset="0"/>
                  </a:rPr>
                  <a:t>, which requires batch-wise gradient aggregation and thus is not communication efficient. Thus, it is not straightforward how we can combine the SSL method in a communication-efficient FL scenario where we train multiple local epochs.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This is because SSL methods, such as </a:t>
                </a:r>
                <a:r>
                  <a:rPr lang="en-US" altLang="zh-CN" dirty="0" err="1">
                    <a:latin typeface="Calibri" panose="020F0502020204030204" pitchFamily="34" charset="0"/>
                    <a:cs typeface="Calibri" panose="020F0502020204030204" pitchFamily="34" charset="0"/>
                  </a:rPr>
                  <a:t>FixMatch</a:t>
                </a:r>
                <a:r>
                  <a:rPr lang="en-US" altLang="zh-CN" dirty="0">
                    <a:latin typeface="Calibri" panose="020F0502020204030204" pitchFamily="34" charset="0"/>
                    <a:cs typeface="Calibri" panose="020F0502020204030204" pitchFamily="34" charset="0"/>
                  </a:rPr>
                  <a:t> and </a:t>
                </a:r>
                <a:r>
                  <a:rPr lang="en-US" altLang="zh-CN" dirty="0" err="1">
                    <a:latin typeface="Calibri" panose="020F0502020204030204" pitchFamily="34" charset="0"/>
                    <a:cs typeface="Calibri" panose="020F0502020204030204" pitchFamily="34" charset="0"/>
                  </a:rPr>
                  <a:t>MixMatch</a:t>
                </a:r>
                <a:r>
                  <a:rPr lang="en-US" altLang="zh-CN" dirty="0">
                    <a:latin typeface="Calibri" panose="020F0502020204030204" pitchFamily="34" charset="0"/>
                    <a:cs typeface="Calibri" panose="020F0502020204030204" pitchFamily="34" charset="0"/>
                  </a:rPr>
                  <a:t>, sample from both labeled and unlabeled datasets for every batch of training data with a carefully tuned ratio~\cite{sohn2020fixmatch, berthelot2019mixmatch}. Thus, it is not straightforward how we can combine the SSL method in a communication-efficient FL scenario where we train multiple local epochs. To understand the bottleneck of this vanilla combination, we need to understand better why the state-of-the-art centralized SSL methods work. </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4</a:t>
            </a:fld>
            <a:endParaRPr lang="en-US"/>
          </a:p>
        </p:txBody>
      </p:sp>
    </p:spTree>
    <p:extLst>
      <p:ext uri="{BB962C8B-B14F-4D97-AF65-F5344CB8AC3E}">
        <p14:creationId xmlns:p14="http://schemas.microsoft.com/office/powerpoint/2010/main" val="253622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To provide further insights into SSL, we develop a theoretical analysis of the strong data augmentation, which is a critical component of the state-of-the-art SSL method </a:t>
                </a:r>
                <a:r>
                  <a:rPr lang="en-US" altLang="zh-CN" dirty="0" err="1">
                    <a:latin typeface="Calibri" panose="020F0502020204030204" pitchFamily="34" charset="0"/>
                    <a:cs typeface="Calibri" panose="020F0502020204030204" pitchFamily="34" charset="0"/>
                  </a:rPr>
                  <a:t>FixMatch</a:t>
                </a:r>
                <a:r>
                  <a:rPr lang="en-US" altLang="zh-CN" dirty="0">
                    <a:latin typeface="Calibri" panose="020F0502020204030204" pitchFamily="34" charset="0"/>
                    <a:cs typeface="Calibri" panose="020F0502020204030204" pitchFamily="34" charset="0"/>
                  </a:rPr>
                  <a:t> \cite{sohn2020fixmatch} and can be interesting in its own right.  We demonstrate that reliable information exhibited from unlabeled data can be ``transmitted'' to data regimes that may have been insufficiently trained with labeled data</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5</a:t>
            </a:fld>
            <a:endParaRPr lang="en-US"/>
          </a:p>
        </p:txBody>
      </p:sp>
    </p:spTree>
    <p:extLst>
      <p:ext uri="{BB962C8B-B14F-4D97-AF65-F5344CB8AC3E}">
        <p14:creationId xmlns:p14="http://schemas.microsoft.com/office/powerpoint/2010/main" val="54792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the communication efficient FL setting, we cannot guarantee an increase in the quality of pseudo-labels during training because we allow local clients to train multiple epochs, potentially deteriorating the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To maintain and improve the quality of our generated pseudo-labels during training, we propose to train the labeled server and unlabeled clients in an alternate manner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To Fine-tune global model with labeled data at each round, the server will retrain the global model with the labeled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When we Generate pseudo-labels with global model, We will label the unlabeled data once the active clients immediately receive the global model from the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The details of our proposed </a:t>
                </a:r>
                <a:r>
                  <a:rPr lang="en-US" altLang="zh-CN" dirty="0" err="1">
                    <a:latin typeface="Calibri" panose="020F0502020204030204" pitchFamily="34" charset="0"/>
                    <a:cs typeface="Calibri" panose="020F0502020204030204" pitchFamily="34" charset="0"/>
                  </a:rPr>
                  <a:t>SemiFL</a:t>
                </a:r>
                <a:r>
                  <a:rPr lang="en-US" altLang="zh-CN" dirty="0">
                    <a:latin typeface="Calibri" panose="020F0502020204030204" pitchFamily="34" charset="0"/>
                    <a:cs typeface="Calibri" panose="020F0502020204030204" pitchFamily="34" charset="0"/>
                  </a:rPr>
                  <a:t> algorithm are demonstrated in our 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6</a:t>
            </a:fld>
            <a:endParaRPr lang="en-US"/>
          </a:p>
        </p:txBody>
      </p:sp>
    </p:spTree>
    <p:extLst>
      <p:ext uri="{BB962C8B-B14F-4D97-AF65-F5344CB8AC3E}">
        <p14:creationId xmlns:p14="http://schemas.microsoft.com/office/powerpoint/2010/main" val="153832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demonstrate the results of Fully Supervised and Partially Supervised cases and existing SSL methods for comparison in Table 1. The results show that </a:t>
            </a:r>
            <a:r>
              <a:rPr lang="en-US" altLang="zh-CN" dirty="0" err="1">
                <a:latin typeface="Calibri" panose="020F0502020204030204" pitchFamily="34" charset="0"/>
                <a:cs typeface="Calibri" panose="020F0502020204030204" pitchFamily="34" charset="0"/>
              </a:rPr>
              <a:t>SemiFL</a:t>
            </a:r>
            <a:r>
              <a:rPr lang="en-US" altLang="zh-CN" dirty="0">
                <a:latin typeface="Calibri" panose="020F0502020204030204" pitchFamily="34" charset="0"/>
                <a:cs typeface="Calibri" panose="020F0502020204030204" pitchFamily="34" charset="0"/>
              </a:rPr>
              <a:t> can substantially improve the performance of a labeled server with unlabeled clients in a communication-efficient scenario. Our method performs competitively with the state-of-the-art SSL methods for IID data partition. </a:t>
            </a:r>
          </a:p>
        </p:txBody>
      </p:sp>
      <p:sp>
        <p:nvSpPr>
          <p:cNvPr id="4" name="灯片编号占位符 3"/>
          <p:cNvSpPr>
            <a:spLocks noGrp="1"/>
          </p:cNvSpPr>
          <p:nvPr>
            <p:ph type="sldNum" sz="quarter" idx="5"/>
          </p:nvPr>
        </p:nvSpPr>
        <p:spPr/>
        <p:txBody>
          <a:bodyPr/>
          <a:lstStyle/>
          <a:p>
            <a:fld id="{BC545D55-6580-4D4E-A229-5C5ED4DDA7DD}" type="slidenum">
              <a:rPr lang="en-US" smtClean="0"/>
              <a:t>7</a:t>
            </a:fld>
            <a:endParaRPr lang="en-US"/>
          </a:p>
        </p:txBody>
      </p:sp>
    </p:spTree>
    <p:extLst>
      <p:ext uri="{BB962C8B-B14F-4D97-AF65-F5344CB8AC3E}">
        <p14:creationId xmlns:p14="http://schemas.microsoft.com/office/powerpoint/2010/main" val="161763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compare our results with the state-of-the-art FL and SSFL methods in Table 2. Compared with baselines, \</a:t>
            </a:r>
            <a:r>
              <a:rPr lang="en-US" altLang="zh-CN" dirty="0" err="1">
                <a:latin typeface="Calibri" panose="020F0502020204030204" pitchFamily="34" charset="0"/>
                <a:cs typeface="Calibri" panose="020F0502020204030204" pitchFamily="34" charset="0"/>
              </a:rPr>
              <a:t>textit</a:t>
            </a:r>
            <a:r>
              <a:rPr lang="en-US" altLang="zh-CN" dirty="0">
                <a:latin typeface="Calibri" panose="020F0502020204030204" pitchFamily="34" charset="0"/>
                <a:cs typeface="Calibri" panose="020F0502020204030204" pitchFamily="34" charset="0"/>
              </a:rPr>
              <a:t>{the proposed </a:t>
            </a:r>
            <a:r>
              <a:rPr lang="en-US" altLang="zh-CN" dirty="0" err="1">
                <a:latin typeface="Calibri" panose="020F0502020204030204" pitchFamily="34" charset="0"/>
                <a:cs typeface="Calibri" panose="020F0502020204030204" pitchFamily="34" charset="0"/>
              </a:rPr>
              <a:t>SemiFL</a:t>
            </a:r>
            <a:r>
              <a:rPr lang="en-US" altLang="zh-CN" dirty="0">
                <a:latin typeface="Calibri" panose="020F0502020204030204" pitchFamily="34" charset="0"/>
                <a:cs typeface="Calibri" panose="020F0502020204030204" pitchFamily="34" charset="0"/>
              </a:rPr>
              <a:t> is the first SSFL method that actually improves the performance of the labeled server and performs close to the state-of-the-art FL and SSL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8</a:t>
            </a:fld>
            <a:endParaRPr lang="en-US"/>
          </a:p>
        </p:txBody>
      </p:sp>
    </p:spTree>
    <p:extLst>
      <p:ext uri="{BB962C8B-B14F-4D97-AF65-F5344CB8AC3E}">
        <p14:creationId xmlns:p14="http://schemas.microsoft.com/office/powerpoint/2010/main" val="268388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conduct ablation studies on </a:t>
            </a:r>
            <a:r>
              <a:rPr lang="en-US" altLang="zh-CN" dirty="0" err="1"/>
              <a:t>SemiFL</a:t>
            </a:r>
            <a:r>
              <a:rPr lang="en-US" altLang="zh-CN" dirty="0"/>
              <a:t> and demonstrate the results in Table 2. Based on our extensive experiments, it is evident that ``Fine-tune global model with labeled data'' and ``Generate pseudo-labels with global model'' are the critical components of the success of our method. The results of measuring the quality of pseudo-labels also demonstrate that our proposed alternative training can produce pseudo labels of much better quality when clients have completely unlabeled data and train multiple local epochs.</a:t>
            </a:r>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9</a:t>
            </a:fld>
            <a:endParaRPr lang="en-US"/>
          </a:p>
        </p:txBody>
      </p:sp>
    </p:spTree>
    <p:extLst>
      <p:ext uri="{BB962C8B-B14F-4D97-AF65-F5344CB8AC3E}">
        <p14:creationId xmlns:p14="http://schemas.microsoft.com/office/powerpoint/2010/main" val="370898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500DE-311D-9D44-88CF-4E66CAA162DE}" type="datetime1">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2518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8A9A9B-2C45-4E47-A6DA-08B0DF6D0D08}" type="datetime1">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99694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FC2DC-EFD4-D646-81BD-5B682B9A8A81}" type="datetime1">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70284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2025" y="1107757"/>
            <a:ext cx="5659099"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12023" y="2098357"/>
            <a:ext cx="5683964"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107757"/>
            <a:ext cx="5694547"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098357"/>
            <a:ext cx="5694547"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09DA01-7393-5D4E-BB42-AE8BE0806346}" type="datetime1">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sp>
        <p:nvSpPr>
          <p:cNvPr id="10" name="Title 1"/>
          <p:cNvSpPr>
            <a:spLocks noGrp="1"/>
          </p:cNvSpPr>
          <p:nvPr>
            <p:ph type="title"/>
          </p:nvPr>
        </p:nvSpPr>
        <p:spPr>
          <a:xfrm>
            <a:off x="312023" y="278498"/>
            <a:ext cx="10515600" cy="481897"/>
          </a:xfrm>
        </p:spPr>
        <p:txBody>
          <a:bodyPr>
            <a:noAutofit/>
          </a:bodyPr>
          <a:lstStyle>
            <a:lvl1pPr>
              <a:defRPr sz="3600"/>
            </a:lvl1pPr>
          </a:lstStyle>
          <a:p>
            <a:r>
              <a:rPr lang="en-US" dirty="0"/>
              <a:t>Click to edit Master title style</a:t>
            </a:r>
          </a:p>
        </p:txBody>
      </p:sp>
      <p:cxnSp>
        <p:nvCxnSpPr>
          <p:cNvPr id="11" name="Straight Connector 10"/>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96062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838200" y="1467638"/>
            <a:ext cx="10515600" cy="4709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1DEC57-3F81-7A46-AA34-F62476510537}" type="datetime1">
              <a:rPr lang="en-US" smtClean="0"/>
              <a:t>10/23/2022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171510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D9002-E01C-7F4F-91C6-1CA3F658A958}" type="datetime1">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129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3CDF8-767A-CA46-B3C5-FA8F0D32C091}" type="datetime1">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41704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FD5CC-5FE9-5B47-94AE-BE231C6C3175}" type="datetime1">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cxnSp>
        <p:nvCxnSpPr>
          <p:cNvPr id="10" name="Straight Connector 9">
            <a:extLst>
              <a:ext uri="{FF2B5EF4-FFF2-40B4-BE49-F238E27FC236}">
                <a16:creationId xmlns:a16="http://schemas.microsoft.com/office/drawing/2014/main" id="{DBAA225F-59B4-514B-AAD7-5CFB1C0FB568}"/>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422101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BC1087-FBBA-7F4D-A4FA-FD296468C930}" type="datetime1">
              <a:rPr lang="en-US" smtClean="0"/>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0BF48-74A5-3444-BFBF-2743B1A0D0E6}" type="slidenum">
              <a:rPr lang="en-US" smtClean="0"/>
              <a:t>‹#›</a:t>
            </a:fld>
            <a:endParaRPr lang="en-US"/>
          </a:p>
        </p:txBody>
      </p:sp>
      <p:sp>
        <p:nvSpPr>
          <p:cNvPr id="8" name="Title 1">
            <a:extLst>
              <a:ext uri="{FF2B5EF4-FFF2-40B4-BE49-F238E27FC236}">
                <a16:creationId xmlns:a16="http://schemas.microsoft.com/office/drawing/2014/main" id="{285D00D2-6F99-9544-9AAF-36DBCC9162B8}"/>
              </a:ext>
            </a:extLst>
          </p:cNvPr>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Tree>
    <p:extLst>
      <p:ext uri="{BB962C8B-B14F-4D97-AF65-F5344CB8AC3E}">
        <p14:creationId xmlns:p14="http://schemas.microsoft.com/office/powerpoint/2010/main" val="42795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B7F40-CEDF-8740-85B5-8CED2A84DACE}" type="datetime1">
              <a:rPr lang="en-US" smtClean="0"/>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778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A09B7-70AE-6147-8758-85BBB11B76AE}" type="datetime1">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39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F35BC-DB4F-DD4B-90A5-ADAE49F1F11F}" type="datetime1">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cxnSp>
        <p:nvCxnSpPr>
          <p:cNvPr id="8" name="Straight Connector 7">
            <a:extLst>
              <a:ext uri="{FF2B5EF4-FFF2-40B4-BE49-F238E27FC236}">
                <a16:creationId xmlns:a16="http://schemas.microsoft.com/office/drawing/2014/main" id="{55C688AC-584F-884A-AB72-F6E04A14FCF0}"/>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 xmlns:a14="http://schemas.microsoft.com/office/drawing/2010/main">
                <a:noFill/>
              </a14:hiddenFill>
            </a:ext>
          </a:extLst>
        </p:spPr>
      </p:cxnSp>
      <p:sp>
        <p:nvSpPr>
          <p:cNvPr id="9" name="Title 1">
            <a:extLst>
              <a:ext uri="{FF2B5EF4-FFF2-40B4-BE49-F238E27FC236}">
                <a16:creationId xmlns:a16="http://schemas.microsoft.com/office/drawing/2014/main" id="{79FB8749-22FC-7840-8B55-89D69E9B0DDE}"/>
              </a:ext>
            </a:extLst>
          </p:cNvPr>
          <p:cNvSpPr txBox="1">
            <a:spLocks/>
          </p:cNvSpPr>
          <p:nvPr userDrawn="1"/>
        </p:nvSpPr>
        <p:spPr>
          <a:xfrm>
            <a:off x="312023" y="278498"/>
            <a:ext cx="10515600" cy="481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a:lstStyle>
          <a:p>
            <a:endParaRPr lang="en-US" sz="3600" dirty="0"/>
          </a:p>
        </p:txBody>
      </p:sp>
    </p:spTree>
    <p:extLst>
      <p:ext uri="{BB962C8B-B14F-4D97-AF65-F5344CB8AC3E}">
        <p14:creationId xmlns:p14="http://schemas.microsoft.com/office/powerpoint/2010/main" val="58227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AA9D-FF7D-FA42-963E-3D8A1C39E1B2}" type="datetime1">
              <a:rPr lang="en-US" smtClean="0"/>
              <a:t>10/23/2022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0BF48-74A5-3444-BFBF-2743B1A0D0E6}" type="slidenum">
              <a:rPr lang="en-US" smtClean="0"/>
              <a:t>‹#›</a:t>
            </a:fld>
            <a:endParaRPr lang="en-US"/>
          </a:p>
        </p:txBody>
      </p:sp>
    </p:spTree>
    <p:extLst>
      <p:ext uri="{BB962C8B-B14F-4D97-AF65-F5344CB8AC3E}">
        <p14:creationId xmlns:p14="http://schemas.microsoft.com/office/powerpoint/2010/main" val="4126058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QR 代码&#10;&#10;描述已自动生成">
            <a:extLst>
              <a:ext uri="{FF2B5EF4-FFF2-40B4-BE49-F238E27FC236}">
                <a16:creationId xmlns:a16="http://schemas.microsoft.com/office/drawing/2014/main" id="{B55E722F-865B-93A1-DCBC-A59466A9E4BF}"/>
              </a:ext>
            </a:extLst>
          </p:cNvPr>
          <p:cNvPicPr>
            <a:picLocks noChangeAspect="1"/>
          </p:cNvPicPr>
          <p:nvPr/>
        </p:nvPicPr>
        <p:blipFill>
          <a:blip r:embed="rId3"/>
          <a:stretch>
            <a:fillRect/>
          </a:stretch>
        </p:blipFill>
        <p:spPr>
          <a:xfrm>
            <a:off x="10520601" y="5375983"/>
            <a:ext cx="1395622" cy="1395622"/>
          </a:xfrm>
          <a:prstGeom prst="rect">
            <a:avLst/>
          </a:prstGeom>
        </p:spPr>
      </p:pic>
      <p:pic>
        <p:nvPicPr>
          <p:cNvPr id="8" name="图片 7" descr="QR 代码&#10;&#10;描述已自动生成">
            <a:extLst>
              <a:ext uri="{FF2B5EF4-FFF2-40B4-BE49-F238E27FC236}">
                <a16:creationId xmlns:a16="http://schemas.microsoft.com/office/drawing/2014/main" id="{6E9F788F-1E0D-9039-D8B0-8595CF57B08A}"/>
              </a:ext>
            </a:extLst>
          </p:cNvPr>
          <p:cNvPicPr>
            <a:picLocks noChangeAspect="1"/>
          </p:cNvPicPr>
          <p:nvPr/>
        </p:nvPicPr>
        <p:blipFill>
          <a:blip r:embed="rId4"/>
          <a:stretch>
            <a:fillRect/>
          </a:stretch>
        </p:blipFill>
        <p:spPr>
          <a:xfrm>
            <a:off x="8287736" y="5375982"/>
            <a:ext cx="1350911" cy="1350911"/>
          </a:xfrm>
          <a:prstGeom prst="rect">
            <a:avLst/>
          </a:prstGeom>
        </p:spPr>
      </p:pic>
      <p:sp>
        <p:nvSpPr>
          <p:cNvPr id="2" name="Title 1"/>
          <p:cNvSpPr>
            <a:spLocks noGrp="1"/>
          </p:cNvSpPr>
          <p:nvPr>
            <p:ph type="ctrTitle"/>
          </p:nvPr>
        </p:nvSpPr>
        <p:spPr>
          <a:xfrm>
            <a:off x="1530429" y="1260657"/>
            <a:ext cx="9131141" cy="1660615"/>
          </a:xfrm>
        </p:spPr>
        <p:txBody>
          <a:bodyPr>
            <a:noAutofit/>
          </a:bodyPr>
          <a:lstStyle/>
          <a:p>
            <a:r>
              <a:rPr lang="en-US" altLang="zh-CN" sz="4000" b="1" dirty="0" err="1">
                <a:latin typeface="Calibri" charset="0"/>
                <a:ea typeface="Calibri" charset="0"/>
                <a:cs typeface="Calibri" charset="0"/>
              </a:rPr>
              <a:t>SemiFL</a:t>
            </a:r>
            <a:r>
              <a:rPr lang="en-US" altLang="zh-CN" sz="4000" dirty="0">
                <a:latin typeface="Calibri" charset="0"/>
                <a:ea typeface="Calibri" charset="0"/>
                <a:cs typeface="Calibri" charset="0"/>
              </a:rPr>
              <a:t>:</a:t>
            </a:r>
            <a:br>
              <a:rPr lang="en-US" altLang="zh-CN" sz="4000" dirty="0">
                <a:latin typeface="Calibri" charset="0"/>
                <a:ea typeface="Calibri" charset="0"/>
                <a:cs typeface="Calibri" charset="0"/>
              </a:rPr>
            </a:br>
            <a:r>
              <a:rPr lang="en-US" altLang="zh-CN" sz="3600" dirty="0">
                <a:latin typeface="Calibri" charset="0"/>
                <a:ea typeface="Calibri" charset="0"/>
                <a:cs typeface="Calibri" charset="0"/>
              </a:rPr>
              <a:t>Semi-Supervised Federated Learning for Unlabeled Clients with Alternate Training</a:t>
            </a:r>
            <a:endParaRPr lang="en-US" sz="1200" b="1" i="1" dirty="0">
              <a:latin typeface="Calibri" panose="020F0502020204030204" pitchFamily="34" charset="0"/>
              <a:ea typeface="Calibri" charset="0"/>
              <a:cs typeface="Calibri" panose="020F0502020204030204" pitchFamily="34" charset="0"/>
            </a:endParaRPr>
          </a:p>
        </p:txBody>
      </p:sp>
      <p:sp>
        <p:nvSpPr>
          <p:cNvPr id="3" name="Subtitle 2"/>
          <p:cNvSpPr>
            <a:spLocks noGrp="1"/>
          </p:cNvSpPr>
          <p:nvPr>
            <p:ph type="subTitle" idx="1"/>
          </p:nvPr>
        </p:nvSpPr>
        <p:spPr>
          <a:xfrm>
            <a:off x="2209800" y="3109043"/>
            <a:ext cx="7772400" cy="1461519"/>
          </a:xfrm>
        </p:spPr>
        <p:txBody>
          <a:bodyPr>
            <a:noAutofit/>
          </a:bodyPr>
          <a:lstStyle/>
          <a:p>
            <a:endParaRPr lang="en-US" dirty="0">
              <a:latin typeface="Calibri" charset="0"/>
              <a:ea typeface="Calibri" charset="0"/>
              <a:cs typeface="Calibri" charset="0"/>
            </a:endParaRPr>
          </a:p>
          <a:p>
            <a:r>
              <a:rPr lang="en-US" dirty="0">
                <a:latin typeface="Calibri" charset="0"/>
                <a:ea typeface="Calibri" charset="0"/>
                <a:cs typeface="Calibri" charset="0"/>
              </a:rPr>
              <a:t>Presenter: Enmao Diao</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pic>
        <p:nvPicPr>
          <p:cNvPr id="4" name="Picture 3">
            <a:extLst>
              <a:ext uri="{FF2B5EF4-FFF2-40B4-BE49-F238E27FC236}">
                <a16:creationId xmlns:a16="http://schemas.microsoft.com/office/drawing/2014/main" id="{7ADB2210-C01D-B84A-94A7-A244098F5BAD}"/>
              </a:ext>
            </a:extLst>
          </p:cNvPr>
          <p:cNvPicPr>
            <a:picLocks noChangeAspect="1"/>
          </p:cNvPicPr>
          <p:nvPr/>
        </p:nvPicPr>
        <p:blipFill>
          <a:blip r:embed="rId5"/>
          <a:stretch>
            <a:fillRect/>
          </a:stretch>
        </p:blipFill>
        <p:spPr>
          <a:xfrm>
            <a:off x="1289494" y="5913211"/>
            <a:ext cx="1138040" cy="680157"/>
          </a:xfrm>
          <a:prstGeom prst="rect">
            <a:avLst/>
          </a:prstGeom>
        </p:spPr>
      </p:pic>
      <p:sp>
        <p:nvSpPr>
          <p:cNvPr id="7" name="Subtitle 2">
            <a:extLst>
              <a:ext uri="{FF2B5EF4-FFF2-40B4-BE49-F238E27FC236}">
                <a16:creationId xmlns:a16="http://schemas.microsoft.com/office/drawing/2014/main" id="{DAFA8F32-6A46-3F4B-86AA-447E3DB200FC}"/>
              </a:ext>
            </a:extLst>
          </p:cNvPr>
          <p:cNvSpPr txBox="1">
            <a:spLocks/>
          </p:cNvSpPr>
          <p:nvPr/>
        </p:nvSpPr>
        <p:spPr>
          <a:xfrm>
            <a:off x="2756386" y="5913211"/>
            <a:ext cx="5157474" cy="8540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Diao</a:t>
            </a:r>
            <a:r>
              <a:rPr lang="en-US" sz="2000" baseline="30000" dirty="0">
                <a:latin typeface="Calibri" charset="0"/>
                <a:ea typeface="Calibri" charset="0"/>
                <a:cs typeface="Calibri" charset="0"/>
              </a:rPr>
              <a:t>1</a:t>
            </a:r>
            <a:r>
              <a:rPr lang="en-US" sz="2000" dirty="0">
                <a:latin typeface="Calibri" charset="0"/>
                <a:ea typeface="Calibri" charset="0"/>
                <a:cs typeface="Calibri" charset="0"/>
              </a:rPr>
              <a:t>    </a:t>
            </a:r>
            <a:r>
              <a:rPr lang="en-US" sz="2000" dirty="0" err="1">
                <a:latin typeface="Calibri" charset="0"/>
                <a:ea typeface="Calibri" charset="0"/>
                <a:cs typeface="Calibri" charset="0"/>
              </a:rPr>
              <a:t>Jie</a:t>
            </a:r>
            <a:r>
              <a:rPr lang="en-US" sz="2000" dirty="0">
                <a:latin typeface="Calibri" charset="0"/>
                <a:ea typeface="Calibri" charset="0"/>
                <a:cs typeface="Calibri" charset="0"/>
              </a:rPr>
              <a:t> Ding</a:t>
            </a:r>
            <a:r>
              <a:rPr lang="en-US" sz="2000" baseline="30000" dirty="0">
                <a:latin typeface="Calibri" charset="0"/>
                <a:ea typeface="Calibri" charset="0"/>
                <a:cs typeface="Calibri" charset="0"/>
              </a:rPr>
              <a:t>2</a:t>
            </a:r>
            <a:r>
              <a:rPr lang="en-US" sz="2000" dirty="0">
                <a:latin typeface="Calibri" charset="0"/>
                <a:ea typeface="Calibri" charset="0"/>
                <a:cs typeface="Calibri" charset="0"/>
              </a:rPr>
              <a:t>    Vahid Tarokh</a:t>
            </a:r>
            <a:r>
              <a:rPr lang="en-US" altLang="zh-CN" sz="2000" baseline="30000" dirty="0">
                <a:latin typeface="Calibri" charset="0"/>
                <a:ea typeface="Calibri" charset="0"/>
                <a:cs typeface="Calibri" charset="0"/>
              </a:rPr>
              <a:t>1</a:t>
            </a:r>
            <a:endParaRPr lang="en-US" sz="2000" dirty="0">
              <a:latin typeface="Calibri" charset="0"/>
              <a:ea typeface="Calibri" charset="0"/>
              <a:cs typeface="Calibri" charset="0"/>
            </a:endParaRPr>
          </a:p>
          <a:p>
            <a:r>
              <a:rPr lang="en-US" altLang="zh-CN" sz="2000" baseline="30000" dirty="0">
                <a:latin typeface="Calibri" charset="0"/>
                <a:ea typeface="Calibri" charset="0"/>
                <a:cs typeface="Calibri" charset="0"/>
              </a:rPr>
              <a:t>1</a:t>
            </a:r>
            <a:r>
              <a:rPr lang="en-US" sz="2000" dirty="0">
                <a:latin typeface="Calibri" charset="0"/>
                <a:ea typeface="Calibri" charset="0"/>
                <a:cs typeface="Calibri" charset="0"/>
              </a:rPr>
              <a:t>Duke University  </a:t>
            </a:r>
            <a:r>
              <a:rPr lang="en-US" altLang="zh-CN" sz="2000" baseline="30000" dirty="0">
                <a:latin typeface="Calibri" charset="0"/>
                <a:ea typeface="Calibri" charset="0"/>
                <a:cs typeface="Calibri" charset="0"/>
              </a:rPr>
              <a:t>2</a:t>
            </a:r>
            <a:r>
              <a:rPr lang="en-US" sz="2000" dirty="0">
                <a:latin typeface="Calibri" charset="0"/>
                <a:ea typeface="Calibri" charset="0"/>
                <a:cs typeface="Calibri" charset="0"/>
              </a:rPr>
              <a:t>University of Minnesota</a:t>
            </a:r>
          </a:p>
        </p:txBody>
      </p:sp>
      <p:sp>
        <p:nvSpPr>
          <p:cNvPr id="9" name="文本框 4">
            <a:extLst>
              <a:ext uri="{FF2B5EF4-FFF2-40B4-BE49-F238E27FC236}">
                <a16:creationId xmlns:a16="http://schemas.microsoft.com/office/drawing/2014/main" id="{802B7A07-7D4A-BF4A-B91F-81EC2ABBEF2E}"/>
              </a:ext>
            </a:extLst>
          </p:cNvPr>
          <p:cNvSpPr txBox="1"/>
          <p:nvPr/>
        </p:nvSpPr>
        <p:spPr>
          <a:xfrm>
            <a:off x="8343501" y="4914319"/>
            <a:ext cx="1192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Paper</a:t>
            </a:r>
            <a:endParaRPr lang="zh-CN" altLang="en-US" sz="2400" dirty="0">
              <a:latin typeface="Calibri" panose="020F0502020204030204" pitchFamily="34" charset="0"/>
              <a:cs typeface="Calibri" panose="020F0502020204030204" pitchFamily="34" charset="0"/>
            </a:endParaRPr>
          </a:p>
        </p:txBody>
      </p:sp>
      <p:sp>
        <p:nvSpPr>
          <p:cNvPr id="11" name="文本框 6">
            <a:extLst>
              <a:ext uri="{FF2B5EF4-FFF2-40B4-BE49-F238E27FC236}">
                <a16:creationId xmlns:a16="http://schemas.microsoft.com/office/drawing/2014/main" id="{FBCD69BD-5352-5042-976A-E4C5A893AD4A}"/>
              </a:ext>
            </a:extLst>
          </p:cNvPr>
          <p:cNvSpPr txBox="1"/>
          <p:nvPr/>
        </p:nvSpPr>
        <p:spPr>
          <a:xfrm>
            <a:off x="10785929" y="4914318"/>
            <a:ext cx="86925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Code</a:t>
            </a:r>
            <a:endParaRPr lang="zh-CN" altLang="en-US"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29C7806-E63A-9643-B615-13F5AC30FD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918" y="5884416"/>
            <a:ext cx="842477" cy="842477"/>
          </a:xfrm>
          <a:prstGeom prst="rect">
            <a:avLst/>
          </a:prstGeom>
        </p:spPr>
      </p:pic>
    </p:spTree>
    <p:extLst>
      <p:ext uri="{BB962C8B-B14F-4D97-AF65-F5344CB8AC3E}">
        <p14:creationId xmlns:p14="http://schemas.microsoft.com/office/powerpoint/2010/main" val="771948534"/>
      </p:ext>
    </p:extLst>
  </p:cSld>
  <p:clrMapOvr>
    <a:masterClrMapping/>
  </p:clrMapOvr>
  <mc:AlternateContent xmlns:mc="http://schemas.openxmlformats.org/markup-compatibility/2006" xmlns:p14="http://schemas.microsoft.com/office/powerpoint/2010/main">
    <mc:Choice Requires="p14">
      <p:transition p14:dur="0" advTm="1127"/>
    </mc:Choice>
    <mc:Fallback xmlns="">
      <p:transition advTm="11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3BBF-B3FA-4B4B-8844-3DD00E676429}"/>
              </a:ext>
            </a:extLst>
          </p:cNvPr>
          <p:cNvSpPr>
            <a:spLocks noGrp="1"/>
          </p:cNvSpPr>
          <p:nvPr>
            <p:ph type="title"/>
          </p:nvPr>
        </p:nvSpPr>
        <p:spPr/>
        <p:txBody>
          <a:bodyPr/>
          <a:lstStyle/>
          <a:p>
            <a:r>
              <a:rPr lang="en-US" altLang="zh-CN" b="1" dirty="0"/>
              <a:t>Conclusion</a:t>
            </a:r>
            <a:endParaRPr lang="en-US" b="1" dirty="0"/>
          </a:p>
        </p:txBody>
      </p:sp>
      <p:sp>
        <p:nvSpPr>
          <p:cNvPr id="4" name="Slide Number Placeholder 3">
            <a:extLst>
              <a:ext uri="{FF2B5EF4-FFF2-40B4-BE49-F238E27FC236}">
                <a16:creationId xmlns:a16="http://schemas.microsoft.com/office/drawing/2014/main" id="{C7EACB6B-D5AB-CF4C-86E7-E377A858D1F0}"/>
              </a:ext>
            </a:extLst>
          </p:cNvPr>
          <p:cNvSpPr>
            <a:spLocks noGrp="1"/>
          </p:cNvSpPr>
          <p:nvPr>
            <p:ph type="sldNum" sz="quarter" idx="12"/>
          </p:nvPr>
        </p:nvSpPr>
        <p:spPr/>
        <p:txBody>
          <a:bodyPr/>
          <a:lstStyle/>
          <a:p>
            <a:fld id="{E910BF48-74A5-3444-BFBF-2743B1A0D0E6}" type="slidenum">
              <a:rPr lang="en-US" smtClean="0"/>
              <a:t>10</a:t>
            </a:fld>
            <a:endParaRPr lang="en-US"/>
          </a:p>
        </p:txBody>
      </p:sp>
      <p:sp>
        <p:nvSpPr>
          <p:cNvPr id="5" name="内容占位符 2">
            <a:extLst>
              <a:ext uri="{FF2B5EF4-FFF2-40B4-BE49-F238E27FC236}">
                <a16:creationId xmlns:a16="http://schemas.microsoft.com/office/drawing/2014/main" id="{4BC101A5-8970-2C4D-A3A6-6BB8248A0195}"/>
              </a:ext>
            </a:extLst>
          </p:cNvPr>
          <p:cNvSpPr>
            <a:spLocks noGrp="1"/>
          </p:cNvSpPr>
          <p:nvPr>
            <p:ph idx="1"/>
          </p:nvPr>
        </p:nvSpPr>
        <p:spPr>
          <a:xfrm>
            <a:off x="644047" y="1015336"/>
            <a:ext cx="10515600" cy="5535776"/>
          </a:xfrm>
        </p:spPr>
        <p:txBody>
          <a:bodyPr>
            <a:normAutofit lnSpcReduction="10000"/>
          </a:bodyPr>
          <a:lstStyle/>
          <a:p>
            <a:endParaRPr lang="en-US" altLang="zh-CN" sz="2400" dirty="0"/>
          </a:p>
          <a:p>
            <a:r>
              <a:rPr lang="en-US" altLang="zh-CN" sz="2400" dirty="0"/>
              <a:t>We propose </a:t>
            </a:r>
            <a:r>
              <a:rPr lang="en-US" altLang="zh-CN" sz="2400" dirty="0" err="1"/>
              <a:t>SemiFL</a:t>
            </a:r>
            <a:r>
              <a:rPr lang="en-US" altLang="zh-CN" sz="2400" dirty="0"/>
              <a:t> in which clients have completely unlabeled data and can train multiple local epochs to reduce communication costs, while the server has a small amount of labeled data. </a:t>
            </a:r>
          </a:p>
          <a:p>
            <a:endParaRPr lang="en-US" altLang="zh-CN" sz="2400" dirty="0"/>
          </a:p>
          <a:p>
            <a:r>
              <a:rPr lang="en-US" altLang="zh-CN" sz="2400" dirty="0"/>
              <a:t>We develop a theoretical analysis on strong data augmentation for SSL methods, the first in the literature to our best knowledge.</a:t>
            </a:r>
          </a:p>
          <a:p>
            <a:endParaRPr lang="en-US" altLang="zh-CN" sz="2400" dirty="0"/>
          </a:p>
          <a:p>
            <a:r>
              <a:rPr lang="en-US" altLang="zh-CN" sz="2400" dirty="0"/>
              <a:t>We propose the first communication efficient SSFL method alternate training that can improve the performance of a labeled server by allowing unlabeled clients to train multiple local epochs</a:t>
            </a:r>
          </a:p>
          <a:p>
            <a:endParaRPr lang="en-US" altLang="zh-CN" sz="2400" dirty="0"/>
          </a:p>
          <a:p>
            <a:r>
              <a:rPr lang="en-US" altLang="zh-CN" sz="2400" dirty="0"/>
              <a:t>Future works can study theoretical understanding of alternate training and applications of semi-supervised federated learning</a:t>
            </a:r>
          </a:p>
        </p:txBody>
      </p:sp>
    </p:spTree>
    <p:extLst>
      <p:ext uri="{BB962C8B-B14F-4D97-AF65-F5344CB8AC3E}">
        <p14:creationId xmlns:p14="http://schemas.microsoft.com/office/powerpoint/2010/main" val="163247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871B8-1FAF-E840-B090-B507E2FDBA02}"/>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400" b="1" dirty="0"/>
              <a:t>Thank you!</a:t>
            </a:r>
          </a:p>
          <a:p>
            <a:pPr marL="0" indent="0" algn="ctr">
              <a:buNone/>
            </a:pPr>
            <a:endParaRPr lang="en-US" sz="4400" dirty="0"/>
          </a:p>
          <a:p>
            <a:pPr marL="0" indent="0" algn="ctr">
              <a:buNone/>
            </a:pPr>
            <a:endParaRPr lang="en-US" sz="4400" dirty="0"/>
          </a:p>
        </p:txBody>
      </p:sp>
      <p:sp>
        <p:nvSpPr>
          <p:cNvPr id="5" name="Slide Number Placeholder 4">
            <a:extLst>
              <a:ext uri="{FF2B5EF4-FFF2-40B4-BE49-F238E27FC236}">
                <a16:creationId xmlns:a16="http://schemas.microsoft.com/office/drawing/2014/main" id="{C1142285-A8B5-CE4A-909D-C65B8AFD7220}"/>
              </a:ext>
            </a:extLst>
          </p:cNvPr>
          <p:cNvSpPr>
            <a:spLocks noGrp="1"/>
          </p:cNvSpPr>
          <p:nvPr>
            <p:ph type="sldNum" sz="quarter" idx="12"/>
          </p:nvPr>
        </p:nvSpPr>
        <p:spPr/>
        <p:txBody>
          <a:bodyPr/>
          <a:lstStyle/>
          <a:p>
            <a:fld id="{E910BF48-74A5-3444-BFBF-2743B1A0D0E6}" type="slidenum">
              <a:rPr lang="en-US" smtClean="0"/>
              <a:t>11</a:t>
            </a:fld>
            <a:endParaRPr lang="en-US"/>
          </a:p>
        </p:txBody>
      </p:sp>
    </p:spTree>
    <p:extLst>
      <p:ext uri="{BB962C8B-B14F-4D97-AF65-F5344CB8AC3E}">
        <p14:creationId xmlns:p14="http://schemas.microsoft.com/office/powerpoint/2010/main" val="213320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896-0614-5141-A18B-1206C57EB5AD}"/>
              </a:ext>
            </a:extLst>
          </p:cNvPr>
          <p:cNvSpPr>
            <a:spLocks noGrp="1"/>
          </p:cNvSpPr>
          <p:nvPr>
            <p:ph type="title"/>
          </p:nvPr>
        </p:nvSpPr>
        <p:spPr/>
        <p:txBody>
          <a:bodyPr/>
          <a:lstStyle/>
          <a:p>
            <a:r>
              <a:rPr lang="en-US" altLang="zh-CN" b="1" dirty="0"/>
              <a:t>Overview</a:t>
            </a:r>
            <a:endParaRPr lang="en-US" b="1" dirty="0"/>
          </a:p>
        </p:txBody>
      </p:sp>
      <p:sp>
        <p:nvSpPr>
          <p:cNvPr id="3" name="Content Placeholder 2">
            <a:extLst>
              <a:ext uri="{FF2B5EF4-FFF2-40B4-BE49-F238E27FC236}">
                <a16:creationId xmlns:a16="http://schemas.microsoft.com/office/drawing/2014/main" id="{31E233E6-4AB6-124D-A0D2-046410491C81}"/>
              </a:ext>
            </a:extLst>
          </p:cNvPr>
          <p:cNvSpPr>
            <a:spLocks noGrp="1"/>
          </p:cNvSpPr>
          <p:nvPr>
            <p:ph idx="1"/>
          </p:nvPr>
        </p:nvSpPr>
        <p:spPr>
          <a:xfrm>
            <a:off x="838200" y="1467638"/>
            <a:ext cx="10515600" cy="5253837"/>
          </a:xfrm>
        </p:spPr>
        <p:txBody>
          <a:bodyPr>
            <a:normAutofit lnSpcReduction="10000"/>
          </a:bodyPr>
          <a:lstStyle/>
          <a:p>
            <a:r>
              <a:rPr lang="en-US" altLang="zh-CN" b="1" dirty="0">
                <a:latin typeface="Calibri" panose="020F0502020204030204" pitchFamily="34" charset="0"/>
                <a:cs typeface="Calibri" panose="020F0502020204030204" pitchFamily="34" charset="0"/>
              </a:rPr>
              <a:t>Motivation</a:t>
            </a:r>
          </a:p>
          <a:p>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Semi-Supervised Federated Learning</a:t>
            </a:r>
          </a:p>
          <a:p>
            <a:pPr lvl="1"/>
            <a:r>
              <a:rPr lang="en-US" altLang="zh-CN" dirty="0">
                <a:latin typeface="Calibri" panose="020F0502020204030204" pitchFamily="34" charset="0"/>
                <a:cs typeface="Calibri" panose="020F0502020204030204" pitchFamily="34" charset="0"/>
              </a:rPr>
              <a:t>Communication Efficient FL with SSL</a:t>
            </a:r>
          </a:p>
          <a:p>
            <a:pPr lvl="1"/>
            <a:r>
              <a:rPr lang="en-US" altLang="zh-CN" dirty="0">
                <a:latin typeface="Calibri" panose="020F0502020204030204" pitchFamily="34" charset="0"/>
                <a:cs typeface="Calibri" panose="020F0502020204030204" pitchFamily="34" charset="0"/>
              </a:rPr>
              <a:t>Theoretical Analysis of Strong Data augmentation for SSL</a:t>
            </a:r>
          </a:p>
          <a:p>
            <a:pPr lvl="1"/>
            <a:r>
              <a:rPr lang="en-US" altLang="zh-CN" dirty="0">
                <a:latin typeface="Calibri" panose="020F0502020204030204" pitchFamily="34" charset="0"/>
                <a:cs typeface="Calibri" panose="020F0502020204030204" pitchFamily="34" charset="0"/>
              </a:rPr>
              <a:t>Alternate Training</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Experiments</a:t>
            </a:r>
          </a:p>
          <a:p>
            <a:pPr lvl="1"/>
            <a:r>
              <a:rPr lang="en-US" altLang="zh-CN" dirty="0">
                <a:latin typeface="Calibri" panose="020F0502020204030204" pitchFamily="34" charset="0"/>
                <a:cs typeface="Calibri" panose="020F0502020204030204" pitchFamily="34" charset="0"/>
              </a:rPr>
              <a:t>Comparison with SSL methods</a:t>
            </a:r>
          </a:p>
          <a:p>
            <a:pPr lvl="1"/>
            <a:r>
              <a:rPr lang="en-US" altLang="zh-CN" dirty="0">
                <a:latin typeface="Calibri" panose="020F0502020204030204" pitchFamily="34" charset="0"/>
                <a:cs typeface="Calibri" panose="020F0502020204030204" pitchFamily="34" charset="0"/>
              </a:rPr>
              <a:t>Comparison with FL and SSFL methods</a:t>
            </a:r>
          </a:p>
          <a:p>
            <a:pPr lvl="1"/>
            <a:r>
              <a:rPr lang="en-US" altLang="zh-CN" dirty="0">
                <a:latin typeface="Calibri" panose="020F0502020204030204" pitchFamily="34" charset="0"/>
                <a:cs typeface="Calibri" panose="020F0502020204030204" pitchFamily="34" charset="0"/>
              </a:rPr>
              <a:t>Ablation studies</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Conclusion</a:t>
            </a:r>
            <a:endParaRPr lang="en-US" altLang="zh-C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D89A35CE-5033-624C-BA99-ED2E49EA53B6}"/>
              </a:ext>
            </a:extLst>
          </p:cNvPr>
          <p:cNvSpPr>
            <a:spLocks noGrp="1"/>
          </p:cNvSpPr>
          <p:nvPr>
            <p:ph type="sldNum" sz="quarter" idx="12"/>
          </p:nvPr>
        </p:nvSpPr>
        <p:spPr/>
        <p:txBody>
          <a:bodyPr/>
          <a:lstStyle/>
          <a:p>
            <a:fld id="{E910BF48-74A5-3444-BFBF-2743B1A0D0E6}" type="slidenum">
              <a:rPr lang="en-US" smtClean="0"/>
              <a:t>2</a:t>
            </a:fld>
            <a:endParaRPr lang="en-US"/>
          </a:p>
        </p:txBody>
      </p:sp>
    </p:spTree>
    <p:extLst>
      <p:ext uri="{BB962C8B-B14F-4D97-AF65-F5344CB8AC3E}">
        <p14:creationId xmlns:p14="http://schemas.microsoft.com/office/powerpoint/2010/main" val="621988011"/>
      </p:ext>
    </p:extLst>
  </p:cSld>
  <p:clrMapOvr>
    <a:masterClrMapping/>
  </p:clrMapOvr>
  <mc:AlternateContent xmlns:mc="http://schemas.openxmlformats.org/markup-compatibility/2006" xmlns:p14="http://schemas.microsoft.com/office/powerpoint/2010/main">
    <mc:Choice Requires="p14">
      <p:transition spd="slow" p14:dur="2000" advTm="1823"/>
    </mc:Choice>
    <mc:Fallback xmlns="">
      <p:transition spd="slow" advTm="1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23D8-8631-2247-8D9D-52ECAB024710}"/>
              </a:ext>
            </a:extLst>
          </p:cNvPr>
          <p:cNvSpPr>
            <a:spLocks noGrp="1"/>
          </p:cNvSpPr>
          <p:nvPr>
            <p:ph type="title"/>
          </p:nvPr>
        </p:nvSpPr>
        <p:spPr/>
        <p:txBody>
          <a:bodyPr/>
          <a:lstStyle/>
          <a:p>
            <a:r>
              <a:rPr lang="en-US" b="1" dirty="0"/>
              <a:t>Motivation</a:t>
            </a:r>
          </a:p>
        </p:txBody>
      </p:sp>
      <p:sp>
        <p:nvSpPr>
          <p:cNvPr id="6" name="Slide Number Placeholder 5">
            <a:extLst>
              <a:ext uri="{FF2B5EF4-FFF2-40B4-BE49-F238E27FC236}">
                <a16:creationId xmlns:a16="http://schemas.microsoft.com/office/drawing/2014/main" id="{121B610A-2504-D940-81D5-C6046DF51414}"/>
              </a:ext>
            </a:extLst>
          </p:cNvPr>
          <p:cNvSpPr>
            <a:spLocks noGrp="1"/>
          </p:cNvSpPr>
          <p:nvPr>
            <p:ph type="sldNum" sz="quarter" idx="12"/>
          </p:nvPr>
        </p:nvSpPr>
        <p:spPr/>
        <p:txBody>
          <a:bodyPr/>
          <a:lstStyle/>
          <a:p>
            <a:fld id="{E910BF48-74A5-3444-BFBF-2743B1A0D0E6}" type="slidenum">
              <a:rPr lang="en-US" smtClean="0"/>
              <a:t>3</a:t>
            </a:fld>
            <a:endParaRPr lang="en-US"/>
          </a:p>
        </p:txBody>
      </p:sp>
      <p:sp>
        <p:nvSpPr>
          <p:cNvPr id="4" name="Rectangle 3">
            <a:extLst>
              <a:ext uri="{FF2B5EF4-FFF2-40B4-BE49-F238E27FC236}">
                <a16:creationId xmlns:a16="http://schemas.microsoft.com/office/drawing/2014/main" id="{D6EB2B93-4129-4841-B75E-145BED42EE25}"/>
              </a:ext>
            </a:extLst>
          </p:cNvPr>
          <p:cNvSpPr/>
          <p:nvPr/>
        </p:nvSpPr>
        <p:spPr>
          <a:xfrm>
            <a:off x="371107" y="1232796"/>
            <a:ext cx="1139343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Existing works of FL assum</a:t>
            </a:r>
            <a:r>
              <a:rPr lang="en-US" altLang="zh-CN" sz="2400" dirty="0">
                <a:latin typeface="Calibri" panose="020F0502020204030204" pitchFamily="34" charset="0"/>
                <a:cs typeface="Calibri" panose="020F0502020204030204" pitchFamily="34" charset="0"/>
              </a:rPr>
              <a:t>e</a:t>
            </a:r>
            <a:r>
              <a:rPr lang="en-US" sz="2400" dirty="0">
                <a:latin typeface="Calibri" panose="020F0502020204030204" pitchFamily="34" charset="0"/>
                <a:cs typeface="Calibri" panose="020F0502020204030204" pitchFamily="34" charset="0"/>
              </a:rPr>
              <a:t> clients have ground-truth labels</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Challenging to directly combine the state-of-the-art SSL methods with the communication efficient federated learning methods such as </a:t>
            </a:r>
            <a:r>
              <a:rPr lang="en-US" sz="2400" dirty="0" err="1">
                <a:latin typeface="Calibri" panose="020F0502020204030204" pitchFamily="34" charset="0"/>
                <a:cs typeface="Calibri" panose="020F0502020204030204" pitchFamily="34" charset="0"/>
              </a:rPr>
              <a:t>FedAvg</a:t>
            </a:r>
            <a:endParaRPr lang="en-US" sz="2400" dirty="0">
              <a:latin typeface="Calibri" panose="020F0502020204030204" pitchFamily="34" charset="0"/>
              <a:cs typeface="Calibri" panose="020F0502020204030204" pitchFamily="34" charset="0"/>
            </a:endParaRPr>
          </a:p>
        </p:txBody>
      </p:sp>
      <p:sp>
        <p:nvSpPr>
          <p:cNvPr id="35" name="TextBox 54">
            <a:extLst>
              <a:ext uri="{FF2B5EF4-FFF2-40B4-BE49-F238E27FC236}">
                <a16:creationId xmlns:a16="http://schemas.microsoft.com/office/drawing/2014/main" id="{164DAEFB-60FD-8747-84C4-3ACA4A1EAC7A}"/>
              </a:ext>
            </a:extLst>
          </p:cNvPr>
          <p:cNvSpPr txBox="1"/>
          <p:nvPr/>
        </p:nvSpPr>
        <p:spPr>
          <a:xfrm>
            <a:off x="1076079" y="5521146"/>
            <a:ext cx="9569116"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ea typeface="+mn-ea"/>
                <a:cs typeface="Calibri" panose="020F0502020204030204" pitchFamily="34" charset="0"/>
              </a:rPr>
              <a:t>Figure 1. A resourceful server with labeled data can significantly improve its learning performance by working with distributed clients with unlabeled data without data sharing.</a:t>
            </a:r>
          </a:p>
        </p:txBody>
      </p:sp>
      <p:pic>
        <p:nvPicPr>
          <p:cNvPr id="7" name="图片 6">
            <a:extLst>
              <a:ext uri="{FF2B5EF4-FFF2-40B4-BE49-F238E27FC236}">
                <a16:creationId xmlns:a16="http://schemas.microsoft.com/office/drawing/2014/main" id="{5D3A75F6-BA8C-7FC7-2E22-2428700E1451}"/>
              </a:ext>
            </a:extLst>
          </p:cNvPr>
          <p:cNvPicPr>
            <a:picLocks noChangeAspect="1"/>
          </p:cNvPicPr>
          <p:nvPr/>
        </p:nvPicPr>
        <p:blipFill>
          <a:blip r:embed="rId3"/>
          <a:stretch>
            <a:fillRect/>
          </a:stretch>
        </p:blipFill>
        <p:spPr>
          <a:xfrm>
            <a:off x="4577268" y="2431549"/>
            <a:ext cx="3037464" cy="3027473"/>
          </a:xfrm>
          <a:prstGeom prst="rect">
            <a:avLst/>
          </a:prstGeom>
        </p:spPr>
      </p:pic>
    </p:spTree>
    <p:extLst>
      <p:ext uri="{BB962C8B-B14F-4D97-AF65-F5344CB8AC3E}">
        <p14:creationId xmlns:p14="http://schemas.microsoft.com/office/powerpoint/2010/main" val="2202721118"/>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Semi-Supervised Federated Learning (</a:t>
            </a:r>
            <a:r>
              <a:rPr lang="en-US" b="1" dirty="0" err="1"/>
              <a:t>SemiFL</a:t>
            </a:r>
            <a:r>
              <a:rPr lang="en-US" b="1" dirty="0"/>
              <a:t>)</a:t>
            </a:r>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4</a:t>
            </a:fld>
            <a:endParaRPr lang="en-US" dirty="0"/>
          </a:p>
        </p:txBody>
      </p:sp>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Communication Efficient FL with SSL</a:t>
                </a:r>
              </a:p>
              <a:p>
                <a:pPr lvl="1"/>
                <a:r>
                  <a:rPr lang="en-US" altLang="zh-CN" dirty="0">
                    <a:latin typeface="Calibri" panose="020F0502020204030204" pitchFamily="34" charset="0"/>
                    <a:cs typeface="Calibri" panose="020F0502020204030204" pitchFamily="34" charset="0"/>
                  </a:rPr>
                  <a:t>Supervised dataset </a:t>
                </a:r>
                <a14:m>
                  <m:oMath xmlns:m="http://schemas.openxmlformats.org/officeDocument/2006/math">
                    <m:r>
                      <a:rPr lang="en-US" altLang="zh-CN" b="0" i="1" smtClean="0">
                        <a:latin typeface="Cambria Math" panose="02040503050406030204" pitchFamily="18" charset="0"/>
                        <a:cs typeface="Calibri" panose="020F0502020204030204" pitchFamily="34" charset="0"/>
                      </a:rPr>
                      <m:t>𝑆</m:t>
                    </m:r>
                  </m:oMath>
                </a14:m>
                <a:r>
                  <a:rPr lang="en-US" altLang="zh-CN" dirty="0">
                    <a:latin typeface="Calibri" panose="020F0502020204030204" pitchFamily="34" charset="0"/>
                    <a:cs typeface="Calibri" panose="020F0502020204030204" pitchFamily="34" charset="0"/>
                  </a:rPr>
                  <a:t>, unsupervised dataset </a:t>
                </a:r>
                <a14:m>
                  <m:oMath xmlns:m="http://schemas.openxmlformats.org/officeDocument/2006/math">
                    <m:r>
                      <a:rPr lang="en-US" altLang="zh-CN" b="0" i="1" smtClean="0">
                        <a:latin typeface="Cambria Math" panose="02040503050406030204" pitchFamily="18" charset="0"/>
                        <a:cs typeface="Calibri" panose="020F0502020204030204" pitchFamily="34" charset="0"/>
                      </a:rPr>
                      <m:t>𝑈</m:t>
                    </m:r>
                  </m:oMath>
                </a14:m>
                <a:r>
                  <a:rPr lang="en-US" altLang="zh-CN" dirty="0">
                    <a:latin typeface="Calibri" panose="020F0502020204030204" pitchFamily="34" charset="0"/>
                    <a:cs typeface="Calibri" panose="020F0502020204030204" pitchFamily="34" charset="0"/>
                  </a:rPr>
                  <a:t>, and </a:t>
                </a:r>
                <a14:m>
                  <m:oMath xmlns:m="http://schemas.openxmlformats.org/officeDocument/2006/math">
                    <m:sSub>
                      <m:sSubPr>
                        <m:ctrlPr>
                          <a:rPr lang="zh-CN" altLang="zh-CN" sz="2200"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2200" i="1" kern="100">
                            <a:effectLst/>
                            <a:latin typeface="Cambria Math" panose="02040503050406030204" pitchFamily="18" charset="0"/>
                            <a:ea typeface="等线" panose="02010600030101010101" pitchFamily="2" charset="-122"/>
                            <a:cs typeface="Arial" panose="020B0604020202020204" pitchFamily="34" charset="0"/>
                          </a:rPr>
                          <m:t>𝑁</m:t>
                        </m:r>
                      </m:e>
                      <m:sub>
                        <m:r>
                          <a:rPr lang="en-US" altLang="zh-CN" sz="2200" i="1" kern="100">
                            <a:effectLst/>
                            <a:latin typeface="Cambria Math" panose="02040503050406030204" pitchFamily="18" charset="0"/>
                            <a:ea typeface="等线" panose="02010600030101010101" pitchFamily="2" charset="-122"/>
                            <a:cs typeface="Arial" panose="020B0604020202020204" pitchFamily="34" charset="0"/>
                          </a:rPr>
                          <m:t>𝑆</m:t>
                        </m:r>
                      </m:sub>
                    </m:sSub>
                    <m:r>
                      <a:rPr lang="en-US" altLang="zh-CN" sz="2200" i="1" kern="100">
                        <a:effectLst/>
                        <a:latin typeface="Cambria Math" panose="02040503050406030204" pitchFamily="18" charset="0"/>
                        <a:ea typeface="等线" panose="02010600030101010101" pitchFamily="2" charset="-122"/>
                        <a:cs typeface="Arial" panose="020B0604020202020204" pitchFamily="34" charset="0"/>
                      </a:rPr>
                      <m:t>≪</m:t>
                    </m:r>
                    <m:sSub>
                      <m:sSubPr>
                        <m:ctrlPr>
                          <a:rPr lang="zh-CN" altLang="zh-CN" sz="22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2200" i="1" kern="100">
                            <a:effectLst/>
                            <a:latin typeface="Cambria Math" panose="02040503050406030204" pitchFamily="18" charset="0"/>
                            <a:ea typeface="等线" panose="02010600030101010101" pitchFamily="2" charset="-122"/>
                            <a:cs typeface="Arial" panose="020B0604020202020204" pitchFamily="34" charset="0"/>
                          </a:rPr>
                          <m:t>𝑁</m:t>
                        </m:r>
                      </m:e>
                      <m:sub>
                        <m:r>
                          <a:rPr lang="en-US" altLang="zh-CN" sz="2200" i="1" kern="100">
                            <a:effectLst/>
                            <a:latin typeface="Cambria Math" panose="02040503050406030204" pitchFamily="18" charset="0"/>
                            <a:ea typeface="等线" panose="02010600030101010101" pitchFamily="2" charset="-122"/>
                            <a:cs typeface="Arial" panose="020B0604020202020204" pitchFamily="34" charset="0"/>
                          </a:rPr>
                          <m:t>𝑈</m:t>
                        </m:r>
                      </m:sub>
                    </m:sSub>
                  </m:oMath>
                </a14:m>
                <a:endParaRPr lang="en-US" altLang="zh-CN" sz="2200" kern="100" dirty="0">
                  <a:effectLst/>
                  <a:latin typeface="Calibri" panose="020F0502020204030204" pitchFamily="34" charset="0"/>
                  <a:ea typeface="等线" panose="02010600030101010101" pitchFamily="2" charset="-122"/>
                  <a:cs typeface="Arial" panose="020B0604020202020204" pitchFamily="34" charset="0"/>
                </a:endParaRPr>
              </a:p>
              <a:p>
                <a:pPr lvl="1"/>
                <a:r>
                  <a:rPr lang="en-US" altLang="zh-CN" dirty="0">
                    <a:latin typeface="Calibri" panose="020F0502020204030204" pitchFamily="34" charset="0"/>
                    <a:cs typeface="Calibri" panose="020F0502020204030204" pitchFamily="34" charset="0"/>
                  </a:rPr>
                  <a:t>SSL methods such as </a:t>
                </a:r>
                <a:r>
                  <a:rPr lang="en-US" altLang="zh-CN" dirty="0" err="1">
                    <a:latin typeface="Calibri" panose="020F0502020204030204" pitchFamily="34" charset="0"/>
                    <a:cs typeface="Calibri" panose="020F0502020204030204" pitchFamily="34" charset="0"/>
                  </a:rPr>
                  <a:t>FixMatch</a:t>
                </a:r>
                <a:r>
                  <a:rPr lang="en-US" altLang="zh-CN" dirty="0">
                    <a:latin typeface="Calibri" panose="020F0502020204030204" pitchFamily="34" charset="0"/>
                    <a:cs typeface="Calibri" panose="020F0502020204030204" pitchFamily="34" charset="0"/>
                  </a:rPr>
                  <a:t> can only work with </a:t>
                </a:r>
                <a:r>
                  <a:rPr lang="en-US" altLang="zh-CN" dirty="0" err="1">
                    <a:latin typeface="Calibri" panose="020F0502020204030204" pitchFamily="34" charset="0"/>
                    <a:cs typeface="Calibri" panose="020F0502020204030204" pitchFamily="34" charset="0"/>
                  </a:rPr>
                  <a:t>FedSGD</a:t>
                </a:r>
                <a:endParaRPr lang="zh-CN" altLang="zh-CN" dirty="0">
                  <a:latin typeface="Calibri" panose="020F0502020204030204" pitchFamily="34" charset="0"/>
                  <a:cs typeface="Calibri" panose="020F0502020204030204" pitchFamily="34" charset="0"/>
                </a:endParaRPr>
              </a:p>
              <a:p>
                <a:pPr lvl="2"/>
                <a:endParaRPr lang="en-US" altLang="zh-CN" dirty="0">
                  <a:latin typeface="Calibri" panose="020F0502020204030204" pitchFamily="34" charset="0"/>
                  <a:cs typeface="Calibri" panose="020F0502020204030204" pitchFamily="34" charset="0"/>
                </a:endParaRPr>
              </a:p>
            </p:txBody>
          </p:sp>
        </mc:Choice>
        <mc:Fallback>
          <p:sp>
            <p:nvSpPr>
              <p:cNvPr id="8" name="内容占位符 2">
                <a:extLst>
                  <a:ext uri="{FF2B5EF4-FFF2-40B4-BE49-F238E27FC236}">
                    <a16:creationId xmlns:a16="http://schemas.microsoft.com/office/drawing/2014/main" id="{9EF4CA04-7F1C-5E4E-B8F1-CA16B55E1B5D}"/>
                  </a:ext>
                </a:extLst>
              </p:cNvPr>
              <p:cNvSpPr>
                <a:spLocks noGrp="1" noRot="1" noChangeAspect="1" noMove="1" noResize="1" noEditPoints="1" noAdjustHandles="1" noChangeArrowheads="1" noChangeShapeType="1" noTextEdit="1"/>
              </p:cNvSpPr>
              <p:nvPr>
                <p:ph idx="1"/>
              </p:nvPr>
            </p:nvSpPr>
            <p:spPr>
              <a:xfrm>
                <a:off x="644047" y="1015336"/>
                <a:ext cx="10515600" cy="5535776"/>
              </a:xfrm>
              <a:blipFill>
                <a:blip r:embed="rId3"/>
                <a:stretch>
                  <a:fillRect l="-1043" t="-18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54">
                <a:extLst>
                  <a:ext uri="{FF2B5EF4-FFF2-40B4-BE49-F238E27FC236}">
                    <a16:creationId xmlns:a16="http://schemas.microsoft.com/office/drawing/2014/main" id="{51EC6ACE-F212-7D46-8973-7AB3A02392CE}"/>
                  </a:ext>
                </a:extLst>
              </p:cNvPr>
              <p:cNvSpPr txBox="1"/>
              <p:nvPr/>
            </p:nvSpPr>
            <p:spPr>
              <a:xfrm>
                <a:off x="285928" y="5584866"/>
                <a:ext cx="11620144" cy="83099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cs typeface="Calibri" panose="020F0502020204030204" pitchFamily="34" charset="0"/>
                  </a:rPr>
                  <a:t>Figure 2. Results of CIFAR10 dataset with (a) IID and (b) Non-IID,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𝐾</m:t>
                    </m:r>
                    <m:r>
                      <a:rPr lang="en-US" altLang="zh-CN" sz="2400" b="0" i="1" smtClean="0">
                        <a:latin typeface="Cambria Math" panose="02040503050406030204" pitchFamily="18" charset="0"/>
                        <a:cs typeface="Calibri" panose="020F0502020204030204" pitchFamily="34" charset="0"/>
                      </a:rPr>
                      <m:t>=2</m:t>
                    </m:r>
                  </m:oMath>
                </a14:m>
                <a:r>
                  <a:rPr lang="en-US" sz="2400" dirty="0">
                    <a:solidFill>
                      <a:schemeClr val="tx1"/>
                    </a:solidFill>
                    <a:latin typeface="Calibri" panose="020F0502020204030204" pitchFamily="34" charset="0"/>
                    <a:cs typeface="Calibri" panose="020F0502020204030204" pitchFamily="34" charset="0"/>
                  </a:rPr>
                  <a:t> data partition and </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i="1" kern="100">
                            <a:effectLst/>
                            <a:latin typeface="Cambria Math" panose="02040503050406030204" pitchFamily="18" charset="0"/>
                            <a:ea typeface="等线" panose="02010600030101010101" pitchFamily="2" charset="-122"/>
                            <a:cs typeface="Arial" panose="020B0604020202020204" pitchFamily="34" charset="0"/>
                          </a:rPr>
                          <m:t>𝑁</m:t>
                        </m:r>
                      </m:e>
                      <m:sub>
                        <m:r>
                          <a:rPr lang="en-US" altLang="zh-CN" sz="2400" i="1" kern="100">
                            <a:effectLst/>
                            <a:latin typeface="Cambria Math" panose="02040503050406030204" pitchFamily="18" charset="0"/>
                            <a:ea typeface="等线" panose="02010600030101010101" pitchFamily="2" charset="-122"/>
                            <a:cs typeface="Arial" panose="020B0604020202020204" pitchFamily="34" charset="0"/>
                          </a:rPr>
                          <m:t>𝑆</m:t>
                        </m:r>
                      </m:sub>
                    </m:sSub>
                    <m:r>
                      <a:rPr lang="en-US" altLang="zh-CN" sz="2400" b="0" i="1" kern="100" smtClean="0">
                        <a:effectLst/>
                        <a:latin typeface="Cambria Math" panose="02040503050406030204" pitchFamily="18" charset="0"/>
                        <a:ea typeface="等线" panose="02010600030101010101" pitchFamily="2" charset="-122"/>
                        <a:cs typeface="Arial" panose="020B0604020202020204" pitchFamily="34" charset="0"/>
                      </a:rPr>
                      <m:t>=4000</m:t>
                    </m:r>
                    <m:r>
                      <a:rPr lang="en-US" altLang="zh-CN" sz="2400" i="1" kern="100">
                        <a:effectLst/>
                        <a:latin typeface="Cambria Math" panose="02040503050406030204" pitchFamily="18" charset="0"/>
                        <a:ea typeface="等线" panose="02010600030101010101" pitchFamily="2" charset="-122"/>
                        <a:cs typeface="Arial" panose="020B0604020202020204" pitchFamily="34" charset="0"/>
                      </a:rPr>
                      <m:t> </m:t>
                    </m:r>
                  </m:oMath>
                </a14:m>
                <a:r>
                  <a:rPr lang="en-US" sz="2400" dirty="0">
                    <a:solidFill>
                      <a:schemeClr val="tx1"/>
                    </a:solidFill>
                    <a:latin typeface="Calibri" panose="020F0502020204030204" pitchFamily="34" charset="0"/>
                    <a:cs typeface="Calibri" panose="020F0502020204030204" pitchFamily="34" charset="0"/>
                  </a:rPr>
                  <a:t>with a vanilla combination of communication efficient FL with SSFL methods.</a:t>
                </a:r>
              </a:p>
            </p:txBody>
          </p:sp>
        </mc:Choice>
        <mc:Fallback>
          <p:sp>
            <p:nvSpPr>
              <p:cNvPr id="10" name="TextBox 54">
                <a:extLst>
                  <a:ext uri="{FF2B5EF4-FFF2-40B4-BE49-F238E27FC236}">
                    <a16:creationId xmlns:a16="http://schemas.microsoft.com/office/drawing/2014/main" id="{51EC6ACE-F212-7D46-8973-7AB3A02392CE}"/>
                  </a:ext>
                </a:extLst>
              </p:cNvPr>
              <p:cNvSpPr txBox="1">
                <a:spLocks noRot="1" noChangeAspect="1" noMove="1" noResize="1" noEditPoints="1" noAdjustHandles="1" noChangeArrowheads="1" noChangeShapeType="1" noTextEdit="1"/>
              </p:cNvSpPr>
              <p:nvPr/>
            </p:nvSpPr>
            <p:spPr>
              <a:xfrm>
                <a:off x="285928" y="5584866"/>
                <a:ext cx="11620144" cy="830997"/>
              </a:xfrm>
              <a:prstGeom prst="rect">
                <a:avLst/>
              </a:prstGeom>
              <a:blipFill>
                <a:blip r:embed="rId4"/>
                <a:stretch>
                  <a:fillRect t="-5882" b="-16176"/>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C99FCC4-8119-8ADF-CDDC-5B295B1DFFCF}"/>
              </a:ext>
            </a:extLst>
          </p:cNvPr>
          <p:cNvPicPr>
            <a:picLocks noChangeAspect="1"/>
          </p:cNvPicPr>
          <p:nvPr/>
        </p:nvPicPr>
        <p:blipFill>
          <a:blip r:embed="rId5"/>
          <a:stretch>
            <a:fillRect/>
          </a:stretch>
        </p:blipFill>
        <p:spPr>
          <a:xfrm>
            <a:off x="2202960" y="2421125"/>
            <a:ext cx="7786080" cy="3115056"/>
          </a:xfrm>
          <a:prstGeom prst="rect">
            <a:avLst/>
          </a:prstGeom>
        </p:spPr>
      </p:pic>
    </p:spTree>
    <p:extLst>
      <p:ext uri="{BB962C8B-B14F-4D97-AF65-F5344CB8AC3E}">
        <p14:creationId xmlns:p14="http://schemas.microsoft.com/office/powerpoint/2010/main" val="341762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Semi-Supervised Federated Learning (</a:t>
            </a:r>
            <a:r>
              <a:rPr lang="en-US" b="1" dirty="0" err="1"/>
              <a:t>SemiFL</a:t>
            </a:r>
            <a:r>
              <a:rPr lang="en-US" b="1" dirty="0"/>
              <a:t>)</a:t>
            </a:r>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5</a:t>
            </a:fld>
            <a:endParaRPr lang="en-US" dirty="0"/>
          </a:p>
        </p:txBody>
      </p:sp>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Theoretical Analysis of Strong Data augmentation for SSL</a:t>
            </a:r>
          </a:p>
          <a:p>
            <a:pPr lvl="1"/>
            <a:r>
              <a:rPr lang="en-US" altLang="zh-CN" dirty="0">
                <a:latin typeface="Calibri" panose="020F0502020204030204" pitchFamily="34" charset="0"/>
                <a:cs typeface="Calibri" panose="020F0502020204030204" pitchFamily="34" charset="0"/>
              </a:rPr>
              <a:t>Reliable task-specific information exhibited from unlabeled data can be transmitted to data regimes that may have been insufficiently trained with labeled data</a:t>
            </a:r>
          </a:p>
        </p:txBody>
      </p:sp>
      <p:sp>
        <p:nvSpPr>
          <p:cNvPr id="10" name="TextBox 54">
            <a:extLst>
              <a:ext uri="{FF2B5EF4-FFF2-40B4-BE49-F238E27FC236}">
                <a16:creationId xmlns:a16="http://schemas.microsoft.com/office/drawing/2014/main" id="{51EC6ACE-F212-7D46-8973-7AB3A02392CE}"/>
              </a:ext>
            </a:extLst>
          </p:cNvPr>
          <p:cNvSpPr txBox="1"/>
          <p:nvPr/>
        </p:nvSpPr>
        <p:spPr>
          <a:xfrm>
            <a:off x="234972" y="5703232"/>
            <a:ext cx="1162014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cs typeface="Calibri" panose="020F0502020204030204" pitchFamily="34" charset="0"/>
              </a:rPr>
              <a:t>Figure 3. An illustration of the strong data augmentation-based SSL.</a:t>
            </a:r>
          </a:p>
        </p:txBody>
      </p:sp>
      <p:pic>
        <p:nvPicPr>
          <p:cNvPr id="5" name="图片 4">
            <a:extLst>
              <a:ext uri="{FF2B5EF4-FFF2-40B4-BE49-F238E27FC236}">
                <a16:creationId xmlns:a16="http://schemas.microsoft.com/office/drawing/2014/main" id="{10701150-4650-2CC9-7879-0B561AB9180E}"/>
              </a:ext>
            </a:extLst>
          </p:cNvPr>
          <p:cNvPicPr>
            <a:picLocks noChangeAspect="1"/>
          </p:cNvPicPr>
          <p:nvPr/>
        </p:nvPicPr>
        <p:blipFill>
          <a:blip r:embed="rId3"/>
          <a:stretch>
            <a:fillRect/>
          </a:stretch>
        </p:blipFill>
        <p:spPr>
          <a:xfrm>
            <a:off x="2641756" y="2501737"/>
            <a:ext cx="6908488" cy="3201495"/>
          </a:xfrm>
          <a:prstGeom prst="rect">
            <a:avLst/>
          </a:prstGeom>
        </p:spPr>
      </p:pic>
    </p:spTree>
    <p:extLst>
      <p:ext uri="{BB962C8B-B14F-4D97-AF65-F5344CB8AC3E}">
        <p14:creationId xmlns:p14="http://schemas.microsoft.com/office/powerpoint/2010/main" val="165358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80ED847-1FF8-F855-2E1F-55534058AF39}"/>
              </a:ext>
            </a:extLst>
          </p:cNvPr>
          <p:cNvPicPr>
            <a:picLocks noChangeAspect="1"/>
          </p:cNvPicPr>
          <p:nvPr/>
        </p:nvPicPr>
        <p:blipFill>
          <a:blip r:embed="rId3"/>
          <a:stretch>
            <a:fillRect/>
          </a:stretch>
        </p:blipFill>
        <p:spPr>
          <a:xfrm>
            <a:off x="1730353" y="2738849"/>
            <a:ext cx="8731294" cy="3208089"/>
          </a:xfrm>
          <a:prstGeom prst="rect">
            <a:avLst/>
          </a:prstGeom>
        </p:spPr>
      </p:pic>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Semi-Supervised Federated Learning (</a:t>
            </a:r>
            <a:r>
              <a:rPr lang="en-US" b="1" dirty="0" err="1"/>
              <a:t>SemiFL</a:t>
            </a:r>
            <a:r>
              <a:rPr lang="en-US" b="1" dirty="0"/>
              <a:t>)</a:t>
            </a:r>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6</a:t>
            </a:fld>
            <a:endParaRPr lang="en-US" dirty="0"/>
          </a:p>
        </p:txBody>
      </p:sp>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Alternate Training</a:t>
            </a:r>
          </a:p>
          <a:p>
            <a:pPr lvl="1"/>
            <a:r>
              <a:rPr lang="en-US" altLang="zh-CN" dirty="0">
                <a:latin typeface="Calibri" panose="020F0502020204030204" pitchFamily="34" charset="0"/>
                <a:cs typeface="Calibri" panose="020F0502020204030204" pitchFamily="34" charset="0"/>
              </a:rPr>
              <a:t>Fine-tune global model with labeled data</a:t>
            </a:r>
          </a:p>
          <a:p>
            <a:pPr lvl="1"/>
            <a:r>
              <a:rPr lang="en-US" altLang="zh-CN" dirty="0">
                <a:latin typeface="Calibri" panose="020F0502020204030204" pitchFamily="34" charset="0"/>
                <a:cs typeface="Calibri" panose="020F0502020204030204" pitchFamily="34" charset="0"/>
              </a:rPr>
              <a:t>Generate pseudo-labels with global model</a:t>
            </a:r>
          </a:p>
          <a:p>
            <a:pPr lvl="1"/>
            <a:r>
              <a:rPr lang="en-US" altLang="zh-CN" dirty="0">
                <a:latin typeface="Calibri" panose="020F0502020204030204" pitchFamily="34" charset="0"/>
                <a:cs typeface="Calibri" panose="020F0502020204030204" pitchFamily="34" charset="0"/>
              </a:rPr>
              <a:t>The </a:t>
            </a:r>
            <a:r>
              <a:rPr lang="en-US" altLang="zh-CN" dirty="0" err="1">
                <a:latin typeface="Calibri" panose="020F0502020204030204" pitchFamily="34" charset="0"/>
                <a:cs typeface="Calibri" panose="020F0502020204030204" pitchFamily="34" charset="0"/>
              </a:rPr>
              <a:t>SemiFL</a:t>
            </a:r>
            <a:r>
              <a:rPr lang="en-US" altLang="zh-CN" dirty="0">
                <a:latin typeface="Calibri" panose="020F0502020204030204" pitchFamily="34" charset="0"/>
                <a:cs typeface="Calibri" panose="020F0502020204030204" pitchFamily="34" charset="0"/>
              </a:rPr>
              <a:t> algorithm</a:t>
            </a:r>
          </a:p>
        </p:txBody>
      </p:sp>
      <p:sp>
        <p:nvSpPr>
          <p:cNvPr id="10" name="TextBox 54">
            <a:extLst>
              <a:ext uri="{FF2B5EF4-FFF2-40B4-BE49-F238E27FC236}">
                <a16:creationId xmlns:a16="http://schemas.microsoft.com/office/drawing/2014/main" id="{51EC6ACE-F212-7D46-8973-7AB3A02392CE}"/>
              </a:ext>
            </a:extLst>
          </p:cNvPr>
          <p:cNvSpPr txBox="1"/>
          <p:nvPr/>
        </p:nvSpPr>
        <p:spPr>
          <a:xfrm>
            <a:off x="285928" y="5842664"/>
            <a:ext cx="116201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cs typeface="Calibri" panose="020F0502020204030204" pitchFamily="34" charset="0"/>
              </a:rPr>
              <a:t>Figure 4. An illustration of (a) vanilla combination of communication efficient FL and SSL, and</a:t>
            </a:r>
          </a:p>
          <a:p>
            <a:r>
              <a:rPr lang="en-US" sz="2400" dirty="0">
                <a:solidFill>
                  <a:schemeClr val="tx1"/>
                </a:solidFill>
                <a:latin typeface="Calibri" panose="020F0502020204030204" pitchFamily="34" charset="0"/>
                <a:cs typeface="Calibri" panose="020F0502020204030204" pitchFamily="34" charset="0"/>
              </a:rPr>
              <a:t>(b) Alternate Training (Ours). </a:t>
            </a:r>
          </a:p>
        </p:txBody>
      </p:sp>
    </p:spTree>
    <p:extLst>
      <p:ext uri="{BB962C8B-B14F-4D97-AF65-F5344CB8AC3E}">
        <p14:creationId xmlns:p14="http://schemas.microsoft.com/office/powerpoint/2010/main" val="166901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7</a:t>
            </a:fld>
            <a:endParaRPr lang="en-US" dirty="0"/>
          </a:p>
        </p:txBody>
      </p:sp>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Comparison with SSL methods</a:t>
            </a:r>
          </a:p>
          <a:p>
            <a:pPr lvl="1"/>
            <a:r>
              <a:rPr lang="en-US" altLang="zh-CN" dirty="0" err="1">
                <a:latin typeface="Calibri" panose="020F0502020204030204" pitchFamily="34" charset="0"/>
                <a:cs typeface="Calibri" panose="020F0502020204030204" pitchFamily="34" charset="0"/>
              </a:rPr>
              <a:t>SemiFL</a:t>
            </a:r>
            <a:r>
              <a:rPr lang="en-US" altLang="zh-CN" dirty="0">
                <a:latin typeface="Calibri" panose="020F0502020204030204" pitchFamily="34" charset="0"/>
                <a:cs typeface="Calibri" panose="020F0502020204030204" pitchFamily="34" charset="0"/>
              </a:rPr>
              <a:t> can substantially improve the performance of a labeled server with unlabeled clients in a communication-efficient scenario</a:t>
            </a:r>
          </a:p>
        </p:txBody>
      </p:sp>
      <p:pic>
        <p:nvPicPr>
          <p:cNvPr id="9" name="图片 8">
            <a:extLst>
              <a:ext uri="{FF2B5EF4-FFF2-40B4-BE49-F238E27FC236}">
                <a16:creationId xmlns:a16="http://schemas.microsoft.com/office/drawing/2014/main" id="{74A546C1-DCD3-EC11-9E1E-C400C72A73F5}"/>
              </a:ext>
            </a:extLst>
          </p:cNvPr>
          <p:cNvPicPr>
            <a:picLocks noChangeAspect="1"/>
          </p:cNvPicPr>
          <p:nvPr/>
        </p:nvPicPr>
        <p:blipFill>
          <a:blip r:embed="rId3"/>
          <a:stretch>
            <a:fillRect/>
          </a:stretch>
        </p:blipFill>
        <p:spPr>
          <a:xfrm>
            <a:off x="3191208" y="2211724"/>
            <a:ext cx="5622990" cy="4509751"/>
          </a:xfrm>
          <a:prstGeom prst="rect">
            <a:avLst/>
          </a:prstGeom>
        </p:spPr>
      </p:pic>
    </p:spTree>
    <p:extLst>
      <p:ext uri="{BB962C8B-B14F-4D97-AF65-F5344CB8AC3E}">
        <p14:creationId xmlns:p14="http://schemas.microsoft.com/office/powerpoint/2010/main" val="933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8</a:t>
            </a:fld>
            <a:endParaRPr lang="en-US" dirty="0"/>
          </a:p>
        </p:txBody>
      </p:sp>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Comparison with FL and SSFL methods</a:t>
            </a:r>
          </a:p>
          <a:p>
            <a:pPr lvl="1"/>
            <a:r>
              <a:rPr lang="en-US" altLang="zh-CN" dirty="0" err="1">
                <a:latin typeface="Calibri" panose="020F0502020204030204" pitchFamily="34" charset="0"/>
                <a:cs typeface="Calibri" panose="020F0502020204030204" pitchFamily="34" charset="0"/>
              </a:rPr>
              <a:t>SemiFL</a:t>
            </a:r>
            <a:r>
              <a:rPr lang="en-US" altLang="zh-CN" dirty="0">
                <a:latin typeface="Calibri" panose="020F0502020204030204" pitchFamily="34" charset="0"/>
                <a:cs typeface="Calibri" panose="020F0502020204030204" pitchFamily="34" charset="0"/>
              </a:rPr>
              <a:t> can significantly outperforms SSFL methods and perform competitively with FL results trained with fully supervised data</a:t>
            </a:r>
          </a:p>
        </p:txBody>
      </p:sp>
      <p:pic>
        <p:nvPicPr>
          <p:cNvPr id="9" name="图片 8">
            <a:extLst>
              <a:ext uri="{FF2B5EF4-FFF2-40B4-BE49-F238E27FC236}">
                <a16:creationId xmlns:a16="http://schemas.microsoft.com/office/drawing/2014/main" id="{74A546C1-DCD3-EC11-9E1E-C400C72A73F5}"/>
              </a:ext>
            </a:extLst>
          </p:cNvPr>
          <p:cNvPicPr>
            <a:picLocks noChangeAspect="1"/>
          </p:cNvPicPr>
          <p:nvPr/>
        </p:nvPicPr>
        <p:blipFill>
          <a:blip r:embed="rId3"/>
          <a:stretch>
            <a:fillRect/>
          </a:stretch>
        </p:blipFill>
        <p:spPr>
          <a:xfrm>
            <a:off x="3191208" y="2211724"/>
            <a:ext cx="5622990" cy="4509751"/>
          </a:xfrm>
          <a:prstGeom prst="rect">
            <a:avLst/>
          </a:prstGeom>
        </p:spPr>
      </p:pic>
    </p:spTree>
    <p:extLst>
      <p:ext uri="{BB962C8B-B14F-4D97-AF65-F5344CB8AC3E}">
        <p14:creationId xmlns:p14="http://schemas.microsoft.com/office/powerpoint/2010/main" val="148537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5969-C172-F142-BCC2-EAA8B2BF3DAE}"/>
              </a:ext>
            </a:extLst>
          </p:cNvPr>
          <p:cNvSpPr>
            <a:spLocks noGrp="1"/>
          </p:cNvSpPr>
          <p:nvPr>
            <p:ph type="title"/>
          </p:nvPr>
        </p:nvSpPr>
        <p:spPr/>
        <p:txBody>
          <a:bodyPr/>
          <a:lstStyle/>
          <a:p>
            <a:r>
              <a:rPr lang="en-US" b="1" dirty="0"/>
              <a:t>Experiments</a:t>
            </a:r>
          </a:p>
        </p:txBody>
      </p:sp>
      <p:sp>
        <p:nvSpPr>
          <p:cNvPr id="4" name="Slide Number Placeholder 3">
            <a:extLst>
              <a:ext uri="{FF2B5EF4-FFF2-40B4-BE49-F238E27FC236}">
                <a16:creationId xmlns:a16="http://schemas.microsoft.com/office/drawing/2014/main" id="{B9E8714D-41FE-334C-8A2E-EEE2E30C5E99}"/>
              </a:ext>
            </a:extLst>
          </p:cNvPr>
          <p:cNvSpPr>
            <a:spLocks noGrp="1"/>
          </p:cNvSpPr>
          <p:nvPr>
            <p:ph type="sldNum" sz="quarter" idx="12"/>
          </p:nvPr>
        </p:nvSpPr>
        <p:spPr/>
        <p:txBody>
          <a:bodyPr/>
          <a:lstStyle/>
          <a:p>
            <a:fld id="{E910BF48-74A5-3444-BFBF-2743B1A0D0E6}" type="slidenum">
              <a:rPr lang="en-US" smtClean="0"/>
              <a:t>9</a:t>
            </a:fld>
            <a:endParaRPr lang="en-US"/>
          </a:p>
        </p:txBody>
      </p:sp>
      <p:sp>
        <p:nvSpPr>
          <p:cNvPr id="3" name="内容占位符 2">
            <a:extLst>
              <a:ext uri="{FF2B5EF4-FFF2-40B4-BE49-F238E27FC236}">
                <a16:creationId xmlns:a16="http://schemas.microsoft.com/office/drawing/2014/main" id="{CA5C721C-5C04-6B16-F2FD-622E5F48AF99}"/>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Ablation studies</a:t>
            </a:r>
          </a:p>
          <a:p>
            <a:pPr lvl="1"/>
            <a:r>
              <a:rPr lang="en-US" altLang="zh-CN" dirty="0">
                <a:latin typeface="Calibri" panose="020F0502020204030204" pitchFamily="34" charset="0"/>
                <a:cs typeface="Calibri" panose="020F0502020204030204" pitchFamily="34" charset="0"/>
              </a:rPr>
              <a:t>‘Fine-tune global model with labeled data’ and ‘Generate pseudo-labels with global model’ are the critical components of the proposed ‘Alternate Training’ method for the success of our method</a:t>
            </a:r>
            <a:endParaRPr lang="en-US" altLang="zh-CN" b="1"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3021E6E5-EE30-82BF-A061-5066233BB87C}"/>
              </a:ext>
            </a:extLst>
          </p:cNvPr>
          <p:cNvPicPr>
            <a:picLocks noChangeAspect="1"/>
          </p:cNvPicPr>
          <p:nvPr/>
        </p:nvPicPr>
        <p:blipFill>
          <a:blip r:embed="rId3"/>
          <a:stretch>
            <a:fillRect/>
          </a:stretch>
        </p:blipFill>
        <p:spPr>
          <a:xfrm>
            <a:off x="3247522" y="2618432"/>
            <a:ext cx="6105915" cy="1936022"/>
          </a:xfrm>
          <a:prstGeom prst="rect">
            <a:avLst/>
          </a:prstGeom>
        </p:spPr>
      </p:pic>
      <p:pic>
        <p:nvPicPr>
          <p:cNvPr id="10" name="图片 9">
            <a:extLst>
              <a:ext uri="{FF2B5EF4-FFF2-40B4-BE49-F238E27FC236}">
                <a16:creationId xmlns:a16="http://schemas.microsoft.com/office/drawing/2014/main" id="{09B41CEB-F961-B85B-ACFD-FB3059ADC33A}"/>
              </a:ext>
            </a:extLst>
          </p:cNvPr>
          <p:cNvPicPr>
            <a:picLocks noChangeAspect="1"/>
          </p:cNvPicPr>
          <p:nvPr/>
        </p:nvPicPr>
        <p:blipFill>
          <a:blip r:embed="rId4"/>
          <a:stretch>
            <a:fillRect/>
          </a:stretch>
        </p:blipFill>
        <p:spPr>
          <a:xfrm>
            <a:off x="2303631" y="4554454"/>
            <a:ext cx="7951055" cy="2167021"/>
          </a:xfrm>
          <a:prstGeom prst="rect">
            <a:avLst/>
          </a:prstGeom>
        </p:spPr>
      </p:pic>
    </p:spTree>
    <p:extLst>
      <p:ext uri="{BB962C8B-B14F-4D97-AF65-F5344CB8AC3E}">
        <p14:creationId xmlns:p14="http://schemas.microsoft.com/office/powerpoint/2010/main" val="2400426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34978</TotalTime>
  <Words>1439</Words>
  <Application>Microsoft Office PowerPoint</Application>
  <PresentationFormat>宽屏</PresentationFormat>
  <Paragraphs>124</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Arial</vt:lpstr>
      <vt:lpstr>Calibri</vt:lpstr>
      <vt:lpstr>Calibri Light</vt:lpstr>
      <vt:lpstr>Cambria Math</vt:lpstr>
      <vt:lpstr>Times New Roman</vt:lpstr>
      <vt:lpstr>Office Theme</vt:lpstr>
      <vt:lpstr>SemiFL: Semi-Supervised Federated Learning for Unlabeled Clients with Alternate Training</vt:lpstr>
      <vt:lpstr>Overview</vt:lpstr>
      <vt:lpstr>Motivation</vt:lpstr>
      <vt:lpstr>Semi-Supervised Federated Learning (SemiFL)</vt:lpstr>
      <vt:lpstr>Semi-Supervised Federated Learning (SemiFL)</vt:lpstr>
      <vt:lpstr>Semi-Supervised Federated Learning (SemiFL)</vt:lpstr>
      <vt:lpstr>Experiments</vt:lpstr>
      <vt:lpstr>Experiments</vt:lpstr>
      <vt:lpstr>Experiments</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Jie</dc:creator>
  <cp:lastModifiedBy>Enmao Diao</cp:lastModifiedBy>
  <cp:revision>1295</cp:revision>
  <cp:lastPrinted>2019-03-02T00:34:17Z</cp:lastPrinted>
  <dcterms:created xsi:type="dcterms:W3CDTF">2016-10-26T02:36:28Z</dcterms:created>
  <dcterms:modified xsi:type="dcterms:W3CDTF">2022-10-23T07:29:36Z</dcterms:modified>
</cp:coreProperties>
</file>