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wo jellyfish against a pink background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Two jellyfish touching against a dark blue background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Two jellyfish against a blue background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hyperlink" Target="http://localhost:8889/notebooks/Code/2ML-1/final_to_be_submitted.ipynb#Comparing-the-metrics-values-from-Optimal-cut-off-point-method-and-Precision-Recall-Trade-off-method" TargetMode="External"/><Relationship Id="rId4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ead Scoring Case Stud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Lead Scoring Case Study</a:t>
            </a:r>
          </a:p>
        </p:txBody>
      </p:sp>
      <p:sp>
        <p:nvSpPr>
          <p:cNvPr id="172" name="Rohit Yadav, Poorna Dasari &amp; Ashish Sharm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Rohit Yadav, Poorna Dasari &amp; Ashish Sharma</a:t>
            </a:r>
          </a:p>
        </p:txBody>
      </p:sp>
      <p:sp>
        <p:nvSpPr>
          <p:cNvPr id="173" name="X Education Use-case"/>
          <p:cNvSpPr txBox="1"/>
          <p:nvPr>
            <p:ph type="subTitle" sz="quarter" idx="1"/>
          </p:nvPr>
        </p:nvSpPr>
        <p:spPr>
          <a:xfrm>
            <a:off x="1270000" y="6982948"/>
            <a:ext cx="21844000" cy="2512353"/>
          </a:xfrm>
          <a:prstGeom prst="rect">
            <a:avLst/>
          </a:prstGeom>
        </p:spPr>
        <p:txBody>
          <a:bodyPr/>
          <a:lstStyle/>
          <a:p>
            <a:pPr/>
            <a:r>
              <a:t>X Education Use-case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Model Performance"/>
          <p:cNvSpPr txBox="1"/>
          <p:nvPr>
            <p:ph type="title"/>
          </p:nvPr>
        </p:nvSpPr>
        <p:spPr>
          <a:xfrm>
            <a:off x="1270000" y="792774"/>
            <a:ext cx="21844000" cy="155743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Model Performance</a:t>
            </a:r>
          </a:p>
        </p:txBody>
      </p:sp>
      <p:sp>
        <p:nvSpPr>
          <p:cNvPr id="217" name="Columns that obtained in the final model:…"/>
          <p:cNvSpPr txBox="1"/>
          <p:nvPr>
            <p:ph type="body" sz="half" idx="1"/>
          </p:nvPr>
        </p:nvSpPr>
        <p:spPr>
          <a:xfrm>
            <a:off x="1270000" y="2606984"/>
            <a:ext cx="11878668" cy="10093016"/>
          </a:xfrm>
          <a:prstGeom prst="rect">
            <a:avLst/>
          </a:prstGeom>
        </p:spPr>
        <p:txBody>
          <a:bodyPr/>
          <a:lstStyle/>
          <a:p>
            <a:pPr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t>Columns that obtained in the final model: </a:t>
            </a:r>
          </a:p>
          <a:p>
            <a:pPr lvl="1"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t>cols=['Lead Origin_Lead Add Form', 'Lead Source_Olark Chat', 'Lead Source_Welingak Website', 'Last Activity_Email Opened',  'Last Activity_Had a Phone Conversation', 'Last Activity_Others’,  'Last Activity_SMS Sent', 'Last Activity_Unreachable',     'Specialization_Finance Management', 'Specialization_Rural and Agribusiness’, 'current_occupation_Working Professional’,'Total Time Spent on Website’]</a:t>
            </a:r>
          </a:p>
          <a:p>
            <a:pPr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t>M</a:t>
            </a:r>
            <a:r>
              <a:t>etrics for Train set and test set are:</a:t>
            </a:r>
          </a:p>
          <a:p>
            <a:pPr marL="0" indent="0" algn="r" defTabSz="457200">
              <a:spcBef>
                <a:spcPts val="0"/>
              </a:spcBef>
              <a:buClrTx/>
              <a:buSzTx/>
              <a:buNone/>
              <a:defRPr sz="1400">
                <a:solidFill>
                  <a:srgbClr val="303F9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sz="2000"/>
              <a:t>Metrics          Train Set            Test Set</a:t>
            </a:r>
            <a:endParaRPr sz="2000"/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Accuracy    :      80.94               80.16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Sensitivity :      79.24               78.02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Specificity :      81.98               81.51   </a:t>
            </a:r>
          </a:p>
          <a:p>
            <a:pPr marL="372533" indent="-372533"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t>Total of 357 customers have Lead score of more than 85% and can be termed as Hot Leads.</a:t>
            </a:r>
          </a:p>
          <a:p>
            <a:pPr marL="372533" indent="-372533"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t>Feature of the model listed in Figure#. </a:t>
            </a:r>
          </a:p>
        </p:txBody>
      </p:sp>
      <p:pic>
        <p:nvPicPr>
          <p:cNvPr id="21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49650" y="1394787"/>
            <a:ext cx="6373254" cy="656407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Features of the model…"/>
          <p:cNvSpPr txBox="1"/>
          <p:nvPr/>
        </p:nvSpPr>
        <p:spPr>
          <a:xfrm>
            <a:off x="15686636" y="8305800"/>
            <a:ext cx="7499283" cy="508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b="1"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Features of the model</a:t>
            </a:r>
          </a:p>
          <a:p>
            <a:pPr algn="r" defTabSz="457200">
              <a:spcBef>
                <a:spcPts val="0"/>
              </a:spcBef>
              <a:defRPr sz="1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r" defTabSz="457200">
              <a:spcBef>
                <a:spcPts val="0"/>
              </a:spcBef>
              <a:defRPr sz="1900">
                <a:solidFill>
                  <a:srgbClr val="D8431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Out[179]:</a:t>
            </a:r>
          </a:p>
          <a:p>
            <a:pPr defTabSz="457200">
              <a:spcBef>
                <a:spcPts val="0"/>
              </a:spcBef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Lead Origin_Lead Add Form                  3.583953</a:t>
            </a:r>
          </a:p>
          <a:p>
            <a:pPr defTabSz="457200">
              <a:spcBef>
                <a:spcPts val="0"/>
              </a:spcBef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Last Activity_Had a Phone Conversation     3.186922</a:t>
            </a:r>
          </a:p>
          <a:p>
            <a:pPr defTabSz="457200">
              <a:spcBef>
                <a:spcPts val="0"/>
              </a:spcBef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current_occupation_Working Professional    2.838692</a:t>
            </a:r>
          </a:p>
          <a:p>
            <a:pPr defTabSz="457200">
              <a:spcBef>
                <a:spcPts val="0"/>
              </a:spcBef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Last Activity_SMS Sent                     2.139051</a:t>
            </a:r>
          </a:p>
          <a:p>
            <a:pPr defTabSz="457200">
              <a:spcBef>
                <a:spcPts val="0"/>
              </a:spcBef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Lead Source_Welingak Website               2.008014</a:t>
            </a:r>
          </a:p>
          <a:p>
            <a:pPr defTabSz="457200">
              <a:spcBef>
                <a:spcPts val="0"/>
              </a:spcBef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Last Activity_Others                       1.999648</a:t>
            </a:r>
          </a:p>
          <a:p>
            <a:pPr defTabSz="457200">
              <a:spcBef>
                <a:spcPts val="0"/>
              </a:spcBef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Lead Source_Olark Chat                     1.123125</a:t>
            </a:r>
          </a:p>
          <a:p>
            <a:pPr defTabSz="457200">
              <a:spcBef>
                <a:spcPts val="0"/>
              </a:spcBef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Last Activity_Unreachable                  1.120002</a:t>
            </a:r>
          </a:p>
          <a:p>
            <a:pPr defTabSz="457200">
              <a:spcBef>
                <a:spcPts val="0"/>
              </a:spcBef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Last Activity_Email Opened                 1.110415</a:t>
            </a:r>
          </a:p>
          <a:p>
            <a:pPr defTabSz="457200">
              <a:spcBef>
                <a:spcPts val="0"/>
              </a:spcBef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Total Time Spent on Website                1.096518</a:t>
            </a:r>
          </a:p>
          <a:p>
            <a:pPr defTabSz="457200">
              <a:spcBef>
                <a:spcPts val="0"/>
              </a:spcBef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Specialization_Rural and Agribusiness      0.780593</a:t>
            </a:r>
          </a:p>
          <a:p>
            <a:pPr defTabSz="457200">
              <a:spcBef>
                <a:spcPts val="0"/>
              </a:spcBef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Specialization_Finance Management          0.301746</a:t>
            </a:r>
          </a:p>
          <a:p>
            <a:pPr defTabSz="457200">
              <a:spcBef>
                <a:spcPts val="0"/>
              </a:spcBef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const                                     -2.437811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onclusion"/>
          <p:cNvSpPr txBox="1"/>
          <p:nvPr>
            <p:ph type="title"/>
          </p:nvPr>
        </p:nvSpPr>
        <p:spPr>
          <a:xfrm>
            <a:off x="1270000" y="792774"/>
            <a:ext cx="21844000" cy="155743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222" name="• Model accuracy on Train &amp; test Dataset: 80.94 &amp; 80.16 respectively.…"/>
          <p:cNvSpPr txBox="1"/>
          <p:nvPr>
            <p:ph type="body" idx="1"/>
          </p:nvPr>
        </p:nvSpPr>
        <p:spPr>
          <a:xfrm>
            <a:off x="1270000" y="2606984"/>
            <a:ext cx="21844000" cy="10093016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t>• Model accuracy on Train &amp; test Dataset: 80.94 &amp; 80.16 respectively.</a:t>
            </a:r>
          </a:p>
          <a:p>
            <a:pPr marL="349250" indent="-349250"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t>High lead conversation rates are possible for "Lead Origin_Lead Add Form".</a:t>
            </a:r>
          </a:p>
          <a:p>
            <a:pPr marL="0" indent="0">
              <a:buClrTx/>
              <a:buSzTx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t>• The company should focus on the customers who had a last activity of phone conversation</a:t>
            </a:r>
          </a:p>
          <a:p>
            <a:pPr marL="0" indent="0">
              <a:buClrTx/>
              <a:buSzTx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t>• Working professional has a higher rate of lead conversation rate</a:t>
            </a:r>
          </a:p>
          <a:p>
            <a:pPr marL="0" indent="0">
              <a:buClrTx/>
              <a:buSzTx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t>• The company should concentrate on sending SMS to customers in order to convert them into leads</a:t>
            </a:r>
          </a:p>
          <a:p>
            <a:pPr marL="0" indent="0">
              <a:buClrTx/>
              <a:buSzTx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t>• Lead source like "Welingak Website" and "Olark Chat" to be focused</a:t>
            </a:r>
          </a:p>
          <a:p>
            <a:pPr marL="0" indent="0">
              <a:buClrTx/>
              <a:buSzTx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t>• The company should send email for converting into leads</a:t>
            </a:r>
          </a:p>
          <a:p>
            <a:pPr marL="0" indent="0">
              <a:buClrTx/>
              <a:buSzTx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t>• The customers who spent time on website have a higher lead conversion rate. The company should know how to convert the customers into leads when they enter into website</a:t>
            </a:r>
          </a:p>
          <a:p>
            <a:pPr marL="0" indent="0">
              <a:buClrTx/>
              <a:buSzTx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t>• The customers whose specializations are "Rural and Agri business" and "Financial management" are likely to be converted into leads.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roblem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i="1" spc="-209" sz="7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Problem Statement</a:t>
            </a:r>
          </a:p>
        </p:txBody>
      </p:sp>
      <p:sp>
        <p:nvSpPr>
          <p:cNvPr id="176" name="Develop a logistic regression model to assign lead score from 0 to 100, enabling efficient targeting of potential leads.…"/>
          <p:cNvSpPr txBox="1"/>
          <p:nvPr>
            <p:ph type="body" sz="half" idx="1"/>
          </p:nvPr>
        </p:nvSpPr>
        <p:spPr>
          <a:xfrm>
            <a:off x="1397000" y="8052583"/>
            <a:ext cx="21844000" cy="3091290"/>
          </a:xfrm>
          <a:prstGeom prst="rect">
            <a:avLst/>
          </a:prstGeom>
        </p:spPr>
        <p:txBody>
          <a:bodyPr/>
          <a:lstStyle/>
          <a:p>
            <a:pPr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t>Develop a logistic regression model to assign lead score from 0 to 100, enabling efficient targeting of potential leads. </a:t>
            </a:r>
          </a:p>
          <a:p>
            <a:pPr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t>A higher score would mean that the lead is hot, i.e. is most likely to convert whereas a lower score would mean that the lead is cold and will mostly not get converted.</a:t>
            </a:r>
          </a:p>
          <a:p>
            <a:pPr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t>Cater model flexibility to address further changes.</a:t>
            </a:r>
          </a:p>
        </p:txBody>
      </p:sp>
      <p:sp>
        <p:nvSpPr>
          <p:cNvPr id="177" name="Case Study Goals"/>
          <p:cNvSpPr txBox="1"/>
          <p:nvPr/>
        </p:nvSpPr>
        <p:spPr>
          <a:xfrm>
            <a:off x="979137" y="6738649"/>
            <a:ext cx="21844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79729">
              <a:spcBef>
                <a:spcPts val="0"/>
              </a:spcBef>
              <a:defRPr i="1" sz="2760"/>
            </a:lvl1pPr>
          </a:lstStyle>
          <a:p>
            <a:pPr/>
            <a:r>
              <a:t>Case Study Goals</a:t>
            </a:r>
          </a:p>
        </p:txBody>
      </p:sp>
      <p:sp>
        <p:nvSpPr>
          <p:cNvPr id="178" name="X Education, an online education company, required assistance in increasing the typical lean conversion rate which currently is only around 30%…"/>
          <p:cNvSpPr txBox="1"/>
          <p:nvPr/>
        </p:nvSpPr>
        <p:spPr>
          <a:xfrm>
            <a:off x="1397000" y="3170279"/>
            <a:ext cx="21844000" cy="3091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58800" indent="-558800">
              <a:buClr>
                <a:srgbClr val="000000"/>
              </a:buClr>
              <a:buSzPct val="100000"/>
              <a:buChar char="•"/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t>X Education, an online education company, required assistance in increasing the typical lean conversion rate which currently is only around 30%</a:t>
            </a:r>
          </a:p>
          <a:p>
            <a:pPr marL="558800" indent="-558800">
              <a:buClr>
                <a:srgbClr val="000000"/>
              </a:buClr>
              <a:buSzPct val="100000"/>
              <a:buChar char="•"/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t>In a effort to improve lead conversion rate, X Education seeks a solution to identify and prioritize the leads that are most likely to convert into a paying customer.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Model Building Steps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pc="-209" sz="7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Model Building Steps:</a:t>
            </a:r>
          </a:p>
        </p:txBody>
      </p:sp>
      <p:sp>
        <p:nvSpPr>
          <p:cNvPr id="181" name="Import all required libraries.…"/>
          <p:cNvSpPr txBox="1"/>
          <p:nvPr>
            <p:ph type="body" idx="1"/>
          </p:nvPr>
        </p:nvSpPr>
        <p:spPr>
          <a:xfrm>
            <a:off x="1270000" y="3061015"/>
            <a:ext cx="21844000" cy="9671304"/>
          </a:xfrm>
          <a:prstGeom prst="rect">
            <a:avLst/>
          </a:prstGeom>
        </p:spPr>
        <p:txBody>
          <a:bodyPr lIns="0" tIns="0" rIns="0" bIns="0" numCol="2" spcCol="1092200"/>
          <a:lstStyle/>
          <a:p>
            <a:pPr marL="377825" indent="-377825" defTabSz="1658111">
              <a:spcBef>
                <a:spcPts val="1600"/>
              </a:spcBef>
              <a:buClrTx/>
              <a:buAutoNum type="arabicPeriod" startAt="1"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Import all required libraries.</a:t>
            </a:r>
          </a:p>
          <a:p>
            <a:pPr marL="377825" indent="-377825" defTabSz="1658111">
              <a:spcBef>
                <a:spcPts val="1600"/>
              </a:spcBef>
              <a:buClrTx/>
              <a:buAutoNum type="arabicPeriod" startAt="1"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Reading the dataset into Data-Frame</a:t>
            </a:r>
          </a:p>
          <a:p>
            <a:pPr marL="377825" indent="-377825" defTabSz="1658111">
              <a:spcBef>
                <a:spcPts val="1600"/>
              </a:spcBef>
              <a:buClrTx/>
              <a:buAutoNum type="arabicPeriod" startAt="1"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Data Cleaning (Null and Outlier handling)</a:t>
            </a:r>
          </a:p>
          <a:p>
            <a:pPr marL="377825" indent="-377825" defTabSz="1658111">
              <a:spcBef>
                <a:spcPts val="1600"/>
              </a:spcBef>
              <a:buClrTx/>
              <a:buAutoNum type="arabicPeriod" startAt="1"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Exploratory Data Analysis</a:t>
            </a:r>
          </a:p>
          <a:p>
            <a:pPr marL="377825" indent="-377825" defTabSz="1658111">
              <a:spcBef>
                <a:spcPts val="1600"/>
              </a:spcBef>
              <a:buClrTx/>
              <a:buAutoNum type="arabicPeriod" startAt="1"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Data Preparation</a:t>
            </a:r>
          </a:p>
          <a:p>
            <a:pPr marL="377825" indent="-377825" defTabSz="1658111">
              <a:spcBef>
                <a:spcPts val="1600"/>
              </a:spcBef>
              <a:buClrTx/>
              <a:buAutoNum type="arabicPeriod" startAt="1"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 Train-Test split</a:t>
            </a:r>
          </a:p>
          <a:p>
            <a:pPr marL="377825" indent="-377825" defTabSz="1658111">
              <a:spcBef>
                <a:spcPts val="1600"/>
              </a:spcBef>
              <a:buClrTx/>
              <a:buAutoNum type="arabicPeriod" startAt="1"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 Scaling of features</a:t>
            </a:r>
          </a:p>
          <a:p>
            <a:pPr marL="377825" indent="-377825" defTabSz="1658111">
              <a:spcBef>
                <a:spcPts val="1600"/>
              </a:spcBef>
              <a:buClrTx/>
              <a:buAutoNum type="arabicPeriod" startAt="1"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Model Building Using Stats model and RFE.</a:t>
            </a:r>
          </a:p>
          <a:p>
            <a:pPr marL="377825" indent="-377825" defTabSz="1658111">
              <a:spcBef>
                <a:spcPts val="1600"/>
              </a:spcBef>
              <a:buClrTx/>
              <a:buAutoNum type="arabicPeriod" startAt="1"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Model Evaluation for Train set </a:t>
            </a:r>
          </a:p>
          <a:p>
            <a:pPr lvl="1" marL="0" indent="310895" defTabSz="1658111">
              <a:spcBef>
                <a:spcPts val="1600"/>
              </a:spcBef>
              <a:buClrTx/>
              <a:buSzTx/>
              <a:buNone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• Obtaining predicted value on y_train set</a:t>
            </a:r>
          </a:p>
          <a:p>
            <a:pPr lvl="1" marL="0" indent="310895" defTabSz="1658111">
              <a:spcBef>
                <a:spcPts val="1600"/>
              </a:spcBef>
              <a:buClrTx/>
              <a:buSzTx/>
              <a:buNone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        • Creating a dataframe with the actual converted flag and predicted probabilities </a:t>
            </a:r>
          </a:p>
          <a:p>
            <a:pPr lvl="1" marL="0" indent="310895" defTabSz="1658111">
              <a:spcBef>
                <a:spcPts val="1600"/>
              </a:spcBef>
              <a:buClrTx/>
              <a:buSzTx/>
              <a:buNone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        • Creating a threshold value for the new column "predicted"</a:t>
            </a:r>
          </a:p>
          <a:p>
            <a:pPr lvl="1" marL="0" indent="310895" defTabSz="1658111">
              <a:spcBef>
                <a:spcPts val="1600"/>
              </a:spcBef>
              <a:buClrTx/>
              <a:buSzTx/>
              <a:buNone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        • Creating Confusion matrix</a:t>
            </a:r>
          </a:p>
          <a:p>
            <a:pPr lvl="1" marL="0" indent="310895" defTabSz="1658111">
              <a:spcBef>
                <a:spcPts val="1600"/>
              </a:spcBef>
              <a:buClrTx/>
              <a:buSzTx/>
              <a:buNone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                A.Accuracy</a:t>
            </a:r>
          </a:p>
          <a:p>
            <a:pPr lvl="1" marL="0" indent="310895" defTabSz="1658111">
              <a:spcBef>
                <a:spcPts val="1600"/>
              </a:spcBef>
              <a:buClrTx/>
              <a:buSzTx/>
              <a:buNone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                B.Sensitivity</a:t>
            </a:r>
          </a:p>
          <a:p>
            <a:pPr lvl="1" marL="0" indent="310895" defTabSz="1658111">
              <a:spcBef>
                <a:spcPts val="1600"/>
              </a:spcBef>
              <a:buClrTx/>
              <a:buSzTx/>
              <a:buNone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                C.Specificity</a:t>
            </a:r>
          </a:p>
          <a:p>
            <a:pPr lvl="1" marL="0" indent="310895" defTabSz="1658111">
              <a:spcBef>
                <a:spcPts val="1600"/>
              </a:spcBef>
              <a:buClrTx/>
              <a:buSzTx/>
              <a:buNone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                D.False positive rate</a:t>
            </a:r>
          </a:p>
          <a:p>
            <a:pPr lvl="1" marL="0" indent="310895" defTabSz="1658111">
              <a:spcBef>
                <a:spcPts val="1600"/>
              </a:spcBef>
              <a:buClrTx/>
              <a:buSzTx/>
              <a:buNone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                E.Positive predictive value</a:t>
            </a:r>
          </a:p>
          <a:p>
            <a:pPr lvl="1" marL="0" indent="310895" defTabSz="1658111">
              <a:spcBef>
                <a:spcPts val="1600"/>
              </a:spcBef>
              <a:buClrTx/>
              <a:buSzTx/>
              <a:buNone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                F.Negative predictive value</a:t>
            </a:r>
          </a:p>
          <a:p>
            <a:pPr lvl="1" marL="0" indent="310895" defTabSz="1658111">
              <a:spcBef>
                <a:spcPts val="1600"/>
              </a:spcBef>
              <a:buClrTx/>
              <a:buSzTx/>
              <a:buNone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                G.Precision</a:t>
            </a:r>
          </a:p>
          <a:p>
            <a:pPr lvl="1" marL="0" indent="310895" defTabSz="1658111">
              <a:spcBef>
                <a:spcPts val="1600"/>
              </a:spcBef>
              <a:buClrTx/>
              <a:buSzTx/>
              <a:buNone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                H.Recall</a:t>
            </a:r>
          </a:p>
          <a:p>
            <a:pPr lvl="1" marL="0" indent="310895" defTabSz="1658111">
              <a:spcBef>
                <a:spcPts val="1600"/>
              </a:spcBef>
              <a:buClrTx/>
              <a:buSzTx/>
              <a:buNone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        • Plotting the RoC curve</a:t>
            </a:r>
          </a:p>
          <a:p>
            <a:pPr lvl="1" marL="0" indent="310895" defTabSz="1658111">
              <a:spcBef>
                <a:spcPts val="1600"/>
              </a:spcBef>
              <a:buClrTx/>
              <a:buSzTx/>
              <a:buNone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        • Determining optimal cut-off point or probability</a:t>
            </a:r>
          </a:p>
          <a:p>
            <a:pPr lvl="1" marL="0" indent="310895" defTabSz="1658111">
              <a:spcBef>
                <a:spcPts val="1600"/>
              </a:spcBef>
              <a:buClrTx/>
              <a:buSzTx/>
              <a:buNone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        • Model evaluation after obtaining optimal cut-off point or probability method</a:t>
            </a:r>
          </a:p>
          <a:p>
            <a:pPr lvl="1" marL="0" indent="310895" defTabSz="1658111">
              <a:spcBef>
                <a:spcPts val="1600"/>
              </a:spcBef>
              <a:buClrTx/>
              <a:buSzTx/>
              <a:buNone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        • Model Evaluation using Precision-Recall Trade off method</a:t>
            </a:r>
          </a:p>
          <a:p>
            <a:pPr lvl="1" marL="0" indent="310895" defTabSz="1658111">
              <a:spcBef>
                <a:spcPts val="1600"/>
              </a:spcBef>
              <a:buClrTx/>
              <a:buSzTx/>
              <a:buNone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        • Comparing the metrics values from Optimal cut-off point method and Precision-Recall Trade off method</a:t>
            </a:r>
          </a:p>
          <a:p>
            <a:pPr marL="377825" indent="-377825" defTabSz="1658111">
              <a:spcBef>
                <a:spcPts val="1600"/>
              </a:spcBef>
              <a:buClrTx/>
              <a:buAutoNum type="arabicPeriod" startAt="1"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Model Evaluation for Test set</a:t>
            </a:r>
          </a:p>
          <a:p>
            <a:pPr marL="0" indent="0" defTabSz="1658111">
              <a:spcBef>
                <a:spcPts val="1600"/>
              </a:spcBef>
              <a:buClrTx/>
              <a:buSzTx/>
              <a:buNone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 • Prediction on Test Dataset</a:t>
            </a:r>
          </a:p>
          <a:p>
            <a:pPr marL="0" indent="0" defTabSz="1658111">
              <a:spcBef>
                <a:spcPts val="1600"/>
              </a:spcBef>
              <a:buClrTx/>
              <a:buSzTx/>
              <a:buNone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        • Test model Evaluation</a:t>
            </a:r>
          </a:p>
          <a:p>
            <a:pPr marL="0" indent="0" defTabSz="1658111">
              <a:spcBef>
                <a:spcPts val="1600"/>
              </a:spcBef>
              <a:buClrTx/>
              <a:buSzTx/>
              <a:buNone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        • Comparision of train set and Test set values</a:t>
            </a:r>
          </a:p>
          <a:p>
            <a:pPr marL="0" indent="0" defTabSz="1658111">
              <a:spcBef>
                <a:spcPts val="1600"/>
              </a:spcBef>
              <a:buClrTx/>
              <a:buSzTx/>
              <a:buNone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        • Adding Lead_Score to test data</a:t>
            </a:r>
          </a:p>
          <a:p>
            <a:pPr marL="377825" indent="-377825" defTabSz="1658111">
              <a:spcBef>
                <a:spcPts val="1600"/>
              </a:spcBef>
              <a:buClrTx/>
              <a:buAutoNum type="arabicPeriod" startAt="11"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Results</a:t>
            </a:r>
          </a:p>
          <a:p>
            <a:pPr lvl="1" marL="617473" indent="-237490" defTabSz="1658111">
              <a:spcBef>
                <a:spcPts val="1600"/>
              </a:spcBef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Metrics Value</a:t>
            </a:r>
          </a:p>
          <a:p>
            <a:pPr marL="0" indent="0" defTabSz="1658111">
              <a:spcBef>
                <a:spcPts val="1600"/>
              </a:spcBef>
              <a:buClrTx/>
              <a:buSzTx/>
              <a:buNone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        • Hot leads</a:t>
            </a:r>
          </a:p>
          <a:p>
            <a:pPr marL="0" indent="0" defTabSz="1658111">
              <a:spcBef>
                <a:spcPts val="1600"/>
              </a:spcBef>
              <a:buClrTx/>
              <a:buSzTx/>
              <a:buNone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        • Prospect ID of the customers</a:t>
            </a:r>
          </a:p>
          <a:p>
            <a:pPr marL="0" indent="0" defTabSz="1658111">
              <a:spcBef>
                <a:spcPts val="1600"/>
              </a:spcBef>
              <a:buClrTx/>
              <a:buSzTx/>
              <a:buNone/>
              <a:defRPr sz="2040">
                <a:latin typeface="Calibri"/>
                <a:ea typeface="Calibri"/>
                <a:cs typeface="Calibri"/>
                <a:sym typeface="Calibri"/>
              </a:defRPr>
            </a:pPr>
            <a:r>
              <a:t>        • Features of the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Exploratory Data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pc="-209" sz="7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Exploratory Data Analysis</a:t>
            </a:r>
          </a:p>
        </p:txBody>
      </p:sp>
      <p:sp>
        <p:nvSpPr>
          <p:cNvPr id="184" name="Handling missing values- The process consists of:…"/>
          <p:cNvSpPr txBox="1"/>
          <p:nvPr>
            <p:ph type="body" sz="half" idx="1"/>
          </p:nvPr>
        </p:nvSpPr>
        <p:spPr>
          <a:xfrm>
            <a:off x="1383113" y="2821281"/>
            <a:ext cx="12108807" cy="9991833"/>
          </a:xfrm>
          <a:prstGeom prst="rect">
            <a:avLst/>
          </a:prstGeom>
        </p:spPr>
        <p:txBody>
          <a:bodyPr/>
          <a:lstStyle/>
          <a:p>
            <a:pPr marL="349250" indent="-349250" defTabSz="457200">
              <a:spcBef>
                <a:spcPts val="0"/>
              </a:spcBef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t>Handling missing values- The process consists of:</a:t>
            </a:r>
          </a:p>
          <a:p>
            <a:pPr lvl="1" marL="908050" indent="-349250" defTabSz="457200">
              <a:spcBef>
                <a:spcPts val="0"/>
              </a:spcBef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t>Segregation of numerical and categorical column.</a:t>
            </a:r>
          </a:p>
          <a:p>
            <a:pPr lvl="1" marL="908050" indent="-349250" defTabSz="457200">
              <a:spcBef>
                <a:spcPts val="0"/>
              </a:spcBef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t>Imputation on numerical and categorical column.</a:t>
            </a:r>
          </a:p>
          <a:p>
            <a:pPr marL="349250" indent="-349250"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t>Segregation of numerical and categorical columns</a:t>
            </a:r>
          </a:p>
          <a:p>
            <a:pPr lvl="1" marL="908050" indent="-349250" defTabSz="457200">
              <a:spcBef>
                <a:spcPts val="0"/>
              </a:spcBef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t>The columns which has null values are as follows:</a:t>
            </a:r>
          </a:p>
          <a:p>
            <a:pPr lvl="1" marL="1444625" indent="-555625" defTabSz="457200">
              <a:spcBef>
                <a:spcPts val="0"/>
              </a:spcBef>
              <a:buClrTx/>
              <a:buAutoNum type="arabicPeriod" startAt="1"/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t>    Numerical columns   - Page Views Per Visit, TotalVisits</a:t>
            </a:r>
          </a:p>
          <a:p>
            <a:pPr lvl="1" marL="1444625" indent="-555625" defTabSz="457200">
              <a:spcBef>
                <a:spcPts val="0"/>
              </a:spcBef>
              <a:buClrTx/>
              <a:buAutoNum type="arabicPeriod" startAt="1"/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t>    Categorical columns - City, Specialization, Tags, What matters most to you in choosing a course, What is your current occupation,Country, Last Activity, Lead Source</a:t>
            </a:r>
          </a:p>
          <a:p>
            <a:pPr lvl="1" marL="1444625" indent="-555625" defTabSz="457200">
              <a:spcBef>
                <a:spcPts val="0"/>
              </a:spcBef>
              <a:buClrTx/>
              <a:buAutoNum type="arabicPeriod" startAt="1"/>
              <a:defRPr sz="30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349250" indent="-349250" defTabSz="457200">
              <a:spcBef>
                <a:spcPts val="0"/>
              </a:spcBef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t>Observations:</a:t>
            </a:r>
          </a:p>
          <a:p>
            <a:pPr lvl="1" marL="908050" indent="-349250" defTabSz="457200">
              <a:spcBef>
                <a:spcPts val="0"/>
              </a:spcBef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t>Both “TotalVisits”[Figure#1]  and “Page Views per Visit” [Figure#2] contains outliers, as evident from box plot; which can be imputed by mean/median.</a:t>
            </a:r>
          </a:p>
          <a:p>
            <a:pPr lvl="1" marL="908050" indent="-349250" defTabSz="457200">
              <a:spcBef>
                <a:spcPts val="0"/>
              </a:spcBef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t>Categorical column like city, Specialization, Tag etc , can be imputed with mode value.</a:t>
            </a:r>
          </a:p>
          <a:p>
            <a:pPr lvl="1" marL="908050" indent="-349250" defTabSz="457200">
              <a:spcBef>
                <a:spcPts val="0"/>
              </a:spcBef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t>Current leads Converted ratio [Figure#3].</a:t>
            </a:r>
          </a:p>
        </p:txBody>
      </p:sp>
      <p:pic>
        <p:nvPicPr>
          <p:cNvPr id="18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50622" y="1056410"/>
            <a:ext cx="4625243" cy="4728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58297" y="1120312"/>
            <a:ext cx="4727317" cy="4833274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Figure:1"/>
          <p:cNvSpPr txBox="1"/>
          <p:nvPr/>
        </p:nvSpPr>
        <p:spPr>
          <a:xfrm>
            <a:off x="15347370" y="6098338"/>
            <a:ext cx="1031749" cy="42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Figure:1</a:t>
            </a:r>
          </a:p>
        </p:txBody>
      </p:sp>
      <p:sp>
        <p:nvSpPr>
          <p:cNvPr id="188" name="Figure:2"/>
          <p:cNvSpPr txBox="1"/>
          <p:nvPr/>
        </p:nvSpPr>
        <p:spPr>
          <a:xfrm>
            <a:off x="21003035" y="6098338"/>
            <a:ext cx="1076199" cy="42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Figure:2</a:t>
            </a:r>
          </a:p>
        </p:txBody>
      </p:sp>
      <p:sp>
        <p:nvSpPr>
          <p:cNvPr id="189" name="Figure:3"/>
          <p:cNvSpPr txBox="1"/>
          <p:nvPr/>
        </p:nvSpPr>
        <p:spPr>
          <a:xfrm>
            <a:off x="18593066" y="12414253"/>
            <a:ext cx="1086359" cy="42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Figure:3</a:t>
            </a:r>
          </a:p>
        </p:txBody>
      </p:sp>
      <p:pic>
        <p:nvPicPr>
          <p:cNvPr id="190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69317" y="6907103"/>
            <a:ext cx="5288190" cy="5534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ategorical Columns - Visualization"/>
          <p:cNvSpPr txBox="1"/>
          <p:nvPr>
            <p:ph type="title"/>
          </p:nvPr>
        </p:nvSpPr>
        <p:spPr>
          <a:xfrm>
            <a:off x="1270000" y="792774"/>
            <a:ext cx="21844000" cy="1557438"/>
          </a:xfrm>
          <a:prstGeom prst="rect">
            <a:avLst/>
          </a:prstGeom>
        </p:spPr>
        <p:txBody>
          <a:bodyPr/>
          <a:lstStyle>
            <a:lvl1pPr algn="l">
              <a:defRPr spc="-209" sz="7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Categorical Columns - Visualization</a:t>
            </a:r>
          </a:p>
        </p:txBody>
      </p:sp>
      <p:pic>
        <p:nvPicPr>
          <p:cNvPr id="19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9761" y="3036272"/>
            <a:ext cx="10134601" cy="486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33798" y="3068022"/>
            <a:ext cx="10261601" cy="505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39761" y="8586433"/>
            <a:ext cx="10134601" cy="434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73344" y="8586433"/>
            <a:ext cx="10134601" cy="4343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Bivariate Analysis for Numerical Variables - Visualization"/>
          <p:cNvSpPr txBox="1"/>
          <p:nvPr>
            <p:ph type="title"/>
          </p:nvPr>
        </p:nvSpPr>
        <p:spPr>
          <a:xfrm>
            <a:off x="1270000" y="792774"/>
            <a:ext cx="21844000" cy="1557438"/>
          </a:xfrm>
          <a:prstGeom prst="rect">
            <a:avLst/>
          </a:prstGeom>
        </p:spPr>
        <p:txBody>
          <a:bodyPr/>
          <a:lstStyle>
            <a:lvl1pPr algn="l">
              <a:defRPr spc="-209" sz="7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Bivariate Analysis for Numerical Variables - Visualization</a:t>
            </a:r>
          </a:p>
        </p:txBody>
      </p:sp>
      <p:pic>
        <p:nvPicPr>
          <p:cNvPr id="19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2580" y="3183420"/>
            <a:ext cx="10198101" cy="902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07161" y="3354870"/>
            <a:ext cx="10198101" cy="868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orrelations - Visualization"/>
          <p:cNvSpPr txBox="1"/>
          <p:nvPr>
            <p:ph type="title"/>
          </p:nvPr>
        </p:nvSpPr>
        <p:spPr>
          <a:xfrm>
            <a:off x="1270000" y="792774"/>
            <a:ext cx="21844000" cy="155743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Correlations - Visualization</a:t>
            </a:r>
          </a:p>
        </p:txBody>
      </p:sp>
      <p:pic>
        <p:nvPicPr>
          <p:cNvPr id="20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6520" y="2535922"/>
            <a:ext cx="12330735" cy="107644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Model Building &amp; Evaluation"/>
          <p:cNvSpPr txBox="1"/>
          <p:nvPr>
            <p:ph type="title"/>
          </p:nvPr>
        </p:nvSpPr>
        <p:spPr>
          <a:xfrm>
            <a:off x="1270000" y="792774"/>
            <a:ext cx="21844000" cy="155743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Model Building &amp; Evaluation</a:t>
            </a:r>
          </a:p>
        </p:txBody>
      </p:sp>
      <p:sp>
        <p:nvSpPr>
          <p:cNvPr id="206" name="Listing out key features using RFE ranking:…"/>
          <p:cNvSpPr txBox="1"/>
          <p:nvPr>
            <p:ph type="body" sz="half" idx="1"/>
          </p:nvPr>
        </p:nvSpPr>
        <p:spPr>
          <a:xfrm>
            <a:off x="1270000" y="2606984"/>
            <a:ext cx="9117237" cy="10093016"/>
          </a:xfrm>
          <a:prstGeom prst="rect">
            <a:avLst/>
          </a:prstGeom>
        </p:spPr>
        <p:txBody>
          <a:bodyPr/>
          <a:lstStyle/>
          <a:p>
            <a:pPr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t>Listing out key features using RFE ranking: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'Lead Origin_Lead Add Form', 'Lead Source_Olark Chat',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'Lead Source_Welingak Website', 'Last Activity_Email Opened',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'Last Activity_Had a Phone Conversation', 'Last Activity_Others',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'Last Activity_SMS Sent', 'Last Activity_Unreachable',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'Specialization_Banking, Investment And Insurance',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'Specialization_Finance Management',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'Specialization_IT Projects Management',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'Specialization_Rural and Agribusiness', 'current_occupation_Housewife',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'current_occupation_Working Professional',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'Total Time Spent on Website’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162983" indent="-162983" defTabSz="457200">
              <a:spcBef>
                <a:spcPts val="0"/>
              </a:spcBef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Features Dropped: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‘Lead Origin_Landing Page Submission', 'Lead Origin_Lead Import',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'Lead Origin_Quick Add Form', 'Lead Source_Facebook',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'Lead Source_Google', 'Lead Source_Organic Search',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'Lead Source_Others', 'Lead Source_Reference',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'Lead Source_Referral Sites', 'Last Activity_Email Bounced',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'Last Activity_Email Link Clicked',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'Last Activity_Form Submitted on Website',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'Last Activity_Olark Chat Conversation',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'Last Activity_Page Visited on Website', 'Last Activity_Unsubscribed',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'Specialization_Business Administration', 'Specialization_E-Business',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'Specialization_E-COMMERCE', 'Specialization_Healthcare Management',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'Specialization_Hospitality Management',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'Specialization_Human Resource Management',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'Specialization_International Business',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'Specialization_Marketing Management',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'Specialization_Media and Advertising',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'Specialization_Operations Management',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'Specialization_Retail Management',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'Specialization_Services Excellence',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'Specialization_Supply Chain Management',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'Specialization_Travel and Tourism', 'current_occupation_Other',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'current_occupation_Student', 'current_occupation_Unemployed',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'Do Not Email', 'TotalVisits', 'Page Views Per Visit',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     'free_copy_for_interview'</a:t>
            </a:r>
          </a:p>
        </p:txBody>
      </p:sp>
      <p:sp>
        <p:nvSpPr>
          <p:cNvPr id="207" name="Plotting the ROC Curve:…"/>
          <p:cNvSpPr txBox="1"/>
          <p:nvPr/>
        </p:nvSpPr>
        <p:spPr>
          <a:xfrm>
            <a:off x="12966876" y="2606984"/>
            <a:ext cx="10512470" cy="3316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1536191">
              <a:spcBef>
                <a:spcPts val="1500"/>
              </a:spcBef>
              <a:defRPr b="1" sz="1890">
                <a:latin typeface="Calibri"/>
                <a:ea typeface="Calibri"/>
                <a:cs typeface="Calibri"/>
                <a:sym typeface="Calibri"/>
              </a:defRPr>
            </a:pPr>
            <a:r>
              <a:t>Plotting the ROC Curve:</a:t>
            </a:r>
          </a:p>
          <a:p>
            <a:pPr marL="352043" indent="-352043" defTabSz="1536191">
              <a:spcBef>
                <a:spcPts val="1500"/>
              </a:spcBef>
              <a:buClr>
                <a:srgbClr val="000000"/>
              </a:buClr>
              <a:buSzPct val="100000"/>
              <a:buChar char="•"/>
              <a:defRPr sz="1890">
                <a:latin typeface="Calibri"/>
                <a:ea typeface="Calibri"/>
                <a:cs typeface="Calibri"/>
                <a:sym typeface="Calibri"/>
              </a:defRPr>
            </a:pPr>
            <a:r>
              <a:t>The ROC Curve value, which stands at 0.88, is close to 1 and the curve approaching the top left corner of the graph indicating a strong predictive model performance.</a:t>
            </a:r>
          </a:p>
          <a:p>
            <a:pPr defTabSz="1536191">
              <a:spcBef>
                <a:spcPts val="1500"/>
              </a:spcBef>
              <a:defRPr sz="189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288036">
              <a:spcBef>
                <a:spcPts val="0"/>
              </a:spcBef>
              <a:defRPr sz="1386">
                <a:latin typeface="Courier"/>
                <a:ea typeface="Courier"/>
                <a:cs typeface="Courier"/>
                <a:sym typeface="Courier"/>
              </a:defRPr>
            </a:pPr>
            <a:r>
              <a:t>Sensitivity: 0.6508515815085159</a:t>
            </a:r>
          </a:p>
          <a:p>
            <a:pPr defTabSz="288036">
              <a:spcBef>
                <a:spcPts val="0"/>
              </a:spcBef>
              <a:defRPr sz="1386">
                <a:latin typeface="Courier"/>
                <a:ea typeface="Courier"/>
                <a:cs typeface="Courier"/>
                <a:sym typeface="Courier"/>
              </a:defRPr>
            </a:pPr>
            <a:r>
              <a:t>Specificity: 0.8958020989505248</a:t>
            </a:r>
          </a:p>
          <a:p>
            <a:pPr defTabSz="288036">
              <a:spcBef>
                <a:spcPts val="0"/>
              </a:spcBef>
              <a:defRPr sz="1386">
                <a:latin typeface="Courier"/>
                <a:ea typeface="Courier"/>
                <a:cs typeface="Courier"/>
                <a:sym typeface="Courier"/>
              </a:defRPr>
            </a:pPr>
            <a:r>
              <a:t>False positive Rate: 0.10419790104947527</a:t>
            </a:r>
          </a:p>
          <a:p>
            <a:pPr defTabSz="288036">
              <a:spcBef>
                <a:spcPts val="0"/>
              </a:spcBef>
              <a:defRPr sz="1386">
                <a:latin typeface="Courier"/>
                <a:ea typeface="Courier"/>
                <a:cs typeface="Courier"/>
                <a:sym typeface="Courier"/>
              </a:defRPr>
            </a:pPr>
            <a:r>
              <a:t>Positive Predictive Value: 0.7937685459940653</a:t>
            </a:r>
          </a:p>
          <a:p>
            <a:pPr defTabSz="288036">
              <a:spcBef>
                <a:spcPts val="0"/>
              </a:spcBef>
              <a:defRPr sz="1386">
                <a:latin typeface="Courier"/>
                <a:ea typeface="Courier"/>
                <a:cs typeface="Courier"/>
                <a:sym typeface="Courier"/>
              </a:defRPr>
            </a:pPr>
            <a:r>
              <a:t>Negative Predctive Value: 0.8063427800269906</a:t>
            </a:r>
          </a:p>
          <a:p>
            <a:pPr defTabSz="288036">
              <a:spcBef>
                <a:spcPts val="0"/>
              </a:spcBef>
              <a:defRPr sz="1386">
                <a:latin typeface="Courier"/>
                <a:ea typeface="Courier"/>
                <a:cs typeface="Courier"/>
                <a:sym typeface="Courier"/>
              </a:defRPr>
            </a:pPr>
            <a:r>
              <a:t>Precision 0.7937685459940653</a:t>
            </a:r>
          </a:p>
          <a:p>
            <a:pPr defTabSz="288036">
              <a:spcBef>
                <a:spcPts val="0"/>
              </a:spcBef>
              <a:defRPr sz="1386">
                <a:latin typeface="Courier"/>
                <a:ea typeface="Courier"/>
                <a:cs typeface="Courier"/>
                <a:sym typeface="Courier"/>
              </a:defRPr>
            </a:pPr>
            <a:r>
              <a:t>Recall 0.6508515815085159</a:t>
            </a:r>
          </a:p>
        </p:txBody>
      </p:sp>
      <p:pic>
        <p:nvPicPr>
          <p:cNvPr id="20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53971" y="6180683"/>
            <a:ext cx="6121401" cy="665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Optimal Cut-off and Model Accuracy"/>
          <p:cNvSpPr txBox="1"/>
          <p:nvPr>
            <p:ph type="title"/>
          </p:nvPr>
        </p:nvSpPr>
        <p:spPr>
          <a:xfrm>
            <a:off x="1270000" y="792774"/>
            <a:ext cx="21844000" cy="155743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Optimal Cut-off and Model Accuracy</a:t>
            </a:r>
          </a:p>
        </p:txBody>
      </p:sp>
      <p:sp>
        <p:nvSpPr>
          <p:cNvPr id="211" name="In the plot having accuracy, sensitivity, and specificity plotted for various probabilities, we could see they consider approximately at probability of 0.35, which shall be out optimal cut-off to proceed.…"/>
          <p:cNvSpPr txBox="1"/>
          <p:nvPr>
            <p:ph type="body" sz="half" idx="1"/>
          </p:nvPr>
        </p:nvSpPr>
        <p:spPr>
          <a:xfrm>
            <a:off x="1270000" y="2606984"/>
            <a:ext cx="10397084" cy="10093016"/>
          </a:xfrm>
          <a:prstGeom prst="rect">
            <a:avLst/>
          </a:prstGeom>
        </p:spPr>
        <p:txBody>
          <a:bodyPr/>
          <a:lstStyle/>
          <a:p>
            <a:pPr marL="452627" indent="-452627" defTabSz="1975104">
              <a:spcBef>
                <a:spcPts val="1900"/>
              </a:spcBef>
              <a:defRPr sz="2430">
                <a:latin typeface="Calibri"/>
                <a:ea typeface="Calibri"/>
                <a:cs typeface="Calibri"/>
                <a:sym typeface="Calibri"/>
              </a:defRPr>
            </a:pPr>
            <a:r>
              <a:t>In the plot having accuracy, sensitivity, and specificity plotted for various probabilities, we could see they consider approximately at probability of 0.35, which shall be out optimal cut-off to proceed.</a:t>
            </a:r>
          </a:p>
          <a:p>
            <a:pPr marL="452627" indent="-452627" defTabSz="1975104">
              <a:spcBef>
                <a:spcPts val="1900"/>
              </a:spcBef>
              <a:defRPr sz="2430">
                <a:latin typeface="Calibri"/>
                <a:ea typeface="Calibri"/>
                <a:cs typeface="Calibri"/>
                <a:sym typeface="Calibri"/>
              </a:defRPr>
            </a:pPr>
            <a:r>
              <a:t>On applying the optimal cut-off; result metrics for train dataset looks like:</a:t>
            </a:r>
          </a:p>
          <a:p>
            <a:pPr lvl="3" marL="0" indent="1110996" defTabSz="370331">
              <a:spcBef>
                <a:spcPts val="0"/>
              </a:spcBef>
              <a:buClrTx/>
              <a:buSzTx/>
              <a:buNone/>
              <a:defRPr sz="1782">
                <a:latin typeface="Courier"/>
                <a:ea typeface="Courier"/>
                <a:cs typeface="Courier"/>
                <a:sym typeface="Courier"/>
              </a:defRPr>
            </a:pPr>
            <a:r>
              <a:t>Sensitivity: 0.6508515815085159</a:t>
            </a:r>
          </a:p>
          <a:p>
            <a:pPr lvl="3" marL="0" indent="1110996" defTabSz="370331">
              <a:spcBef>
                <a:spcPts val="0"/>
              </a:spcBef>
              <a:buClrTx/>
              <a:buSzTx/>
              <a:buNone/>
              <a:defRPr sz="1782">
                <a:latin typeface="Courier"/>
                <a:ea typeface="Courier"/>
                <a:cs typeface="Courier"/>
                <a:sym typeface="Courier"/>
              </a:defRPr>
            </a:pPr>
            <a:r>
              <a:t>Specificity: 0.8958020989505248</a:t>
            </a:r>
          </a:p>
          <a:p>
            <a:pPr lvl="3" marL="0" indent="1110996" defTabSz="370331">
              <a:spcBef>
                <a:spcPts val="0"/>
              </a:spcBef>
              <a:buClrTx/>
              <a:buSzTx/>
              <a:buNone/>
              <a:defRPr sz="1782">
                <a:latin typeface="Courier"/>
                <a:ea typeface="Courier"/>
                <a:cs typeface="Courier"/>
                <a:sym typeface="Courier"/>
              </a:defRPr>
            </a:pPr>
            <a:r>
              <a:t>False positive Rate: 0.10419790104947527</a:t>
            </a:r>
          </a:p>
          <a:p>
            <a:pPr lvl="3" marL="0" indent="1110996" defTabSz="370331">
              <a:spcBef>
                <a:spcPts val="0"/>
              </a:spcBef>
              <a:buClrTx/>
              <a:buSzTx/>
              <a:buNone/>
              <a:defRPr sz="1782">
                <a:latin typeface="Courier"/>
                <a:ea typeface="Courier"/>
                <a:cs typeface="Courier"/>
                <a:sym typeface="Courier"/>
              </a:defRPr>
            </a:pPr>
            <a:r>
              <a:t>Positive Predictive Value: 0.7937685459940653</a:t>
            </a:r>
          </a:p>
          <a:p>
            <a:pPr lvl="3" marL="0" indent="1110996" defTabSz="370331">
              <a:spcBef>
                <a:spcPts val="0"/>
              </a:spcBef>
              <a:buClrTx/>
              <a:buSzTx/>
              <a:buNone/>
              <a:defRPr sz="1782">
                <a:latin typeface="Courier"/>
                <a:ea typeface="Courier"/>
                <a:cs typeface="Courier"/>
                <a:sym typeface="Courier"/>
              </a:defRPr>
            </a:pPr>
            <a:r>
              <a:t>Negative Predctive Value: 0.8063427800269906</a:t>
            </a:r>
          </a:p>
          <a:p>
            <a:pPr lvl="3" marL="0" indent="1110996" defTabSz="370331">
              <a:spcBef>
                <a:spcPts val="0"/>
              </a:spcBef>
              <a:buClrTx/>
              <a:buSzTx/>
              <a:buNone/>
              <a:defRPr sz="1782">
                <a:latin typeface="Courier"/>
                <a:ea typeface="Courier"/>
                <a:cs typeface="Courier"/>
                <a:sym typeface="Courier"/>
              </a:defRPr>
            </a:pPr>
            <a:r>
              <a:t>Precision 0.7937685459940653</a:t>
            </a:r>
          </a:p>
          <a:p>
            <a:pPr lvl="3" marL="0" indent="1110996" defTabSz="370331">
              <a:spcBef>
                <a:spcPts val="0"/>
              </a:spcBef>
              <a:buClrTx/>
              <a:buSzTx/>
              <a:buNone/>
              <a:defRPr sz="1782">
                <a:latin typeface="Courier"/>
                <a:ea typeface="Courier"/>
                <a:cs typeface="Courier"/>
                <a:sym typeface="Courier"/>
              </a:defRPr>
            </a:pPr>
            <a:r>
              <a:t>Recall 0.6508515815085159</a:t>
            </a:r>
          </a:p>
          <a:p>
            <a:pPr marL="452627" indent="-452627" defTabSz="1975104">
              <a:spcBef>
                <a:spcPts val="1900"/>
              </a:spcBef>
              <a:defRPr sz="243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21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" y="2606984"/>
            <a:ext cx="9982200" cy="617220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Model evaluation using Precision-Recall Trade off Method.…"/>
          <p:cNvSpPr txBox="1"/>
          <p:nvPr/>
        </p:nvSpPr>
        <p:spPr>
          <a:xfrm>
            <a:off x="12853763" y="2606984"/>
            <a:ext cx="10397084" cy="10093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97331" indent="-497331" defTabSz="2170176">
              <a:spcBef>
                <a:spcPts val="2100"/>
              </a:spcBef>
              <a:buClr>
                <a:srgbClr val="000000"/>
              </a:buClr>
              <a:buSzPct val="100000"/>
              <a:buChar char="•"/>
              <a:defRPr sz="2670">
                <a:latin typeface="Calibri"/>
                <a:ea typeface="Calibri"/>
                <a:cs typeface="Calibri"/>
                <a:sym typeface="Calibri"/>
              </a:defRPr>
            </a:pPr>
            <a:r>
              <a:t>Model evaluation using Precision-Recall Trade off Method.</a:t>
            </a:r>
          </a:p>
          <a:p>
            <a:pPr marL="497331" indent="-497331" defTabSz="2170176">
              <a:spcBef>
                <a:spcPts val="2100"/>
              </a:spcBef>
              <a:buClr>
                <a:srgbClr val="000000"/>
              </a:buClr>
              <a:buSzPct val="100000"/>
              <a:buChar char="•"/>
              <a:defRPr sz="267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186499" indent="-186499" defTabSz="406908">
              <a:spcBef>
                <a:spcPts val="0"/>
              </a:spcBef>
              <a:buClr>
                <a:srgbClr val="000000"/>
              </a:buClr>
              <a:buSzPct val="100000"/>
              <a:buChar char="•"/>
              <a:defRPr sz="267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Comparing the metrics values from Optimal cut-off point method and Precision-Recall Trade off method</a:t>
            </a:r>
            <a:r>
              <a:rPr>
                <a:solidFill>
                  <a:srgbClr val="296EAA"/>
                </a:solidFill>
                <a:hlinkClick r:id="rId3" invalidUrl="" action="" tgtFrame="" tooltip="" history="1" highlightClick="0" endSnd="0"/>
              </a:rPr>
              <a:t>¶</a:t>
            </a:r>
          </a:p>
          <a:p>
            <a:pPr defTabSz="914400">
              <a:spcBef>
                <a:spcPts val="0"/>
              </a:spcBef>
              <a:tabLst>
                <a:tab pos="1473200" algn="l"/>
              </a:tabLst>
              <a:defRPr b="1" sz="1779">
                <a:latin typeface="Calibri"/>
                <a:ea typeface="Calibri"/>
                <a:cs typeface="Calibri"/>
                <a:sym typeface="Calibri"/>
              </a:defRPr>
            </a:pPr>
            <a:r>
              <a:t>Metrics based on optimal cut-off point method (0.35):</a:t>
            </a:r>
          </a:p>
          <a:p>
            <a:pPr defTabSz="914400">
              <a:spcBef>
                <a:spcPts val="0"/>
              </a:spcBef>
              <a:tabLst>
                <a:tab pos="1473200" algn="l"/>
              </a:tabLst>
              <a:defRPr sz="1779">
                <a:latin typeface="Calibri"/>
                <a:ea typeface="Calibri"/>
                <a:cs typeface="Calibri"/>
                <a:sym typeface="Calibri"/>
              </a:defRPr>
            </a:pPr>
            <a:r>
              <a:t>    Accuracy   : 80.94</a:t>
            </a:r>
          </a:p>
          <a:p>
            <a:pPr defTabSz="914400">
              <a:spcBef>
                <a:spcPts val="0"/>
              </a:spcBef>
              <a:tabLst>
                <a:tab pos="1473200" algn="l"/>
              </a:tabLst>
              <a:defRPr sz="1779">
                <a:latin typeface="Calibri"/>
                <a:ea typeface="Calibri"/>
                <a:cs typeface="Calibri"/>
                <a:sym typeface="Calibri"/>
              </a:defRPr>
            </a:pPr>
            <a:r>
              <a:t>    Sensitivity: 79.24</a:t>
            </a:r>
          </a:p>
          <a:p>
            <a:pPr defTabSz="914400">
              <a:spcBef>
                <a:spcPts val="0"/>
              </a:spcBef>
              <a:tabLst>
                <a:tab pos="1473200" algn="l"/>
              </a:tabLst>
              <a:defRPr sz="1779">
                <a:latin typeface="Calibri"/>
                <a:ea typeface="Calibri"/>
                <a:cs typeface="Calibri"/>
                <a:sym typeface="Calibri"/>
              </a:defRPr>
            </a:pPr>
            <a:r>
              <a:t>    Specificity: 81.98  </a:t>
            </a:r>
          </a:p>
          <a:p>
            <a:pPr defTabSz="914400">
              <a:spcBef>
                <a:spcPts val="0"/>
              </a:spcBef>
              <a:tabLst>
                <a:tab pos="1473200" algn="l"/>
              </a:tabLst>
              <a:defRPr sz="1779">
                <a:latin typeface="Calibri"/>
                <a:ea typeface="Calibri"/>
                <a:cs typeface="Calibri"/>
                <a:sym typeface="Calibri"/>
              </a:defRPr>
            </a:pPr>
            <a:r>
              <a:t>    Precision  : 73.05</a:t>
            </a:r>
          </a:p>
          <a:p>
            <a:pPr defTabSz="914400">
              <a:spcBef>
                <a:spcPts val="0"/>
              </a:spcBef>
              <a:tabLst>
                <a:tab pos="1473200" algn="l"/>
              </a:tabLst>
              <a:defRPr sz="1779">
                <a:latin typeface="Calibri"/>
                <a:ea typeface="Calibri"/>
                <a:cs typeface="Calibri"/>
                <a:sym typeface="Calibri"/>
              </a:defRPr>
            </a:pPr>
            <a:r>
              <a:t>    Recall     : 79.24</a:t>
            </a:r>
          </a:p>
          <a:p>
            <a:pPr defTabSz="914400">
              <a:spcBef>
                <a:spcPts val="0"/>
              </a:spcBef>
              <a:tabLst>
                <a:tab pos="1473200" algn="l"/>
              </a:tabLst>
              <a:defRPr b="1" sz="1779">
                <a:latin typeface="Calibri"/>
                <a:ea typeface="Calibri"/>
                <a:cs typeface="Calibri"/>
                <a:sym typeface="Calibri"/>
              </a:defRPr>
            </a:pPr>
            <a:r>
              <a:t>Metrics based on precision-recall curve (0.41):</a:t>
            </a:r>
          </a:p>
          <a:p>
            <a:pPr defTabSz="914400">
              <a:spcBef>
                <a:spcPts val="0"/>
              </a:spcBef>
              <a:tabLst>
                <a:tab pos="1473200" algn="l"/>
              </a:tabLst>
              <a:defRPr sz="1779">
                <a:latin typeface="Calibri"/>
                <a:ea typeface="Calibri"/>
                <a:cs typeface="Calibri"/>
                <a:sym typeface="Calibri"/>
              </a:defRPr>
            </a:pPr>
            <a:r>
              <a:t>    Accuracy   : 81.49</a:t>
            </a:r>
          </a:p>
          <a:p>
            <a:pPr defTabSz="914400">
              <a:spcBef>
                <a:spcPts val="0"/>
              </a:spcBef>
              <a:tabLst>
                <a:tab pos="1473200" algn="l"/>
              </a:tabLst>
              <a:defRPr sz="1779">
                <a:latin typeface="Calibri"/>
                <a:ea typeface="Calibri"/>
                <a:cs typeface="Calibri"/>
                <a:sym typeface="Calibri"/>
              </a:defRPr>
            </a:pPr>
            <a:r>
              <a:t>    Sensitivity: 75.39</a:t>
            </a:r>
          </a:p>
          <a:p>
            <a:pPr defTabSz="914400">
              <a:spcBef>
                <a:spcPts val="0"/>
              </a:spcBef>
              <a:tabLst>
                <a:tab pos="1473200" algn="l"/>
              </a:tabLst>
              <a:defRPr sz="1779">
                <a:latin typeface="Calibri"/>
                <a:ea typeface="Calibri"/>
                <a:cs typeface="Calibri"/>
                <a:sym typeface="Calibri"/>
              </a:defRPr>
            </a:pPr>
            <a:r>
              <a:t>    Specificity: 85.26</a:t>
            </a:r>
          </a:p>
          <a:p>
            <a:pPr defTabSz="914400">
              <a:spcBef>
                <a:spcPts val="0"/>
              </a:spcBef>
              <a:tabLst>
                <a:tab pos="1473200" algn="l"/>
              </a:tabLst>
              <a:defRPr sz="1779">
                <a:latin typeface="Calibri"/>
                <a:ea typeface="Calibri"/>
                <a:cs typeface="Calibri"/>
                <a:sym typeface="Calibri"/>
              </a:defRPr>
            </a:pPr>
            <a:r>
              <a:t>    Precision  : 75.91</a:t>
            </a:r>
          </a:p>
          <a:p>
            <a:pPr defTabSz="914400">
              <a:spcBef>
                <a:spcPts val="0"/>
              </a:spcBef>
              <a:tabLst>
                <a:tab pos="1473200" algn="l"/>
              </a:tabLst>
              <a:defRPr sz="1779">
                <a:latin typeface="Calibri"/>
                <a:ea typeface="Calibri"/>
                <a:cs typeface="Calibri"/>
                <a:sym typeface="Calibri"/>
              </a:defRPr>
            </a:pPr>
            <a:r>
              <a:t>    Recall     : 75.39</a:t>
            </a:r>
          </a:p>
        </p:txBody>
      </p:sp>
      <p:pic>
        <p:nvPicPr>
          <p:cNvPr id="214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53763" y="2606984"/>
            <a:ext cx="6295434" cy="5138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