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80" r:id="rId7"/>
    <p:sldId id="279" r:id="rId8"/>
    <p:sldId id="281" r:id="rId9"/>
    <p:sldId id="282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399B5-7D3C-37CD-0A6B-7F9BD283969C}" v="76" dt="2023-10-06T14:49:18.499"/>
    <p1510:client id="{5D6BA573-A044-7E49-8ACD-2ADB504ABD12}" v="27" dt="2023-09-12T20:24:24.764"/>
    <p1510:client id="{C24CA3DC-78B4-40C0-AEB4-DCC7889A126A}" v="340" dt="2023-10-06T14:37:52.097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 autoAdjust="0"/>
    <p:restoredTop sz="94719" autoAdjust="0"/>
  </p:normalViewPr>
  <p:slideViewPr>
    <p:cSldViewPr snapToGrid="0">
      <p:cViewPr>
        <p:scale>
          <a:sx n="100" d="100"/>
          <a:sy n="100" d="100"/>
        </p:scale>
        <p:origin x="-552" y="-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2270635"/>
          </a:xfrm>
        </p:spPr>
        <p:txBody>
          <a:bodyPr/>
          <a:lstStyle/>
          <a:p>
            <a:r>
              <a:rPr lang="en-US" sz="4800" dirty="0"/>
              <a:t>Agile Scrum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575404"/>
            <a:ext cx="9857014" cy="621603"/>
          </a:xfrm>
        </p:spPr>
        <p:txBody>
          <a:bodyPr/>
          <a:lstStyle/>
          <a:p>
            <a:r>
              <a:rPr lang="en-US" dirty="0"/>
              <a:t>By :- Amisha Yadav</a:t>
            </a:r>
          </a:p>
          <a:p>
            <a:r>
              <a:rPr lang="en-US" dirty="0"/>
              <a:t>        Rohit Sabat</a:t>
            </a:r>
          </a:p>
          <a:p>
            <a:r>
              <a:rPr lang="en-US" dirty="0"/>
              <a:t>        Umaid Shaikh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37C9-F67A-5EBB-9490-942BD7D5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68AC2-A984-7493-1C16-69C37E72C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Planning Poker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: A collaborative estimation technique used to estimate the effort required for Product Backlog items.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Burndown Chart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: A visual representation showing the amount of work remaining in a Sprint, helping track progress.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Velocity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: A measure of the team's capacity to deliver work in a Sprint based on historical data.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445EE-A08C-31D9-DEE4-04FC23B53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E60EC-74B8-34AB-5A04-23DD22F8E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9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1CB1-3DC7-2B86-EC2C-909B6AEC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Tools(Jira)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A900-3C48-435A-3312-D141B8FD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Jira is a widely used project management tool that supports Agile and Scrum </a:t>
            </a:r>
            <a:r>
              <a:rPr lang="en-US" sz="2000">
                <a:solidFill>
                  <a:srgbClr val="374151"/>
                </a:solidFill>
                <a:ea typeface="+mn-lt"/>
                <a:cs typeface="+mn-lt"/>
              </a:rPr>
              <a:t>methodologies.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 It helps teams manage their backlog, plan Sprints, track progress, and collaborate effectively.</a:t>
            </a:r>
          </a:p>
          <a:p>
            <a:pPr marL="342900" indent="-342900">
              <a:buChar char="•"/>
            </a:pP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It is designed to facilitate Agile project management and software development processes, making it a valuable tool for Scrum teams and other Agile methodologies.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A4453-FA7E-357A-1586-D95364686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CF374-EAB9-ED3D-CECC-74D05A85D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B5E8-BA52-DB83-5D74-77DE745E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Jira for Agile Scrum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F472-DF9B-FCDB-62B5-617BE9B96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Visibility</a:t>
            </a: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: Jira enhances transparency by providing a clear view of project progress, allowing stakeholders to stay informed and make data-driven decisions.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Flexibility</a:t>
            </a: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: Teams can customize Jira to align with their specific Agile practices and adapt as their processes evolve.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Collaboration</a:t>
            </a: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: Jira facilitates collaboration among team members, enabling effective communication and coordination, particularly for remote or distributed teams.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Scalability</a:t>
            </a: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: Jira is suitable for small teams as well as large organizations with complex projects, making it a versatile tool for Agile Scrum implementations.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28F8-56BA-0D8D-D40E-813529DEA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B67F-4F36-8B6E-8B55-400ABBAFB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9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AF0B-18D8-075A-07BC-917C7D10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443F-C06F-A77F-F903-CC883CBB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374151"/>
                </a:solidFill>
                <a:ea typeface="+mn-lt"/>
                <a:cs typeface="+mn-lt"/>
              </a:rPr>
              <a:t>Agile Scrum promotes collaboration, adaptability, and customer value.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374151"/>
                </a:solidFill>
                <a:ea typeface="+mn-lt"/>
                <a:cs typeface="+mn-lt"/>
              </a:rPr>
              <a:t>It offers a structured approach to project management for iterative and incremental development.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Successful implementation of Scrum requires understanding and commitment from all team members.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CEFB0-981E-36C8-E072-1A74980CC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A530A-0C49-C1D6-0085-1CFBBED20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7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5741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457200" indent="-457200">
              <a:buChar char="•"/>
            </a:pPr>
            <a:r>
              <a:rPr lang="en-US" dirty="0"/>
              <a:t>Introduction</a:t>
            </a:r>
            <a:endParaRPr lang="en-US"/>
          </a:p>
          <a:p>
            <a:pPr marL="457200" indent="-457200">
              <a:buChar char="•"/>
            </a:pPr>
            <a:r>
              <a:rPr lang="en-US" dirty="0"/>
              <a:t>What is Scrum</a:t>
            </a:r>
          </a:p>
          <a:p>
            <a:pPr marL="457200" indent="-457200">
              <a:buChar char="•"/>
            </a:pPr>
            <a:r>
              <a:rPr lang="en-US" dirty="0"/>
              <a:t>What is Scrum Framework</a:t>
            </a:r>
          </a:p>
          <a:p>
            <a:pPr marL="457200" indent="-457200">
              <a:buChar char="•"/>
            </a:pPr>
            <a:r>
              <a:rPr lang="en-US" dirty="0"/>
              <a:t>Scrum Roles</a:t>
            </a:r>
          </a:p>
          <a:p>
            <a:pPr marL="457200" indent="-457200">
              <a:buChar char="•"/>
            </a:pPr>
            <a:r>
              <a:rPr lang="en-US" dirty="0"/>
              <a:t>Scrum Artifacts</a:t>
            </a:r>
          </a:p>
          <a:p>
            <a:pPr marL="457200" indent="-457200">
              <a:buChar char="•"/>
            </a:pPr>
            <a:r>
              <a:rPr lang="en-US" dirty="0"/>
              <a:t>Scrum Events</a:t>
            </a:r>
          </a:p>
          <a:p>
            <a:pPr marL="457200" indent="-457200">
              <a:buChar char="•"/>
            </a:pPr>
            <a:r>
              <a:rPr lang="en-US" dirty="0"/>
              <a:t>Scrum Matrics</a:t>
            </a:r>
          </a:p>
          <a:p>
            <a:pPr marL="457200" indent="-457200">
              <a:buChar char="•"/>
            </a:pPr>
            <a:r>
              <a:rPr lang="en-US" dirty="0"/>
              <a:t>Tools</a:t>
            </a:r>
          </a:p>
          <a:p>
            <a:pPr marL="457200" indent="-457200">
              <a:buChar char="•"/>
            </a:pPr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Agile Scrum Framework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BB13-FCE4-B744-4B2C-0731FCAB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D4AF-EA3C-4ECB-6A82-CB37CB8D5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000" b="1" dirty="0">
                <a:solidFill>
                  <a:srgbClr val="374151"/>
                </a:solidFill>
                <a:latin typeface="Arial"/>
                <a:cs typeface="Arial"/>
              </a:rPr>
              <a:t>Agile Scrum is a dynamic and adaptable project management framework that has revolutionized the way teams develop products and deliver value to customers.</a:t>
            </a:r>
            <a:endParaRPr lang="en-US" sz="2000" dirty="0">
              <a:solidFill>
                <a:srgbClr val="374151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000" b="1" dirty="0">
                <a:solidFill>
                  <a:srgbClr val="374151"/>
                </a:solidFill>
                <a:latin typeface="Arial"/>
                <a:cs typeface="Arial"/>
              </a:rPr>
              <a:t> It originated in the world of software development but has found widespread adoption in various industries due to its effectiveness in managing complex projects.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58623-2D8E-CDE9-1D71-171E4D680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Agile Scrum Framework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1A45A-88DE-88BD-F470-7A9D49909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8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F845-E038-C1E9-C118-240BE8B2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Agile Scrum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6D3E-3323-CC99-427D-E530E01A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1800" b="1" dirty="0">
                <a:ea typeface="+mn-lt"/>
                <a:cs typeface="+mn-lt"/>
              </a:rPr>
              <a:t>Iterative and Incremental:</a:t>
            </a:r>
            <a:r>
              <a:rPr lang="en-US" sz="1800" dirty="0">
                <a:solidFill>
                  <a:srgbClr val="374151"/>
                </a:solidFill>
                <a:ea typeface="+mn-lt"/>
                <a:cs typeface="+mn-lt"/>
              </a:rPr>
              <a:t> Agile Scrum promotes iterative and incremental development. Instead of trying to deliver everything at once, it divides the project into small, manageable pieces called "Sprints."</a:t>
            </a:r>
            <a:endParaRPr lang="en-US" sz="1800"/>
          </a:p>
          <a:p>
            <a:pPr marL="457200" indent="-457200">
              <a:buAutoNum type="arabicPeriod"/>
            </a:pPr>
            <a:r>
              <a:rPr lang="en-US" sz="1800" b="1" dirty="0">
                <a:ea typeface="+mn-lt"/>
                <a:cs typeface="+mn-lt"/>
              </a:rPr>
              <a:t>Customer-Centric:</a:t>
            </a:r>
            <a:r>
              <a:rPr lang="en-US" sz="1800" dirty="0">
                <a:solidFill>
                  <a:srgbClr val="374151"/>
                </a:solidFill>
                <a:ea typeface="+mn-lt"/>
                <a:cs typeface="+mn-lt"/>
              </a:rPr>
              <a:t> The framework places a strong emphasis on customer satisfaction. The customer or product owner plays a central role in setting priorities and ensuring that the team delivers features that provide real value.</a:t>
            </a:r>
            <a:endParaRPr lang="en-US" sz="1800"/>
          </a:p>
          <a:p>
            <a:pPr marL="457200" indent="-457200">
              <a:buAutoNum type="arabicPeriod"/>
            </a:pPr>
            <a:r>
              <a:rPr lang="en-US" sz="1800" b="1" dirty="0">
                <a:ea typeface="+mn-lt"/>
                <a:cs typeface="+mn-lt"/>
              </a:rPr>
              <a:t>Transparency:</a:t>
            </a:r>
            <a:r>
              <a:rPr lang="en-US" sz="1800" dirty="0">
                <a:solidFill>
                  <a:srgbClr val="374151"/>
                </a:solidFill>
                <a:ea typeface="+mn-lt"/>
                <a:cs typeface="+mn-lt"/>
              </a:rPr>
              <a:t> Agile Scrum values transparency at all levels. The progress, issues, and impediments are made visible through artifacts and ceremonies, fostering trust and collaboration.</a:t>
            </a:r>
            <a:endParaRPr lang="en-US" sz="1800"/>
          </a:p>
          <a:p>
            <a:pPr marL="457200" indent="-457200">
              <a:buAutoNum type="arabicPeriod"/>
            </a:pPr>
            <a:r>
              <a:rPr lang="en-US" sz="1800" b="1" dirty="0">
                <a:ea typeface="+mn-lt"/>
                <a:cs typeface="+mn-lt"/>
              </a:rPr>
              <a:t>Empowered Teams:</a:t>
            </a:r>
            <a:r>
              <a:rPr lang="en-US" sz="1800" dirty="0">
                <a:solidFill>
                  <a:srgbClr val="374151"/>
                </a:solidFill>
                <a:ea typeface="+mn-lt"/>
                <a:cs typeface="+mn-lt"/>
              </a:rPr>
              <a:t> Agile Scrum empowers self-organizing teams. Team members have the autonomy to decide how to accomplish their work, leading to greater creativity and ownership.</a:t>
            </a:r>
            <a:endParaRPr lang="en-US" sz="1800"/>
          </a:p>
          <a:p>
            <a:pPr marL="457200" indent="-457200">
              <a:buAutoNum type="arabicPeriod"/>
            </a:pPr>
            <a:r>
              <a:rPr lang="en-US" sz="1800" b="1" dirty="0">
                <a:ea typeface="+mn-lt"/>
                <a:cs typeface="+mn-lt"/>
              </a:rPr>
              <a:t>Continuous Improvement:</a:t>
            </a:r>
            <a:r>
              <a:rPr lang="en-US" sz="1800" dirty="0">
                <a:solidFill>
                  <a:srgbClr val="374151"/>
                </a:solidFill>
                <a:ea typeface="+mn-lt"/>
                <a:cs typeface="+mn-lt"/>
              </a:rPr>
              <a:t> The framework encourages continuous improvement through regular retrospectives, where teams reflect on their work and make adjustments to enhance efficiency and quality.</a:t>
            </a:r>
            <a:endParaRPr lang="en-US" sz="180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7CA56-6676-2A81-2C50-4497297AF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Agile Scrum Framework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CC5EF-0280-8118-457C-B5B849A7E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5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B263-71AD-EFC7-01FA-873D7099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Scrum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EE0B1-6AEE-2E15-8740-2B163512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Scrum is an Agile project management framework used for developing products, especially software.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 It emphasizes iterative and incremental progress, frequent inspection, and adaptation to deliver high-value products to customers.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E9327-E3F4-2563-AAB3-D4851604B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Agile Scrum Framework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300F-7F81-2348-57F8-D84552FFD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1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0687-1268-7D81-0136-3A493ADD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Scrum Framework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2C5E-1E4D-3135-120A-805ABDE0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sz="2000">
              <a:solidFill>
                <a:srgbClr val="374151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The Scrum framework provides a structured approach to Agile project management. It consists of defined roles, artifacts, events, and rules that guide teams in delivering valuable increments of a product.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Key Components</a:t>
            </a: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Scrum Roles</a:t>
            </a: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: The Product Owner, Scrum Master, and Developers (Development Team) play distinct roles in Scrum, each with specific responsibilities.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Scrum Artifacts</a:t>
            </a: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: Scrum uses specific artifacts to ensure transparency and clarity. These include the Product Backlog, Sprint Backlog, and Increment.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Scrum Events</a:t>
            </a: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: Scrum events are time-boxed meetings and ceremonies that facilitate planning, inspection, adaptation, and collaboration.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80806-6D0C-495A-223B-D95573735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Agile Scrum Framework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D0294-A04F-9A17-1485-E864216F3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7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4A71-6C2D-F522-B908-1D49A8B6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5A1F-C659-6D37-E1E9-10AE0B2AC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Product Owner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: Represents the customer or stakeholders, prioritizes the Product Backlog, and ensures the team delivers value.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Scrum Master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: Facilitates the Scrum process, removes impediments, and helps the team improve.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Developers (Development Team)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: Cross-functional members who do the actual work to deliver the Increment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2B9E3-22F8-4044-8107-027DD0825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004FD-375A-E999-6F54-D72B6C141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8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96F5-42B2-C86E-EAC3-C6CBF9CB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428CE-A81F-AC73-5E10-AF352326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Product Backlog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: An ordered list of all desired product features, enhancements, bug fixes, and other work items.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Sprint Backlog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: A subset of the Product Backlog items selected for a specific Sprint, detailing how they will be implemented.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Increment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: The potentially shippable product increment created during the Sprint.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C20C4-47DC-5378-8226-764E5F55A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BD51D-2FCC-8C9E-43BA-C46E96E4A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7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63E-2B3B-D562-B187-DEB55EFD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D494-AE46-0FA4-A19E-56D51C437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Sprint</a:t>
            </a:r>
            <a:r>
              <a:rPr lang="en-US" sz="2000">
                <a:solidFill>
                  <a:srgbClr val="374151"/>
                </a:solidFill>
                <a:ea typeface="+mn-lt"/>
                <a:cs typeface="+mn-lt"/>
              </a:rPr>
              <a:t>: A time-boxed period (usually 2-4 weeks) during which the Development Team creates a potentially shippable product increment.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Sprint Planning</a:t>
            </a: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: A meeting at the beginning of a Sprint where the team plans what they will deliver in the Sprint.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Daily Scrum</a:t>
            </a: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: A daily, time-boxed meeting where the team synchronizes their work and identifies impediments.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Sprint Review</a:t>
            </a: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: A meeting at the end of the Sprint to inspect and adapt the Increment, gather feedback, and plan the next steps.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Sprint Retrospective</a:t>
            </a: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: A meeting after the Sprint Review where the team reflects on their process and identifies improvements.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DDA98-327E-41E3-E309-E19D47C16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EDD52-04E0-3D1C-CECE-A10EDB2FF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196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2" id="{1E9E7818-336A-4DB3-9653-43A16EB0A1EB}" vid="{3A0B5E3F-0982-48C9-85EE-FA4C01508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FAC3131-8810-4A91-9F94-92262D4BBD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8A0498-6641-479D-8115-8BC7C8E6B1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73794D-D7EA-4048-9998-F5D6224939BE}">
  <ds:schemaRefs>
    <ds:schemaRef ds:uri="71af3243-3dd4-4a8d-8c0d-dd76da1f02a5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sharepoint/v3"/>
    <ds:schemaRef ds:uri="http://purl.org/dc/dcmitype/"/>
    <ds:schemaRef ds:uri="230e9df3-be65-4c73-a93b-d1236ebd677e"/>
    <ds:schemaRef ds:uri="16c05727-aa75-4e4a-9b5f-8a80a1165891"/>
    <ds:schemaRef ds:uri="http://purl.org/dc/elements/1.1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431</Words>
  <Application>Microsoft Office PowerPoint</Application>
  <PresentationFormat>Widescreen</PresentationFormat>
  <Paragraphs>151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Custom</vt:lpstr>
      <vt:lpstr>Agile Scrum Framework</vt:lpstr>
      <vt:lpstr>Agenda</vt:lpstr>
      <vt:lpstr>Introduction</vt:lpstr>
      <vt:lpstr>Principles of Agile Scrum</vt:lpstr>
      <vt:lpstr>What is Scrum ?</vt:lpstr>
      <vt:lpstr>What is Scrum Framework ?</vt:lpstr>
      <vt:lpstr>Scrum Roles</vt:lpstr>
      <vt:lpstr>Scrum Artifacts</vt:lpstr>
      <vt:lpstr>Scrum Events</vt:lpstr>
      <vt:lpstr>Scrum Metrics</vt:lpstr>
      <vt:lpstr>Tools(Jira)</vt:lpstr>
      <vt:lpstr>Why Jira for Agile Scrum ?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175</cp:revision>
  <dcterms:created xsi:type="dcterms:W3CDTF">2023-10-06T13:54:31Z</dcterms:created>
  <dcterms:modified xsi:type="dcterms:W3CDTF">2023-10-06T14:49:57Z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