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9"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2874E-61F0-4F2A-A750-481D482BA879}">
  <a:tblStyle styleId="{BCC2874E-61F0-4F2A-A750-481D482BA8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2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4e3491170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4e349117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50043e5e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50043e5e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4282d1e58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4282d1e58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50043e5e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50043e5e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50043e1e0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50043e1e0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2e6d728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2e6d728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4e3491170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4e349117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410f70e3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410f70e3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e349117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4e349117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2e6583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2e6583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4e3491170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4e349117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075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2e65832a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2e65832a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4e349117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4e349117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2e65832a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2e65832a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2e65832a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2e65832a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77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4e3491170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4e349117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4e349117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4e349117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50043e1e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50043e1e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50043e1e0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50043e1e0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4e349117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4e349117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50043e1e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50043e1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50043e1e0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50043e1e0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AcademicBdlg.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8344" y="155321"/>
            <a:ext cx="8747312" cy="4840245"/>
          </a:xfrm>
          <a:prstGeom prst="rect">
            <a:avLst/>
          </a:prstGeom>
        </p:spPr>
      </p:pic>
      <p:sp>
        <p:nvSpPr>
          <p:cNvPr id="12" name="Rectangle 11"/>
          <p:cNvSpPr/>
          <p:nvPr/>
        </p:nvSpPr>
        <p:spPr>
          <a:xfrm>
            <a:off x="198344" y="2028976"/>
            <a:ext cx="89154" cy="10287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Rectangle 12"/>
          <p:cNvSpPr/>
          <p:nvPr/>
        </p:nvSpPr>
        <p:spPr>
          <a:xfrm>
            <a:off x="8856502" y="2028976"/>
            <a:ext cx="89154" cy="10287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85800" y="2020492"/>
            <a:ext cx="7772400" cy="1102519"/>
          </a:xfrm>
        </p:spPr>
        <p:txBody>
          <a:bodyPr>
            <a:normAutofit/>
          </a:bodyPr>
          <a:lstStyle>
            <a:lvl1pPr>
              <a:defRPr sz="5250" b="0">
                <a:solidFill>
                  <a:schemeClr val="bg1"/>
                </a:solidFill>
                <a:latin typeface="Tungsten Book" charset="0"/>
                <a:ea typeface="Tungsten Book" charset="0"/>
                <a:cs typeface="Tungsten Book"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3176543"/>
            <a:ext cx="6400800" cy="892419"/>
          </a:xfrm>
        </p:spPr>
        <p:txBody>
          <a:bodyPr>
            <a:normAutofit/>
          </a:bodyPr>
          <a:lstStyle>
            <a:lvl1pPr marL="0" indent="0" algn="ctr">
              <a:buNone/>
              <a:defRPr sz="2100" i="1">
                <a:solidFill>
                  <a:schemeClr val="bg1"/>
                </a:solidFill>
                <a:latin typeface="Georgia" charset="0"/>
                <a:ea typeface="Georgia" charset="0"/>
                <a:cs typeface="Georgi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AC1C0C-88E3-4FB1-AA32-F9CF4BCA7329}" type="datetime1">
              <a:rPr lang="en-US" smtClean="0"/>
              <a:t>27-Apr-20</a:t>
            </a:fld>
            <a:endParaRPr lang="en-US"/>
          </a:p>
        </p:txBody>
      </p:sp>
      <p:sp>
        <p:nvSpPr>
          <p:cNvPr id="5" name="Footer Placeholder 4"/>
          <p:cNvSpPr>
            <a:spLocks noGrp="1"/>
          </p:cNvSpPr>
          <p:nvPr>
            <p:ph type="ftr" sz="quarter" idx="11"/>
          </p:nvPr>
        </p:nvSpPr>
        <p:spPr/>
        <p:txBody>
          <a:bodyPr/>
          <a:lstStyle/>
          <a:p>
            <a:r>
              <a:rPr lang="en-US"/>
              <a:t>Department Name or Program Title Here</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4" name="Picture 13"/>
          <p:cNvPicPr>
            <a:picLocks noChangeAspect="1"/>
          </p:cNvPicPr>
          <p:nvPr/>
        </p:nvPicPr>
        <p:blipFill>
          <a:blip r:embed="rId3"/>
          <a:stretch>
            <a:fillRect/>
          </a:stretch>
        </p:blipFill>
        <p:spPr>
          <a:xfrm>
            <a:off x="4235832" y="614548"/>
            <a:ext cx="672336" cy="552419"/>
          </a:xfrm>
          <a:prstGeom prst="rect">
            <a:avLst/>
          </a:prstGeom>
        </p:spPr>
      </p:pic>
    </p:spTree>
    <p:extLst>
      <p:ext uri="{BB962C8B-B14F-4D97-AF65-F5344CB8AC3E}">
        <p14:creationId xmlns:p14="http://schemas.microsoft.com/office/powerpoint/2010/main" val="21766532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0305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2600" y="76201"/>
            <a:ext cx="5765800" cy="857250"/>
          </a:xfrm>
        </p:spPr>
        <p:txBody>
          <a:bodyPr>
            <a:normAutofit/>
          </a:bodyPr>
          <a:lstStyle>
            <a:lvl1pPr algn="l">
              <a:defRPr sz="3600" b="0">
                <a:solidFill>
                  <a:schemeClr val="bg1"/>
                </a:solidFill>
                <a:latin typeface="Tungsten Book" charset="0"/>
                <a:ea typeface="Tungsten Book" charset="0"/>
                <a:cs typeface="Tungsten Book" charset="0"/>
              </a:defRPr>
            </a:lvl1pPr>
          </a:lstStyle>
          <a:p>
            <a:r>
              <a:rPr lang="en-US"/>
              <a:t>Click to edit Master title style</a:t>
            </a:r>
            <a:endParaRPr lang="en-US" dirty="0"/>
          </a:p>
        </p:txBody>
      </p:sp>
      <p:sp>
        <p:nvSpPr>
          <p:cNvPr id="3" name="Content Placeholder 2"/>
          <p:cNvSpPr>
            <a:spLocks noGrp="1"/>
          </p:cNvSpPr>
          <p:nvPr>
            <p:ph idx="1"/>
          </p:nvPr>
        </p:nvSpPr>
        <p:spPr>
          <a:xfrm>
            <a:off x="457201" y="1109133"/>
            <a:ext cx="8229599" cy="3485491"/>
          </a:xfrm>
        </p:spPr>
        <p:txBody>
          <a:bodyPr/>
          <a:lstStyle>
            <a:lvl1pPr marL="0" indent="0">
              <a:buNone/>
              <a:defRPr>
                <a:solidFill>
                  <a:schemeClr val="tx1">
                    <a:lumMod val="50000"/>
                    <a:lumOff val="50000"/>
                  </a:schemeClr>
                </a:solidFill>
                <a:latin typeface="Arial" charset="0"/>
                <a:ea typeface="Arial" charset="0"/>
                <a:cs typeface="Arial" charset="0"/>
              </a:defRPr>
            </a:lvl1pPr>
            <a:lvl2pPr marL="342900" indent="0">
              <a:buNone/>
              <a:defRPr>
                <a:solidFill>
                  <a:schemeClr val="tx1">
                    <a:lumMod val="50000"/>
                    <a:lumOff val="50000"/>
                  </a:schemeClr>
                </a:solidFill>
                <a:latin typeface="Arial" charset="0"/>
                <a:ea typeface="Arial" charset="0"/>
                <a:cs typeface="Arial" charset="0"/>
              </a:defRPr>
            </a:lvl2pPr>
            <a:lvl3pPr marL="685800" indent="0">
              <a:buNone/>
              <a:defRPr>
                <a:solidFill>
                  <a:schemeClr val="tx1">
                    <a:lumMod val="50000"/>
                    <a:lumOff val="50000"/>
                  </a:schemeClr>
                </a:solidFill>
                <a:latin typeface="Arial" charset="0"/>
                <a:ea typeface="Arial" charset="0"/>
                <a:cs typeface="Arial" charset="0"/>
              </a:defRPr>
            </a:lvl3pPr>
            <a:lvl4pPr marL="1028700" indent="0">
              <a:buNone/>
              <a:defRPr>
                <a:solidFill>
                  <a:schemeClr val="tx1">
                    <a:lumMod val="50000"/>
                    <a:lumOff val="50000"/>
                  </a:schemeClr>
                </a:solidFill>
                <a:latin typeface="Arial" charset="0"/>
                <a:ea typeface="Arial" charset="0"/>
                <a:cs typeface="Arial" charset="0"/>
              </a:defRPr>
            </a:lvl4pPr>
            <a:lvl5pPr marL="1371600" indent="0">
              <a:buNone/>
              <a:defRPr>
                <a:solidFill>
                  <a:schemeClr val="tx1">
                    <a:lumMod val="50000"/>
                    <a:lumOff val="50000"/>
                  </a:schemeClr>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5C8B2-AE27-4E3C-A497-979FA412D54E}" type="datetime1">
              <a:rPr lang="en-US" smtClean="0"/>
              <a:t>27-Apr-20</a:t>
            </a:fld>
            <a:endParaRPr lang="en-US"/>
          </a:p>
        </p:txBody>
      </p:sp>
      <p:sp>
        <p:nvSpPr>
          <p:cNvPr id="5" name="Footer Placeholder 4"/>
          <p:cNvSpPr>
            <a:spLocks noGrp="1"/>
          </p:cNvSpPr>
          <p:nvPr>
            <p:ph type="ftr" sz="quarter" idx="11"/>
          </p:nvPr>
        </p:nvSpPr>
        <p:spPr/>
        <p:txBody>
          <a:bodyPr/>
          <a:lstStyle/>
          <a:p>
            <a:r>
              <a:rPr lang="en-US"/>
              <a:t>ISEN 616 Project</a:t>
            </a:r>
          </a:p>
        </p:txBody>
      </p:sp>
      <p:sp>
        <p:nvSpPr>
          <p:cNvPr id="6" name="Slide Number Placeholder 5"/>
          <p:cNvSpPr>
            <a:spLocks noGrp="1"/>
          </p:cNvSpPr>
          <p:nvPr>
            <p:ph type="sldNum" sz="quarter" idx="12"/>
          </p:nvPr>
        </p:nvSpPr>
        <p:spPr/>
        <p:txBody>
          <a:bodyPr/>
          <a:lstStyle/>
          <a:p>
            <a:fld id="{1D881009-627C-4700-9B80-045ADE128E5F}" type="slidenum">
              <a:rPr lang="en-US" smtClean="0"/>
              <a:t>‹#›</a:t>
            </a:fld>
            <a:endParaRPr lang="en-US"/>
          </a:p>
        </p:txBody>
      </p:sp>
    </p:spTree>
    <p:extLst>
      <p:ext uri="{BB962C8B-B14F-4D97-AF65-F5344CB8AC3E}">
        <p14:creationId xmlns:p14="http://schemas.microsoft.com/office/powerpoint/2010/main" val="17348860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6C7D5-3053-4721-BE11-C1654BC37E40}" type="datetime1">
              <a:rPr lang="en-US" smtClean="0"/>
              <a:t>27-Apr-20</a:t>
            </a:fld>
            <a:endParaRPr lang="en-US"/>
          </a:p>
        </p:txBody>
      </p:sp>
      <p:sp>
        <p:nvSpPr>
          <p:cNvPr id="5" name="Footer Placeholder 4"/>
          <p:cNvSpPr>
            <a:spLocks noGrp="1"/>
          </p:cNvSpPr>
          <p:nvPr>
            <p:ph type="ftr" sz="quarter" idx="11"/>
          </p:nvPr>
        </p:nvSpPr>
        <p:spPr/>
        <p:txBody>
          <a:bodyPr/>
          <a:lstStyle/>
          <a:p>
            <a:r>
              <a:rPr lang="en-US"/>
              <a:t>ISEN 616 Project</a:t>
            </a:r>
          </a:p>
        </p:txBody>
      </p:sp>
      <p:sp>
        <p:nvSpPr>
          <p:cNvPr id="6" name="Slide Number Placeholder 5"/>
          <p:cNvSpPr>
            <a:spLocks noGrp="1"/>
          </p:cNvSpPr>
          <p:nvPr>
            <p:ph type="sldNum" sz="quarter" idx="12"/>
          </p:nvPr>
        </p:nvSpPr>
        <p:spPr/>
        <p:txBody>
          <a:bodyPr/>
          <a:lstStyle/>
          <a:p>
            <a:fld id="{1D881009-627C-4700-9B80-045ADE128E5F}" type="slidenum">
              <a:rPr lang="en-US" smtClean="0"/>
              <a:t>‹#›</a:t>
            </a:fld>
            <a:endParaRPr lang="en-US"/>
          </a:p>
        </p:txBody>
      </p:sp>
    </p:spTree>
    <p:extLst>
      <p:ext uri="{BB962C8B-B14F-4D97-AF65-F5344CB8AC3E}">
        <p14:creationId xmlns:p14="http://schemas.microsoft.com/office/powerpoint/2010/main" val="14030051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91075"/>
            <a:ext cx="8229600" cy="857250"/>
          </a:xfrm>
        </p:spPr>
        <p:txBody>
          <a:bodyPr/>
          <a:lstStyle/>
          <a:p>
            <a:r>
              <a:rPr lang="en-US"/>
              <a:t>Click to edit Master title style</a:t>
            </a:r>
          </a:p>
        </p:txBody>
      </p:sp>
      <p:sp>
        <p:nvSpPr>
          <p:cNvPr id="3" name="Content Placeholder 2"/>
          <p:cNvSpPr>
            <a:spLocks noGrp="1"/>
          </p:cNvSpPr>
          <p:nvPr>
            <p:ph sz="half" idx="1"/>
          </p:nvPr>
        </p:nvSpPr>
        <p:spPr>
          <a:xfrm>
            <a:off x="457200" y="1720517"/>
            <a:ext cx="4038600" cy="287410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0517"/>
            <a:ext cx="4038600" cy="287410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4C7629-E376-4227-B5C2-4287E15F74C4}" type="datetime1">
              <a:rPr lang="en-US" smtClean="0"/>
              <a:t>27-Apr-20</a:t>
            </a:fld>
            <a:endParaRPr lang="en-US"/>
          </a:p>
        </p:txBody>
      </p:sp>
      <p:sp>
        <p:nvSpPr>
          <p:cNvPr id="6" name="Footer Placeholder 5"/>
          <p:cNvSpPr>
            <a:spLocks noGrp="1"/>
          </p:cNvSpPr>
          <p:nvPr>
            <p:ph type="ftr" sz="quarter" idx="11"/>
          </p:nvPr>
        </p:nvSpPr>
        <p:spPr/>
        <p:txBody>
          <a:bodyPr/>
          <a:lstStyle/>
          <a:p>
            <a:r>
              <a:rPr lang="en-US"/>
              <a:t>ISEN 616 Project</a:t>
            </a:r>
          </a:p>
        </p:txBody>
      </p:sp>
      <p:sp>
        <p:nvSpPr>
          <p:cNvPr id="7" name="Slide Number Placeholder 6"/>
          <p:cNvSpPr>
            <a:spLocks noGrp="1"/>
          </p:cNvSpPr>
          <p:nvPr>
            <p:ph type="sldNum" sz="quarter" idx="12"/>
          </p:nvPr>
        </p:nvSpPr>
        <p:spPr/>
        <p:txBody>
          <a:bodyPr/>
          <a:lstStyle/>
          <a:p>
            <a:fld id="{1D881009-627C-4700-9B80-045ADE128E5F}" type="slidenum">
              <a:rPr lang="en-US" smtClean="0"/>
              <a:t>‹#›</a:t>
            </a:fld>
            <a:endParaRPr lang="en-US"/>
          </a:p>
        </p:txBody>
      </p:sp>
    </p:spTree>
    <p:extLst>
      <p:ext uri="{BB962C8B-B14F-4D97-AF65-F5344CB8AC3E}">
        <p14:creationId xmlns:p14="http://schemas.microsoft.com/office/powerpoint/2010/main" val="48060998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502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30324"/>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210146"/>
            <a:ext cx="4040188" cy="238447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730324"/>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210146"/>
            <a:ext cx="4041775" cy="238447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DD328A-6181-40E3-9AB1-80CB285EFA5C}" type="datetime1">
              <a:rPr lang="en-US" smtClean="0"/>
              <a:t>27-Apr-20</a:t>
            </a:fld>
            <a:endParaRPr lang="en-US"/>
          </a:p>
        </p:txBody>
      </p:sp>
      <p:sp>
        <p:nvSpPr>
          <p:cNvPr id="8" name="Footer Placeholder 7"/>
          <p:cNvSpPr>
            <a:spLocks noGrp="1"/>
          </p:cNvSpPr>
          <p:nvPr>
            <p:ph type="ftr" sz="quarter" idx="11"/>
          </p:nvPr>
        </p:nvSpPr>
        <p:spPr/>
        <p:txBody>
          <a:bodyPr/>
          <a:lstStyle/>
          <a:p>
            <a:r>
              <a:rPr lang="en-US"/>
              <a:t>ISEN 616 Project</a:t>
            </a:r>
          </a:p>
        </p:txBody>
      </p:sp>
      <p:sp>
        <p:nvSpPr>
          <p:cNvPr id="9" name="Slide Number Placeholder 8"/>
          <p:cNvSpPr>
            <a:spLocks noGrp="1"/>
          </p:cNvSpPr>
          <p:nvPr>
            <p:ph type="sldNum" sz="quarter" idx="12"/>
          </p:nvPr>
        </p:nvSpPr>
        <p:spPr/>
        <p:txBody>
          <a:bodyPr/>
          <a:lstStyle/>
          <a:p>
            <a:fld id="{1D881009-627C-4700-9B80-045ADE128E5F}" type="slidenum">
              <a:rPr lang="en-US" smtClean="0"/>
              <a:t>‹#›</a:t>
            </a:fld>
            <a:endParaRPr lang="en-US"/>
          </a:p>
        </p:txBody>
      </p:sp>
    </p:spTree>
    <p:extLst>
      <p:ext uri="{BB962C8B-B14F-4D97-AF65-F5344CB8AC3E}">
        <p14:creationId xmlns:p14="http://schemas.microsoft.com/office/powerpoint/2010/main" val="22615157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1" name="Picture 10" descr="PSCwall.psd"/>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4954" y="156029"/>
            <a:ext cx="8754094" cy="4831444"/>
          </a:xfrm>
          <a:prstGeom prst="rect">
            <a:avLst/>
          </a:prstGeom>
        </p:spPr>
      </p:pic>
      <p:sp>
        <p:nvSpPr>
          <p:cNvPr id="12" name="Rectangle 11"/>
          <p:cNvSpPr/>
          <p:nvPr/>
        </p:nvSpPr>
        <p:spPr>
          <a:xfrm>
            <a:off x="795353" y="1570076"/>
            <a:ext cx="7553295" cy="200334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Rectangle 12"/>
          <p:cNvSpPr/>
          <p:nvPr/>
        </p:nvSpPr>
        <p:spPr>
          <a:xfrm>
            <a:off x="795353" y="2057193"/>
            <a:ext cx="96012" cy="10287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8252636" y="2068667"/>
            <a:ext cx="96012" cy="10287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 name="Date Placeholder 2"/>
          <p:cNvSpPr>
            <a:spLocks noGrp="1"/>
          </p:cNvSpPr>
          <p:nvPr>
            <p:ph type="dt" sz="half" idx="10"/>
          </p:nvPr>
        </p:nvSpPr>
        <p:spPr/>
        <p:txBody>
          <a:bodyPr/>
          <a:lstStyle/>
          <a:p>
            <a:fld id="{B357CCAF-4C0F-4D54-966B-B653979D6E2D}" type="datetime1">
              <a:rPr lang="en-US" smtClean="0"/>
              <a:t>27-Apr-20</a:t>
            </a:fld>
            <a:endParaRPr lang="en-US"/>
          </a:p>
        </p:txBody>
      </p:sp>
      <p:sp>
        <p:nvSpPr>
          <p:cNvPr id="4" name="Footer Placeholder 3"/>
          <p:cNvSpPr>
            <a:spLocks noGrp="1"/>
          </p:cNvSpPr>
          <p:nvPr>
            <p:ph type="ftr" sz="quarter" idx="11"/>
          </p:nvPr>
        </p:nvSpPr>
        <p:spPr/>
        <p:txBody>
          <a:bodyPr/>
          <a:lstStyle/>
          <a:p>
            <a:r>
              <a:rPr lang="en-US"/>
              <a:t>ISEN 616 Project</a:t>
            </a:r>
          </a:p>
        </p:txBody>
      </p:sp>
      <p:sp>
        <p:nvSpPr>
          <p:cNvPr id="5" name="Slide Number Placeholder 4"/>
          <p:cNvSpPr>
            <a:spLocks noGrp="1"/>
          </p:cNvSpPr>
          <p:nvPr>
            <p:ph type="sldNum" sz="quarter" idx="12"/>
          </p:nvPr>
        </p:nvSpPr>
        <p:spPr/>
        <p:txBody>
          <a:bodyPr/>
          <a:lstStyle/>
          <a:p>
            <a:fld id="{1D881009-627C-4700-9B80-045ADE128E5F}" type="slidenum">
              <a:rPr lang="en-US" smtClean="0"/>
              <a:t>‹#›</a:t>
            </a:fld>
            <a:endParaRPr lang="en-US"/>
          </a:p>
        </p:txBody>
      </p:sp>
      <p:sp>
        <p:nvSpPr>
          <p:cNvPr id="2" name="Title 1"/>
          <p:cNvSpPr>
            <a:spLocks noGrp="1"/>
          </p:cNvSpPr>
          <p:nvPr>
            <p:ph type="title"/>
          </p:nvPr>
        </p:nvSpPr>
        <p:spPr>
          <a:xfrm>
            <a:off x="1124712" y="2154392"/>
            <a:ext cx="6894576" cy="857250"/>
          </a:xfrm>
        </p:spPr>
        <p:txBody>
          <a:bodyPr>
            <a:normAutofit/>
          </a:bodyPr>
          <a:lstStyle>
            <a:lvl1pPr>
              <a:defRPr sz="3600" b="0" i="0">
                <a:solidFill>
                  <a:srgbClr val="500000"/>
                </a:solidFill>
                <a:latin typeface="Tungsten Medium" charset="0"/>
                <a:ea typeface="Tungsten Medium" charset="0"/>
                <a:cs typeface="Tungsten Medium" charset="0"/>
              </a:defRPr>
            </a:lvl1pPr>
          </a:lstStyle>
          <a:p>
            <a:r>
              <a:rPr lang="en-US"/>
              <a:t>Click to edit Master title style</a:t>
            </a:r>
            <a:endParaRPr lang="en-US" dirty="0"/>
          </a:p>
        </p:txBody>
      </p:sp>
      <p:pic>
        <p:nvPicPr>
          <p:cNvPr id="16" name="Picture 15" descr="TAM-LogoBo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3351" y="1068447"/>
            <a:ext cx="977298" cy="977298"/>
          </a:xfrm>
          <a:prstGeom prst="rect">
            <a:avLst/>
          </a:prstGeom>
        </p:spPr>
      </p:pic>
    </p:spTree>
    <p:extLst>
      <p:ext uri="{BB962C8B-B14F-4D97-AF65-F5344CB8AC3E}">
        <p14:creationId xmlns:p14="http://schemas.microsoft.com/office/powerpoint/2010/main" val="27715060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43E01-5063-4311-871D-1D1FAF554FA7}" type="datetime1">
              <a:rPr lang="en-US" smtClean="0"/>
              <a:t>27-Apr-20</a:t>
            </a:fld>
            <a:endParaRPr lang="en-US"/>
          </a:p>
        </p:txBody>
      </p:sp>
      <p:sp>
        <p:nvSpPr>
          <p:cNvPr id="3" name="Footer Placeholder 2"/>
          <p:cNvSpPr>
            <a:spLocks noGrp="1"/>
          </p:cNvSpPr>
          <p:nvPr>
            <p:ph type="ftr" sz="quarter" idx="11"/>
          </p:nvPr>
        </p:nvSpPr>
        <p:spPr/>
        <p:txBody>
          <a:bodyPr/>
          <a:lstStyle/>
          <a:p>
            <a:r>
              <a:rPr lang="en-US"/>
              <a:t>ISEN 616 Project</a:t>
            </a:r>
          </a:p>
        </p:txBody>
      </p:sp>
      <p:sp>
        <p:nvSpPr>
          <p:cNvPr id="4" name="Slide Number Placeholder 3"/>
          <p:cNvSpPr>
            <a:spLocks noGrp="1"/>
          </p:cNvSpPr>
          <p:nvPr>
            <p:ph type="sldNum" sz="quarter" idx="12"/>
          </p:nvPr>
        </p:nvSpPr>
        <p:spPr/>
        <p:txBody>
          <a:bodyPr/>
          <a:lstStyle/>
          <a:p>
            <a:fld id="{1D881009-627C-4700-9B80-045ADE128E5F}" type="slidenum">
              <a:rPr lang="en-US" smtClean="0"/>
              <a:t>‹#›</a:t>
            </a:fld>
            <a:endParaRPr lang="en-US"/>
          </a:p>
        </p:txBody>
      </p:sp>
    </p:spTree>
    <p:extLst>
      <p:ext uri="{BB962C8B-B14F-4D97-AF65-F5344CB8AC3E}">
        <p14:creationId xmlns:p14="http://schemas.microsoft.com/office/powerpoint/2010/main" val="421844458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878307"/>
            <a:ext cx="3008313" cy="871538"/>
          </a:xfr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575050" y="878307"/>
            <a:ext cx="5111750" cy="371632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8" y="1804738"/>
            <a:ext cx="3008313" cy="278988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253F287-7ED5-4AE7-89AC-E40F759859BD}" type="datetime1">
              <a:rPr lang="en-US" smtClean="0"/>
              <a:t>27-Apr-20</a:t>
            </a:fld>
            <a:endParaRPr lang="en-US"/>
          </a:p>
        </p:txBody>
      </p:sp>
      <p:sp>
        <p:nvSpPr>
          <p:cNvPr id="6" name="Footer Placeholder 5"/>
          <p:cNvSpPr>
            <a:spLocks noGrp="1"/>
          </p:cNvSpPr>
          <p:nvPr>
            <p:ph type="ftr" sz="quarter" idx="11"/>
          </p:nvPr>
        </p:nvSpPr>
        <p:spPr/>
        <p:txBody>
          <a:bodyPr/>
          <a:lstStyle/>
          <a:p>
            <a:r>
              <a:rPr lang="en-US"/>
              <a:t>ISEN 616 Project</a:t>
            </a:r>
          </a:p>
        </p:txBody>
      </p:sp>
      <p:sp>
        <p:nvSpPr>
          <p:cNvPr id="7" name="Slide Number Placeholder 6"/>
          <p:cNvSpPr>
            <a:spLocks noGrp="1"/>
          </p:cNvSpPr>
          <p:nvPr>
            <p:ph type="sldNum" sz="quarter" idx="12"/>
          </p:nvPr>
        </p:nvSpPr>
        <p:spPr/>
        <p:txBody>
          <a:bodyPr/>
          <a:lstStyle/>
          <a:p>
            <a:fld id="{1D881009-627C-4700-9B80-045ADE128E5F}" type="slidenum">
              <a:rPr lang="en-US" smtClean="0"/>
              <a:t>‹#›</a:t>
            </a:fld>
            <a:endParaRPr lang="en-US"/>
          </a:p>
        </p:txBody>
      </p:sp>
    </p:spTree>
    <p:extLst>
      <p:ext uri="{BB962C8B-B14F-4D97-AF65-F5344CB8AC3E}">
        <p14:creationId xmlns:p14="http://schemas.microsoft.com/office/powerpoint/2010/main" val="4547076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2"/>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830179"/>
            <a:ext cx="5486400" cy="271550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64FA867-F714-4129-9067-4DAF43976DD7}" type="datetime1">
              <a:rPr lang="en-US" smtClean="0"/>
              <a:t>27-Apr-20</a:t>
            </a:fld>
            <a:endParaRPr lang="en-US"/>
          </a:p>
        </p:txBody>
      </p:sp>
      <p:sp>
        <p:nvSpPr>
          <p:cNvPr id="6" name="Footer Placeholder 5"/>
          <p:cNvSpPr>
            <a:spLocks noGrp="1"/>
          </p:cNvSpPr>
          <p:nvPr>
            <p:ph type="ftr" sz="quarter" idx="11"/>
          </p:nvPr>
        </p:nvSpPr>
        <p:spPr/>
        <p:txBody>
          <a:bodyPr/>
          <a:lstStyle/>
          <a:p>
            <a:r>
              <a:rPr lang="en-US"/>
              <a:t>ISEN 616 Project</a:t>
            </a:r>
          </a:p>
        </p:txBody>
      </p:sp>
      <p:sp>
        <p:nvSpPr>
          <p:cNvPr id="7" name="Slide Number Placeholder 6"/>
          <p:cNvSpPr>
            <a:spLocks noGrp="1"/>
          </p:cNvSpPr>
          <p:nvPr>
            <p:ph type="sldNum" sz="quarter" idx="12"/>
          </p:nvPr>
        </p:nvSpPr>
        <p:spPr/>
        <p:txBody>
          <a:bodyPr/>
          <a:lstStyle/>
          <a:p>
            <a:fld id="{1D881009-627C-4700-9B80-045ADE128E5F}" type="slidenum">
              <a:rPr lang="en-US" smtClean="0"/>
              <a:t>‹#›</a:t>
            </a:fld>
            <a:endParaRPr lang="en-US"/>
          </a:p>
        </p:txBody>
      </p:sp>
    </p:spTree>
    <p:extLst>
      <p:ext uri="{BB962C8B-B14F-4D97-AF65-F5344CB8AC3E}">
        <p14:creationId xmlns:p14="http://schemas.microsoft.com/office/powerpoint/2010/main" val="11285875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0888"/>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6191"/>
            <a:ext cx="8229600" cy="28384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5"/>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3F731B8-3273-497C-A38D-044F4D205F00}" type="datetime1">
              <a:rPr lang="en-US" smtClean="0"/>
              <a:t>27-Apr-20</a:t>
            </a:fld>
            <a:endParaRPr lang="en-US"/>
          </a:p>
        </p:txBody>
      </p:sp>
      <p:sp>
        <p:nvSpPr>
          <p:cNvPr id="5" name="Footer Placeholder 4"/>
          <p:cNvSpPr>
            <a:spLocks noGrp="1"/>
          </p:cNvSpPr>
          <p:nvPr>
            <p:ph type="ftr" sz="quarter" idx="3"/>
          </p:nvPr>
        </p:nvSpPr>
        <p:spPr>
          <a:xfrm>
            <a:off x="3124200" y="4767265"/>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ISEN 616 Project</a:t>
            </a:r>
          </a:p>
        </p:txBody>
      </p:sp>
      <p:sp>
        <p:nvSpPr>
          <p:cNvPr id="6" name="Slide Number Placeholder 5"/>
          <p:cNvSpPr>
            <a:spLocks noGrp="1"/>
          </p:cNvSpPr>
          <p:nvPr>
            <p:ph type="sldNum" sz="quarter" idx="4"/>
          </p:nvPr>
        </p:nvSpPr>
        <p:spPr>
          <a:xfrm>
            <a:off x="6553200" y="4767265"/>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D881009-627C-4700-9B80-045ADE128E5F}" type="slidenum">
              <a:rPr lang="en-US" smtClean="0"/>
              <a:t>‹#›</a:t>
            </a:fld>
            <a:endParaRPr lang="en-US"/>
          </a:p>
        </p:txBody>
      </p:sp>
      <p:sp>
        <p:nvSpPr>
          <p:cNvPr id="8" name="Shape 461"/>
          <p:cNvSpPr/>
          <p:nvPr/>
        </p:nvSpPr>
        <p:spPr>
          <a:xfrm>
            <a:off x="152404" y="4931330"/>
            <a:ext cx="7050313" cy="0"/>
          </a:xfrm>
          <a:prstGeom prst="line">
            <a:avLst/>
          </a:prstGeom>
          <a:ln w="12700">
            <a:solidFill>
              <a:srgbClr val="E4002B"/>
            </a:solidFill>
            <a:miter lim="400000"/>
          </a:ln>
        </p:spPr>
        <p:txBody>
          <a:bodyPr lIns="38100" tIns="38100" rIns="38100" bIns="38100" anchor="ctr"/>
          <a:lstStyle/>
          <a:p>
            <a:pPr>
              <a:defRPr sz="3200"/>
            </a:pPr>
            <a:endParaRPr sz="2400">
              <a:ln w="3175" cmpd="sng">
                <a:solidFill>
                  <a:srgbClr val="000000"/>
                </a:solidFill>
              </a:ln>
            </a:endParaRPr>
          </a:p>
        </p:txBody>
      </p:sp>
      <p:pic>
        <p:nvPicPr>
          <p:cNvPr id="13" name="Picture 12"/>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87867" y="173873"/>
            <a:ext cx="8568267" cy="694724"/>
          </a:xfrm>
          <a:prstGeom prst="rect">
            <a:avLst/>
          </a:prstGeom>
        </p:spPr>
      </p:pic>
      <p:sp>
        <p:nvSpPr>
          <p:cNvPr id="15" name="Rectangle 14"/>
          <p:cNvSpPr/>
          <p:nvPr/>
        </p:nvSpPr>
        <p:spPr>
          <a:xfrm>
            <a:off x="287867" y="287335"/>
            <a:ext cx="90636" cy="43680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4460012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hdr="0" ftr="0" dt="0"/>
  <p:txStyles>
    <p:titleStyle>
      <a:lvl1pPr algn="ctr" defTabSz="342900" rtl="0" eaLnBrk="1" latinLnBrk="0" hangingPunct="1">
        <a:spcBef>
          <a:spcPct val="0"/>
        </a:spcBef>
        <a:buNone/>
        <a:defRPr sz="4500" b="0" i="0" kern="1200" spc="75" baseline="0">
          <a:solidFill>
            <a:schemeClr val="tx1"/>
          </a:solidFill>
          <a:latin typeface="Tungsten Medium" charset="0"/>
          <a:ea typeface="Tungsten Medium" charset="0"/>
          <a:cs typeface="Tungsten Medium" charset="0"/>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8825" y="661050"/>
            <a:ext cx="8520600" cy="26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b="1">
                <a:latin typeface="Calibri"/>
                <a:ea typeface="Calibri"/>
                <a:cs typeface="Calibri"/>
                <a:sym typeface="Calibri"/>
              </a:rPr>
              <a:t>Classification Accuracy and Time Complexity </a:t>
            </a:r>
            <a:r>
              <a:rPr lang="en" sz="2800" b="1">
                <a:latin typeface="Calibri"/>
                <a:ea typeface="Calibri"/>
                <a:cs typeface="Calibri"/>
                <a:sym typeface="Calibri"/>
              </a:rPr>
              <a:t>for Classification Models on CIFAR-10</a:t>
            </a:r>
            <a:endParaRPr sz="2800" b="1">
              <a:latin typeface="Calibri"/>
              <a:ea typeface="Calibri"/>
              <a:cs typeface="Calibri"/>
              <a:sym typeface="Calibri"/>
            </a:endParaRPr>
          </a:p>
          <a:p>
            <a:pPr marL="0" lvl="0" indent="0" algn="ctr" rtl="0">
              <a:spcBef>
                <a:spcPts val="0"/>
              </a:spcBef>
              <a:spcAft>
                <a:spcPts val="0"/>
              </a:spcAft>
              <a:buNone/>
            </a:pPr>
            <a:endParaRPr sz="2800" b="1">
              <a:latin typeface="Calibri"/>
              <a:ea typeface="Calibri"/>
              <a:cs typeface="Calibri"/>
              <a:sym typeface="Calibri"/>
            </a:endParaRPr>
          </a:p>
          <a:p>
            <a:pPr marL="0" lvl="0" indent="0" algn="ctr" rtl="0">
              <a:spcBef>
                <a:spcPts val="0"/>
              </a:spcBef>
              <a:spcAft>
                <a:spcPts val="0"/>
              </a:spcAft>
              <a:buNone/>
            </a:pPr>
            <a:r>
              <a:rPr lang="en" sz="2800" b="1">
                <a:latin typeface="Calibri"/>
                <a:ea typeface="Calibri"/>
                <a:cs typeface="Calibri"/>
                <a:sym typeface="Calibri"/>
              </a:rPr>
              <a:t>STAT 654</a:t>
            </a:r>
            <a:endParaRPr sz="2800" b="1">
              <a:latin typeface="Calibri"/>
              <a:ea typeface="Calibri"/>
              <a:cs typeface="Calibri"/>
              <a:sym typeface="Calibri"/>
            </a:endParaRPr>
          </a:p>
          <a:p>
            <a:pPr marL="0" lvl="0" indent="0" algn="ctr" rtl="0">
              <a:spcBef>
                <a:spcPts val="0"/>
              </a:spcBef>
              <a:spcAft>
                <a:spcPts val="0"/>
              </a:spcAft>
              <a:buNone/>
            </a:pPr>
            <a:r>
              <a:rPr lang="en" sz="2200" b="1">
                <a:latin typeface="Calibri"/>
                <a:ea typeface="Calibri"/>
                <a:cs typeface="Calibri"/>
                <a:sym typeface="Calibri"/>
              </a:rPr>
              <a:t>Spring 2020</a:t>
            </a:r>
            <a:endParaRPr sz="2200" b="1">
              <a:latin typeface="Calibri"/>
              <a:ea typeface="Calibri"/>
              <a:cs typeface="Calibri"/>
              <a:sym typeface="Calibri"/>
            </a:endParaRPr>
          </a:p>
        </p:txBody>
      </p:sp>
      <p:sp>
        <p:nvSpPr>
          <p:cNvPr id="55" name="Google Shape;55;p13"/>
          <p:cNvSpPr txBox="1">
            <a:spLocks noGrp="1"/>
          </p:cNvSpPr>
          <p:nvPr>
            <p:ph type="subTitle" idx="1"/>
          </p:nvPr>
        </p:nvSpPr>
        <p:spPr>
          <a:xfrm>
            <a:off x="311700" y="3764900"/>
            <a:ext cx="8645700" cy="5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Quentarius Moore     Rohit Sonje     Adaiyibo Kio     Deep Patel     Pooja Phadke</a:t>
            </a:r>
            <a:endParaRPr sz="1800"/>
          </a:p>
        </p:txBody>
      </p:sp>
      <p:sp>
        <p:nvSpPr>
          <p:cNvPr id="56" name="Google Shape;56;p13"/>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53264" y="31340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Histogram of Oriented Gradients(HOG)</a:t>
            </a:r>
            <a:endParaRPr sz="2000" dirty="0">
              <a:solidFill>
                <a:schemeClr val="bg1"/>
              </a:solidFill>
            </a:endParaRPr>
          </a:p>
        </p:txBody>
      </p:sp>
      <p:sp>
        <p:nvSpPr>
          <p:cNvPr id="115" name="Google Shape;115;p21"/>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u="sng" dirty="0">
                <a:solidFill>
                  <a:schemeClr val="dk1"/>
                </a:solidFill>
              </a:rPr>
              <a:t>Step 1: Preprocess the data:</a:t>
            </a:r>
            <a:br>
              <a:rPr lang="en" sz="1400" u="sng" dirty="0">
                <a:solidFill>
                  <a:schemeClr val="dk1"/>
                </a:solidFill>
              </a:rPr>
            </a:br>
            <a:r>
              <a:rPr lang="en" sz="1400" dirty="0">
                <a:solidFill>
                  <a:schemeClr val="dk1"/>
                </a:solidFill>
              </a:rPr>
              <a:t>From 32*32 pixels to 64*128 pixels to keep width to height ratio 1:2.</a:t>
            </a:r>
            <a:endParaRPr sz="1400" dirty="0">
              <a:solidFill>
                <a:schemeClr val="dk1"/>
              </a:solidFill>
            </a:endParaRPr>
          </a:p>
          <a:p>
            <a:pPr marL="0" lvl="0" indent="0" algn="l" rtl="0">
              <a:lnSpc>
                <a:spcPct val="150000"/>
              </a:lnSpc>
              <a:spcBef>
                <a:spcPts val="1600"/>
              </a:spcBef>
              <a:spcAft>
                <a:spcPts val="0"/>
              </a:spcAft>
              <a:buNone/>
            </a:pPr>
            <a:r>
              <a:rPr lang="en" sz="1400" u="sng" dirty="0">
                <a:solidFill>
                  <a:schemeClr val="dk1"/>
                </a:solidFill>
              </a:rPr>
              <a:t>Step 2: </a:t>
            </a:r>
            <a:r>
              <a:rPr lang="en" sz="1400" u="sng" dirty="0">
                <a:solidFill>
                  <a:schemeClr val="dk1"/>
                </a:solidFill>
                <a:highlight>
                  <a:srgbClr val="FFFFFF"/>
                </a:highlight>
              </a:rPr>
              <a:t>Calculating Gradients for both ‘X’ and ‘Y’ directions:</a:t>
            </a:r>
            <a:endParaRPr sz="1400" u="sng" dirty="0">
              <a:solidFill>
                <a:schemeClr val="dk1"/>
              </a:solidFill>
              <a:highlight>
                <a:srgbClr val="FFFFFF"/>
              </a:highlight>
            </a:endParaRPr>
          </a:p>
          <a:p>
            <a:pPr marL="0" lvl="0" indent="0" algn="l" rtl="0">
              <a:lnSpc>
                <a:spcPct val="150000"/>
              </a:lnSpc>
              <a:spcBef>
                <a:spcPts val="0"/>
              </a:spcBef>
              <a:spcAft>
                <a:spcPts val="0"/>
              </a:spcAft>
              <a:buNone/>
            </a:pPr>
            <a:r>
              <a:rPr lang="en" sz="1400" dirty="0">
                <a:solidFill>
                  <a:schemeClr val="dk1"/>
                </a:solidFill>
                <a:highlight>
                  <a:srgbClr val="FFFFFF"/>
                </a:highlight>
              </a:rPr>
              <a:t>Let the blue pixel at center be our pixel of concern.     </a:t>
            </a:r>
            <a:br>
              <a:rPr lang="en" sz="1400" dirty="0">
                <a:solidFill>
                  <a:schemeClr val="dk1"/>
                </a:solidFill>
                <a:highlight>
                  <a:srgbClr val="FFFFFF"/>
                </a:highlight>
              </a:rPr>
            </a:br>
            <a:r>
              <a:rPr lang="en" sz="1400" dirty="0">
                <a:solidFill>
                  <a:schemeClr val="dk1"/>
                </a:solidFill>
                <a:highlight>
                  <a:srgbClr val="FFFFFF"/>
                </a:highlight>
              </a:rPr>
              <a:t>Gradients,	Gx (change in X direction) = X2 – X1</a:t>
            </a:r>
            <a:br>
              <a:rPr lang="en" sz="1400" dirty="0">
                <a:solidFill>
                  <a:schemeClr val="dk1"/>
                </a:solidFill>
                <a:highlight>
                  <a:srgbClr val="FFFFFF"/>
                </a:highlight>
              </a:rPr>
            </a:br>
            <a:r>
              <a:rPr lang="en" sz="1400" dirty="0">
                <a:solidFill>
                  <a:schemeClr val="dk1"/>
                </a:solidFill>
                <a:highlight>
                  <a:srgbClr val="FFFFFF"/>
                </a:highlight>
              </a:rPr>
              <a:t>			Gy (change in </a:t>
            </a:r>
            <a:r>
              <a:rPr lang="en-US" sz="1400" dirty="0">
                <a:solidFill>
                  <a:schemeClr val="dk1"/>
                </a:solidFill>
                <a:highlight>
                  <a:srgbClr val="FFFFFF"/>
                </a:highlight>
              </a:rPr>
              <a:t>Y</a:t>
            </a:r>
            <a:r>
              <a:rPr lang="en" sz="1400" dirty="0">
                <a:solidFill>
                  <a:schemeClr val="dk1"/>
                </a:solidFill>
                <a:highlight>
                  <a:srgbClr val="FFFFFF"/>
                </a:highlight>
              </a:rPr>
              <a:t> direction) = Y2 – Y1</a:t>
            </a:r>
            <a:endParaRPr sz="1400" u="sng" dirty="0">
              <a:solidFill>
                <a:schemeClr val="dk1"/>
              </a:solidFill>
              <a:highlight>
                <a:srgbClr val="FFFFFF"/>
              </a:highlight>
            </a:endParaRPr>
          </a:p>
          <a:p>
            <a:pPr marL="0" lvl="0" indent="0" algn="l" rtl="0">
              <a:spcBef>
                <a:spcPts val="1200"/>
              </a:spcBef>
              <a:spcAft>
                <a:spcPts val="0"/>
              </a:spcAft>
              <a:buNone/>
            </a:pPr>
            <a:r>
              <a:rPr lang="en" sz="1400" u="sng" dirty="0">
                <a:solidFill>
                  <a:schemeClr val="dk1"/>
                </a:solidFill>
                <a:highlight>
                  <a:srgbClr val="FFFFFF"/>
                </a:highlight>
              </a:rPr>
              <a:t>Step 3: Magnitude and Orientations:</a:t>
            </a:r>
            <a:endParaRPr sz="1400" u="sng" dirty="0">
              <a:solidFill>
                <a:schemeClr val="dk1"/>
              </a:solidFill>
              <a:highlight>
                <a:srgbClr val="FFFFFF"/>
              </a:highlight>
            </a:endParaRPr>
          </a:p>
          <a:p>
            <a:pPr marL="0" lvl="0" indent="0" algn="l" rtl="0">
              <a:lnSpc>
                <a:spcPct val="107916"/>
              </a:lnSpc>
              <a:spcBef>
                <a:spcPts val="1200"/>
              </a:spcBef>
              <a:spcAft>
                <a:spcPts val="0"/>
              </a:spcAft>
              <a:buClr>
                <a:schemeClr val="dk1"/>
              </a:buClr>
              <a:buSzPts val="1100"/>
              <a:buFont typeface="Arial"/>
              <a:buNone/>
            </a:pPr>
            <a:r>
              <a:rPr lang="en" sz="1400" dirty="0">
                <a:solidFill>
                  <a:schemeClr val="dk1"/>
                </a:solidFill>
                <a:highlight>
                  <a:srgbClr val="FFFFFF"/>
                </a:highlight>
              </a:rPr>
              <a:t>Total gradient magnitude =  √(Gx)</a:t>
            </a:r>
            <a:r>
              <a:rPr lang="en" sz="1400" baseline="30000" dirty="0">
                <a:solidFill>
                  <a:schemeClr val="dk1"/>
                </a:solidFill>
                <a:highlight>
                  <a:srgbClr val="FFFFFF"/>
                </a:highlight>
              </a:rPr>
              <a:t>2</a:t>
            </a:r>
            <a:r>
              <a:rPr lang="en" sz="1400" dirty="0">
                <a:solidFill>
                  <a:schemeClr val="dk1"/>
                </a:solidFill>
                <a:highlight>
                  <a:srgbClr val="FFFFFF"/>
                </a:highlight>
              </a:rPr>
              <a:t>+(Gy)</a:t>
            </a:r>
            <a:r>
              <a:rPr lang="en" sz="1400" baseline="30000" dirty="0">
                <a:solidFill>
                  <a:schemeClr val="dk1"/>
                </a:solidFill>
                <a:highlight>
                  <a:srgbClr val="FFFFFF"/>
                </a:highlight>
              </a:rPr>
              <a:t>2</a:t>
            </a:r>
            <a:endParaRPr sz="1400" baseline="30000" dirty="0">
              <a:solidFill>
                <a:schemeClr val="dk1"/>
              </a:solidFill>
              <a:highlight>
                <a:srgbClr val="FFFFFF"/>
              </a:highlight>
            </a:endParaRPr>
          </a:p>
          <a:p>
            <a:pPr marL="457200" lvl="0" indent="457200" algn="l" rtl="0">
              <a:lnSpc>
                <a:spcPct val="107916"/>
              </a:lnSpc>
              <a:spcBef>
                <a:spcPts val="1200"/>
              </a:spcBef>
              <a:spcAft>
                <a:spcPts val="0"/>
              </a:spcAft>
              <a:buClr>
                <a:schemeClr val="dk1"/>
              </a:buClr>
              <a:buSzPts val="1100"/>
              <a:buFont typeface="Arial"/>
              <a:buNone/>
            </a:pPr>
            <a:r>
              <a:rPr lang="en" sz="1400" dirty="0">
                <a:solidFill>
                  <a:schemeClr val="dk1"/>
                </a:solidFill>
                <a:highlight>
                  <a:srgbClr val="FFFFFF"/>
                </a:highlight>
              </a:rPr>
              <a:t>Orientation = atan (Gy / Gx</a:t>
            </a:r>
            <a:r>
              <a:rPr lang="en" sz="1400" dirty="0">
                <a:solidFill>
                  <a:schemeClr val="dk1"/>
                </a:solidFill>
              </a:rPr>
              <a:t> </a:t>
            </a:r>
            <a:r>
              <a:rPr lang="en" sz="1400" dirty="0">
                <a:solidFill>
                  <a:schemeClr val="dk1"/>
                </a:solidFill>
                <a:highlight>
                  <a:srgbClr val="FFFFFF"/>
                </a:highlight>
              </a:rPr>
              <a:t>)</a:t>
            </a:r>
            <a:endParaRPr sz="1400" u="sng" dirty="0">
              <a:solidFill>
                <a:schemeClr val="dk1"/>
              </a:solidFill>
              <a:highlight>
                <a:srgbClr val="FFFFFF"/>
              </a:highlight>
            </a:endParaRPr>
          </a:p>
          <a:p>
            <a:pPr marL="0" lvl="0" indent="0" algn="l" rtl="0">
              <a:lnSpc>
                <a:spcPct val="107916"/>
              </a:lnSpc>
              <a:spcBef>
                <a:spcPts val="1200"/>
              </a:spcBef>
              <a:spcAft>
                <a:spcPts val="0"/>
              </a:spcAft>
              <a:buClr>
                <a:schemeClr val="dk1"/>
              </a:buClr>
              <a:buSzPts val="1100"/>
              <a:buFont typeface="Arial"/>
              <a:buNone/>
            </a:pPr>
            <a:endParaRPr sz="1400" u="sng" dirty="0">
              <a:solidFill>
                <a:schemeClr val="dk1"/>
              </a:solidFill>
              <a:highlight>
                <a:srgbClr val="FFFFFF"/>
              </a:highlight>
            </a:endParaRPr>
          </a:p>
          <a:p>
            <a:pPr marL="0" lvl="0" indent="0" algn="l" rtl="0">
              <a:spcBef>
                <a:spcPts val="1200"/>
              </a:spcBef>
              <a:spcAft>
                <a:spcPts val="1200"/>
              </a:spcAft>
              <a:buNone/>
            </a:pPr>
            <a:endParaRPr sz="1400" u="sng" dirty="0">
              <a:solidFill>
                <a:schemeClr val="dk1"/>
              </a:solidFill>
            </a:endParaRPr>
          </a:p>
        </p:txBody>
      </p:sp>
      <p:sp>
        <p:nvSpPr>
          <p:cNvPr id="116" name="Google Shape;116;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17" name="Google Shape;117;p21"/>
          <p:cNvPicPr preferRelativeResize="0"/>
          <p:nvPr/>
        </p:nvPicPr>
        <p:blipFill>
          <a:blip r:embed="rId3">
            <a:alphaModFix/>
          </a:blip>
          <a:stretch>
            <a:fillRect/>
          </a:stretch>
        </p:blipFill>
        <p:spPr>
          <a:xfrm>
            <a:off x="5029850" y="2484063"/>
            <a:ext cx="1371600" cy="84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2"/>
          <p:cNvPicPr preferRelativeResize="0"/>
          <p:nvPr/>
        </p:nvPicPr>
        <p:blipFill rotWithShape="1">
          <a:blip r:embed="rId3">
            <a:alphaModFix/>
          </a:blip>
          <a:srcRect b="5988"/>
          <a:stretch/>
        </p:blipFill>
        <p:spPr>
          <a:xfrm>
            <a:off x="3103825" y="2299475"/>
            <a:ext cx="5728475" cy="2363750"/>
          </a:xfrm>
          <a:prstGeom prst="rect">
            <a:avLst/>
          </a:prstGeom>
          <a:noFill/>
          <a:ln>
            <a:noFill/>
          </a:ln>
        </p:spPr>
      </p:pic>
      <p:sp>
        <p:nvSpPr>
          <p:cNvPr id="125" name="Google Shape;125;p22"/>
          <p:cNvSpPr txBox="1">
            <a:spLocks noGrp="1"/>
          </p:cNvSpPr>
          <p:nvPr>
            <p:ph type="title"/>
          </p:nvPr>
        </p:nvSpPr>
        <p:spPr>
          <a:xfrm>
            <a:off x="363655" y="292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Histogram of Oriented Gradients(HOG)</a:t>
            </a:r>
            <a:endParaRPr sz="2000" dirty="0">
              <a:solidFill>
                <a:schemeClr val="bg1"/>
              </a:solidFill>
            </a:endParaRPr>
          </a:p>
        </p:txBody>
      </p:sp>
      <p:sp>
        <p:nvSpPr>
          <p:cNvPr id="123" name="Google Shape;123;p22"/>
          <p:cNvSpPr txBox="1">
            <a:spLocks noGrp="1"/>
          </p:cNvSpPr>
          <p:nvPr>
            <p:ph type="body" idx="1"/>
          </p:nvPr>
        </p:nvSpPr>
        <p:spPr>
          <a:xfrm>
            <a:off x="311700" y="1152475"/>
            <a:ext cx="8520600" cy="369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u="sng">
                <a:solidFill>
                  <a:schemeClr val="dk1"/>
                </a:solidFill>
                <a:highlight>
                  <a:srgbClr val="FFFFFF"/>
                </a:highlight>
              </a:rPr>
              <a:t>Step 4: Histogram of Gradients using 8*8 pixels per cell:</a:t>
            </a:r>
            <a:endParaRPr sz="1400" u="sng">
              <a:solidFill>
                <a:schemeClr val="dk1"/>
              </a:solidFill>
              <a:highlight>
                <a:srgbClr val="FFFFFF"/>
              </a:highlight>
            </a:endParaRPr>
          </a:p>
          <a:p>
            <a:pPr marL="0" lvl="0" indent="0" algn="just" rtl="0">
              <a:lnSpc>
                <a:spcPct val="107916"/>
              </a:lnSpc>
              <a:spcBef>
                <a:spcPts val="1200"/>
              </a:spcBef>
              <a:spcAft>
                <a:spcPts val="0"/>
              </a:spcAft>
              <a:buClr>
                <a:schemeClr val="dk1"/>
              </a:buClr>
              <a:buSzPts val="1100"/>
              <a:buFont typeface="Arial"/>
              <a:buNone/>
            </a:pPr>
            <a:r>
              <a:rPr lang="en" sz="1400">
                <a:solidFill>
                  <a:schemeClr val="dk1"/>
                </a:solidFill>
                <a:highlight>
                  <a:srgbClr val="FFFFFF"/>
                </a:highlight>
              </a:rPr>
              <a:t>We then add the contribution of a pixel’s gradient to the bins on either side of the pixel gradient. The higher contribution is given to the bin value which is closer to the orientation as shown in example below:</a:t>
            </a:r>
            <a:endParaRPr sz="1400" u="sng">
              <a:solidFill>
                <a:schemeClr val="dk1"/>
              </a:solidFill>
              <a:highlight>
                <a:srgbClr val="FFFFFF"/>
              </a:highlight>
            </a:endParaRPr>
          </a:p>
          <a:p>
            <a:pPr marL="0" lvl="0" indent="0" algn="l" rtl="0">
              <a:lnSpc>
                <a:spcPct val="107916"/>
              </a:lnSpc>
              <a:spcBef>
                <a:spcPts val="1200"/>
              </a:spcBef>
              <a:spcAft>
                <a:spcPts val="1200"/>
              </a:spcAft>
              <a:buClr>
                <a:schemeClr val="dk1"/>
              </a:buClr>
              <a:buSzPts val="1100"/>
              <a:buFont typeface="Arial"/>
              <a:buNone/>
            </a:pPr>
            <a:r>
              <a:rPr lang="en" sz="1400" b="1">
                <a:solidFill>
                  <a:schemeClr val="dk1"/>
                </a:solidFill>
                <a:highlight>
                  <a:srgbClr val="FFFFFF"/>
                </a:highlight>
              </a:rPr>
              <a:t>Per each 8*8 pixels cell, one histogram.</a:t>
            </a:r>
            <a:br>
              <a:rPr lang="en" sz="1400" b="1">
                <a:solidFill>
                  <a:schemeClr val="dk1"/>
                </a:solidFill>
                <a:highlight>
                  <a:srgbClr val="FFFFFF"/>
                </a:highlight>
              </a:rPr>
            </a:br>
            <a:r>
              <a:rPr lang="en" sz="1400" b="1">
                <a:solidFill>
                  <a:schemeClr val="dk1"/>
                </a:solidFill>
                <a:highlight>
                  <a:srgbClr val="FFFFFF"/>
                </a:highlight>
              </a:rPr>
              <a:t>One histogram have 9 bins of orientation.</a:t>
            </a:r>
            <a:br>
              <a:rPr lang="en" sz="1400" b="1">
                <a:solidFill>
                  <a:schemeClr val="dk1"/>
                </a:solidFill>
                <a:highlight>
                  <a:srgbClr val="FFFFFF"/>
                </a:highlight>
              </a:rPr>
            </a:br>
            <a:r>
              <a:rPr lang="en" sz="1400" b="1">
                <a:solidFill>
                  <a:schemeClr val="dk1"/>
                </a:solidFill>
                <a:highlight>
                  <a:srgbClr val="FFFFFF"/>
                </a:highlight>
              </a:rPr>
              <a:t>Thus, a (9*1) feature vector is created per each cell.</a:t>
            </a:r>
            <a:endParaRPr sz="1400" b="1">
              <a:solidFill>
                <a:schemeClr val="dk1"/>
              </a:solidFill>
              <a:highlight>
                <a:srgbClr val="FFFFFF"/>
              </a:highlight>
            </a:endParaRPr>
          </a:p>
        </p:txBody>
      </p:sp>
      <p:sp>
        <p:nvSpPr>
          <p:cNvPr id="124" name="Google Shape;124;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56727" y="28856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Histogram of Oriented Gradients(HOG)</a:t>
            </a:r>
            <a:endParaRPr sz="2000" dirty="0">
              <a:solidFill>
                <a:schemeClr val="bg1"/>
              </a:solidFill>
            </a:endParaRPr>
          </a:p>
          <a:p>
            <a:pPr marL="0" lvl="0" indent="0" algn="l" rtl="0">
              <a:spcBef>
                <a:spcPts val="0"/>
              </a:spcBef>
              <a:spcAft>
                <a:spcPts val="0"/>
              </a:spcAft>
              <a:buNone/>
            </a:pPr>
            <a:endParaRPr sz="4400" dirty="0">
              <a:solidFill>
                <a:schemeClr val="bg1"/>
              </a:solidFill>
            </a:endParaRPr>
          </a:p>
        </p:txBody>
      </p:sp>
      <p:sp>
        <p:nvSpPr>
          <p:cNvPr id="131" name="Google Shape;131;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u="sng" dirty="0">
                <a:solidFill>
                  <a:schemeClr val="dk1"/>
                </a:solidFill>
                <a:highlight>
                  <a:schemeClr val="lt1"/>
                </a:highlight>
              </a:rPr>
              <a:t>Step 5: Normalize Gradient using 2*2 cells per block i.e. 1 block of 16*16 pixels:</a:t>
            </a:r>
            <a:endParaRPr sz="1400" dirty="0">
              <a:solidFill>
                <a:schemeClr val="dk1"/>
              </a:solidFill>
              <a:highlight>
                <a:schemeClr val="lt1"/>
              </a:highlight>
            </a:endParaRPr>
          </a:p>
          <a:p>
            <a:pPr marL="0" lvl="0" indent="0" algn="l" rtl="0">
              <a:spcBef>
                <a:spcPts val="1200"/>
              </a:spcBef>
              <a:spcAft>
                <a:spcPts val="0"/>
              </a:spcAft>
              <a:buNone/>
            </a:pPr>
            <a:r>
              <a:rPr lang="en" sz="1400" dirty="0">
                <a:solidFill>
                  <a:schemeClr val="dk1"/>
                </a:solidFill>
                <a:highlight>
                  <a:schemeClr val="lt1"/>
                </a:highlight>
              </a:rPr>
              <a:t>Gradients are sensitive to overall image lighting variations. To reduce the effect of lighting variation, normalization is done by iterating a block of size 16*16 pixels over the complete image.</a:t>
            </a:r>
            <a:endParaRPr sz="1400" b="1" dirty="0">
              <a:solidFill>
                <a:schemeClr val="dk1"/>
              </a:solidFill>
              <a:highlight>
                <a:srgbClr val="FFFFFF"/>
              </a:highlight>
            </a:endParaRPr>
          </a:p>
          <a:p>
            <a:pPr marL="0" lvl="0" indent="0" rtl="0">
              <a:lnSpc>
                <a:spcPct val="107916"/>
              </a:lnSpc>
              <a:spcBef>
                <a:spcPts val="1200"/>
              </a:spcBef>
              <a:spcAft>
                <a:spcPts val="0"/>
              </a:spcAft>
              <a:buNone/>
            </a:pPr>
            <a:r>
              <a:rPr lang="en" sz="1400" dirty="0">
                <a:solidFill>
                  <a:schemeClr val="dk1"/>
                </a:solidFill>
                <a:highlight>
                  <a:srgbClr val="FFFFFF"/>
                </a:highlight>
              </a:rPr>
              <a:t>One block of 16*16 pixels = 4 cells of 8*8 pixels</a:t>
            </a:r>
            <a:br>
              <a:rPr lang="en" sz="1400" dirty="0">
                <a:solidFill>
                  <a:schemeClr val="dk1"/>
                </a:solidFill>
                <a:highlight>
                  <a:srgbClr val="FFFFFF"/>
                </a:highlight>
              </a:rPr>
            </a:br>
            <a:r>
              <a:rPr lang="en" sz="1400" dirty="0">
                <a:solidFill>
                  <a:schemeClr val="dk1"/>
                </a:solidFill>
                <a:highlight>
                  <a:srgbClr val="FFFFFF"/>
                </a:highlight>
              </a:rPr>
              <a:t>One block has 4 of (9*1) feature</a:t>
            </a:r>
            <a:br>
              <a:rPr lang="en" sz="1400" dirty="0">
                <a:solidFill>
                  <a:schemeClr val="dk1"/>
                </a:solidFill>
                <a:highlight>
                  <a:srgbClr val="FFFFFF"/>
                </a:highlight>
              </a:rPr>
            </a:br>
            <a:r>
              <a:rPr lang="en" sz="1400" dirty="0">
                <a:solidFill>
                  <a:schemeClr val="dk1"/>
                </a:solidFill>
                <a:highlight>
                  <a:srgbClr val="FFFFFF"/>
                </a:highlight>
              </a:rPr>
              <a:t>i.e. (36*1) vector of features per block.</a:t>
            </a:r>
            <a:endParaRPr sz="1400" dirty="0">
              <a:solidFill>
                <a:schemeClr val="dk1"/>
              </a:solidFill>
              <a:highlight>
                <a:srgbClr val="FFFFFF"/>
              </a:highlight>
            </a:endParaRPr>
          </a:p>
          <a:p>
            <a:pPr marL="0" lvl="0" indent="0" rtl="0">
              <a:lnSpc>
                <a:spcPct val="107916"/>
              </a:lnSpc>
              <a:spcBef>
                <a:spcPts val="1200"/>
              </a:spcBef>
              <a:spcAft>
                <a:spcPts val="0"/>
              </a:spcAft>
              <a:buNone/>
            </a:pPr>
            <a:r>
              <a:rPr lang="en" sz="1400" b="1" dirty="0">
                <a:solidFill>
                  <a:schemeClr val="dk1"/>
                </a:solidFill>
                <a:highlight>
                  <a:srgbClr val="FFFFFF"/>
                </a:highlight>
              </a:rPr>
              <a:t>Normalization of each block is done by</a:t>
            </a:r>
            <a:br>
              <a:rPr lang="en" sz="1400" b="1" dirty="0">
                <a:solidFill>
                  <a:schemeClr val="dk1"/>
                </a:solidFill>
                <a:highlight>
                  <a:srgbClr val="FFFFFF"/>
                </a:highlight>
              </a:rPr>
            </a:br>
            <a:r>
              <a:rPr lang="en" sz="1400" b="1" dirty="0">
                <a:solidFill>
                  <a:schemeClr val="dk1"/>
                </a:solidFill>
                <a:highlight>
                  <a:srgbClr val="FFFFFF"/>
                </a:highlight>
              </a:rPr>
              <a:t>dividing all feature values of a vector by</a:t>
            </a:r>
            <a:br>
              <a:rPr lang="en" sz="1400" b="1" dirty="0">
                <a:solidFill>
                  <a:schemeClr val="dk1"/>
                </a:solidFill>
                <a:highlight>
                  <a:srgbClr val="FFFFFF"/>
                </a:highlight>
              </a:rPr>
            </a:br>
            <a:r>
              <a:rPr lang="en" sz="1400" b="1" dirty="0">
                <a:solidFill>
                  <a:schemeClr val="dk1"/>
                </a:solidFill>
                <a:highlight>
                  <a:srgbClr val="FFFFFF"/>
                </a:highlight>
              </a:rPr>
              <a:t>the ‘square root of sum of squares’ of</a:t>
            </a:r>
            <a:br>
              <a:rPr lang="en" sz="1400" b="1" dirty="0">
                <a:solidFill>
                  <a:schemeClr val="dk1"/>
                </a:solidFill>
                <a:highlight>
                  <a:srgbClr val="FFFFFF"/>
                </a:highlight>
              </a:rPr>
            </a:br>
            <a:r>
              <a:rPr lang="en" sz="1400" b="1" dirty="0">
                <a:solidFill>
                  <a:schemeClr val="dk1"/>
                </a:solidFill>
                <a:highlight>
                  <a:srgbClr val="FFFFFF"/>
                </a:highlight>
              </a:rPr>
              <a:t>all 36 values.</a:t>
            </a:r>
            <a:endParaRPr sz="1400" dirty="0">
              <a:solidFill>
                <a:schemeClr val="dk1"/>
              </a:solidFill>
              <a:highlight>
                <a:srgbClr val="FFFFFF"/>
              </a:highlight>
            </a:endParaRPr>
          </a:p>
          <a:p>
            <a:pPr marL="0" lvl="0" indent="0" algn="l" rtl="0">
              <a:spcBef>
                <a:spcPts val="1200"/>
              </a:spcBef>
              <a:spcAft>
                <a:spcPts val="1200"/>
              </a:spcAft>
              <a:buClr>
                <a:schemeClr val="dk1"/>
              </a:buClr>
              <a:buSzPts val="1100"/>
              <a:buFont typeface="Arial"/>
              <a:buNone/>
            </a:pPr>
            <a:endParaRPr sz="1400" dirty="0">
              <a:solidFill>
                <a:schemeClr val="dk1"/>
              </a:solidFill>
              <a:highlight>
                <a:schemeClr val="lt1"/>
              </a:highlight>
            </a:endParaRPr>
          </a:p>
        </p:txBody>
      </p:sp>
      <p:sp>
        <p:nvSpPr>
          <p:cNvPr id="132" name="Google Shape;132;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33" name="Google Shape;133;p23"/>
          <p:cNvPicPr preferRelativeResize="0"/>
          <p:nvPr/>
        </p:nvPicPr>
        <p:blipFill rotWithShape="1">
          <a:blip r:embed="rId3">
            <a:alphaModFix/>
          </a:blip>
          <a:srcRect t="2765" b="9997"/>
          <a:stretch/>
        </p:blipFill>
        <p:spPr>
          <a:xfrm>
            <a:off x="4820800" y="2307600"/>
            <a:ext cx="4323200" cy="252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74045" y="21593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Histogram of Oriented Gradients(HOG)</a:t>
            </a:r>
            <a:endParaRPr sz="2000" dirty="0">
              <a:solidFill>
                <a:schemeClr val="bg1"/>
              </a:solidFill>
            </a:endParaRPr>
          </a:p>
          <a:p>
            <a:pPr marL="0" lvl="0" indent="0" algn="l" rtl="0">
              <a:spcBef>
                <a:spcPts val="0"/>
              </a:spcBef>
              <a:spcAft>
                <a:spcPts val="0"/>
              </a:spcAft>
              <a:buNone/>
            </a:pPr>
            <a:endParaRPr sz="4400" dirty="0">
              <a:solidFill>
                <a:schemeClr val="bg1"/>
              </a:solidFill>
            </a:endParaRPr>
          </a:p>
        </p:txBody>
      </p:sp>
      <p:sp>
        <p:nvSpPr>
          <p:cNvPr id="139" name="Google Shape;139;p24"/>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u="sng" dirty="0">
                <a:solidFill>
                  <a:schemeClr val="dk1"/>
                </a:solidFill>
                <a:highlight>
                  <a:srgbClr val="FFFFFF"/>
                </a:highlight>
              </a:rPr>
              <a:t>Step 6: Feature for the complete image:</a:t>
            </a:r>
            <a:endParaRPr sz="1400" u="sng" dirty="0">
              <a:solidFill>
                <a:schemeClr val="dk1"/>
              </a:solidFill>
              <a:highlight>
                <a:srgbClr val="FFFFFF"/>
              </a:highlight>
            </a:endParaRPr>
          </a:p>
          <a:p>
            <a:pPr marL="0" lvl="0" indent="0" algn="l" rtl="0">
              <a:lnSpc>
                <a:spcPct val="107916"/>
              </a:lnSpc>
              <a:spcBef>
                <a:spcPts val="1200"/>
              </a:spcBef>
              <a:spcAft>
                <a:spcPts val="0"/>
              </a:spcAft>
              <a:buNone/>
            </a:pPr>
            <a:r>
              <a:rPr lang="en" sz="1400" dirty="0">
                <a:solidFill>
                  <a:schemeClr val="dk1"/>
                </a:solidFill>
                <a:highlight>
                  <a:srgbClr val="FFFFFF"/>
                </a:highlight>
              </a:rPr>
              <a:t>We would need 7 blocks of 16*16 pixels to cover 64 pixels width and 15 blocks of 16*16 pixels to cover 128 pixels height. Thus, Features for the complete image will be given by 7*15 of (36*1) features</a:t>
            </a:r>
            <a:br>
              <a:rPr lang="en" sz="1400" dirty="0">
                <a:solidFill>
                  <a:schemeClr val="dk1"/>
                </a:solidFill>
                <a:highlight>
                  <a:srgbClr val="FFFFFF"/>
                </a:highlight>
              </a:rPr>
            </a:br>
            <a:r>
              <a:rPr lang="en" sz="1400" dirty="0">
                <a:solidFill>
                  <a:schemeClr val="dk1"/>
                </a:solidFill>
                <a:highlight>
                  <a:srgbClr val="FFFFFF"/>
                </a:highlight>
              </a:rPr>
              <a:t>which will result in 7*15*36 i.e. (3780*1) vector of features.</a:t>
            </a:r>
            <a:endParaRPr sz="1400" dirty="0">
              <a:solidFill>
                <a:schemeClr val="dk1"/>
              </a:solidFill>
              <a:highlight>
                <a:srgbClr val="FFFFFF"/>
              </a:highlight>
            </a:endParaRPr>
          </a:p>
          <a:p>
            <a:pPr marL="0" lvl="0" indent="0" algn="l" rtl="0">
              <a:lnSpc>
                <a:spcPct val="107916"/>
              </a:lnSpc>
              <a:spcBef>
                <a:spcPts val="1200"/>
              </a:spcBef>
              <a:spcAft>
                <a:spcPts val="0"/>
              </a:spcAft>
              <a:buClr>
                <a:schemeClr val="dk1"/>
              </a:buClr>
              <a:buSzPts val="1100"/>
              <a:buFont typeface="Arial"/>
              <a:buNone/>
            </a:pPr>
            <a:r>
              <a:rPr lang="en" sz="1400" b="1" dirty="0">
                <a:solidFill>
                  <a:schemeClr val="dk1"/>
                </a:solidFill>
                <a:highlight>
                  <a:srgbClr val="FFFFFF"/>
                </a:highlight>
              </a:rPr>
              <a:t>Applying HOG feature extraction on CIFAR-10 results:</a:t>
            </a:r>
            <a:br>
              <a:rPr lang="en" sz="1400" b="1" dirty="0">
                <a:solidFill>
                  <a:schemeClr val="dk1"/>
                </a:solidFill>
                <a:highlight>
                  <a:srgbClr val="FFFFFF"/>
                </a:highlight>
              </a:rPr>
            </a:br>
            <a:r>
              <a:rPr lang="en" sz="1400" dirty="0">
                <a:solidFill>
                  <a:schemeClr val="dk1"/>
                </a:solidFill>
                <a:highlight>
                  <a:srgbClr val="FFFFFF"/>
                </a:highlight>
              </a:rPr>
              <a:t>50000 images in train dataset = feature array of shape (50000*3780)</a:t>
            </a:r>
            <a:br>
              <a:rPr lang="en" sz="1400" dirty="0">
                <a:solidFill>
                  <a:schemeClr val="dk1"/>
                </a:solidFill>
                <a:highlight>
                  <a:srgbClr val="FFFFFF"/>
                </a:highlight>
              </a:rPr>
            </a:br>
            <a:r>
              <a:rPr lang="en" sz="1400" dirty="0">
                <a:solidFill>
                  <a:schemeClr val="dk1"/>
                </a:solidFill>
                <a:highlight>
                  <a:srgbClr val="FFFFFF"/>
                </a:highlight>
              </a:rPr>
              <a:t>10000 images in test dataset = </a:t>
            </a:r>
            <a:r>
              <a:rPr lang="en" sz="1400" dirty="0">
                <a:solidFill>
                  <a:schemeClr val="dk1"/>
                </a:solidFill>
                <a:highlight>
                  <a:schemeClr val="lt1"/>
                </a:highlight>
              </a:rPr>
              <a:t>feature array of shape (10000*3780)</a:t>
            </a:r>
            <a:r>
              <a:rPr lang="en" sz="1400" dirty="0">
                <a:solidFill>
                  <a:schemeClr val="dk1"/>
                </a:solidFill>
                <a:highlight>
                  <a:srgbClr val="FFFFFF"/>
                </a:highlight>
              </a:rPr>
              <a:t>.</a:t>
            </a:r>
            <a:endParaRPr sz="1400" dirty="0">
              <a:solidFill>
                <a:schemeClr val="dk1"/>
              </a:solidFill>
              <a:highlight>
                <a:srgbClr val="FFFFFF"/>
              </a:highlight>
            </a:endParaRPr>
          </a:p>
          <a:p>
            <a:pPr marL="0" lvl="0" indent="0" algn="l" rtl="0">
              <a:lnSpc>
                <a:spcPct val="107916"/>
              </a:lnSpc>
              <a:spcBef>
                <a:spcPts val="800"/>
              </a:spcBef>
              <a:spcAft>
                <a:spcPts val="800"/>
              </a:spcAft>
              <a:buClr>
                <a:schemeClr val="dk1"/>
              </a:buClr>
              <a:buSzPts val="1100"/>
              <a:buFont typeface="Arial"/>
              <a:buNone/>
            </a:pPr>
            <a:endParaRPr sz="1400" dirty="0">
              <a:solidFill>
                <a:schemeClr val="dk1"/>
              </a:solidFill>
              <a:highlight>
                <a:srgbClr val="FFFFFF"/>
              </a:highlight>
            </a:endParaRPr>
          </a:p>
        </p:txBody>
      </p:sp>
      <p:sp>
        <p:nvSpPr>
          <p:cNvPr id="140" name="Google Shape;140;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41" name="Google Shape;141;p24"/>
          <p:cNvPicPr preferRelativeResize="0"/>
          <p:nvPr/>
        </p:nvPicPr>
        <p:blipFill>
          <a:blip r:embed="rId3">
            <a:alphaModFix/>
          </a:blip>
          <a:stretch>
            <a:fillRect/>
          </a:stretch>
        </p:blipFill>
        <p:spPr>
          <a:xfrm>
            <a:off x="3179475" y="3160924"/>
            <a:ext cx="3714525" cy="1671225"/>
          </a:xfrm>
          <a:prstGeom prst="rect">
            <a:avLst/>
          </a:prstGeom>
          <a:noFill/>
          <a:ln>
            <a:noFill/>
          </a:ln>
        </p:spPr>
      </p:pic>
      <p:pic>
        <p:nvPicPr>
          <p:cNvPr id="142" name="Google Shape;142;p24"/>
          <p:cNvPicPr preferRelativeResize="0"/>
          <p:nvPr/>
        </p:nvPicPr>
        <p:blipFill>
          <a:blip r:embed="rId4">
            <a:alphaModFix/>
          </a:blip>
          <a:stretch>
            <a:fillRect/>
          </a:stretch>
        </p:blipFill>
        <p:spPr>
          <a:xfrm>
            <a:off x="6987600" y="3124253"/>
            <a:ext cx="1657750" cy="175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63655" y="275670"/>
            <a:ext cx="8520600" cy="572700"/>
          </a:xfrm>
          <a:prstGeom prst="rect">
            <a:avLst/>
          </a:prstGeom>
        </p:spPr>
        <p:txBody>
          <a:bodyPr spcFirstLastPara="1" wrap="square" lIns="91425" tIns="91425" rIns="91425" bIns="91425" anchor="t" anchorCtr="0">
            <a:noAutofit/>
          </a:bodyPr>
          <a:lstStyle/>
          <a:p>
            <a:pPr lvl="0" algn="l"/>
            <a:r>
              <a:rPr lang="en-US" sz="2000" dirty="0">
                <a:solidFill>
                  <a:schemeClr val="bg1"/>
                </a:solidFill>
              </a:rPr>
              <a:t>Traditional</a:t>
            </a:r>
            <a:r>
              <a:rPr lang="en" sz="2000" dirty="0">
                <a:solidFill>
                  <a:schemeClr val="bg1"/>
                </a:solidFill>
              </a:rPr>
              <a:t> Methods (HOG)</a:t>
            </a:r>
            <a:endParaRPr sz="2000" dirty="0">
              <a:solidFill>
                <a:schemeClr val="bg1"/>
              </a:solidFill>
            </a:endParaRPr>
          </a:p>
        </p:txBody>
      </p:sp>
      <p:sp>
        <p:nvSpPr>
          <p:cNvPr id="149" name="Google Shape;149;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148" name="Google Shape;148;p25"/>
          <p:cNvGraphicFramePr/>
          <p:nvPr>
            <p:extLst>
              <p:ext uri="{D42A27DB-BD31-4B8C-83A1-F6EECF244321}">
                <p14:modId xmlns:p14="http://schemas.microsoft.com/office/powerpoint/2010/main" val="1960756546"/>
              </p:ext>
            </p:extLst>
          </p:nvPr>
        </p:nvGraphicFramePr>
        <p:xfrm>
          <a:off x="564100" y="1248375"/>
          <a:ext cx="7902750" cy="1981050"/>
        </p:xfrm>
        <a:graphic>
          <a:graphicData uri="http://schemas.openxmlformats.org/drawingml/2006/table">
            <a:tbl>
              <a:tblPr>
                <a:noFill/>
                <a:tableStyleId>{BCC2874E-61F0-4F2A-A750-481D482BA879}</a:tableStyleId>
              </a:tblPr>
              <a:tblGrid>
                <a:gridCol w="1818400">
                  <a:extLst>
                    <a:ext uri="{9D8B030D-6E8A-4147-A177-3AD203B41FA5}">
                      <a16:colId xmlns:a16="http://schemas.microsoft.com/office/drawing/2014/main" val="20000"/>
                    </a:ext>
                  </a:extLst>
                </a:gridCol>
                <a:gridCol w="1279700">
                  <a:extLst>
                    <a:ext uri="{9D8B030D-6E8A-4147-A177-3AD203B41FA5}">
                      <a16:colId xmlns:a16="http://schemas.microsoft.com/office/drawing/2014/main" val="20001"/>
                    </a:ext>
                  </a:extLst>
                </a:gridCol>
                <a:gridCol w="1187725">
                  <a:extLst>
                    <a:ext uri="{9D8B030D-6E8A-4147-A177-3AD203B41FA5}">
                      <a16:colId xmlns:a16="http://schemas.microsoft.com/office/drawing/2014/main" val="20002"/>
                    </a:ext>
                  </a:extLst>
                </a:gridCol>
                <a:gridCol w="1126450">
                  <a:extLst>
                    <a:ext uri="{9D8B030D-6E8A-4147-A177-3AD203B41FA5}">
                      <a16:colId xmlns:a16="http://schemas.microsoft.com/office/drawing/2014/main" val="20003"/>
                    </a:ext>
                  </a:extLst>
                </a:gridCol>
                <a:gridCol w="1218400">
                  <a:extLst>
                    <a:ext uri="{9D8B030D-6E8A-4147-A177-3AD203B41FA5}">
                      <a16:colId xmlns:a16="http://schemas.microsoft.com/office/drawing/2014/main" val="20004"/>
                    </a:ext>
                  </a:extLst>
                </a:gridCol>
                <a:gridCol w="1272075">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1400" b="1"/>
                        <a:t>Model</a:t>
                      </a:r>
                      <a:endParaRPr sz="1400" b="1"/>
                    </a:p>
                  </a:txBody>
                  <a:tcPr marL="91425" marR="91425" marT="91425" marB="91425">
                    <a:solidFill>
                      <a:srgbClr val="B7B7B7"/>
                    </a:solidFill>
                  </a:tcPr>
                </a:tc>
                <a:tc>
                  <a:txBody>
                    <a:bodyPr/>
                    <a:lstStyle/>
                    <a:p>
                      <a:pPr marL="0" lvl="0" indent="0" algn="ctr" rtl="0">
                        <a:spcBef>
                          <a:spcPts val="0"/>
                        </a:spcBef>
                        <a:spcAft>
                          <a:spcPts val="0"/>
                        </a:spcAft>
                        <a:buNone/>
                      </a:pPr>
                      <a:r>
                        <a:rPr lang="en" sz="1400" b="1"/>
                        <a:t>Accuracy</a:t>
                      </a:r>
                      <a:endParaRPr sz="1400" b="1"/>
                    </a:p>
                  </a:txBody>
                  <a:tcPr marL="91425" marR="91425" marT="91425" marB="91425">
                    <a:solidFill>
                      <a:srgbClr val="B7B7B7"/>
                    </a:solidFill>
                  </a:tcPr>
                </a:tc>
                <a:tc>
                  <a:txBody>
                    <a:bodyPr/>
                    <a:lstStyle/>
                    <a:p>
                      <a:pPr marL="0" lvl="0" indent="0" algn="ctr" rtl="0">
                        <a:spcBef>
                          <a:spcPts val="0"/>
                        </a:spcBef>
                        <a:spcAft>
                          <a:spcPts val="0"/>
                        </a:spcAft>
                        <a:buNone/>
                      </a:pPr>
                      <a:r>
                        <a:rPr lang="en" sz="1400" b="1"/>
                        <a:t>Precision</a:t>
                      </a:r>
                      <a:endParaRPr sz="1400" b="1"/>
                    </a:p>
                  </a:txBody>
                  <a:tcPr marL="91425" marR="91425" marT="91425" marB="91425">
                    <a:solidFill>
                      <a:srgbClr val="B7B7B7"/>
                    </a:solidFill>
                  </a:tcPr>
                </a:tc>
                <a:tc>
                  <a:txBody>
                    <a:bodyPr/>
                    <a:lstStyle/>
                    <a:p>
                      <a:pPr marL="0" lvl="0" indent="0" algn="ctr" rtl="0">
                        <a:spcBef>
                          <a:spcPts val="0"/>
                        </a:spcBef>
                        <a:spcAft>
                          <a:spcPts val="0"/>
                        </a:spcAft>
                        <a:buNone/>
                      </a:pPr>
                      <a:r>
                        <a:rPr lang="en" sz="1400" b="1"/>
                        <a:t>Recall</a:t>
                      </a:r>
                      <a:endParaRPr sz="1400" b="1"/>
                    </a:p>
                  </a:txBody>
                  <a:tcPr marL="91425" marR="91425" marT="91425" marB="91425">
                    <a:solidFill>
                      <a:srgbClr val="B7B7B7"/>
                    </a:solidFill>
                  </a:tcPr>
                </a:tc>
                <a:tc>
                  <a:txBody>
                    <a:bodyPr/>
                    <a:lstStyle/>
                    <a:p>
                      <a:pPr marL="0" lvl="0" indent="0" algn="ctr" rtl="0">
                        <a:spcBef>
                          <a:spcPts val="0"/>
                        </a:spcBef>
                        <a:spcAft>
                          <a:spcPts val="0"/>
                        </a:spcAft>
                        <a:buNone/>
                      </a:pPr>
                      <a:r>
                        <a:rPr lang="en" sz="1400" b="1"/>
                        <a:t>F1 Score</a:t>
                      </a:r>
                      <a:endParaRPr sz="1400" b="1"/>
                    </a:p>
                  </a:txBody>
                  <a:tcPr marL="91425" marR="91425" marT="91425" marB="91425">
                    <a:solidFill>
                      <a:srgbClr val="B7B7B7"/>
                    </a:solidFill>
                  </a:tcPr>
                </a:tc>
                <a:tc>
                  <a:txBody>
                    <a:bodyPr/>
                    <a:lstStyle/>
                    <a:p>
                      <a:pPr marL="0" lvl="0" indent="0" algn="ctr" rtl="0">
                        <a:spcBef>
                          <a:spcPts val="0"/>
                        </a:spcBef>
                        <a:spcAft>
                          <a:spcPts val="0"/>
                        </a:spcAft>
                        <a:buNone/>
                      </a:pPr>
                      <a:r>
                        <a:rPr lang="en" sz="1400" b="1"/>
                        <a:t>Time (s)</a:t>
                      </a:r>
                      <a:endParaRPr sz="1400" b="1"/>
                    </a:p>
                  </a:txBody>
                  <a:tcPr marL="91425" marR="91425" marT="91425" marB="91425">
                    <a:solidFill>
                      <a:srgbClr val="B7B7B7"/>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400" dirty="0"/>
                        <a:t>Naive Bayes</a:t>
                      </a:r>
                      <a:endParaRPr sz="1400" dirty="0"/>
                    </a:p>
                  </a:txBody>
                  <a:tcPr marL="91425" marR="91425" marT="91425" marB="91425"/>
                </a:tc>
                <a:tc>
                  <a:txBody>
                    <a:bodyPr/>
                    <a:lstStyle/>
                    <a:p>
                      <a:pPr marL="0" lvl="0" indent="0" algn="ctr" rtl="0">
                        <a:spcBef>
                          <a:spcPts val="0"/>
                        </a:spcBef>
                        <a:spcAft>
                          <a:spcPts val="0"/>
                        </a:spcAft>
                        <a:buNone/>
                      </a:pPr>
                      <a:r>
                        <a:rPr lang="en" sz="1400"/>
                        <a:t>0.49</a:t>
                      </a:r>
                      <a:endParaRPr sz="1400"/>
                    </a:p>
                  </a:txBody>
                  <a:tcPr marL="91425" marR="91425" marT="91425" marB="91425"/>
                </a:tc>
                <a:tc>
                  <a:txBody>
                    <a:bodyPr/>
                    <a:lstStyle/>
                    <a:p>
                      <a:pPr marL="0" lvl="0" indent="0" algn="ctr" rtl="0">
                        <a:spcBef>
                          <a:spcPts val="0"/>
                        </a:spcBef>
                        <a:spcAft>
                          <a:spcPts val="0"/>
                        </a:spcAft>
                        <a:buNone/>
                      </a:pPr>
                      <a:r>
                        <a:rPr lang="en" sz="1400"/>
                        <a:t>0.48</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0.48</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0.48</a:t>
                      </a:r>
                      <a:endParaRPr sz="1400"/>
                    </a:p>
                  </a:txBody>
                  <a:tcPr marL="91425" marR="91425" marT="91425" marB="91425"/>
                </a:tc>
                <a:tc>
                  <a:txBody>
                    <a:bodyPr/>
                    <a:lstStyle/>
                    <a:p>
                      <a:pPr marL="0" lvl="0" indent="0" algn="ctr" rtl="0">
                        <a:spcBef>
                          <a:spcPts val="0"/>
                        </a:spcBef>
                        <a:spcAft>
                          <a:spcPts val="0"/>
                        </a:spcAft>
                        <a:buNone/>
                      </a:pPr>
                      <a:r>
                        <a:rPr lang="en" sz="1400"/>
                        <a:t>0.30</a:t>
                      </a:r>
                      <a:endParaRPr sz="14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400"/>
                        <a:t>KNN</a:t>
                      </a:r>
                      <a:endParaRPr sz="1400"/>
                    </a:p>
                  </a:txBody>
                  <a:tcPr marL="91425" marR="91425" marT="91425" marB="91425"/>
                </a:tc>
                <a:tc>
                  <a:txBody>
                    <a:bodyPr/>
                    <a:lstStyle/>
                    <a:p>
                      <a:pPr marL="0" lvl="0" indent="0" algn="ctr" rtl="0">
                        <a:spcBef>
                          <a:spcPts val="0"/>
                        </a:spcBef>
                        <a:spcAft>
                          <a:spcPts val="0"/>
                        </a:spcAft>
                        <a:buNone/>
                      </a:pPr>
                      <a:r>
                        <a:rPr lang="en" sz="1400"/>
                        <a:t>0.60</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0.16</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0.13</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0.16</a:t>
                      </a:r>
                      <a:endParaRPr sz="1400"/>
                    </a:p>
                  </a:txBody>
                  <a:tcPr marL="91425" marR="91425" marT="91425" marB="91425"/>
                </a:tc>
                <a:tc>
                  <a:txBody>
                    <a:bodyPr/>
                    <a:lstStyle/>
                    <a:p>
                      <a:pPr marL="0" lvl="0" indent="0" algn="ctr" rtl="0">
                        <a:spcBef>
                          <a:spcPts val="0"/>
                        </a:spcBef>
                        <a:spcAft>
                          <a:spcPts val="0"/>
                        </a:spcAft>
                        <a:buNone/>
                      </a:pPr>
                      <a:r>
                        <a:rPr lang="en" sz="1400"/>
                        <a:t>0.17</a:t>
                      </a:r>
                      <a:endParaRPr sz="14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400"/>
                        <a:t>Logistic Regression</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0.54</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0.54</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0.54</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0.54</a:t>
                      </a:r>
                      <a:endParaRPr sz="1400"/>
                    </a:p>
                  </a:txBody>
                  <a:tcPr marL="91425" marR="91425" marT="91425" marB="91425"/>
                </a:tc>
                <a:tc>
                  <a:txBody>
                    <a:bodyPr/>
                    <a:lstStyle/>
                    <a:p>
                      <a:pPr marL="0" lvl="0" indent="0" algn="ctr" rtl="0">
                        <a:spcBef>
                          <a:spcPts val="0"/>
                        </a:spcBef>
                        <a:spcAft>
                          <a:spcPts val="0"/>
                        </a:spcAft>
                        <a:buNone/>
                      </a:pPr>
                      <a:r>
                        <a:rPr lang="en" sz="1400"/>
                        <a:t>31.90</a:t>
                      </a:r>
                      <a:endParaRPr sz="140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Clr>
                          <a:schemeClr val="dk1"/>
                        </a:buClr>
                        <a:buSzPts val="1100"/>
                        <a:buFont typeface="Arial"/>
                        <a:buNone/>
                      </a:pPr>
                      <a:r>
                        <a:rPr lang="en" sz="1400">
                          <a:solidFill>
                            <a:schemeClr val="dk1"/>
                          </a:solidFill>
                        </a:rPr>
                        <a:t>Random Forest</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0.43</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0.43</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0.43</a:t>
                      </a:r>
                      <a:endParaRPr sz="1400"/>
                    </a:p>
                  </a:txBody>
                  <a:tcPr marL="91425" marR="91425" marT="91425" marB="91425"/>
                </a:tc>
                <a:tc>
                  <a:txBody>
                    <a:bodyPr/>
                    <a:lstStyle/>
                    <a:p>
                      <a:pPr marL="0" lvl="0" indent="0" algn="ctr" rtl="0">
                        <a:spcBef>
                          <a:spcPts val="0"/>
                        </a:spcBef>
                        <a:spcAft>
                          <a:spcPts val="0"/>
                        </a:spcAft>
                        <a:buNone/>
                      </a:pPr>
                      <a:r>
                        <a:rPr lang="en" sz="1400">
                          <a:solidFill>
                            <a:schemeClr val="dk1"/>
                          </a:solidFill>
                        </a:rPr>
                        <a:t>0.43</a:t>
                      </a:r>
                      <a:endParaRPr sz="1400"/>
                    </a:p>
                  </a:txBody>
                  <a:tcPr marL="91425" marR="91425" marT="91425" marB="91425"/>
                </a:tc>
                <a:tc>
                  <a:txBody>
                    <a:bodyPr/>
                    <a:lstStyle/>
                    <a:p>
                      <a:pPr marL="0" lvl="0" indent="0" algn="ctr" rtl="0">
                        <a:spcBef>
                          <a:spcPts val="0"/>
                        </a:spcBef>
                        <a:spcAft>
                          <a:spcPts val="0"/>
                        </a:spcAft>
                        <a:buNone/>
                      </a:pPr>
                      <a:r>
                        <a:rPr lang="en" sz="1400" dirty="0"/>
                        <a:t>110.00</a:t>
                      </a:r>
                      <a:endParaRPr sz="1400" dirty="0"/>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50" name="Google Shape;150;p25"/>
          <p:cNvGraphicFramePr/>
          <p:nvPr>
            <p:extLst>
              <p:ext uri="{D42A27DB-BD31-4B8C-83A1-F6EECF244321}">
                <p14:modId xmlns:p14="http://schemas.microsoft.com/office/powerpoint/2010/main" val="3276369935"/>
              </p:ext>
            </p:extLst>
          </p:nvPr>
        </p:nvGraphicFramePr>
        <p:xfrm>
          <a:off x="564100" y="3392850"/>
          <a:ext cx="7902750" cy="1188630"/>
        </p:xfrm>
        <a:graphic>
          <a:graphicData uri="http://schemas.openxmlformats.org/drawingml/2006/table">
            <a:tbl>
              <a:tblPr>
                <a:noFill/>
                <a:tableStyleId>{BCC2874E-61F0-4F2A-A750-481D482BA879}</a:tableStyleId>
              </a:tblPr>
              <a:tblGrid>
                <a:gridCol w="1818400">
                  <a:extLst>
                    <a:ext uri="{9D8B030D-6E8A-4147-A177-3AD203B41FA5}">
                      <a16:colId xmlns:a16="http://schemas.microsoft.com/office/drawing/2014/main" val="20000"/>
                    </a:ext>
                  </a:extLst>
                </a:gridCol>
                <a:gridCol w="1279700">
                  <a:extLst>
                    <a:ext uri="{9D8B030D-6E8A-4147-A177-3AD203B41FA5}">
                      <a16:colId xmlns:a16="http://schemas.microsoft.com/office/drawing/2014/main" val="20001"/>
                    </a:ext>
                  </a:extLst>
                </a:gridCol>
                <a:gridCol w="1187725">
                  <a:extLst>
                    <a:ext uri="{9D8B030D-6E8A-4147-A177-3AD203B41FA5}">
                      <a16:colId xmlns:a16="http://schemas.microsoft.com/office/drawing/2014/main" val="20002"/>
                    </a:ext>
                  </a:extLst>
                </a:gridCol>
                <a:gridCol w="1126450">
                  <a:extLst>
                    <a:ext uri="{9D8B030D-6E8A-4147-A177-3AD203B41FA5}">
                      <a16:colId xmlns:a16="http://schemas.microsoft.com/office/drawing/2014/main" val="20003"/>
                    </a:ext>
                  </a:extLst>
                </a:gridCol>
                <a:gridCol w="1218400">
                  <a:extLst>
                    <a:ext uri="{9D8B030D-6E8A-4147-A177-3AD203B41FA5}">
                      <a16:colId xmlns:a16="http://schemas.microsoft.com/office/drawing/2014/main" val="20004"/>
                    </a:ext>
                  </a:extLst>
                </a:gridCol>
                <a:gridCol w="1272075">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1400" b="1" dirty="0"/>
                        <a:t>Model</a:t>
                      </a:r>
                      <a:endParaRPr sz="1400" b="1"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en" sz="1400" b="1"/>
                        <a:t>Accuracy</a:t>
                      </a:r>
                      <a:endParaRPr sz="14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en" sz="1400" b="1"/>
                        <a:t>Precision</a:t>
                      </a:r>
                      <a:endParaRPr sz="14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en" sz="1400" b="1"/>
                        <a:t>Recall</a:t>
                      </a:r>
                      <a:endParaRPr sz="14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en" sz="1400" b="1"/>
                        <a:t>F1 Score</a:t>
                      </a:r>
                      <a:endParaRPr sz="14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tc>
                  <a:txBody>
                    <a:bodyPr/>
                    <a:lstStyle/>
                    <a:p>
                      <a:pPr marL="0" lvl="0" indent="0" algn="ctr" rtl="0">
                        <a:spcBef>
                          <a:spcPts val="0"/>
                        </a:spcBef>
                        <a:spcAft>
                          <a:spcPts val="0"/>
                        </a:spcAft>
                        <a:buNone/>
                      </a:pPr>
                      <a:r>
                        <a:rPr lang="en" sz="1400" b="1"/>
                        <a:t>Time (s)</a:t>
                      </a:r>
                      <a:endParaRPr sz="14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400">
                          <a:solidFill>
                            <a:schemeClr val="dk1"/>
                          </a:solidFill>
                        </a:rPr>
                        <a:t>Naive Bayes</a:t>
                      </a:r>
                      <a:endParaRPr sz="140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400"/>
                        <a:t>0.35</a:t>
                      </a:r>
                      <a:endParaRPr sz="140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400"/>
                        <a:t>0.33</a:t>
                      </a:r>
                      <a:endParaRPr sz="140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400"/>
                        <a:t>0.32</a:t>
                      </a:r>
                      <a:endParaRPr sz="140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400"/>
                        <a:t>0.33</a:t>
                      </a:r>
                      <a:endParaRPr sz="140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400"/>
                        <a:t>1.64</a:t>
                      </a:r>
                      <a:endParaRPr sz="1400"/>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400">
                          <a:solidFill>
                            <a:schemeClr val="dk1"/>
                          </a:solidFill>
                        </a:rPr>
                        <a:t>Logistic Regression</a:t>
                      </a:r>
                      <a:endParaRPr sz="1400"/>
                    </a:p>
                  </a:txBody>
                  <a:tcPr marL="91425" marR="91425" marT="91425" marB="91425" anchor="ctr"/>
                </a:tc>
                <a:tc>
                  <a:txBody>
                    <a:bodyPr/>
                    <a:lstStyle/>
                    <a:p>
                      <a:pPr marL="0" lvl="0" indent="0" algn="ctr" rtl="0">
                        <a:spcBef>
                          <a:spcPts val="0"/>
                        </a:spcBef>
                        <a:spcAft>
                          <a:spcPts val="0"/>
                        </a:spcAft>
                        <a:buNone/>
                      </a:pPr>
                      <a:r>
                        <a:rPr lang="en" sz="1400"/>
                        <a:t>0.53</a:t>
                      </a:r>
                      <a:endParaRPr sz="1400"/>
                    </a:p>
                  </a:txBody>
                  <a:tcPr marL="91425" marR="91425" marT="91425" marB="91425" anchor="ctr"/>
                </a:tc>
                <a:tc>
                  <a:txBody>
                    <a:bodyPr/>
                    <a:lstStyle/>
                    <a:p>
                      <a:pPr marL="0" lvl="0" indent="0" algn="ctr" rtl="0">
                        <a:spcBef>
                          <a:spcPts val="0"/>
                        </a:spcBef>
                        <a:spcAft>
                          <a:spcPts val="0"/>
                        </a:spcAft>
                        <a:buNone/>
                      </a:pPr>
                      <a:r>
                        <a:rPr lang="en" sz="1400"/>
                        <a:t>0.33</a:t>
                      </a:r>
                      <a:endParaRPr sz="1400"/>
                    </a:p>
                  </a:txBody>
                  <a:tcPr marL="91425" marR="91425" marT="91425" marB="91425" anchor="ctr"/>
                </a:tc>
                <a:tc>
                  <a:txBody>
                    <a:bodyPr/>
                    <a:lstStyle/>
                    <a:p>
                      <a:pPr marL="0" lvl="0" indent="0" algn="ctr" rtl="0">
                        <a:spcBef>
                          <a:spcPts val="0"/>
                        </a:spcBef>
                        <a:spcAft>
                          <a:spcPts val="0"/>
                        </a:spcAft>
                        <a:buNone/>
                      </a:pPr>
                      <a:r>
                        <a:rPr lang="en" sz="1400"/>
                        <a:t>0.32</a:t>
                      </a:r>
                      <a:endParaRPr sz="1400"/>
                    </a:p>
                  </a:txBody>
                  <a:tcPr marL="91425" marR="91425" marT="91425" marB="91425" anchor="ctr"/>
                </a:tc>
                <a:tc>
                  <a:txBody>
                    <a:bodyPr/>
                    <a:lstStyle/>
                    <a:p>
                      <a:pPr marL="0" lvl="0" indent="0" algn="ctr" rtl="0">
                        <a:spcBef>
                          <a:spcPts val="0"/>
                        </a:spcBef>
                        <a:spcAft>
                          <a:spcPts val="0"/>
                        </a:spcAft>
                        <a:buNone/>
                      </a:pPr>
                      <a:r>
                        <a:rPr lang="en" sz="1400"/>
                        <a:t>0.33</a:t>
                      </a:r>
                      <a:endParaRPr sz="1400"/>
                    </a:p>
                  </a:txBody>
                  <a:tcPr marL="91425" marR="91425" marT="91425" marB="91425" anchor="ctr"/>
                </a:tc>
                <a:tc>
                  <a:txBody>
                    <a:bodyPr/>
                    <a:lstStyle/>
                    <a:p>
                      <a:pPr marL="0" lvl="0" indent="0" algn="ctr" rtl="0">
                        <a:spcBef>
                          <a:spcPts val="0"/>
                        </a:spcBef>
                        <a:spcAft>
                          <a:spcPts val="0"/>
                        </a:spcAft>
                        <a:buNone/>
                      </a:pPr>
                      <a:r>
                        <a:rPr lang="en" sz="1400" dirty="0"/>
                        <a:t>171.00</a:t>
                      </a:r>
                      <a:endParaRPr sz="1400" dirty="0"/>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408682" y="296088"/>
            <a:ext cx="8520600" cy="572700"/>
          </a:xfrm>
          <a:prstGeom prst="rect">
            <a:avLst/>
          </a:prstGeom>
        </p:spPr>
        <p:txBody>
          <a:bodyPr spcFirstLastPara="1" wrap="square" lIns="91425" tIns="91425" rIns="91425" bIns="91425" anchor="t" anchorCtr="0">
            <a:noAutofit/>
          </a:bodyPr>
          <a:lstStyle/>
          <a:p>
            <a:pPr lvl="0" algn="l"/>
            <a:r>
              <a:rPr lang="en-US" sz="2000" dirty="0">
                <a:solidFill>
                  <a:schemeClr val="bg1"/>
                </a:solidFill>
              </a:rPr>
              <a:t>Traditional</a:t>
            </a:r>
            <a:r>
              <a:rPr lang="en" sz="2000" dirty="0">
                <a:solidFill>
                  <a:schemeClr val="bg1"/>
                </a:solidFill>
              </a:rPr>
              <a:t> Methods - Confusion Matrices (HOG)</a:t>
            </a:r>
            <a:endParaRPr sz="2000" dirty="0">
              <a:solidFill>
                <a:schemeClr val="bg1"/>
              </a:solidFill>
            </a:endParaRPr>
          </a:p>
        </p:txBody>
      </p:sp>
      <p:sp>
        <p:nvSpPr>
          <p:cNvPr id="157" name="Google Shape;157;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56" name="Google Shape;156;p26"/>
          <p:cNvPicPr preferRelativeResize="0"/>
          <p:nvPr/>
        </p:nvPicPr>
        <p:blipFill rotWithShape="1">
          <a:blip r:embed="rId3">
            <a:alphaModFix/>
          </a:blip>
          <a:srcRect/>
          <a:stretch/>
        </p:blipFill>
        <p:spPr>
          <a:xfrm>
            <a:off x="689113" y="1374875"/>
            <a:ext cx="3507810" cy="3472537"/>
          </a:xfrm>
          <a:prstGeom prst="rect">
            <a:avLst/>
          </a:prstGeom>
          <a:noFill/>
          <a:ln>
            <a:noFill/>
          </a:ln>
        </p:spPr>
      </p:pic>
      <p:pic>
        <p:nvPicPr>
          <p:cNvPr id="158" name="Google Shape;158;p26"/>
          <p:cNvPicPr preferRelativeResize="0"/>
          <p:nvPr/>
        </p:nvPicPr>
        <p:blipFill rotWithShape="1">
          <a:blip r:embed="rId4">
            <a:alphaModFix/>
          </a:blip>
          <a:srcRect/>
          <a:stretch/>
        </p:blipFill>
        <p:spPr>
          <a:xfrm>
            <a:off x="4746174" y="1330674"/>
            <a:ext cx="3450295" cy="3472537"/>
          </a:xfrm>
          <a:prstGeom prst="rect">
            <a:avLst/>
          </a:prstGeom>
          <a:noFill/>
          <a:ln>
            <a:noFill/>
          </a:ln>
        </p:spPr>
      </p:pic>
      <p:sp>
        <p:nvSpPr>
          <p:cNvPr id="159" name="Google Shape;159;p26"/>
          <p:cNvSpPr txBox="1"/>
          <p:nvPr/>
        </p:nvSpPr>
        <p:spPr>
          <a:xfrm>
            <a:off x="1030100" y="1029098"/>
            <a:ext cx="2610600" cy="29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Naive Bayes</a:t>
            </a:r>
            <a:endParaRPr dirty="0"/>
          </a:p>
        </p:txBody>
      </p:sp>
      <p:sp>
        <p:nvSpPr>
          <p:cNvPr id="160" name="Google Shape;160;p26"/>
          <p:cNvSpPr txBox="1"/>
          <p:nvPr/>
        </p:nvSpPr>
        <p:spPr>
          <a:xfrm>
            <a:off x="4964275" y="1029098"/>
            <a:ext cx="2610600" cy="29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Logistic Regression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51675" y="224785"/>
            <a:ext cx="878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    Convolutional Neural Network (</a:t>
            </a:r>
            <a:r>
              <a:rPr lang="en-US" sz="2000" dirty="0">
                <a:solidFill>
                  <a:schemeClr val="bg1"/>
                </a:solidFill>
              </a:rPr>
              <a:t>CNN)</a:t>
            </a:r>
            <a:endParaRPr sz="2000" dirty="0">
              <a:solidFill>
                <a:schemeClr val="bg1"/>
              </a:solidFill>
            </a:endParaRPr>
          </a:p>
        </p:txBody>
      </p:sp>
      <p:sp>
        <p:nvSpPr>
          <p:cNvPr id="166" name="Google Shape;166;p27"/>
          <p:cNvSpPr txBox="1">
            <a:spLocks noGrp="1"/>
          </p:cNvSpPr>
          <p:nvPr>
            <p:ph type="body" idx="1"/>
          </p:nvPr>
        </p:nvSpPr>
        <p:spPr>
          <a:xfrm>
            <a:off x="51675" y="683400"/>
            <a:ext cx="9039600" cy="434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 sz="1800" dirty="0"/>
          </a:p>
          <a:p>
            <a:pPr marL="457200" lvl="0" indent="-342900" algn="l" rtl="0">
              <a:spcBef>
                <a:spcPts val="0"/>
              </a:spcBef>
              <a:spcAft>
                <a:spcPts val="0"/>
              </a:spcAft>
              <a:buSzPts val="1800"/>
              <a:buChar char="●"/>
            </a:pPr>
            <a:r>
              <a:rPr lang="en" sz="1800" dirty="0"/>
              <a:t>Adam optimizer and categorical cross entropy loss function was used.</a:t>
            </a:r>
            <a:endParaRPr sz="1800" dirty="0"/>
          </a:p>
          <a:p>
            <a:pPr marL="457200" lvl="0" indent="-342900" algn="l" rtl="0">
              <a:spcBef>
                <a:spcPts val="0"/>
              </a:spcBef>
              <a:spcAft>
                <a:spcPts val="0"/>
              </a:spcAft>
              <a:buSzPts val="1800"/>
              <a:buChar char="●"/>
            </a:pPr>
            <a:r>
              <a:rPr lang="en" sz="1800" dirty="0"/>
              <a:t>Network was trained on 12 epochs of batch size 128.</a:t>
            </a:r>
            <a:endParaRPr sz="1800" dirty="0"/>
          </a:p>
          <a:p>
            <a:pPr marL="457200" lvl="0" indent="-342900" algn="l" rtl="0">
              <a:spcBef>
                <a:spcPts val="0"/>
              </a:spcBef>
              <a:spcAft>
                <a:spcPts val="0"/>
              </a:spcAft>
              <a:buSzPts val="1800"/>
              <a:buChar char="●"/>
            </a:pPr>
            <a:r>
              <a:rPr lang="en" sz="1800" dirty="0"/>
              <a:t>3 layer convolutional neural network with relu activation, ‘same’ padding and increasing number of filters (32, 64, 128) was used.</a:t>
            </a:r>
            <a:endParaRPr sz="1800" dirty="0"/>
          </a:p>
          <a:p>
            <a:pPr marL="457200" lvl="0" indent="0" algn="l" rtl="0">
              <a:spcBef>
                <a:spcPts val="1600"/>
              </a:spcBef>
              <a:spcAft>
                <a:spcPts val="1600"/>
              </a:spcAft>
              <a:buNone/>
            </a:pPr>
            <a:endParaRPr sz="1800" dirty="0"/>
          </a:p>
        </p:txBody>
      </p:sp>
      <p:sp>
        <p:nvSpPr>
          <p:cNvPr id="167" name="Google Shape;167;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68" name="Google Shape;168;p27"/>
          <p:cNvPicPr preferRelativeResize="0"/>
          <p:nvPr/>
        </p:nvPicPr>
        <p:blipFill>
          <a:blip r:embed="rId3">
            <a:alphaModFix/>
          </a:blip>
          <a:stretch>
            <a:fillRect/>
          </a:stretch>
        </p:blipFill>
        <p:spPr>
          <a:xfrm>
            <a:off x="180500" y="2172450"/>
            <a:ext cx="4288625" cy="2854650"/>
          </a:xfrm>
          <a:prstGeom prst="rect">
            <a:avLst/>
          </a:prstGeom>
          <a:noFill/>
          <a:ln>
            <a:noFill/>
          </a:ln>
        </p:spPr>
      </p:pic>
      <p:pic>
        <p:nvPicPr>
          <p:cNvPr id="169" name="Google Shape;169;p27"/>
          <p:cNvPicPr preferRelativeResize="0"/>
          <p:nvPr/>
        </p:nvPicPr>
        <p:blipFill>
          <a:blip r:embed="rId4">
            <a:alphaModFix/>
          </a:blip>
          <a:stretch>
            <a:fillRect/>
          </a:stretch>
        </p:blipFill>
        <p:spPr>
          <a:xfrm>
            <a:off x="4414975" y="2086062"/>
            <a:ext cx="4417400" cy="29634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277091" y="272828"/>
            <a:ext cx="88373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CNN - Metrics &amp; </a:t>
            </a:r>
            <a:r>
              <a:rPr lang="en" sz="2000" dirty="0">
                <a:solidFill>
                  <a:schemeClr val="bg1"/>
                </a:solidFill>
              </a:rPr>
              <a:t>Confusion matrix</a:t>
            </a:r>
            <a:endParaRPr sz="2000" dirty="0">
              <a:solidFill>
                <a:schemeClr val="bg1"/>
              </a:solidFill>
            </a:endParaRPr>
          </a:p>
        </p:txBody>
      </p:sp>
      <p:sp>
        <p:nvSpPr>
          <p:cNvPr id="175" name="Google Shape;175;p28"/>
          <p:cNvSpPr txBox="1">
            <a:spLocks noGrp="1"/>
          </p:cNvSpPr>
          <p:nvPr>
            <p:ph type="body" idx="1"/>
          </p:nvPr>
        </p:nvSpPr>
        <p:spPr>
          <a:xfrm>
            <a:off x="311700" y="1183900"/>
            <a:ext cx="8520600" cy="390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
        <p:nvSpPr>
          <p:cNvPr id="177" name="Google Shape;177;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aphicFrame>
        <p:nvGraphicFramePr>
          <p:cNvPr id="176" name="Google Shape;176;p28"/>
          <p:cNvGraphicFramePr/>
          <p:nvPr>
            <p:extLst>
              <p:ext uri="{D42A27DB-BD31-4B8C-83A1-F6EECF244321}">
                <p14:modId xmlns:p14="http://schemas.microsoft.com/office/powerpoint/2010/main" val="3401962904"/>
              </p:ext>
            </p:extLst>
          </p:nvPr>
        </p:nvGraphicFramePr>
        <p:xfrm>
          <a:off x="952500" y="935717"/>
          <a:ext cx="7239000" cy="777180"/>
        </p:xfrm>
        <a:graphic>
          <a:graphicData uri="http://schemas.openxmlformats.org/drawingml/2006/table">
            <a:tbl>
              <a:tblPr>
                <a:noFill/>
                <a:tableStyleId>{BCC2874E-61F0-4F2A-A750-481D482BA879}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39900">
                <a:tc>
                  <a:txBody>
                    <a:bodyPr/>
                    <a:lstStyle/>
                    <a:p>
                      <a:pPr marL="0" lvl="0" indent="0" algn="ctr" rtl="0">
                        <a:spcBef>
                          <a:spcPts val="0"/>
                        </a:spcBef>
                        <a:spcAft>
                          <a:spcPts val="0"/>
                        </a:spcAft>
                        <a:buNone/>
                      </a:pPr>
                      <a:r>
                        <a:rPr lang="en"/>
                        <a:t>Precision</a:t>
                      </a:r>
                      <a:endParaRPr/>
                    </a:p>
                  </a:txBody>
                  <a:tcPr marL="91425" marR="91425" marT="91425" marB="91425">
                    <a:solidFill>
                      <a:srgbClr val="B7B7B7"/>
                    </a:solidFill>
                  </a:tcPr>
                </a:tc>
                <a:tc>
                  <a:txBody>
                    <a:bodyPr/>
                    <a:lstStyle/>
                    <a:p>
                      <a:pPr marL="0" lvl="0" indent="0" algn="ctr" rtl="0">
                        <a:spcBef>
                          <a:spcPts val="0"/>
                        </a:spcBef>
                        <a:spcAft>
                          <a:spcPts val="0"/>
                        </a:spcAft>
                        <a:buNone/>
                      </a:pPr>
                      <a:r>
                        <a:rPr lang="en" dirty="0"/>
                        <a:t>Recall</a:t>
                      </a:r>
                      <a:endParaRPr dirty="0"/>
                    </a:p>
                  </a:txBody>
                  <a:tcPr marL="91425" marR="91425" marT="91425" marB="91425">
                    <a:solidFill>
                      <a:srgbClr val="B7B7B7"/>
                    </a:solidFill>
                  </a:tcPr>
                </a:tc>
                <a:tc>
                  <a:txBody>
                    <a:bodyPr/>
                    <a:lstStyle/>
                    <a:p>
                      <a:pPr marL="0" lvl="0" indent="0" algn="ctr" rtl="0">
                        <a:spcBef>
                          <a:spcPts val="0"/>
                        </a:spcBef>
                        <a:spcAft>
                          <a:spcPts val="0"/>
                        </a:spcAft>
                        <a:buNone/>
                      </a:pPr>
                      <a:r>
                        <a:rPr lang="en" dirty="0"/>
                        <a:t>Accuracy</a:t>
                      </a:r>
                      <a:endParaRPr dirty="0"/>
                    </a:p>
                  </a:txBody>
                  <a:tcPr marL="91425" marR="91425" marT="91425" marB="91425">
                    <a:solidFill>
                      <a:srgbClr val="B7B7B7"/>
                    </a:solidFill>
                  </a:tcPr>
                </a:tc>
                <a:tc>
                  <a:txBody>
                    <a:bodyPr/>
                    <a:lstStyle/>
                    <a:p>
                      <a:pPr marL="0" lvl="0" indent="0" algn="ctr" rtl="0">
                        <a:spcBef>
                          <a:spcPts val="0"/>
                        </a:spcBef>
                        <a:spcAft>
                          <a:spcPts val="0"/>
                        </a:spcAft>
                        <a:buNone/>
                      </a:pPr>
                      <a:r>
                        <a:rPr lang="en"/>
                        <a:t>F1-Score</a:t>
                      </a:r>
                      <a:endParaRPr/>
                    </a:p>
                  </a:txBody>
                  <a:tcPr marL="91425" marR="91425" marT="91425" marB="91425">
                    <a:solidFill>
                      <a:srgbClr val="B7B7B7"/>
                    </a:solidFill>
                  </a:tcPr>
                </a:tc>
                <a:extLst>
                  <a:ext uri="{0D108BD9-81ED-4DB2-BD59-A6C34878D82A}">
                    <a16:rowId xmlns:a16="http://schemas.microsoft.com/office/drawing/2014/main" val="10000"/>
                  </a:ext>
                </a:extLst>
              </a:tr>
              <a:tr h="339900">
                <a:tc>
                  <a:txBody>
                    <a:bodyPr/>
                    <a:lstStyle/>
                    <a:p>
                      <a:pPr marL="0" lvl="0" indent="0" algn="ctr" rtl="0">
                        <a:spcBef>
                          <a:spcPts val="0"/>
                        </a:spcBef>
                        <a:spcAft>
                          <a:spcPts val="0"/>
                        </a:spcAft>
                        <a:buNone/>
                      </a:pPr>
                      <a:r>
                        <a:rPr lang="en" dirty="0"/>
                        <a:t>0.7824</a:t>
                      </a:r>
                      <a:endParaRPr dirty="0"/>
                    </a:p>
                  </a:txBody>
                  <a:tcPr marL="91425" marR="91425" marT="91425" marB="91425"/>
                </a:tc>
                <a:tc>
                  <a:txBody>
                    <a:bodyPr/>
                    <a:lstStyle/>
                    <a:p>
                      <a:pPr marL="0" lvl="0" indent="0" algn="ctr" rtl="0">
                        <a:spcBef>
                          <a:spcPts val="0"/>
                        </a:spcBef>
                        <a:spcAft>
                          <a:spcPts val="0"/>
                        </a:spcAft>
                        <a:buNone/>
                      </a:pPr>
                      <a:r>
                        <a:rPr lang="en" dirty="0"/>
                        <a:t>0.7804</a:t>
                      </a:r>
                      <a:endParaRPr dirty="0"/>
                    </a:p>
                  </a:txBody>
                  <a:tcPr marL="91425" marR="91425" marT="91425" marB="91425"/>
                </a:tc>
                <a:tc>
                  <a:txBody>
                    <a:bodyPr/>
                    <a:lstStyle/>
                    <a:p>
                      <a:pPr marL="0" lvl="0" indent="0" algn="ctr" rtl="0">
                        <a:spcBef>
                          <a:spcPts val="0"/>
                        </a:spcBef>
                        <a:spcAft>
                          <a:spcPts val="0"/>
                        </a:spcAft>
                        <a:buNone/>
                      </a:pPr>
                      <a:r>
                        <a:rPr lang="en" dirty="0"/>
                        <a:t>0.7844</a:t>
                      </a:r>
                      <a:endParaRPr dirty="0"/>
                    </a:p>
                  </a:txBody>
                  <a:tcPr marL="91425" marR="91425" marT="91425" marB="91425"/>
                </a:tc>
                <a:tc>
                  <a:txBody>
                    <a:bodyPr/>
                    <a:lstStyle/>
                    <a:p>
                      <a:pPr marL="0" lvl="0" indent="0" algn="ctr" rtl="0">
                        <a:spcBef>
                          <a:spcPts val="0"/>
                        </a:spcBef>
                        <a:spcAft>
                          <a:spcPts val="0"/>
                        </a:spcAft>
                        <a:buNone/>
                      </a:pPr>
                      <a:r>
                        <a:rPr lang="en" dirty="0"/>
                        <a:t>0.7806</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178" name="Google Shape;178;p28"/>
          <p:cNvPicPr preferRelativeResize="0"/>
          <p:nvPr/>
        </p:nvPicPr>
        <p:blipFill>
          <a:blip r:embed="rId3">
            <a:alphaModFix/>
          </a:blip>
          <a:stretch>
            <a:fillRect/>
          </a:stretch>
        </p:blipFill>
        <p:spPr>
          <a:xfrm>
            <a:off x="2759249" y="1763116"/>
            <a:ext cx="3310247" cy="31075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59450" y="22653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VGG16 –  Pre-Trained </a:t>
            </a:r>
            <a:r>
              <a:rPr lang="en-US" sz="2000" dirty="0">
                <a:solidFill>
                  <a:schemeClr val="bg1"/>
                </a:solidFill>
              </a:rPr>
              <a:t>Neural Network </a:t>
            </a:r>
            <a:r>
              <a:rPr lang="en" sz="2000" dirty="0">
                <a:solidFill>
                  <a:schemeClr val="bg1"/>
                </a:solidFill>
              </a:rPr>
              <a:t>Model</a:t>
            </a:r>
            <a:endParaRPr sz="2000" dirty="0">
              <a:solidFill>
                <a:schemeClr val="bg1"/>
              </a:solidFill>
            </a:endParaRPr>
          </a:p>
        </p:txBody>
      </p:sp>
      <p:sp>
        <p:nvSpPr>
          <p:cNvPr id="184" name="Google Shape;184;p29"/>
          <p:cNvSpPr txBox="1">
            <a:spLocks noGrp="1"/>
          </p:cNvSpPr>
          <p:nvPr>
            <p:ph type="body" idx="1"/>
          </p:nvPr>
        </p:nvSpPr>
        <p:spPr>
          <a:xfrm>
            <a:off x="263950" y="695325"/>
            <a:ext cx="8520600" cy="34164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endParaRPr lang="en" sz="1400" dirty="0"/>
          </a:p>
          <a:p>
            <a:pPr marL="457200" lvl="0" indent="-330200" algn="l" rtl="0">
              <a:lnSpc>
                <a:spcPct val="100000"/>
              </a:lnSpc>
              <a:spcBef>
                <a:spcPts val="0"/>
              </a:spcBef>
              <a:spcAft>
                <a:spcPts val="0"/>
              </a:spcAft>
              <a:buSzPts val="1600"/>
              <a:buChar char="●"/>
            </a:pPr>
            <a:r>
              <a:rPr lang="en" sz="1400" dirty="0"/>
              <a:t>Used Pre-trained 16 layer VGG neural network with 30 epochs and batch size 128. This gave a validation accuracy of 75.27%.</a:t>
            </a:r>
            <a:endParaRPr sz="1400" dirty="0"/>
          </a:p>
          <a:p>
            <a:pPr marL="457200" lvl="0" indent="-330200" algn="l" rtl="0">
              <a:lnSpc>
                <a:spcPct val="100000"/>
              </a:lnSpc>
              <a:spcBef>
                <a:spcPts val="0"/>
              </a:spcBef>
              <a:spcAft>
                <a:spcPts val="0"/>
              </a:spcAft>
              <a:buSzPts val="1600"/>
              <a:buChar char="●"/>
            </a:pPr>
            <a:r>
              <a:rPr lang="en" sz="1400" dirty="0"/>
              <a:t>Adam optimizer and categorical cross entropy loss function was used.</a:t>
            </a:r>
            <a:endParaRPr sz="1400" dirty="0"/>
          </a:p>
          <a:p>
            <a:pPr marL="0" lvl="0" indent="457200" algn="l" rtl="0">
              <a:lnSpc>
                <a:spcPct val="100000"/>
              </a:lnSpc>
              <a:spcBef>
                <a:spcPts val="1600"/>
              </a:spcBef>
              <a:spcAft>
                <a:spcPts val="1600"/>
              </a:spcAft>
              <a:buNone/>
            </a:pPr>
            <a:r>
              <a:rPr lang="en" sz="1400" dirty="0"/>
              <a:t>The learning and loss curves are shown below </a:t>
            </a:r>
            <a:endParaRPr sz="1400" dirty="0"/>
          </a:p>
        </p:txBody>
      </p:sp>
      <p:sp>
        <p:nvSpPr>
          <p:cNvPr id="187" name="Google Shape;187;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185" name="Google Shape;185;p29"/>
          <p:cNvPicPr preferRelativeResize="0"/>
          <p:nvPr/>
        </p:nvPicPr>
        <p:blipFill>
          <a:blip r:embed="rId3">
            <a:alphaModFix/>
          </a:blip>
          <a:stretch>
            <a:fillRect/>
          </a:stretch>
        </p:blipFill>
        <p:spPr>
          <a:xfrm>
            <a:off x="438700" y="2249925"/>
            <a:ext cx="3762400" cy="2434500"/>
          </a:xfrm>
          <a:prstGeom prst="rect">
            <a:avLst/>
          </a:prstGeom>
          <a:noFill/>
          <a:ln>
            <a:noFill/>
          </a:ln>
        </p:spPr>
      </p:pic>
      <p:pic>
        <p:nvPicPr>
          <p:cNvPr id="186" name="Google Shape;186;p29"/>
          <p:cNvPicPr preferRelativeResize="0"/>
          <p:nvPr/>
        </p:nvPicPr>
        <p:blipFill>
          <a:blip r:embed="rId4">
            <a:alphaModFix/>
          </a:blip>
          <a:stretch>
            <a:fillRect/>
          </a:stretch>
        </p:blipFill>
        <p:spPr>
          <a:xfrm>
            <a:off x="4709050" y="2171062"/>
            <a:ext cx="3821201" cy="25922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408682" y="23752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VGG16 –  Fine Tuned Model</a:t>
            </a:r>
            <a:endParaRPr sz="2000" dirty="0">
              <a:solidFill>
                <a:schemeClr val="bg1"/>
              </a:solidFill>
            </a:endParaRPr>
          </a:p>
        </p:txBody>
      </p:sp>
      <p:sp>
        <p:nvSpPr>
          <p:cNvPr id="193" name="Google Shape;193;p30"/>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400" dirty="0"/>
              <a:t>Fine tuned model by Retraining from Conv-block 4.Trained this on 50 epochs of batch size 128 and obtained validation accuracy of 91.81%.</a:t>
            </a:r>
            <a:endParaRPr sz="1400" dirty="0"/>
          </a:p>
          <a:p>
            <a:pPr marL="457200" lvl="0" indent="-330200" algn="l" rtl="0">
              <a:lnSpc>
                <a:spcPct val="100000"/>
              </a:lnSpc>
              <a:spcBef>
                <a:spcPts val="0"/>
              </a:spcBef>
              <a:spcAft>
                <a:spcPts val="0"/>
              </a:spcAft>
              <a:buSzPts val="1600"/>
              <a:buChar char="●"/>
            </a:pPr>
            <a:r>
              <a:rPr lang="en" sz="1400" dirty="0"/>
              <a:t>Adam optimizer and categorical cross entropy loss function was used. </a:t>
            </a:r>
            <a:r>
              <a:rPr lang="en" sz="2000" dirty="0"/>
              <a:t> </a:t>
            </a:r>
            <a:endParaRPr sz="2000" dirty="0"/>
          </a:p>
          <a:p>
            <a:pPr marL="457200" lvl="0" indent="0" algn="l" rtl="0">
              <a:lnSpc>
                <a:spcPct val="100000"/>
              </a:lnSpc>
              <a:spcBef>
                <a:spcPts val="1600"/>
              </a:spcBef>
              <a:spcAft>
                <a:spcPts val="1600"/>
              </a:spcAft>
              <a:buNone/>
            </a:pPr>
            <a:r>
              <a:rPr lang="en" sz="1400" dirty="0"/>
              <a:t>Learning and loss Curves are shown below</a:t>
            </a:r>
            <a:endParaRPr sz="1400" dirty="0"/>
          </a:p>
        </p:txBody>
      </p:sp>
      <p:sp>
        <p:nvSpPr>
          <p:cNvPr id="196" name="Google Shape;196;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194" name="Google Shape;194;p30"/>
          <p:cNvPicPr preferRelativeResize="0"/>
          <p:nvPr/>
        </p:nvPicPr>
        <p:blipFill>
          <a:blip r:embed="rId3">
            <a:alphaModFix/>
          </a:blip>
          <a:stretch>
            <a:fillRect/>
          </a:stretch>
        </p:blipFill>
        <p:spPr>
          <a:xfrm>
            <a:off x="478737" y="2204124"/>
            <a:ext cx="3982876" cy="2571751"/>
          </a:xfrm>
          <a:prstGeom prst="rect">
            <a:avLst/>
          </a:prstGeom>
          <a:noFill/>
          <a:ln>
            <a:noFill/>
          </a:ln>
        </p:spPr>
      </p:pic>
      <p:pic>
        <p:nvPicPr>
          <p:cNvPr id="195" name="Google Shape;195;p30"/>
          <p:cNvPicPr preferRelativeResize="0"/>
          <p:nvPr/>
        </p:nvPicPr>
        <p:blipFill>
          <a:blip r:embed="rId4">
            <a:alphaModFix/>
          </a:blip>
          <a:stretch>
            <a:fillRect/>
          </a:stretch>
        </p:blipFill>
        <p:spPr>
          <a:xfrm>
            <a:off x="4628650" y="2237600"/>
            <a:ext cx="3713326" cy="250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05218"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Outline</a:t>
            </a:r>
            <a:endParaRPr sz="2000" dirty="0">
              <a:solidFill>
                <a:schemeClr val="bg1"/>
              </a:solidFill>
            </a:endParaRPr>
          </a:p>
        </p:txBody>
      </p:sp>
      <p:sp>
        <p:nvSpPr>
          <p:cNvPr id="62" name="Google Shape;62;p14"/>
          <p:cNvSpPr txBox="1">
            <a:spLocks noGrp="1"/>
          </p:cNvSpPr>
          <p:nvPr>
            <p:ph type="body" idx="1"/>
          </p:nvPr>
        </p:nvSpPr>
        <p:spPr>
          <a:xfrm>
            <a:off x="311700" y="907774"/>
            <a:ext cx="8520600" cy="3661101"/>
          </a:xfrm>
          <a:prstGeom prst="rect">
            <a:avLst/>
          </a:prstGeom>
        </p:spPr>
        <p:txBody>
          <a:bodyPr spcFirstLastPara="1" wrap="square" lIns="91425" tIns="91425" rIns="91425" bIns="91425" anchor="t" anchorCtr="0">
            <a:noAutofit/>
          </a:bodyPr>
          <a:lstStyle/>
          <a:p>
            <a:pPr marL="457200" lvl="0" indent="-330200" algn="just" rtl="0">
              <a:lnSpc>
                <a:spcPct val="150000"/>
              </a:lnSpc>
              <a:spcBef>
                <a:spcPts val="1600"/>
              </a:spcBef>
              <a:spcAft>
                <a:spcPts val="0"/>
              </a:spcAft>
              <a:buClr>
                <a:srgbClr val="000000"/>
              </a:buClr>
              <a:buSzPts val="1600"/>
              <a:buChar char="●"/>
            </a:pPr>
            <a:r>
              <a:rPr lang="en-US" sz="1600" dirty="0">
                <a:solidFill>
                  <a:srgbClr val="000000"/>
                </a:solidFill>
              </a:rPr>
              <a:t>Dimensionality Reduction</a:t>
            </a:r>
            <a:endParaRPr sz="1600" dirty="0">
              <a:solidFill>
                <a:srgbClr val="000000"/>
              </a:solidFill>
            </a:endParaRPr>
          </a:p>
          <a:p>
            <a:pPr marL="457200" lvl="0" indent="-330200" algn="just" rtl="0">
              <a:lnSpc>
                <a:spcPct val="150000"/>
              </a:lnSpc>
              <a:spcBef>
                <a:spcPts val="0"/>
              </a:spcBef>
              <a:spcAft>
                <a:spcPts val="0"/>
              </a:spcAft>
              <a:buClr>
                <a:srgbClr val="000000"/>
              </a:buClr>
              <a:buSzPts val="1600"/>
              <a:buChar char="●"/>
            </a:pPr>
            <a:r>
              <a:rPr lang="en-US" sz="1600" dirty="0">
                <a:solidFill>
                  <a:srgbClr val="000000"/>
                </a:solidFill>
              </a:rPr>
              <a:t>Traditional Methods</a:t>
            </a:r>
          </a:p>
          <a:p>
            <a:pPr marL="457200" lvl="0" indent="-330200" algn="just" rtl="0">
              <a:lnSpc>
                <a:spcPct val="150000"/>
              </a:lnSpc>
              <a:spcBef>
                <a:spcPts val="0"/>
              </a:spcBef>
              <a:spcAft>
                <a:spcPts val="0"/>
              </a:spcAft>
              <a:buClr>
                <a:srgbClr val="000000"/>
              </a:buClr>
              <a:buSzPts val="1600"/>
              <a:buChar char="●"/>
            </a:pPr>
            <a:r>
              <a:rPr lang="en-US" sz="1600" dirty="0">
                <a:solidFill>
                  <a:srgbClr val="000000"/>
                </a:solidFill>
              </a:rPr>
              <a:t>Histogram of Gradients (HOG)</a:t>
            </a:r>
          </a:p>
          <a:p>
            <a:pPr marL="457200" lvl="0" indent="-330200" algn="just" rtl="0">
              <a:lnSpc>
                <a:spcPct val="150000"/>
              </a:lnSpc>
              <a:spcBef>
                <a:spcPts val="0"/>
              </a:spcBef>
              <a:spcAft>
                <a:spcPts val="0"/>
              </a:spcAft>
              <a:buClr>
                <a:srgbClr val="000000"/>
              </a:buClr>
              <a:buSzPts val="1600"/>
              <a:buChar char="●"/>
            </a:pPr>
            <a:r>
              <a:rPr lang="en-US" sz="1600" dirty="0">
                <a:solidFill>
                  <a:srgbClr val="000000"/>
                </a:solidFill>
              </a:rPr>
              <a:t>Traditional Methods with HOG</a:t>
            </a:r>
          </a:p>
          <a:p>
            <a:pPr marL="457200" lvl="0" indent="-330200" algn="just" rtl="0">
              <a:lnSpc>
                <a:spcPct val="150000"/>
              </a:lnSpc>
              <a:spcBef>
                <a:spcPts val="0"/>
              </a:spcBef>
              <a:spcAft>
                <a:spcPts val="0"/>
              </a:spcAft>
              <a:buClr>
                <a:srgbClr val="000000"/>
              </a:buClr>
              <a:buSzPts val="1600"/>
              <a:buChar char="●"/>
            </a:pPr>
            <a:r>
              <a:rPr lang="en-US" sz="1600" dirty="0">
                <a:solidFill>
                  <a:srgbClr val="000000"/>
                </a:solidFill>
              </a:rPr>
              <a:t>Convolutional Neural Network</a:t>
            </a:r>
          </a:p>
          <a:p>
            <a:pPr marL="457200" lvl="0" indent="-330200" algn="just" rtl="0">
              <a:lnSpc>
                <a:spcPct val="150000"/>
              </a:lnSpc>
              <a:spcBef>
                <a:spcPts val="0"/>
              </a:spcBef>
              <a:spcAft>
                <a:spcPts val="0"/>
              </a:spcAft>
              <a:buClr>
                <a:srgbClr val="000000"/>
              </a:buClr>
              <a:buSzPts val="1600"/>
              <a:buChar char="●"/>
            </a:pPr>
            <a:r>
              <a:rPr lang="en-US" sz="1600" dirty="0">
                <a:solidFill>
                  <a:srgbClr val="000000"/>
                </a:solidFill>
              </a:rPr>
              <a:t>VGG16 Pre-trained Neural Network</a:t>
            </a:r>
          </a:p>
          <a:p>
            <a:pPr marL="457200" lvl="0" indent="-330200" algn="just" rtl="0">
              <a:lnSpc>
                <a:spcPct val="150000"/>
              </a:lnSpc>
              <a:spcBef>
                <a:spcPts val="0"/>
              </a:spcBef>
              <a:spcAft>
                <a:spcPts val="0"/>
              </a:spcAft>
              <a:buClr>
                <a:srgbClr val="000000"/>
              </a:buClr>
              <a:buSzPts val="1600"/>
              <a:buChar char="●"/>
            </a:pPr>
            <a:r>
              <a:rPr lang="en-US" sz="1600" dirty="0">
                <a:solidFill>
                  <a:srgbClr val="000000"/>
                </a:solidFill>
              </a:rPr>
              <a:t>Results</a:t>
            </a:r>
          </a:p>
          <a:p>
            <a:pPr marL="457200" lvl="0" indent="-330200" algn="just" rtl="0">
              <a:lnSpc>
                <a:spcPct val="150000"/>
              </a:lnSpc>
              <a:spcBef>
                <a:spcPts val="0"/>
              </a:spcBef>
              <a:spcAft>
                <a:spcPts val="0"/>
              </a:spcAft>
              <a:buClr>
                <a:srgbClr val="000000"/>
              </a:buClr>
              <a:buSzPts val="1600"/>
              <a:buChar char="●"/>
            </a:pPr>
            <a:r>
              <a:rPr lang="en-US" sz="1600" dirty="0">
                <a:solidFill>
                  <a:srgbClr val="000000"/>
                </a:solidFill>
              </a:rPr>
              <a:t>Conclusion</a:t>
            </a:r>
          </a:p>
          <a:p>
            <a:pPr marL="457200" lvl="0" indent="-330200" algn="just" rtl="0">
              <a:lnSpc>
                <a:spcPct val="150000"/>
              </a:lnSpc>
              <a:spcBef>
                <a:spcPts val="0"/>
              </a:spcBef>
              <a:spcAft>
                <a:spcPts val="0"/>
              </a:spcAft>
              <a:buClr>
                <a:srgbClr val="000000"/>
              </a:buClr>
              <a:buSzPts val="1600"/>
              <a:buChar char="●"/>
            </a:pPr>
            <a:endParaRPr sz="1600" dirty="0">
              <a:solidFill>
                <a:srgbClr val="000000"/>
              </a:solidFill>
            </a:endParaRPr>
          </a:p>
        </p:txBody>
      </p:sp>
      <p:sp>
        <p:nvSpPr>
          <p:cNvPr id="63" name="Google Shape;6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697187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46337" y="33418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VGG16 –  </a:t>
            </a:r>
            <a:r>
              <a:rPr lang="en-US" sz="2000" dirty="0">
                <a:solidFill>
                  <a:schemeClr val="bg1"/>
                </a:solidFill>
              </a:rPr>
              <a:t>Metrics</a:t>
            </a:r>
            <a:r>
              <a:rPr lang="en" sz="2000" dirty="0">
                <a:solidFill>
                  <a:schemeClr val="bg1"/>
                </a:solidFill>
              </a:rPr>
              <a:t> &amp; </a:t>
            </a:r>
            <a:r>
              <a:rPr lang="en-US" sz="2000" dirty="0">
                <a:solidFill>
                  <a:schemeClr val="bg1"/>
                </a:solidFill>
              </a:rPr>
              <a:t>Time</a:t>
            </a:r>
            <a:endParaRPr sz="2000" dirty="0">
              <a:solidFill>
                <a:schemeClr val="bg1"/>
              </a:solidFill>
            </a:endParaRPr>
          </a:p>
        </p:txBody>
      </p:sp>
      <p:sp>
        <p:nvSpPr>
          <p:cNvPr id="204" name="Google Shape;204;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aphicFrame>
        <p:nvGraphicFramePr>
          <p:cNvPr id="203" name="Google Shape;203;p31"/>
          <p:cNvGraphicFramePr/>
          <p:nvPr>
            <p:extLst>
              <p:ext uri="{D42A27DB-BD31-4B8C-83A1-F6EECF244321}">
                <p14:modId xmlns:p14="http://schemas.microsoft.com/office/powerpoint/2010/main" val="1259622845"/>
              </p:ext>
            </p:extLst>
          </p:nvPr>
        </p:nvGraphicFramePr>
        <p:xfrm>
          <a:off x="460663" y="1809750"/>
          <a:ext cx="8188040" cy="2093769"/>
        </p:xfrm>
        <a:graphic>
          <a:graphicData uri="http://schemas.openxmlformats.org/drawingml/2006/table">
            <a:tbl>
              <a:tblPr>
                <a:noFill/>
                <a:tableStyleId>{BCC2874E-61F0-4F2A-A750-481D482BA879}</a:tableStyleId>
              </a:tblPr>
              <a:tblGrid>
                <a:gridCol w="1169720">
                  <a:extLst>
                    <a:ext uri="{9D8B030D-6E8A-4147-A177-3AD203B41FA5}">
                      <a16:colId xmlns:a16="http://schemas.microsoft.com/office/drawing/2014/main" val="20000"/>
                    </a:ext>
                  </a:extLst>
                </a:gridCol>
                <a:gridCol w="1169720">
                  <a:extLst>
                    <a:ext uri="{9D8B030D-6E8A-4147-A177-3AD203B41FA5}">
                      <a16:colId xmlns:a16="http://schemas.microsoft.com/office/drawing/2014/main" val="20001"/>
                    </a:ext>
                  </a:extLst>
                </a:gridCol>
                <a:gridCol w="1169720">
                  <a:extLst>
                    <a:ext uri="{9D8B030D-6E8A-4147-A177-3AD203B41FA5}">
                      <a16:colId xmlns:a16="http://schemas.microsoft.com/office/drawing/2014/main" val="20002"/>
                    </a:ext>
                  </a:extLst>
                </a:gridCol>
                <a:gridCol w="1169720">
                  <a:extLst>
                    <a:ext uri="{9D8B030D-6E8A-4147-A177-3AD203B41FA5}">
                      <a16:colId xmlns:a16="http://schemas.microsoft.com/office/drawing/2014/main" val="20003"/>
                    </a:ext>
                  </a:extLst>
                </a:gridCol>
                <a:gridCol w="1169720">
                  <a:extLst>
                    <a:ext uri="{9D8B030D-6E8A-4147-A177-3AD203B41FA5}">
                      <a16:colId xmlns:a16="http://schemas.microsoft.com/office/drawing/2014/main" val="20004"/>
                    </a:ext>
                  </a:extLst>
                </a:gridCol>
                <a:gridCol w="1169720">
                  <a:extLst>
                    <a:ext uri="{9D8B030D-6E8A-4147-A177-3AD203B41FA5}">
                      <a16:colId xmlns:a16="http://schemas.microsoft.com/office/drawing/2014/main" val="3497893402"/>
                    </a:ext>
                  </a:extLst>
                </a:gridCol>
                <a:gridCol w="1169720">
                  <a:extLst>
                    <a:ext uri="{9D8B030D-6E8A-4147-A177-3AD203B41FA5}">
                      <a16:colId xmlns:a16="http://schemas.microsoft.com/office/drawing/2014/main" val="2952367049"/>
                    </a:ext>
                  </a:extLst>
                </a:gridCol>
              </a:tblGrid>
              <a:tr h="406241">
                <a:tc>
                  <a:txBody>
                    <a:bodyPr/>
                    <a:lstStyle/>
                    <a:p>
                      <a:pPr marL="0" lvl="0" indent="0" algn="ctr" rtl="0">
                        <a:spcBef>
                          <a:spcPts val="0"/>
                        </a:spcBef>
                        <a:spcAft>
                          <a:spcPts val="0"/>
                        </a:spcAft>
                        <a:buNone/>
                      </a:pPr>
                      <a:r>
                        <a:rPr lang="en" sz="1400" dirty="0"/>
                        <a:t>Model</a:t>
                      </a:r>
                      <a:endParaRPr sz="1400" dirty="0"/>
                    </a:p>
                  </a:txBody>
                  <a:tcPr marL="91425" marR="91425" marT="91425" marB="91425" anchor="ctr">
                    <a:solidFill>
                      <a:srgbClr val="B7B7B7"/>
                    </a:solidFill>
                  </a:tcPr>
                </a:tc>
                <a:tc>
                  <a:txBody>
                    <a:bodyPr/>
                    <a:lstStyle/>
                    <a:p>
                      <a:pPr marL="0" lvl="0" indent="0" algn="ctr" rtl="0">
                        <a:spcBef>
                          <a:spcPts val="0"/>
                        </a:spcBef>
                        <a:spcAft>
                          <a:spcPts val="0"/>
                        </a:spcAft>
                        <a:buNone/>
                      </a:pPr>
                      <a:r>
                        <a:rPr lang="en" sz="1400"/>
                        <a:t>Precision</a:t>
                      </a:r>
                      <a:endParaRPr sz="1400"/>
                    </a:p>
                  </a:txBody>
                  <a:tcPr marL="91425" marR="91425" marT="91425" marB="91425" anchor="ctr">
                    <a:solidFill>
                      <a:srgbClr val="B7B7B7"/>
                    </a:solidFill>
                  </a:tcPr>
                </a:tc>
                <a:tc>
                  <a:txBody>
                    <a:bodyPr/>
                    <a:lstStyle/>
                    <a:p>
                      <a:pPr marL="0" lvl="0" indent="0" algn="ctr" rtl="0">
                        <a:spcBef>
                          <a:spcPts val="0"/>
                        </a:spcBef>
                        <a:spcAft>
                          <a:spcPts val="0"/>
                        </a:spcAft>
                        <a:buNone/>
                      </a:pPr>
                      <a:r>
                        <a:rPr lang="en" sz="1400"/>
                        <a:t>Recall </a:t>
                      </a:r>
                      <a:endParaRPr sz="1400"/>
                    </a:p>
                  </a:txBody>
                  <a:tcPr marL="91425" marR="91425" marT="91425" marB="91425" anchor="ctr">
                    <a:solidFill>
                      <a:srgbClr val="B7B7B7"/>
                    </a:solidFill>
                  </a:tcPr>
                </a:tc>
                <a:tc>
                  <a:txBody>
                    <a:bodyPr/>
                    <a:lstStyle/>
                    <a:p>
                      <a:pPr marL="0" lvl="0" indent="0" algn="ctr" rtl="0">
                        <a:spcBef>
                          <a:spcPts val="0"/>
                        </a:spcBef>
                        <a:spcAft>
                          <a:spcPts val="0"/>
                        </a:spcAft>
                        <a:buNone/>
                      </a:pPr>
                      <a:r>
                        <a:rPr lang="en" sz="1400"/>
                        <a:t>Accuracy</a:t>
                      </a:r>
                      <a:endParaRPr sz="1400"/>
                    </a:p>
                  </a:txBody>
                  <a:tcPr marL="91425" marR="91425" marT="91425" marB="91425" anchor="ctr">
                    <a:solidFill>
                      <a:srgbClr val="B7B7B7"/>
                    </a:solidFill>
                  </a:tcPr>
                </a:tc>
                <a:tc>
                  <a:txBody>
                    <a:bodyPr/>
                    <a:lstStyle/>
                    <a:p>
                      <a:pPr marL="0" lvl="0" indent="0" algn="ctr" rtl="0">
                        <a:spcBef>
                          <a:spcPts val="0"/>
                        </a:spcBef>
                        <a:spcAft>
                          <a:spcPts val="0"/>
                        </a:spcAft>
                        <a:buNone/>
                      </a:pPr>
                      <a:r>
                        <a:rPr lang="en" sz="1400" dirty="0"/>
                        <a:t>F1-Score</a:t>
                      </a:r>
                      <a:endParaRPr sz="1400" dirty="0"/>
                    </a:p>
                  </a:txBody>
                  <a:tcPr marL="91425" marR="91425" marT="91425" marB="91425" anchor="ctr">
                    <a:solidFill>
                      <a:srgbClr val="B7B7B7"/>
                    </a:solidFill>
                  </a:tcPr>
                </a:tc>
                <a:tc>
                  <a:txBody>
                    <a:bodyPr/>
                    <a:lstStyle/>
                    <a:p>
                      <a:pPr marL="0" lvl="0" indent="0" algn="ctr" rtl="0">
                        <a:spcBef>
                          <a:spcPts val="0"/>
                        </a:spcBef>
                        <a:spcAft>
                          <a:spcPts val="0"/>
                        </a:spcAft>
                        <a:buNone/>
                      </a:pPr>
                      <a:r>
                        <a:rPr lang="en-US" sz="1400" dirty="0"/>
                        <a:t>Time</a:t>
                      </a:r>
                      <a:endParaRPr sz="1400" dirty="0"/>
                    </a:p>
                  </a:txBody>
                  <a:tcPr marL="91425" marR="91425" marT="91425" marB="91425" anchor="ctr">
                    <a:solidFill>
                      <a:srgbClr val="B7B7B7"/>
                    </a:solidFill>
                  </a:tcPr>
                </a:tc>
                <a:tc>
                  <a:txBody>
                    <a:bodyPr/>
                    <a:lstStyle/>
                    <a:p>
                      <a:pPr marL="0" lvl="0" indent="0" algn="ctr" rtl="0">
                        <a:spcBef>
                          <a:spcPts val="0"/>
                        </a:spcBef>
                        <a:spcAft>
                          <a:spcPts val="0"/>
                        </a:spcAft>
                        <a:buNone/>
                      </a:pPr>
                      <a:r>
                        <a:rPr lang="en-US" sz="1400" dirty="0"/>
                        <a:t>Remarks</a:t>
                      </a:r>
                      <a:endParaRPr sz="1400" dirty="0"/>
                    </a:p>
                  </a:txBody>
                  <a:tcPr marL="91425" marR="91425" marT="91425" marB="91425" anchor="ctr">
                    <a:solidFill>
                      <a:srgbClr val="B7B7B7"/>
                    </a:solidFill>
                  </a:tcPr>
                </a:tc>
                <a:extLst>
                  <a:ext uri="{0D108BD9-81ED-4DB2-BD59-A6C34878D82A}">
                    <a16:rowId xmlns:a16="http://schemas.microsoft.com/office/drawing/2014/main" val="10000"/>
                  </a:ext>
                </a:extLst>
              </a:tr>
              <a:tr h="843764">
                <a:tc>
                  <a:txBody>
                    <a:bodyPr/>
                    <a:lstStyle/>
                    <a:p>
                      <a:pPr marL="0" lvl="0" indent="0" algn="ctr" rtl="0">
                        <a:spcBef>
                          <a:spcPts val="0"/>
                        </a:spcBef>
                        <a:spcAft>
                          <a:spcPts val="0"/>
                        </a:spcAft>
                        <a:buNone/>
                      </a:pPr>
                      <a:r>
                        <a:rPr lang="en" sz="1400" dirty="0"/>
                        <a:t>Pre-Trained VGG16</a:t>
                      </a:r>
                      <a:endParaRPr sz="1400" dirty="0"/>
                    </a:p>
                  </a:txBody>
                  <a:tcPr marL="91425" marR="91425" marT="91425" marB="91425" anchor="ctr"/>
                </a:tc>
                <a:tc>
                  <a:txBody>
                    <a:bodyPr/>
                    <a:lstStyle/>
                    <a:p>
                      <a:pPr marL="0" lvl="0" indent="0" algn="ctr" rtl="0">
                        <a:spcBef>
                          <a:spcPts val="0"/>
                        </a:spcBef>
                        <a:spcAft>
                          <a:spcPts val="0"/>
                        </a:spcAft>
                        <a:buNone/>
                      </a:pPr>
                      <a:r>
                        <a:rPr lang="en" sz="1400"/>
                        <a:t>0.7877</a:t>
                      </a:r>
                      <a:endParaRPr sz="1400"/>
                    </a:p>
                  </a:txBody>
                  <a:tcPr marL="91425" marR="91425" marT="91425" marB="91425" anchor="ctr"/>
                </a:tc>
                <a:tc>
                  <a:txBody>
                    <a:bodyPr/>
                    <a:lstStyle/>
                    <a:p>
                      <a:pPr marL="0" lvl="0" indent="0" algn="ctr" rtl="0">
                        <a:spcBef>
                          <a:spcPts val="0"/>
                        </a:spcBef>
                        <a:spcAft>
                          <a:spcPts val="0"/>
                        </a:spcAft>
                        <a:buNone/>
                      </a:pPr>
                      <a:r>
                        <a:rPr lang="en" sz="1400"/>
                        <a:t>0.5677</a:t>
                      </a:r>
                      <a:endParaRPr sz="1400"/>
                    </a:p>
                  </a:txBody>
                  <a:tcPr marL="91425" marR="91425" marT="91425" marB="91425" anchor="ctr"/>
                </a:tc>
                <a:tc>
                  <a:txBody>
                    <a:bodyPr/>
                    <a:lstStyle/>
                    <a:p>
                      <a:pPr marL="0" lvl="0" indent="0" algn="ctr" rtl="0">
                        <a:spcBef>
                          <a:spcPts val="0"/>
                        </a:spcBef>
                        <a:spcAft>
                          <a:spcPts val="0"/>
                        </a:spcAft>
                        <a:buNone/>
                      </a:pPr>
                      <a:r>
                        <a:rPr lang="en" sz="1400"/>
                        <a:t>0.7437</a:t>
                      </a:r>
                      <a:endParaRPr sz="1400"/>
                    </a:p>
                  </a:txBody>
                  <a:tcPr marL="91425" marR="91425" marT="91425" marB="91425" anchor="ctr"/>
                </a:tc>
                <a:tc>
                  <a:txBody>
                    <a:bodyPr/>
                    <a:lstStyle/>
                    <a:p>
                      <a:pPr marL="0" lvl="0" indent="0" algn="ctr" rtl="0">
                        <a:spcBef>
                          <a:spcPts val="0"/>
                        </a:spcBef>
                        <a:spcAft>
                          <a:spcPts val="0"/>
                        </a:spcAft>
                        <a:buNone/>
                      </a:pPr>
                      <a:r>
                        <a:rPr lang="en" sz="1400"/>
                        <a:t>0.6598</a:t>
                      </a:r>
                      <a:endParaRPr sz="1400"/>
                    </a:p>
                  </a:txBody>
                  <a:tcPr marL="91425" marR="91425" marT="91425" marB="91425" anchor="ctr"/>
                </a:tc>
                <a:tc>
                  <a:txBody>
                    <a:bodyPr/>
                    <a:lstStyle/>
                    <a:p>
                      <a:pPr marL="0" lvl="0" indent="0" algn="ctr" rtl="0">
                        <a:spcBef>
                          <a:spcPts val="0"/>
                        </a:spcBef>
                        <a:spcAft>
                          <a:spcPts val="0"/>
                        </a:spcAft>
                        <a:buNone/>
                      </a:pPr>
                      <a:r>
                        <a:rPr lang="en-US" sz="1400" dirty="0"/>
                        <a:t>4750</a:t>
                      </a:r>
                      <a:endParaRPr sz="1400" dirty="0"/>
                    </a:p>
                  </a:txBody>
                  <a:tcPr marL="91425" marR="91425" marT="91425" marB="91425" anchor="ctr"/>
                </a:tc>
                <a:tc>
                  <a:txBody>
                    <a:bodyPr/>
                    <a:lstStyle/>
                    <a:p>
                      <a:pPr marL="0" lvl="0" indent="0" algn="ctr" rtl="0">
                        <a:spcBef>
                          <a:spcPts val="0"/>
                        </a:spcBef>
                        <a:spcAft>
                          <a:spcPts val="0"/>
                        </a:spcAft>
                        <a:buNone/>
                      </a:pPr>
                      <a:r>
                        <a:rPr lang="en-US" sz="1400" dirty="0"/>
                        <a:t>GPU</a:t>
                      </a:r>
                      <a:endParaRPr sz="1400" dirty="0"/>
                    </a:p>
                  </a:txBody>
                  <a:tcPr marL="91425" marR="91425" marT="91425" marB="91425" anchor="ctr"/>
                </a:tc>
                <a:extLst>
                  <a:ext uri="{0D108BD9-81ED-4DB2-BD59-A6C34878D82A}">
                    <a16:rowId xmlns:a16="http://schemas.microsoft.com/office/drawing/2014/main" val="10001"/>
                  </a:ext>
                </a:extLst>
              </a:tr>
              <a:tr h="843764">
                <a:tc>
                  <a:txBody>
                    <a:bodyPr/>
                    <a:lstStyle/>
                    <a:p>
                      <a:pPr marL="0" lvl="0" indent="0" algn="ctr" rtl="0">
                        <a:spcBef>
                          <a:spcPts val="0"/>
                        </a:spcBef>
                        <a:spcAft>
                          <a:spcPts val="0"/>
                        </a:spcAft>
                        <a:buNone/>
                      </a:pPr>
                      <a:r>
                        <a:rPr lang="en" sz="1400"/>
                        <a:t>Fine Tuned VGG16</a:t>
                      </a:r>
                      <a:endParaRPr sz="1400"/>
                    </a:p>
                  </a:txBody>
                  <a:tcPr marL="91425" marR="91425" marT="91425" marB="91425" anchor="ctr"/>
                </a:tc>
                <a:tc>
                  <a:txBody>
                    <a:bodyPr/>
                    <a:lstStyle/>
                    <a:p>
                      <a:pPr marL="0" lvl="0" indent="0" algn="ctr" rtl="0">
                        <a:spcBef>
                          <a:spcPts val="0"/>
                        </a:spcBef>
                        <a:spcAft>
                          <a:spcPts val="0"/>
                        </a:spcAft>
                        <a:buNone/>
                      </a:pPr>
                      <a:r>
                        <a:rPr lang="en" sz="1400"/>
                        <a:t>0.9235</a:t>
                      </a:r>
                      <a:endParaRPr sz="1400"/>
                    </a:p>
                  </a:txBody>
                  <a:tcPr marL="91425" marR="91425" marT="91425" marB="91425" anchor="ctr"/>
                </a:tc>
                <a:tc>
                  <a:txBody>
                    <a:bodyPr/>
                    <a:lstStyle/>
                    <a:p>
                      <a:pPr marL="0" lvl="0" indent="0" algn="ctr" rtl="0">
                        <a:spcBef>
                          <a:spcPts val="0"/>
                        </a:spcBef>
                        <a:spcAft>
                          <a:spcPts val="0"/>
                        </a:spcAft>
                        <a:buNone/>
                      </a:pPr>
                      <a:r>
                        <a:rPr lang="en" sz="1400"/>
                        <a:t>0.8710</a:t>
                      </a:r>
                      <a:endParaRPr sz="1400"/>
                    </a:p>
                  </a:txBody>
                  <a:tcPr marL="91425" marR="91425" marT="91425" marB="91425" anchor="ctr"/>
                </a:tc>
                <a:tc>
                  <a:txBody>
                    <a:bodyPr/>
                    <a:lstStyle/>
                    <a:p>
                      <a:pPr marL="0" lvl="0" indent="0" algn="ctr" rtl="0">
                        <a:spcBef>
                          <a:spcPts val="0"/>
                        </a:spcBef>
                        <a:spcAft>
                          <a:spcPts val="0"/>
                        </a:spcAft>
                        <a:buNone/>
                      </a:pPr>
                      <a:r>
                        <a:rPr lang="en" sz="1400"/>
                        <a:t>0.9186</a:t>
                      </a:r>
                      <a:endParaRPr sz="1400"/>
                    </a:p>
                  </a:txBody>
                  <a:tcPr marL="91425" marR="91425" marT="91425" marB="91425" anchor="ctr"/>
                </a:tc>
                <a:tc>
                  <a:txBody>
                    <a:bodyPr/>
                    <a:lstStyle/>
                    <a:p>
                      <a:pPr marL="0" lvl="0" indent="0" algn="ctr" rtl="0">
                        <a:spcBef>
                          <a:spcPts val="0"/>
                        </a:spcBef>
                        <a:spcAft>
                          <a:spcPts val="0"/>
                        </a:spcAft>
                        <a:buNone/>
                      </a:pPr>
                      <a:r>
                        <a:rPr lang="en" sz="1400" dirty="0"/>
                        <a:t>0.8964</a:t>
                      </a:r>
                      <a:endParaRPr sz="1400" dirty="0"/>
                    </a:p>
                  </a:txBody>
                  <a:tcPr marL="91425" marR="91425" marT="91425" marB="91425" anchor="ctr"/>
                </a:tc>
                <a:tc>
                  <a:txBody>
                    <a:bodyPr/>
                    <a:lstStyle/>
                    <a:p>
                      <a:pPr marL="0" lvl="0" indent="0" algn="ctr" rtl="0">
                        <a:spcBef>
                          <a:spcPts val="0"/>
                        </a:spcBef>
                        <a:spcAft>
                          <a:spcPts val="0"/>
                        </a:spcAft>
                        <a:buNone/>
                      </a:pPr>
                      <a:r>
                        <a:rPr lang="en-US" sz="1400" dirty="0"/>
                        <a:t>5000</a:t>
                      </a:r>
                      <a:endParaRPr sz="1400" dirty="0"/>
                    </a:p>
                  </a:txBody>
                  <a:tcPr marL="91425" marR="91425" marT="91425" marB="91425" anchor="ctr"/>
                </a:tc>
                <a:tc>
                  <a:txBody>
                    <a:bodyPr/>
                    <a:lstStyle/>
                    <a:p>
                      <a:pPr marL="0" lvl="0" indent="0" algn="ctr" rtl="0">
                        <a:spcBef>
                          <a:spcPts val="0"/>
                        </a:spcBef>
                        <a:spcAft>
                          <a:spcPts val="0"/>
                        </a:spcAft>
                        <a:buNone/>
                      </a:pPr>
                      <a:r>
                        <a:rPr lang="en-US" sz="1400" dirty="0"/>
                        <a:t>GPU</a:t>
                      </a:r>
                      <a:endParaRPr sz="1400" dirty="0"/>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380973"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Results – </a:t>
            </a:r>
            <a:r>
              <a:rPr lang="en" sz="2000" dirty="0">
                <a:solidFill>
                  <a:schemeClr val="bg1"/>
                </a:solidFill>
              </a:rPr>
              <a:t>Test data</a:t>
            </a:r>
            <a:endParaRPr sz="2000" dirty="0">
              <a:solidFill>
                <a:schemeClr val="bg1"/>
              </a:solidFill>
            </a:endParaRPr>
          </a:p>
        </p:txBody>
      </p:sp>
      <p:sp>
        <p:nvSpPr>
          <p:cNvPr id="212" name="Google Shape;212;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aphicFrame>
        <p:nvGraphicFramePr>
          <p:cNvPr id="211" name="Google Shape;211;p32"/>
          <p:cNvGraphicFramePr/>
          <p:nvPr>
            <p:extLst>
              <p:ext uri="{D42A27DB-BD31-4B8C-83A1-F6EECF244321}">
                <p14:modId xmlns:p14="http://schemas.microsoft.com/office/powerpoint/2010/main" val="3831427360"/>
              </p:ext>
            </p:extLst>
          </p:nvPr>
        </p:nvGraphicFramePr>
        <p:xfrm>
          <a:off x="952500" y="1740477"/>
          <a:ext cx="7239000" cy="1584840"/>
        </p:xfrm>
        <a:graphic>
          <a:graphicData uri="http://schemas.openxmlformats.org/drawingml/2006/table">
            <a:tbl>
              <a:tblPr>
                <a:noFill/>
                <a:tableStyleId>{BCC2874E-61F0-4F2A-A750-481D482BA879}</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616901439"/>
                    </a:ext>
                  </a:extLst>
                </a:gridCol>
                <a:gridCol w="1206500">
                  <a:extLst>
                    <a:ext uri="{9D8B030D-6E8A-4147-A177-3AD203B41FA5}">
                      <a16:colId xmlns:a16="http://schemas.microsoft.com/office/drawing/2014/main" val="3657191084"/>
                    </a:ext>
                  </a:extLst>
                </a:gridCol>
              </a:tblGrid>
              <a:tr h="381000">
                <a:tc>
                  <a:txBody>
                    <a:bodyPr/>
                    <a:lstStyle/>
                    <a:p>
                      <a:pPr marL="0" lvl="0" indent="0" algn="ctr" rtl="0">
                        <a:spcBef>
                          <a:spcPts val="0"/>
                        </a:spcBef>
                        <a:spcAft>
                          <a:spcPts val="0"/>
                        </a:spcAft>
                        <a:buNone/>
                      </a:pPr>
                      <a:r>
                        <a:rPr lang="en" sz="1400" dirty="0"/>
                        <a:t>Model</a:t>
                      </a:r>
                      <a:endParaRPr sz="1400" dirty="0"/>
                    </a:p>
                  </a:txBody>
                  <a:tcPr marL="91425" marR="91425" marT="91425" marB="91425">
                    <a:solidFill>
                      <a:srgbClr val="B7B7B7"/>
                    </a:solidFill>
                  </a:tcPr>
                </a:tc>
                <a:tc>
                  <a:txBody>
                    <a:bodyPr/>
                    <a:lstStyle/>
                    <a:p>
                      <a:pPr marL="0" lvl="0" indent="0" algn="ctr" rtl="0">
                        <a:spcBef>
                          <a:spcPts val="0"/>
                        </a:spcBef>
                        <a:spcAft>
                          <a:spcPts val="0"/>
                        </a:spcAft>
                        <a:buNone/>
                      </a:pPr>
                      <a:r>
                        <a:rPr lang="en" sz="1400" dirty="0"/>
                        <a:t>Training</a:t>
                      </a:r>
                      <a:endParaRPr sz="1400" dirty="0"/>
                    </a:p>
                  </a:txBody>
                  <a:tcPr marL="91425" marR="91425" marT="91425" marB="91425">
                    <a:solidFill>
                      <a:srgbClr val="B7B7B7"/>
                    </a:solidFill>
                  </a:tcPr>
                </a:tc>
                <a:tc>
                  <a:txBody>
                    <a:bodyPr/>
                    <a:lstStyle/>
                    <a:p>
                      <a:pPr marL="0" lvl="0" indent="0" algn="ctr" rtl="0">
                        <a:spcBef>
                          <a:spcPts val="0"/>
                        </a:spcBef>
                        <a:spcAft>
                          <a:spcPts val="0"/>
                        </a:spcAft>
                        <a:buNone/>
                      </a:pPr>
                      <a:r>
                        <a:rPr lang="en" sz="1400" dirty="0"/>
                        <a:t>Validation</a:t>
                      </a:r>
                      <a:endParaRPr sz="1400" dirty="0"/>
                    </a:p>
                  </a:txBody>
                  <a:tcPr marL="91425" marR="91425" marT="91425" marB="91425">
                    <a:solidFill>
                      <a:srgbClr val="B7B7B7"/>
                    </a:solidFill>
                  </a:tcPr>
                </a:tc>
                <a:tc>
                  <a:txBody>
                    <a:bodyPr/>
                    <a:lstStyle/>
                    <a:p>
                      <a:pPr marL="0" lvl="0" indent="0" algn="ctr" rtl="0">
                        <a:spcBef>
                          <a:spcPts val="0"/>
                        </a:spcBef>
                        <a:spcAft>
                          <a:spcPts val="0"/>
                        </a:spcAft>
                        <a:buNone/>
                      </a:pPr>
                      <a:r>
                        <a:rPr lang="en" sz="1400" dirty="0"/>
                        <a:t>Test</a:t>
                      </a:r>
                      <a:endParaRPr sz="1400" dirty="0"/>
                    </a:p>
                  </a:txBody>
                  <a:tcPr marL="91425" marR="91425" marT="91425" marB="91425">
                    <a:solidFill>
                      <a:srgbClr val="B7B7B7"/>
                    </a:solidFill>
                  </a:tcPr>
                </a:tc>
                <a:tc>
                  <a:txBody>
                    <a:bodyPr/>
                    <a:lstStyle/>
                    <a:p>
                      <a:pPr marL="0" lvl="0" indent="0" algn="ctr" rtl="0">
                        <a:spcBef>
                          <a:spcPts val="0"/>
                        </a:spcBef>
                        <a:spcAft>
                          <a:spcPts val="0"/>
                        </a:spcAft>
                        <a:buNone/>
                      </a:pPr>
                      <a:r>
                        <a:rPr lang="en-US" sz="1400" dirty="0"/>
                        <a:t>Time(s) </a:t>
                      </a:r>
                      <a:endParaRPr sz="1400" dirty="0"/>
                    </a:p>
                  </a:txBody>
                  <a:tcPr marL="91425" marR="91425" marT="91425" marB="91425">
                    <a:solidFill>
                      <a:srgbClr val="B7B7B7"/>
                    </a:solidFill>
                  </a:tcPr>
                </a:tc>
                <a:tc>
                  <a:txBody>
                    <a:bodyPr/>
                    <a:lstStyle/>
                    <a:p>
                      <a:pPr marL="0" lvl="0" indent="0" algn="ctr" rtl="0">
                        <a:spcBef>
                          <a:spcPts val="0"/>
                        </a:spcBef>
                        <a:spcAft>
                          <a:spcPts val="0"/>
                        </a:spcAft>
                        <a:buNone/>
                      </a:pPr>
                      <a:r>
                        <a:rPr lang="en-US" sz="1400" dirty="0"/>
                        <a:t>Remarks</a:t>
                      </a:r>
                      <a:endParaRPr sz="1400" dirty="0"/>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US" sz="1400" dirty="0"/>
                        <a:t>Voting</a:t>
                      </a:r>
                      <a:endParaRPr sz="1400" dirty="0"/>
                    </a:p>
                  </a:txBody>
                  <a:tcPr marL="91425" marR="91425" marT="91425" marB="91425"/>
                </a:tc>
                <a:tc>
                  <a:txBody>
                    <a:bodyPr/>
                    <a:lstStyle/>
                    <a:p>
                      <a:pPr marL="0" lvl="0" indent="0" algn="ctr" rtl="0">
                        <a:spcBef>
                          <a:spcPts val="0"/>
                        </a:spcBef>
                        <a:spcAft>
                          <a:spcPts val="0"/>
                        </a:spcAft>
                        <a:buNone/>
                      </a:pPr>
                      <a:r>
                        <a:rPr lang="en" sz="1400" dirty="0"/>
                        <a:t>100.0%</a:t>
                      </a:r>
                      <a:endParaRPr sz="1400" dirty="0"/>
                    </a:p>
                  </a:txBody>
                  <a:tcPr marL="91425" marR="91425" marT="91425" marB="91425"/>
                </a:tc>
                <a:tc>
                  <a:txBody>
                    <a:bodyPr/>
                    <a:lstStyle/>
                    <a:p>
                      <a:pPr marL="0" lvl="0" indent="0" algn="ctr" rtl="0">
                        <a:spcBef>
                          <a:spcPts val="0"/>
                        </a:spcBef>
                        <a:spcAft>
                          <a:spcPts val="0"/>
                        </a:spcAft>
                        <a:buNone/>
                      </a:pPr>
                      <a:r>
                        <a:rPr lang="en" sz="1400" dirty="0"/>
                        <a:t>57.85%</a:t>
                      </a:r>
                      <a:endParaRPr sz="1400" dirty="0"/>
                    </a:p>
                  </a:txBody>
                  <a:tcPr marL="91425" marR="91425" marT="91425" marB="91425"/>
                </a:tc>
                <a:tc>
                  <a:txBody>
                    <a:bodyPr/>
                    <a:lstStyle/>
                    <a:p>
                      <a:pPr marL="0" lvl="0" indent="0" algn="ctr" rtl="0">
                        <a:spcBef>
                          <a:spcPts val="0"/>
                        </a:spcBef>
                        <a:spcAft>
                          <a:spcPts val="0"/>
                        </a:spcAft>
                        <a:buNone/>
                      </a:pPr>
                      <a:r>
                        <a:rPr lang="en" sz="1400" dirty="0"/>
                        <a:t>55.0%</a:t>
                      </a:r>
                      <a:endParaRPr sz="1400" dirty="0"/>
                    </a:p>
                  </a:txBody>
                  <a:tcPr marL="91425" marR="91425" marT="91425" marB="91425"/>
                </a:tc>
                <a:tc>
                  <a:txBody>
                    <a:bodyPr/>
                    <a:lstStyle/>
                    <a:p>
                      <a:pPr marL="0" lvl="0" indent="0" algn="ctr" rtl="0">
                        <a:spcBef>
                          <a:spcPts val="0"/>
                        </a:spcBef>
                        <a:spcAft>
                          <a:spcPts val="0"/>
                        </a:spcAft>
                        <a:buNone/>
                      </a:pPr>
                      <a:r>
                        <a:rPr lang="en-US" sz="1400" dirty="0"/>
                        <a:t>1492</a:t>
                      </a:r>
                      <a:endParaRPr sz="1400" dirty="0"/>
                    </a:p>
                  </a:txBody>
                  <a:tcPr marL="91425" marR="91425" marT="91425" marB="91425"/>
                </a:tc>
                <a:tc>
                  <a:txBody>
                    <a:bodyPr/>
                    <a:lstStyle/>
                    <a:p>
                      <a:pPr marL="0" lvl="0" indent="0" algn="ctr" rtl="0">
                        <a:spcBef>
                          <a:spcPts val="0"/>
                        </a:spcBef>
                        <a:spcAft>
                          <a:spcPts val="0"/>
                        </a:spcAft>
                        <a:buNone/>
                      </a:pPr>
                      <a:r>
                        <a:rPr lang="en-US" sz="1400" dirty="0"/>
                        <a:t>CPU</a:t>
                      </a:r>
                      <a:endParaRPr sz="1400" dirty="0"/>
                    </a:p>
                  </a:txBody>
                  <a:tcPr marL="91425" marR="91425" marT="91425" marB="914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400" dirty="0"/>
                        <a:t>CNN</a:t>
                      </a:r>
                      <a:endParaRPr sz="1400" dirty="0"/>
                    </a:p>
                  </a:txBody>
                  <a:tcPr marL="91425" marR="91425" marT="91425" marB="91425"/>
                </a:tc>
                <a:tc>
                  <a:txBody>
                    <a:bodyPr/>
                    <a:lstStyle/>
                    <a:p>
                      <a:pPr marL="0" lvl="0" indent="0" algn="ctr" rtl="0">
                        <a:spcBef>
                          <a:spcPts val="0"/>
                        </a:spcBef>
                        <a:spcAft>
                          <a:spcPts val="0"/>
                        </a:spcAft>
                        <a:buNone/>
                      </a:pPr>
                      <a:r>
                        <a:rPr lang="en" sz="1400" dirty="0"/>
                        <a:t>79.2%</a:t>
                      </a:r>
                      <a:endParaRPr sz="1400" dirty="0"/>
                    </a:p>
                  </a:txBody>
                  <a:tcPr marL="91425" marR="91425" marT="91425" marB="91425"/>
                </a:tc>
                <a:tc>
                  <a:txBody>
                    <a:bodyPr/>
                    <a:lstStyle/>
                    <a:p>
                      <a:pPr marL="0" lvl="0" indent="0" algn="ctr" rtl="0">
                        <a:spcBef>
                          <a:spcPts val="0"/>
                        </a:spcBef>
                        <a:spcAft>
                          <a:spcPts val="0"/>
                        </a:spcAft>
                        <a:buNone/>
                      </a:pPr>
                      <a:r>
                        <a:rPr lang="en" sz="1400" dirty="0"/>
                        <a:t>78.4%</a:t>
                      </a:r>
                      <a:endParaRPr sz="1400" dirty="0"/>
                    </a:p>
                  </a:txBody>
                  <a:tcPr marL="91425" marR="91425" marT="91425" marB="91425"/>
                </a:tc>
                <a:tc>
                  <a:txBody>
                    <a:bodyPr/>
                    <a:lstStyle/>
                    <a:p>
                      <a:pPr marL="0" lvl="0" indent="0" algn="ctr" rtl="0">
                        <a:spcBef>
                          <a:spcPts val="0"/>
                        </a:spcBef>
                        <a:spcAft>
                          <a:spcPts val="0"/>
                        </a:spcAft>
                        <a:buNone/>
                      </a:pPr>
                      <a:r>
                        <a:rPr lang="en" sz="1400"/>
                        <a:t>78.0</a:t>
                      </a:r>
                      <a:r>
                        <a:rPr lang="en" sz="1400" dirty="0"/>
                        <a:t>%</a:t>
                      </a:r>
                      <a:endParaRPr sz="1400" dirty="0"/>
                    </a:p>
                  </a:txBody>
                  <a:tcPr marL="91425" marR="91425" marT="91425" marB="91425"/>
                </a:tc>
                <a:tc>
                  <a:txBody>
                    <a:bodyPr/>
                    <a:lstStyle/>
                    <a:p>
                      <a:pPr marL="0" lvl="0" indent="0" algn="ctr" rtl="0">
                        <a:spcBef>
                          <a:spcPts val="0"/>
                        </a:spcBef>
                        <a:spcAft>
                          <a:spcPts val="0"/>
                        </a:spcAft>
                        <a:buNone/>
                      </a:pPr>
                      <a:r>
                        <a:rPr lang="en-US" sz="1400" dirty="0"/>
                        <a:t>72</a:t>
                      </a:r>
                      <a:endParaRPr sz="1400" dirty="0"/>
                    </a:p>
                  </a:txBody>
                  <a:tcPr marL="91425" marR="91425" marT="91425" marB="91425"/>
                </a:tc>
                <a:tc>
                  <a:txBody>
                    <a:bodyPr/>
                    <a:lstStyle/>
                    <a:p>
                      <a:pPr marL="0" lvl="0" indent="0" algn="ctr" rtl="0">
                        <a:spcBef>
                          <a:spcPts val="0"/>
                        </a:spcBef>
                        <a:spcAft>
                          <a:spcPts val="0"/>
                        </a:spcAft>
                        <a:buNone/>
                      </a:pPr>
                      <a:r>
                        <a:rPr lang="en-US" sz="1400" dirty="0"/>
                        <a:t>GPU</a:t>
                      </a:r>
                      <a:endParaRPr sz="1400" dirty="0"/>
                    </a:p>
                  </a:txBody>
                  <a:tcPr marL="91425" marR="91425" marT="91425" marB="91425"/>
                </a:tc>
                <a:extLst>
                  <a:ext uri="{0D108BD9-81ED-4DB2-BD59-A6C34878D82A}">
                    <a16:rowId xmlns:a16="http://schemas.microsoft.com/office/drawing/2014/main" val="729251613"/>
                  </a:ext>
                </a:extLst>
              </a:tr>
              <a:tr h="381000">
                <a:tc>
                  <a:txBody>
                    <a:bodyPr/>
                    <a:lstStyle/>
                    <a:p>
                      <a:pPr marL="0" lvl="0" indent="0" algn="ctr" rtl="0">
                        <a:spcBef>
                          <a:spcPts val="0"/>
                        </a:spcBef>
                        <a:spcAft>
                          <a:spcPts val="0"/>
                        </a:spcAft>
                        <a:buNone/>
                      </a:pPr>
                      <a:r>
                        <a:rPr lang="en" sz="1400" dirty="0"/>
                        <a:t>VGG16</a:t>
                      </a:r>
                      <a:endParaRPr sz="1400" dirty="0"/>
                    </a:p>
                  </a:txBody>
                  <a:tcPr marL="91425" marR="91425" marT="91425" marB="91425"/>
                </a:tc>
                <a:tc>
                  <a:txBody>
                    <a:bodyPr/>
                    <a:lstStyle/>
                    <a:p>
                      <a:pPr marL="0" lvl="0" indent="0" algn="ctr" rtl="0">
                        <a:spcBef>
                          <a:spcPts val="0"/>
                        </a:spcBef>
                        <a:spcAft>
                          <a:spcPts val="0"/>
                        </a:spcAft>
                        <a:buNone/>
                      </a:pPr>
                      <a:r>
                        <a:rPr lang="en" sz="1400" dirty="0"/>
                        <a:t>96.6%</a:t>
                      </a:r>
                      <a:endParaRPr sz="1400" dirty="0"/>
                    </a:p>
                  </a:txBody>
                  <a:tcPr marL="91425" marR="91425" marT="91425" marB="91425"/>
                </a:tc>
                <a:tc>
                  <a:txBody>
                    <a:bodyPr/>
                    <a:lstStyle/>
                    <a:p>
                      <a:pPr marL="0" lvl="0" indent="0" algn="ctr" rtl="0">
                        <a:spcBef>
                          <a:spcPts val="0"/>
                        </a:spcBef>
                        <a:spcAft>
                          <a:spcPts val="0"/>
                        </a:spcAft>
                        <a:buNone/>
                      </a:pPr>
                      <a:r>
                        <a:rPr lang="en" sz="1400" dirty="0"/>
                        <a:t>91.8%</a:t>
                      </a:r>
                      <a:endParaRPr sz="1400" dirty="0"/>
                    </a:p>
                  </a:txBody>
                  <a:tcPr marL="91425" marR="91425" marT="91425" marB="91425"/>
                </a:tc>
                <a:tc>
                  <a:txBody>
                    <a:bodyPr/>
                    <a:lstStyle/>
                    <a:p>
                      <a:pPr marL="0" lvl="0" indent="0" algn="ctr" rtl="0">
                        <a:spcBef>
                          <a:spcPts val="0"/>
                        </a:spcBef>
                        <a:spcAft>
                          <a:spcPts val="0"/>
                        </a:spcAft>
                        <a:buNone/>
                      </a:pPr>
                      <a:r>
                        <a:rPr lang="en" sz="1400" dirty="0"/>
                        <a:t>91.9%</a:t>
                      </a:r>
                      <a:endParaRPr sz="1400" dirty="0"/>
                    </a:p>
                  </a:txBody>
                  <a:tcPr marL="91425" marR="91425" marT="91425" marB="91425"/>
                </a:tc>
                <a:tc>
                  <a:txBody>
                    <a:bodyPr/>
                    <a:lstStyle/>
                    <a:p>
                      <a:pPr marL="0" lvl="0" indent="0" algn="ctr" rtl="0">
                        <a:spcBef>
                          <a:spcPts val="0"/>
                        </a:spcBef>
                        <a:spcAft>
                          <a:spcPts val="0"/>
                        </a:spcAft>
                        <a:buNone/>
                      </a:pPr>
                      <a:r>
                        <a:rPr lang="en-US" sz="1400" dirty="0"/>
                        <a:t>5000</a:t>
                      </a:r>
                      <a:endParaRPr sz="1400" dirty="0"/>
                    </a:p>
                  </a:txBody>
                  <a:tcPr marL="91425" marR="91425" marT="91425" marB="91425"/>
                </a:tc>
                <a:tc>
                  <a:txBody>
                    <a:bodyPr/>
                    <a:lstStyle/>
                    <a:p>
                      <a:pPr marL="0" lvl="0" indent="0" algn="ctr" rtl="0">
                        <a:spcBef>
                          <a:spcPts val="0"/>
                        </a:spcBef>
                        <a:spcAft>
                          <a:spcPts val="0"/>
                        </a:spcAft>
                        <a:buNone/>
                      </a:pPr>
                      <a:r>
                        <a:rPr lang="en-US" sz="1400" dirty="0"/>
                        <a:t>GPU</a:t>
                      </a:r>
                      <a:endParaRPr sz="1400"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363654"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Conclusion and Future Work</a:t>
            </a:r>
            <a:endParaRPr sz="2000" dirty="0">
              <a:solidFill>
                <a:schemeClr val="bg1"/>
              </a:solidFill>
            </a:endParaRPr>
          </a:p>
        </p:txBody>
      </p:sp>
      <p:sp>
        <p:nvSpPr>
          <p:cNvPr id="226" name="Google Shape;226;p3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dirty="0"/>
              <a:t>Traditional machine learning methods are not very good at image classification.</a:t>
            </a:r>
            <a:endParaRPr sz="1800" dirty="0"/>
          </a:p>
          <a:p>
            <a:pPr marL="457200" lvl="0" indent="-342900" algn="l" rtl="0">
              <a:lnSpc>
                <a:spcPct val="115000"/>
              </a:lnSpc>
              <a:spcBef>
                <a:spcPts val="0"/>
              </a:spcBef>
              <a:spcAft>
                <a:spcPts val="0"/>
              </a:spcAft>
              <a:buSzPts val="1800"/>
              <a:buChar char="●"/>
            </a:pPr>
            <a:r>
              <a:rPr lang="en" sz="1800" dirty="0"/>
              <a:t>Based on this work, the HOG did not improve the performance of the traditional machine learning methods. However, that problem may be solved by tweaking the settings and parameters if one has the time.</a:t>
            </a:r>
            <a:endParaRPr sz="1800" dirty="0"/>
          </a:p>
          <a:p>
            <a:pPr marL="457200" lvl="0" indent="-342900" algn="l" rtl="0">
              <a:lnSpc>
                <a:spcPct val="115000"/>
              </a:lnSpc>
              <a:spcBef>
                <a:spcPts val="0"/>
              </a:spcBef>
              <a:spcAft>
                <a:spcPts val="0"/>
              </a:spcAft>
              <a:buSzPts val="1800"/>
              <a:buChar char="●"/>
            </a:pPr>
            <a:r>
              <a:rPr lang="en" sz="1800" dirty="0"/>
              <a:t>Accurate results using HOG will be more computationally expensive because more features are needed.</a:t>
            </a:r>
            <a:endParaRPr sz="1800" dirty="0"/>
          </a:p>
          <a:p>
            <a:pPr marL="457200" lvl="0" indent="-342900" algn="l" rtl="0">
              <a:lnSpc>
                <a:spcPct val="115000"/>
              </a:lnSpc>
              <a:spcBef>
                <a:spcPts val="0"/>
              </a:spcBef>
              <a:spcAft>
                <a:spcPts val="0"/>
              </a:spcAft>
              <a:buSzPts val="1800"/>
              <a:buChar char="●"/>
            </a:pPr>
            <a:r>
              <a:rPr lang="en" sz="1800" dirty="0"/>
              <a:t>Among all algorithms used Fine Tuned VGG16 works the best on image data.</a:t>
            </a:r>
            <a:endParaRPr sz="1800" dirty="0"/>
          </a:p>
          <a:p>
            <a:pPr marL="457200" lvl="0" indent="-342900" algn="l" rtl="0">
              <a:lnSpc>
                <a:spcPct val="115000"/>
              </a:lnSpc>
              <a:spcBef>
                <a:spcPts val="0"/>
              </a:spcBef>
              <a:spcAft>
                <a:spcPts val="0"/>
              </a:spcAft>
              <a:buSzPts val="1800"/>
              <a:buChar char="●"/>
            </a:pPr>
            <a:r>
              <a:rPr lang="en" sz="1800" dirty="0"/>
              <a:t>Time complexity of VGG16 is high compared to most of the algorithms used.</a:t>
            </a:r>
            <a:endParaRPr sz="1800" dirty="0"/>
          </a:p>
          <a:p>
            <a:pPr marL="457200" lvl="0" indent="-342900" algn="l" rtl="0">
              <a:lnSpc>
                <a:spcPct val="115000"/>
              </a:lnSpc>
              <a:spcBef>
                <a:spcPts val="0"/>
              </a:spcBef>
              <a:spcAft>
                <a:spcPts val="0"/>
              </a:spcAft>
              <a:buSzPts val="1800"/>
              <a:buChar char="●"/>
            </a:pPr>
            <a:r>
              <a:rPr lang="en" sz="1800" dirty="0"/>
              <a:t>We can improve the performance of Neural Networks by Retraining whole VGG16 and using more epochs. </a:t>
            </a:r>
            <a:endParaRPr sz="1800" dirty="0"/>
          </a:p>
        </p:txBody>
      </p:sp>
      <p:sp>
        <p:nvSpPr>
          <p:cNvPr id="227" name="Google Shape;22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34"/>
          <p:cNvSpPr txBox="1">
            <a:spLocks noGrp="1"/>
          </p:cNvSpPr>
          <p:nvPr>
            <p:ph type="body" idx="1"/>
          </p:nvPr>
        </p:nvSpPr>
        <p:spPr>
          <a:prstGeom prst="rect">
            <a:avLst/>
          </a:prstGeom>
        </p:spPr>
        <p:txBody>
          <a:bodyPr spcFirstLastPara="1" wrap="square" lIns="91425" tIns="91425" rIns="91425" bIns="91425" anchor="t" anchorCtr="0">
            <a:noAutofit/>
          </a:bodyPr>
          <a:lstStyle/>
          <a:p>
            <a:pPr marL="114300" lvl="0" indent="0" algn="ctr" rtl="0">
              <a:lnSpc>
                <a:spcPct val="115000"/>
              </a:lnSpc>
              <a:spcBef>
                <a:spcPts val="0"/>
              </a:spcBef>
              <a:spcAft>
                <a:spcPts val="0"/>
              </a:spcAft>
              <a:buSzPts val="1800"/>
              <a:buNone/>
            </a:pPr>
            <a:endParaRPr lang="en-US" sz="1800" dirty="0"/>
          </a:p>
          <a:p>
            <a:pPr marL="114300" lvl="0" indent="0" algn="ctr" rtl="0">
              <a:lnSpc>
                <a:spcPct val="115000"/>
              </a:lnSpc>
              <a:spcBef>
                <a:spcPts val="0"/>
              </a:spcBef>
              <a:spcAft>
                <a:spcPts val="0"/>
              </a:spcAft>
              <a:buSzPts val="1800"/>
              <a:buNone/>
            </a:pPr>
            <a:r>
              <a:rPr lang="en-US" sz="3600" dirty="0"/>
              <a:t>Thank you.</a:t>
            </a:r>
          </a:p>
          <a:p>
            <a:pPr marL="114300" lvl="0" indent="0" algn="ctr" rtl="0">
              <a:lnSpc>
                <a:spcPct val="115000"/>
              </a:lnSpc>
              <a:spcBef>
                <a:spcPts val="0"/>
              </a:spcBef>
              <a:spcAft>
                <a:spcPts val="0"/>
              </a:spcAft>
              <a:buSzPts val="1800"/>
              <a:buNone/>
            </a:pPr>
            <a:endParaRPr lang="en-US" sz="3600" dirty="0"/>
          </a:p>
          <a:p>
            <a:pPr marL="114300" lvl="0" indent="0" algn="ctr" rtl="0">
              <a:lnSpc>
                <a:spcPct val="115000"/>
              </a:lnSpc>
              <a:spcBef>
                <a:spcPts val="0"/>
              </a:spcBef>
              <a:spcAft>
                <a:spcPts val="0"/>
              </a:spcAft>
              <a:buSzPts val="1800"/>
              <a:buNone/>
            </a:pPr>
            <a:r>
              <a:rPr lang="en-US" sz="3600" dirty="0"/>
              <a:t>Questions?</a:t>
            </a:r>
          </a:p>
        </p:txBody>
      </p:sp>
      <p:sp>
        <p:nvSpPr>
          <p:cNvPr id="227" name="Google Shape;22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13261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05218"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Project Description</a:t>
            </a:r>
            <a:endParaRPr sz="2000" dirty="0">
              <a:solidFill>
                <a:schemeClr val="bg1"/>
              </a:solidFill>
            </a:endParaRPr>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Our goals for this project were: </a:t>
            </a:r>
            <a:endParaRPr sz="1600">
              <a:solidFill>
                <a:srgbClr val="000000"/>
              </a:solidFill>
            </a:endParaRPr>
          </a:p>
          <a:p>
            <a:pPr marL="457200" lvl="0" indent="-330200" algn="just" rtl="0">
              <a:lnSpc>
                <a:spcPct val="150000"/>
              </a:lnSpc>
              <a:spcBef>
                <a:spcPts val="1600"/>
              </a:spcBef>
              <a:spcAft>
                <a:spcPts val="0"/>
              </a:spcAft>
              <a:buClr>
                <a:srgbClr val="000000"/>
              </a:buClr>
              <a:buSzPts val="1600"/>
              <a:buChar char="●"/>
            </a:pPr>
            <a:r>
              <a:rPr lang="en" sz="1600">
                <a:solidFill>
                  <a:srgbClr val="000000"/>
                </a:solidFill>
              </a:rPr>
              <a:t>Image analysis using Histogram of Gradients (HOG) for feature extraction.</a:t>
            </a:r>
            <a:endParaRPr sz="1600">
              <a:solidFill>
                <a:srgbClr val="000000"/>
              </a:solidFill>
            </a:endParaRPr>
          </a:p>
          <a:p>
            <a:pPr marL="457200" lvl="0" indent="-330200" algn="just" rtl="0">
              <a:lnSpc>
                <a:spcPct val="150000"/>
              </a:lnSpc>
              <a:spcBef>
                <a:spcPts val="0"/>
              </a:spcBef>
              <a:spcAft>
                <a:spcPts val="0"/>
              </a:spcAft>
              <a:buClr>
                <a:srgbClr val="000000"/>
              </a:buClr>
              <a:buSzPts val="1600"/>
              <a:buChar char="●"/>
            </a:pPr>
            <a:r>
              <a:rPr lang="en" sz="1600">
                <a:solidFill>
                  <a:srgbClr val="000000"/>
                </a:solidFill>
              </a:rPr>
              <a:t>Comparison of classification accuracy and time complexity of various machine learning algorithms such as logistic regression, SVM, and Naive Bayes when combined with HOG.</a:t>
            </a:r>
            <a:endParaRPr sz="1600">
              <a:solidFill>
                <a:srgbClr val="000000"/>
              </a:solidFill>
            </a:endParaRPr>
          </a:p>
          <a:p>
            <a:pPr marL="457200" lvl="0" indent="-330200" algn="just" rtl="0">
              <a:lnSpc>
                <a:spcPct val="150000"/>
              </a:lnSpc>
              <a:spcBef>
                <a:spcPts val="0"/>
              </a:spcBef>
              <a:spcAft>
                <a:spcPts val="0"/>
              </a:spcAft>
              <a:buClr>
                <a:srgbClr val="000000"/>
              </a:buClr>
              <a:buSzPts val="1600"/>
              <a:buChar char="●"/>
            </a:pPr>
            <a:r>
              <a:rPr lang="en" sz="1600">
                <a:solidFill>
                  <a:srgbClr val="000000"/>
                </a:solidFill>
              </a:rPr>
              <a:t>Use of deep learning algorithms such as Convolutional Neural Network(CNN) and pre trained networks such as VGG for image classification.</a:t>
            </a:r>
            <a:endParaRPr sz="1600">
              <a:solidFill>
                <a:srgbClr val="000000"/>
              </a:solidFill>
            </a:endParaRPr>
          </a:p>
          <a:p>
            <a:pPr marL="457200" lvl="0" indent="-330200" algn="just" rtl="0">
              <a:lnSpc>
                <a:spcPct val="150000"/>
              </a:lnSpc>
              <a:spcBef>
                <a:spcPts val="0"/>
              </a:spcBef>
              <a:spcAft>
                <a:spcPts val="0"/>
              </a:spcAft>
              <a:buClr>
                <a:srgbClr val="000000"/>
              </a:buClr>
              <a:buSzPts val="1600"/>
              <a:buChar char="●"/>
            </a:pPr>
            <a:r>
              <a:rPr lang="en" sz="1600">
                <a:solidFill>
                  <a:srgbClr val="000000"/>
                </a:solidFill>
              </a:rPr>
              <a:t>Comparison of classification accuracy and time complexity of (2) and (3) above.</a:t>
            </a:r>
            <a:endParaRPr sz="1600">
              <a:solidFill>
                <a:srgbClr val="000000"/>
              </a:solidFill>
            </a:endParaRPr>
          </a:p>
        </p:txBody>
      </p:sp>
      <p:sp>
        <p:nvSpPr>
          <p:cNvPr id="63" name="Google Shape;6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57173"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Dataset</a:t>
            </a:r>
            <a:endParaRPr sz="2000" dirty="0">
              <a:solidFill>
                <a:schemeClr val="bg1"/>
              </a:solidFill>
            </a:endParaRPr>
          </a:p>
        </p:txBody>
      </p:sp>
      <p:sp>
        <p:nvSpPr>
          <p:cNvPr id="69" name="Google Shape;69;p15"/>
          <p:cNvSpPr txBox="1">
            <a:spLocks noGrp="1"/>
          </p:cNvSpPr>
          <p:nvPr>
            <p:ph type="body" idx="1"/>
          </p:nvPr>
        </p:nvSpPr>
        <p:spPr>
          <a:xfrm>
            <a:off x="311700" y="1152475"/>
            <a:ext cx="6596848" cy="3416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Char char="●"/>
            </a:pPr>
            <a:r>
              <a:rPr lang="en" sz="1600" dirty="0">
                <a:solidFill>
                  <a:srgbClr val="000000"/>
                </a:solidFill>
              </a:rPr>
              <a:t>CIFAR 10 dataset</a:t>
            </a:r>
            <a:endParaRPr sz="1600" dirty="0">
              <a:solidFill>
                <a:srgbClr val="000000"/>
              </a:solidFill>
            </a:endParaRPr>
          </a:p>
          <a:p>
            <a:pPr marL="457200" lvl="0" indent="-330200" algn="l" rtl="0">
              <a:lnSpc>
                <a:spcPct val="150000"/>
              </a:lnSpc>
              <a:spcBef>
                <a:spcPts val="0"/>
              </a:spcBef>
              <a:spcAft>
                <a:spcPts val="0"/>
              </a:spcAft>
              <a:buClr>
                <a:srgbClr val="000000"/>
              </a:buClr>
              <a:buSzPts val="1600"/>
              <a:buChar char="●"/>
            </a:pPr>
            <a:r>
              <a:rPr lang="en" sz="1600" dirty="0">
                <a:solidFill>
                  <a:srgbClr val="000000"/>
                </a:solidFill>
              </a:rPr>
              <a:t>Training data: 50000, 32</a:t>
            </a:r>
            <a:r>
              <a:rPr lang="en-US" sz="1600" dirty="0">
                <a:solidFill>
                  <a:srgbClr val="000000"/>
                </a:solidFill>
              </a:rPr>
              <a:t>x</a:t>
            </a:r>
            <a:r>
              <a:rPr lang="en" sz="1600" dirty="0">
                <a:solidFill>
                  <a:srgbClr val="000000"/>
                </a:solidFill>
              </a:rPr>
              <a:t>32 color images classified into 10 classes, 5000 images per class. Classes were a variety of items such as ships, birds, trucks, etc</a:t>
            </a:r>
            <a:endParaRPr sz="1600" dirty="0">
              <a:solidFill>
                <a:srgbClr val="000000"/>
              </a:solidFill>
            </a:endParaRPr>
          </a:p>
          <a:p>
            <a:pPr marL="457200" lvl="0" indent="-330200" algn="l" rtl="0">
              <a:lnSpc>
                <a:spcPct val="150000"/>
              </a:lnSpc>
              <a:spcBef>
                <a:spcPts val="0"/>
              </a:spcBef>
              <a:spcAft>
                <a:spcPts val="0"/>
              </a:spcAft>
              <a:buClr>
                <a:srgbClr val="000000"/>
              </a:buClr>
              <a:buSzPts val="1600"/>
              <a:buChar char="●"/>
            </a:pPr>
            <a:r>
              <a:rPr lang="en" sz="1600" dirty="0">
                <a:solidFill>
                  <a:srgbClr val="000000"/>
                </a:solidFill>
              </a:rPr>
              <a:t>Test data: 10000, 32</a:t>
            </a:r>
            <a:r>
              <a:rPr lang="en-US" sz="1600" dirty="0">
                <a:solidFill>
                  <a:srgbClr val="000000"/>
                </a:solidFill>
              </a:rPr>
              <a:t>x</a:t>
            </a:r>
            <a:r>
              <a:rPr lang="en" sz="1600" dirty="0">
                <a:solidFill>
                  <a:srgbClr val="000000"/>
                </a:solidFill>
              </a:rPr>
              <a:t>32 color images</a:t>
            </a:r>
            <a:endParaRPr sz="1600" dirty="0">
              <a:solidFill>
                <a:srgbClr val="000000"/>
              </a:solidFill>
            </a:endParaRPr>
          </a:p>
          <a:p>
            <a:pPr marL="457200" lvl="0" indent="-330200" algn="l" rtl="0">
              <a:lnSpc>
                <a:spcPct val="150000"/>
              </a:lnSpc>
              <a:spcBef>
                <a:spcPts val="0"/>
              </a:spcBef>
              <a:spcAft>
                <a:spcPts val="0"/>
              </a:spcAft>
              <a:buClr>
                <a:srgbClr val="000000"/>
              </a:buClr>
              <a:buSzPts val="1600"/>
              <a:buChar char="●"/>
            </a:pPr>
            <a:r>
              <a:rPr lang="en" sz="1600" dirty="0">
                <a:solidFill>
                  <a:srgbClr val="000000"/>
                </a:solidFill>
              </a:rPr>
              <a:t>Validation data: Training data was split into ‘training’ and validations sets, with 35000 images for training and 15000 for validation</a:t>
            </a:r>
            <a:endParaRPr sz="1600" dirty="0">
              <a:solidFill>
                <a:srgbClr val="000000"/>
              </a:solidFill>
            </a:endParaRPr>
          </a:p>
          <a:p>
            <a:pPr marL="457200" lvl="0" indent="-330200" algn="l" rtl="0">
              <a:lnSpc>
                <a:spcPct val="150000"/>
              </a:lnSpc>
              <a:spcBef>
                <a:spcPts val="0"/>
              </a:spcBef>
              <a:spcAft>
                <a:spcPts val="0"/>
              </a:spcAft>
              <a:buClr>
                <a:srgbClr val="000000"/>
              </a:buClr>
              <a:buSzPts val="1600"/>
              <a:buChar char="●"/>
            </a:pPr>
            <a:r>
              <a:rPr lang="en" sz="1600" dirty="0">
                <a:solidFill>
                  <a:srgbClr val="000000"/>
                </a:solidFill>
              </a:rPr>
              <a:t>The classes are disjoint meaning the objects do </a:t>
            </a:r>
            <a:r>
              <a:rPr lang="en-US" sz="1600" dirty="0">
                <a:solidFill>
                  <a:srgbClr val="000000"/>
                </a:solidFill>
              </a:rPr>
              <a:t>no</a:t>
            </a:r>
            <a:r>
              <a:rPr lang="en" sz="1600" dirty="0">
                <a:solidFill>
                  <a:srgbClr val="000000"/>
                </a:solidFill>
              </a:rPr>
              <a:t>t overlap in the images.</a:t>
            </a:r>
            <a:endParaRPr sz="1600" dirty="0">
              <a:solidFill>
                <a:srgbClr val="000000"/>
              </a:solidFill>
            </a:endParaRPr>
          </a:p>
          <a:p>
            <a:pPr marL="0" lvl="0" indent="0" algn="l" rtl="0">
              <a:spcBef>
                <a:spcPts val="1600"/>
              </a:spcBef>
              <a:spcAft>
                <a:spcPts val="1600"/>
              </a:spcAft>
              <a:buNone/>
            </a:pPr>
            <a:endParaRPr sz="1600" dirty="0">
              <a:solidFill>
                <a:srgbClr val="000000"/>
              </a:solidFill>
            </a:endParaRPr>
          </a:p>
        </p:txBody>
      </p:sp>
      <p:sp>
        <p:nvSpPr>
          <p:cNvPr id="70" name="Google Shape;70;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Picture 1">
            <a:extLst>
              <a:ext uri="{FF2B5EF4-FFF2-40B4-BE49-F238E27FC236}">
                <a16:creationId xmlns:a16="http://schemas.microsoft.com/office/drawing/2014/main" id="{E1D3A869-C798-4275-B452-705A1EFA1D49}"/>
              </a:ext>
            </a:extLst>
          </p:cNvPr>
          <p:cNvPicPr>
            <a:picLocks noChangeAspect="1"/>
          </p:cNvPicPr>
          <p:nvPr/>
        </p:nvPicPr>
        <p:blipFill>
          <a:blip r:embed="rId3"/>
          <a:stretch>
            <a:fillRect/>
          </a:stretch>
        </p:blipFill>
        <p:spPr>
          <a:xfrm>
            <a:off x="7143789" y="1152475"/>
            <a:ext cx="1734894" cy="36269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80973"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1"/>
                </a:solidFill>
              </a:rPr>
              <a:t>Dimensionality Reduction</a:t>
            </a:r>
            <a:endParaRPr sz="2000" dirty="0">
              <a:solidFill>
                <a:schemeClr val="bg1"/>
              </a:solidFill>
            </a:endParaRPr>
          </a:p>
        </p:txBody>
      </p:sp>
      <p:sp>
        <p:nvSpPr>
          <p:cNvPr id="76" name="Google Shape;76;p16"/>
          <p:cNvSpPr txBox="1">
            <a:spLocks noGrp="1"/>
          </p:cNvSpPr>
          <p:nvPr>
            <p:ph type="body" idx="1"/>
          </p:nvPr>
        </p:nvSpPr>
        <p:spPr>
          <a:xfrm>
            <a:off x="311700" y="907774"/>
            <a:ext cx="8520600" cy="3661101"/>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dirty="0"/>
              <a:t>Principal Component Analysis</a:t>
            </a:r>
            <a:endParaRPr sz="1800" dirty="0"/>
          </a:p>
          <a:p>
            <a:pPr marL="457200" lvl="0" indent="-342900" algn="l" rtl="0">
              <a:lnSpc>
                <a:spcPct val="150000"/>
              </a:lnSpc>
              <a:spcBef>
                <a:spcPts val="0"/>
              </a:spcBef>
              <a:spcAft>
                <a:spcPts val="0"/>
              </a:spcAft>
              <a:buSzPts val="1800"/>
              <a:buChar char="●"/>
            </a:pPr>
            <a:r>
              <a:rPr lang="en" sz="1800" dirty="0"/>
              <a:t>Linear Discriminant Analysis</a:t>
            </a:r>
            <a:endParaRPr sz="1800" dirty="0"/>
          </a:p>
          <a:p>
            <a:pPr marL="457200" lvl="0" indent="-342900" algn="l" rtl="0">
              <a:lnSpc>
                <a:spcPct val="150000"/>
              </a:lnSpc>
              <a:spcBef>
                <a:spcPts val="0"/>
              </a:spcBef>
              <a:spcAft>
                <a:spcPts val="0"/>
              </a:spcAft>
              <a:buSzPts val="1800"/>
              <a:buChar char="●"/>
            </a:pPr>
            <a:r>
              <a:rPr lang="en" sz="1800" dirty="0"/>
              <a:t>Select 34 Principal Components (80% of dataset variance explained</a:t>
            </a:r>
            <a:r>
              <a:rPr lang="en" dirty="0"/>
              <a:t>)</a:t>
            </a:r>
            <a:endParaRPr dirty="0"/>
          </a:p>
        </p:txBody>
      </p:sp>
      <p:sp>
        <p:nvSpPr>
          <p:cNvPr id="77" name="Google Shape;77;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78" name="Google Shape;78;p16"/>
          <p:cNvPicPr preferRelativeResize="0"/>
          <p:nvPr/>
        </p:nvPicPr>
        <p:blipFill>
          <a:blip r:embed="rId3">
            <a:alphaModFix/>
          </a:blip>
          <a:stretch>
            <a:fillRect/>
          </a:stretch>
        </p:blipFill>
        <p:spPr>
          <a:xfrm>
            <a:off x="1464649" y="2405270"/>
            <a:ext cx="5857177" cy="23920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80973" y="29520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Traditional</a:t>
            </a:r>
            <a:r>
              <a:rPr lang="en" sz="2000" dirty="0">
                <a:solidFill>
                  <a:schemeClr val="bg1"/>
                </a:solidFill>
              </a:rPr>
              <a:t> Methods </a:t>
            </a:r>
            <a:endParaRPr sz="2000" dirty="0">
              <a:solidFill>
                <a:schemeClr val="bg1"/>
              </a:solidFill>
            </a:endParaRPr>
          </a:p>
        </p:txBody>
      </p:sp>
      <p:sp>
        <p:nvSpPr>
          <p:cNvPr id="84" name="Google Shape;84;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dirty="0"/>
              <a:t>Naive Bayes</a:t>
            </a:r>
            <a:endParaRPr sz="1800" dirty="0"/>
          </a:p>
          <a:p>
            <a:pPr marL="457200" lvl="0" indent="-342900" algn="l" rtl="0">
              <a:lnSpc>
                <a:spcPct val="150000"/>
              </a:lnSpc>
              <a:spcBef>
                <a:spcPts val="0"/>
              </a:spcBef>
              <a:spcAft>
                <a:spcPts val="0"/>
              </a:spcAft>
              <a:buSzPts val="1800"/>
              <a:buChar char="●"/>
            </a:pPr>
            <a:r>
              <a:rPr lang="en" sz="1800" dirty="0"/>
              <a:t>KNN</a:t>
            </a:r>
            <a:endParaRPr sz="1800" dirty="0"/>
          </a:p>
          <a:p>
            <a:pPr marL="457200" lvl="0" indent="-342900" algn="l" rtl="0">
              <a:lnSpc>
                <a:spcPct val="150000"/>
              </a:lnSpc>
              <a:spcBef>
                <a:spcPts val="0"/>
              </a:spcBef>
              <a:spcAft>
                <a:spcPts val="0"/>
              </a:spcAft>
              <a:buSzPts val="1800"/>
              <a:buChar char="●"/>
            </a:pPr>
            <a:r>
              <a:rPr lang="en" sz="1800" dirty="0"/>
              <a:t>Logistic Regression</a:t>
            </a:r>
            <a:endParaRPr sz="1800" dirty="0"/>
          </a:p>
          <a:p>
            <a:pPr marL="457200" lvl="0" indent="-342900" algn="l" rtl="0">
              <a:lnSpc>
                <a:spcPct val="150000"/>
              </a:lnSpc>
              <a:spcBef>
                <a:spcPts val="0"/>
              </a:spcBef>
              <a:spcAft>
                <a:spcPts val="0"/>
              </a:spcAft>
              <a:buSzPts val="1800"/>
              <a:buChar char="●"/>
            </a:pPr>
            <a:r>
              <a:rPr lang="en" sz="1800" dirty="0"/>
              <a:t>Random Forest</a:t>
            </a:r>
            <a:endParaRPr sz="1800" dirty="0"/>
          </a:p>
          <a:p>
            <a:pPr marL="457200" lvl="0" indent="-342900" algn="l" rtl="0">
              <a:lnSpc>
                <a:spcPct val="150000"/>
              </a:lnSpc>
              <a:spcBef>
                <a:spcPts val="0"/>
              </a:spcBef>
              <a:spcAft>
                <a:spcPts val="0"/>
              </a:spcAft>
              <a:buSzPts val="1800"/>
              <a:buChar char="●"/>
            </a:pPr>
            <a:r>
              <a:rPr lang="en" sz="1800" dirty="0"/>
              <a:t>Gradient Boosting</a:t>
            </a:r>
            <a:endParaRPr sz="1800" dirty="0"/>
          </a:p>
          <a:p>
            <a:pPr marL="457200" lvl="0" indent="-342900" algn="l" rtl="0">
              <a:lnSpc>
                <a:spcPct val="150000"/>
              </a:lnSpc>
              <a:spcBef>
                <a:spcPts val="0"/>
              </a:spcBef>
              <a:spcAft>
                <a:spcPts val="0"/>
              </a:spcAft>
              <a:buSzPts val="1800"/>
              <a:buChar char="●"/>
            </a:pPr>
            <a:r>
              <a:rPr lang="en" sz="1800" dirty="0"/>
              <a:t>Support Vector Machines</a:t>
            </a:r>
            <a:endParaRPr sz="1800" dirty="0"/>
          </a:p>
          <a:p>
            <a:pPr marL="457200" lvl="0" indent="-342900" algn="l" rtl="0">
              <a:lnSpc>
                <a:spcPct val="150000"/>
              </a:lnSpc>
              <a:spcBef>
                <a:spcPts val="0"/>
              </a:spcBef>
              <a:spcAft>
                <a:spcPts val="0"/>
              </a:spcAft>
              <a:buSzPts val="1800"/>
              <a:buChar char="●"/>
            </a:pPr>
            <a:r>
              <a:rPr lang="en" sz="1800" dirty="0"/>
              <a:t>Voting Classifier*</a:t>
            </a:r>
            <a:endParaRPr sz="1800" dirty="0"/>
          </a:p>
        </p:txBody>
      </p:sp>
      <p:sp>
        <p:nvSpPr>
          <p:cNvPr id="85" name="Google Shape;85;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98291" y="282234"/>
            <a:ext cx="8520600" cy="572700"/>
          </a:xfrm>
          <a:prstGeom prst="rect">
            <a:avLst/>
          </a:prstGeom>
        </p:spPr>
        <p:txBody>
          <a:bodyPr spcFirstLastPara="1" wrap="square" lIns="91425" tIns="91425" rIns="91425" bIns="91425" anchor="t" anchorCtr="0">
            <a:noAutofit/>
          </a:bodyPr>
          <a:lstStyle/>
          <a:p>
            <a:pPr lvl="0" algn="l"/>
            <a:r>
              <a:rPr lang="en-US" sz="2000" dirty="0">
                <a:solidFill>
                  <a:schemeClr val="bg1"/>
                </a:solidFill>
              </a:rPr>
              <a:t>Traditional </a:t>
            </a:r>
            <a:r>
              <a:rPr lang="en" sz="2000" dirty="0">
                <a:solidFill>
                  <a:schemeClr val="bg1"/>
                </a:solidFill>
              </a:rPr>
              <a:t>- Metrics</a:t>
            </a:r>
            <a:endParaRPr sz="2000" dirty="0">
              <a:solidFill>
                <a:schemeClr val="bg1"/>
              </a:solidFill>
            </a:endParaRPr>
          </a:p>
        </p:txBody>
      </p:sp>
      <p:sp>
        <p:nvSpPr>
          <p:cNvPr id="92" name="Google Shape;92;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91" name="Google Shape;91;p18"/>
          <p:cNvGraphicFramePr/>
          <p:nvPr>
            <p:extLst>
              <p:ext uri="{D42A27DB-BD31-4B8C-83A1-F6EECF244321}">
                <p14:modId xmlns:p14="http://schemas.microsoft.com/office/powerpoint/2010/main" val="3634130257"/>
              </p:ext>
            </p:extLst>
          </p:nvPr>
        </p:nvGraphicFramePr>
        <p:xfrm>
          <a:off x="689114" y="1083455"/>
          <a:ext cx="7748306" cy="3082997"/>
        </p:xfrm>
        <a:graphic>
          <a:graphicData uri="http://schemas.openxmlformats.org/drawingml/2006/table">
            <a:tbl>
              <a:tblPr>
                <a:noFill/>
                <a:tableStyleId>{BCC2874E-61F0-4F2A-A750-481D482BA879}</a:tableStyleId>
              </a:tblPr>
              <a:tblGrid>
                <a:gridCol w="1795419">
                  <a:extLst>
                    <a:ext uri="{9D8B030D-6E8A-4147-A177-3AD203B41FA5}">
                      <a16:colId xmlns:a16="http://schemas.microsoft.com/office/drawing/2014/main" val="20000"/>
                    </a:ext>
                  </a:extLst>
                </a:gridCol>
                <a:gridCol w="1353933">
                  <a:extLst>
                    <a:ext uri="{9D8B030D-6E8A-4147-A177-3AD203B41FA5}">
                      <a16:colId xmlns:a16="http://schemas.microsoft.com/office/drawing/2014/main" val="20001"/>
                    </a:ext>
                  </a:extLst>
                </a:gridCol>
                <a:gridCol w="1155259">
                  <a:extLst>
                    <a:ext uri="{9D8B030D-6E8A-4147-A177-3AD203B41FA5}">
                      <a16:colId xmlns:a16="http://schemas.microsoft.com/office/drawing/2014/main" val="20002"/>
                    </a:ext>
                  </a:extLst>
                </a:gridCol>
                <a:gridCol w="1140522">
                  <a:extLst>
                    <a:ext uri="{9D8B030D-6E8A-4147-A177-3AD203B41FA5}">
                      <a16:colId xmlns:a16="http://schemas.microsoft.com/office/drawing/2014/main" val="20003"/>
                    </a:ext>
                  </a:extLst>
                </a:gridCol>
                <a:gridCol w="1162627">
                  <a:extLst>
                    <a:ext uri="{9D8B030D-6E8A-4147-A177-3AD203B41FA5}">
                      <a16:colId xmlns:a16="http://schemas.microsoft.com/office/drawing/2014/main" val="20004"/>
                    </a:ext>
                  </a:extLst>
                </a:gridCol>
                <a:gridCol w="1140546">
                  <a:extLst>
                    <a:ext uri="{9D8B030D-6E8A-4147-A177-3AD203B41FA5}">
                      <a16:colId xmlns:a16="http://schemas.microsoft.com/office/drawing/2014/main" val="20005"/>
                    </a:ext>
                  </a:extLst>
                </a:gridCol>
              </a:tblGrid>
              <a:tr h="608183">
                <a:tc>
                  <a:txBody>
                    <a:bodyPr/>
                    <a:lstStyle/>
                    <a:p>
                      <a:pPr marL="0" lvl="0" indent="0" algn="l" rtl="0">
                        <a:spcBef>
                          <a:spcPts val="0"/>
                        </a:spcBef>
                        <a:spcAft>
                          <a:spcPts val="0"/>
                        </a:spcAft>
                        <a:buNone/>
                      </a:pPr>
                      <a:r>
                        <a:rPr lang="en" sz="1400" b="1" dirty="0"/>
                        <a:t>Model</a:t>
                      </a:r>
                      <a:endParaRPr sz="1400" b="1"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sz="1400" b="1"/>
                        <a:t>Accuracy</a:t>
                      </a:r>
                      <a:endParaRPr sz="14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sz="1400" b="1" dirty="0"/>
                        <a:t>Precision</a:t>
                      </a:r>
                      <a:endParaRPr sz="1400" b="1"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sz="1400" b="1"/>
                        <a:t>Recall</a:t>
                      </a:r>
                      <a:endParaRPr sz="14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sz="1400" b="1"/>
                        <a:t>F1 Score</a:t>
                      </a:r>
                      <a:endParaRPr sz="14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sz="1400" b="1"/>
                        <a:t>Time (s)</a:t>
                      </a:r>
                      <a:endParaRPr sz="14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80105">
                <a:tc>
                  <a:txBody>
                    <a:bodyPr/>
                    <a:lstStyle/>
                    <a:p>
                      <a:pPr marL="0" lvl="0" indent="0" algn="l" rtl="0">
                        <a:spcBef>
                          <a:spcPts val="0"/>
                        </a:spcBef>
                        <a:spcAft>
                          <a:spcPts val="0"/>
                        </a:spcAft>
                        <a:buNone/>
                      </a:pPr>
                      <a:r>
                        <a:rPr lang="en" sz="1400"/>
                        <a:t>Naive Bayes</a:t>
                      </a:r>
                      <a:endParaRPr sz="14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400"/>
                        <a:t>0.37</a:t>
                      </a:r>
                      <a:endParaRPr sz="14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 sz="1400">
                          <a:solidFill>
                            <a:schemeClr val="dk1"/>
                          </a:solidFill>
                        </a:rPr>
                        <a:t>0.37</a:t>
                      </a:r>
                      <a:endParaRPr sz="14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 sz="1400">
                          <a:solidFill>
                            <a:schemeClr val="dk1"/>
                          </a:solidFill>
                        </a:rPr>
                        <a:t>0.37</a:t>
                      </a:r>
                      <a:endParaRPr sz="14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 sz="1400">
                          <a:solidFill>
                            <a:schemeClr val="dk1"/>
                          </a:solidFill>
                        </a:rPr>
                        <a:t>0.36</a:t>
                      </a:r>
                      <a:endParaRPr sz="14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400"/>
                        <a:t>0.02</a:t>
                      </a:r>
                      <a:endParaRPr sz="14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0105">
                <a:tc>
                  <a:txBody>
                    <a:bodyPr/>
                    <a:lstStyle/>
                    <a:p>
                      <a:pPr marL="0" lvl="0" indent="0" algn="l" rtl="0">
                        <a:spcBef>
                          <a:spcPts val="0"/>
                        </a:spcBef>
                        <a:spcAft>
                          <a:spcPts val="0"/>
                        </a:spcAft>
                        <a:buNone/>
                      </a:pPr>
                      <a:r>
                        <a:rPr lang="en" sz="1400" dirty="0"/>
                        <a:t>K</a:t>
                      </a:r>
                      <a:r>
                        <a:rPr lang="en-US" sz="1400" dirty="0"/>
                        <a:t>NN</a:t>
                      </a:r>
                      <a:endParaRPr sz="1400"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400" dirty="0">
                          <a:solidFill>
                            <a:schemeClr val="dk1"/>
                          </a:solidFill>
                        </a:rPr>
                        <a:t>0.39</a:t>
                      </a:r>
                      <a:endParaRPr sz="1400" dirty="0"/>
                    </a:p>
                  </a:txBody>
                  <a:tcPr marL="91425" marR="91425" marT="91425" marB="91425"/>
                </a:tc>
                <a:tc>
                  <a:txBody>
                    <a:bodyPr/>
                    <a:lstStyle/>
                    <a:p>
                      <a:pPr marL="0" lvl="0" indent="0" algn="l" rtl="0">
                        <a:spcBef>
                          <a:spcPts val="0"/>
                        </a:spcBef>
                        <a:spcAft>
                          <a:spcPts val="0"/>
                        </a:spcAft>
                        <a:buNone/>
                      </a:pPr>
                      <a:r>
                        <a:rPr lang="en" sz="1400"/>
                        <a:t>0.41</a:t>
                      </a:r>
                      <a:endParaRPr sz="1400"/>
                    </a:p>
                  </a:txBody>
                  <a:tcPr marL="91425" marR="91425" marT="91425" marB="91425"/>
                </a:tc>
                <a:tc>
                  <a:txBody>
                    <a:bodyPr/>
                    <a:lstStyle/>
                    <a:p>
                      <a:pPr marL="0" lvl="0" indent="0" algn="l" rtl="0">
                        <a:spcBef>
                          <a:spcPts val="0"/>
                        </a:spcBef>
                        <a:spcAft>
                          <a:spcPts val="0"/>
                        </a:spcAft>
                        <a:buNone/>
                      </a:pPr>
                      <a:r>
                        <a:rPr lang="en" sz="1400"/>
                        <a:t>0.39</a:t>
                      </a:r>
                      <a:endParaRPr sz="1400"/>
                    </a:p>
                  </a:txBody>
                  <a:tcPr marL="91425" marR="91425" marT="91425" marB="91425"/>
                </a:tc>
                <a:tc>
                  <a:txBody>
                    <a:bodyPr/>
                    <a:lstStyle/>
                    <a:p>
                      <a:pPr marL="0" lvl="0" indent="0" algn="l" rtl="0">
                        <a:spcBef>
                          <a:spcPts val="0"/>
                        </a:spcBef>
                        <a:spcAft>
                          <a:spcPts val="0"/>
                        </a:spcAft>
                        <a:buNone/>
                      </a:pPr>
                      <a:r>
                        <a:rPr lang="en" sz="1400"/>
                        <a:t>0.39</a:t>
                      </a:r>
                      <a:endParaRPr sz="1400"/>
                    </a:p>
                  </a:txBody>
                  <a:tcPr marL="91425" marR="91425" marT="91425" marB="91425"/>
                </a:tc>
                <a:tc>
                  <a:txBody>
                    <a:bodyPr/>
                    <a:lstStyle/>
                    <a:p>
                      <a:pPr marL="0" lvl="0" indent="0" algn="l" rtl="0">
                        <a:spcBef>
                          <a:spcPts val="0"/>
                        </a:spcBef>
                        <a:spcAft>
                          <a:spcPts val="0"/>
                        </a:spcAft>
                        <a:buNone/>
                      </a:pPr>
                      <a:r>
                        <a:rPr lang="en" sz="1400"/>
                        <a:t>0.17</a:t>
                      </a:r>
                      <a:endParaRPr sz="1400"/>
                    </a:p>
                  </a:txBody>
                  <a:tcPr marL="91425" marR="91425" marT="91425" marB="91425"/>
                </a:tc>
                <a:extLst>
                  <a:ext uri="{0D108BD9-81ED-4DB2-BD59-A6C34878D82A}">
                    <a16:rowId xmlns:a16="http://schemas.microsoft.com/office/drawing/2014/main" val="10002"/>
                  </a:ext>
                </a:extLst>
              </a:tr>
              <a:tr h="411541">
                <a:tc>
                  <a:txBody>
                    <a:bodyPr/>
                    <a:lstStyle/>
                    <a:p>
                      <a:pPr marL="0" lvl="0" indent="0" algn="l" rtl="0">
                        <a:spcBef>
                          <a:spcPts val="0"/>
                        </a:spcBef>
                        <a:spcAft>
                          <a:spcPts val="0"/>
                        </a:spcAft>
                        <a:buNone/>
                      </a:pPr>
                      <a:r>
                        <a:rPr lang="en" sz="1400" dirty="0"/>
                        <a:t>Logistic Regression</a:t>
                      </a:r>
                      <a:endParaRPr sz="1400" dirty="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400" dirty="0"/>
                        <a:t>0.37</a:t>
                      </a:r>
                      <a:endParaRPr sz="1400" dirty="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400" dirty="0">
                          <a:solidFill>
                            <a:schemeClr val="dk1"/>
                          </a:solidFill>
                        </a:rPr>
                        <a:t>0.37</a:t>
                      </a:r>
                      <a:endParaRPr sz="1400" dirty="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400" dirty="0">
                          <a:solidFill>
                            <a:schemeClr val="dk1"/>
                          </a:solidFill>
                        </a:rPr>
                        <a:t>0.37</a:t>
                      </a:r>
                      <a:endParaRPr sz="1400" dirty="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400" dirty="0">
                          <a:solidFill>
                            <a:schemeClr val="dk1"/>
                          </a:solidFill>
                        </a:rPr>
                        <a:t>0.37</a:t>
                      </a:r>
                      <a:endParaRPr sz="1400" dirty="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400" dirty="0"/>
                        <a:t>0.84</a:t>
                      </a:r>
                      <a:endParaRPr sz="1400" dirty="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0105">
                <a:tc>
                  <a:txBody>
                    <a:bodyPr/>
                    <a:lstStyle/>
                    <a:p>
                      <a:pPr marL="0" lvl="0" indent="0" algn="l" rtl="0">
                        <a:spcBef>
                          <a:spcPts val="0"/>
                        </a:spcBef>
                        <a:spcAft>
                          <a:spcPts val="0"/>
                        </a:spcAft>
                        <a:buNone/>
                      </a:pPr>
                      <a:r>
                        <a:rPr lang="en" sz="1400"/>
                        <a:t>Random Forest</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t>0.46</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Clr>
                          <a:schemeClr val="dk1"/>
                        </a:buClr>
                        <a:buSzPts val="1100"/>
                        <a:buFont typeface="Arial"/>
                        <a:buNone/>
                      </a:pPr>
                      <a:r>
                        <a:rPr lang="en" sz="1400">
                          <a:solidFill>
                            <a:schemeClr val="dk1"/>
                          </a:solidFill>
                        </a:rPr>
                        <a:t>0.46</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dirty="0">
                          <a:solidFill>
                            <a:schemeClr val="dk1"/>
                          </a:solidFill>
                        </a:rPr>
                        <a:t>0.46</a:t>
                      </a:r>
                      <a:endParaRPr sz="14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dirty="0">
                          <a:solidFill>
                            <a:schemeClr val="dk1"/>
                          </a:solidFill>
                        </a:rPr>
                        <a:t>0.46</a:t>
                      </a:r>
                      <a:endParaRPr sz="14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t>26.00</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478433">
                <a:tc>
                  <a:txBody>
                    <a:bodyPr/>
                    <a:lstStyle/>
                    <a:p>
                      <a:pPr marL="0" lvl="0" indent="0" algn="l" rtl="0">
                        <a:spcBef>
                          <a:spcPts val="0"/>
                        </a:spcBef>
                        <a:spcAft>
                          <a:spcPts val="0"/>
                        </a:spcAft>
                        <a:buNone/>
                      </a:pPr>
                      <a:r>
                        <a:rPr lang="en" sz="1400"/>
                        <a:t>Gradient Boosting</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t>0.48</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solidFill>
                            <a:schemeClr val="dk1"/>
                          </a:solidFill>
                        </a:rPr>
                        <a:t>0.48</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solidFill>
                            <a:schemeClr val="dk1"/>
                          </a:solidFill>
                        </a:rPr>
                        <a:t>0.48</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dirty="0">
                          <a:solidFill>
                            <a:schemeClr val="dk1"/>
                          </a:solidFill>
                        </a:rPr>
                        <a:t>0.48</a:t>
                      </a:r>
                      <a:endParaRPr sz="14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t>11.30</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380105">
                <a:tc>
                  <a:txBody>
                    <a:bodyPr/>
                    <a:lstStyle/>
                    <a:p>
                      <a:pPr marL="0" lvl="0" indent="0" algn="l" rtl="0">
                        <a:spcBef>
                          <a:spcPts val="0"/>
                        </a:spcBef>
                        <a:spcAft>
                          <a:spcPts val="0"/>
                        </a:spcAft>
                        <a:buNone/>
                      </a:pPr>
                      <a:r>
                        <a:rPr lang="en" sz="1400"/>
                        <a:t>SVM</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solidFill>
                            <a:schemeClr val="dk1"/>
                          </a:solidFill>
                        </a:rPr>
                        <a:t>0.52</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solidFill>
                            <a:schemeClr val="dk1"/>
                          </a:solidFill>
                        </a:rPr>
                        <a:t>0.52</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solidFill>
                            <a:schemeClr val="dk1"/>
                          </a:solidFill>
                        </a:rPr>
                        <a:t>0.52</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a:solidFill>
                            <a:schemeClr val="dk1"/>
                          </a:solidFill>
                        </a:rPr>
                        <a:t>0.52</a:t>
                      </a:r>
                      <a:endParaRPr sz="1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 sz="1400" dirty="0"/>
                        <a:t>263.00</a:t>
                      </a:r>
                      <a:endParaRPr sz="14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98291" y="299552"/>
            <a:ext cx="8520600" cy="572700"/>
          </a:xfrm>
          <a:prstGeom prst="rect">
            <a:avLst/>
          </a:prstGeom>
        </p:spPr>
        <p:txBody>
          <a:bodyPr spcFirstLastPara="1" wrap="square" lIns="91425" tIns="91425" rIns="91425" bIns="91425" anchor="t" anchorCtr="0">
            <a:noAutofit/>
          </a:bodyPr>
          <a:lstStyle/>
          <a:p>
            <a:pPr lvl="0" algn="l"/>
            <a:r>
              <a:rPr lang="en-US" sz="2000" dirty="0">
                <a:solidFill>
                  <a:schemeClr val="bg1"/>
                </a:solidFill>
              </a:rPr>
              <a:t>Traditional </a:t>
            </a:r>
            <a:r>
              <a:rPr lang="en" sz="2000" dirty="0">
                <a:solidFill>
                  <a:schemeClr val="bg1"/>
                </a:solidFill>
              </a:rPr>
              <a:t>Methods - Metrics</a:t>
            </a:r>
            <a:endParaRPr sz="2000" dirty="0">
              <a:solidFill>
                <a:schemeClr val="bg1"/>
              </a:solidFill>
            </a:endParaRPr>
          </a:p>
        </p:txBody>
      </p:sp>
      <p:sp>
        <p:nvSpPr>
          <p:cNvPr id="99" name="Google Shape;99;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98" name="Google Shape;98;p19"/>
          <p:cNvGraphicFramePr/>
          <p:nvPr>
            <p:extLst>
              <p:ext uri="{D42A27DB-BD31-4B8C-83A1-F6EECF244321}">
                <p14:modId xmlns:p14="http://schemas.microsoft.com/office/powerpoint/2010/main" val="1308381163"/>
              </p:ext>
            </p:extLst>
          </p:nvPr>
        </p:nvGraphicFramePr>
        <p:xfrm>
          <a:off x="395259" y="1505025"/>
          <a:ext cx="8077199" cy="2133450"/>
        </p:xfrm>
        <a:graphic>
          <a:graphicData uri="http://schemas.openxmlformats.org/drawingml/2006/table">
            <a:tbl>
              <a:tblPr>
                <a:noFill/>
                <a:tableStyleId>{BCC2874E-61F0-4F2A-A750-481D482BA879}</a:tableStyleId>
              </a:tblPr>
              <a:tblGrid>
                <a:gridCol w="1826435">
                  <a:extLst>
                    <a:ext uri="{9D8B030D-6E8A-4147-A177-3AD203B41FA5}">
                      <a16:colId xmlns:a16="http://schemas.microsoft.com/office/drawing/2014/main" val="20000"/>
                    </a:ext>
                  </a:extLst>
                </a:gridCol>
                <a:gridCol w="1314707">
                  <a:extLst>
                    <a:ext uri="{9D8B030D-6E8A-4147-A177-3AD203B41FA5}">
                      <a16:colId xmlns:a16="http://schemas.microsoft.com/office/drawing/2014/main" val="20001"/>
                    </a:ext>
                  </a:extLst>
                </a:gridCol>
                <a:gridCol w="1220227">
                  <a:extLst>
                    <a:ext uri="{9D8B030D-6E8A-4147-A177-3AD203B41FA5}">
                      <a16:colId xmlns:a16="http://schemas.microsoft.com/office/drawing/2014/main" val="20002"/>
                    </a:ext>
                  </a:extLst>
                </a:gridCol>
                <a:gridCol w="1157269">
                  <a:extLst>
                    <a:ext uri="{9D8B030D-6E8A-4147-A177-3AD203B41FA5}">
                      <a16:colId xmlns:a16="http://schemas.microsoft.com/office/drawing/2014/main" val="20003"/>
                    </a:ext>
                  </a:extLst>
                </a:gridCol>
                <a:gridCol w="1212361">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sz="1600" b="1"/>
                        <a:t>Model</a:t>
                      </a:r>
                      <a:endParaRPr sz="1600" b="1"/>
                    </a:p>
                  </a:txBody>
                  <a:tcPr marL="91425" marR="91425" marT="91425" marB="91425">
                    <a:solidFill>
                      <a:srgbClr val="B7B7B7"/>
                    </a:solidFill>
                  </a:tcPr>
                </a:tc>
                <a:tc>
                  <a:txBody>
                    <a:bodyPr/>
                    <a:lstStyle/>
                    <a:p>
                      <a:pPr marL="0" lvl="0" indent="0" algn="l" rtl="0">
                        <a:spcBef>
                          <a:spcPts val="0"/>
                        </a:spcBef>
                        <a:spcAft>
                          <a:spcPts val="0"/>
                        </a:spcAft>
                        <a:buNone/>
                      </a:pPr>
                      <a:r>
                        <a:rPr lang="en" sz="1600" b="1"/>
                        <a:t>Accuracy</a:t>
                      </a:r>
                      <a:endParaRPr sz="1600" b="1"/>
                    </a:p>
                  </a:txBody>
                  <a:tcPr marL="91425" marR="91425" marT="91425" marB="91425">
                    <a:solidFill>
                      <a:srgbClr val="B7B7B7"/>
                    </a:solidFill>
                  </a:tcPr>
                </a:tc>
                <a:tc>
                  <a:txBody>
                    <a:bodyPr/>
                    <a:lstStyle/>
                    <a:p>
                      <a:pPr marL="0" lvl="0" indent="0" algn="l" rtl="0">
                        <a:spcBef>
                          <a:spcPts val="0"/>
                        </a:spcBef>
                        <a:spcAft>
                          <a:spcPts val="0"/>
                        </a:spcAft>
                        <a:buNone/>
                      </a:pPr>
                      <a:r>
                        <a:rPr lang="en" sz="1600" b="1"/>
                        <a:t>Precision</a:t>
                      </a:r>
                      <a:endParaRPr sz="1600" b="1"/>
                    </a:p>
                  </a:txBody>
                  <a:tcPr marL="91425" marR="91425" marT="91425" marB="91425">
                    <a:solidFill>
                      <a:srgbClr val="B7B7B7"/>
                    </a:solidFill>
                  </a:tcPr>
                </a:tc>
                <a:tc>
                  <a:txBody>
                    <a:bodyPr/>
                    <a:lstStyle/>
                    <a:p>
                      <a:pPr marL="0" lvl="0" indent="0" algn="l" rtl="0">
                        <a:spcBef>
                          <a:spcPts val="0"/>
                        </a:spcBef>
                        <a:spcAft>
                          <a:spcPts val="0"/>
                        </a:spcAft>
                        <a:buNone/>
                      </a:pPr>
                      <a:r>
                        <a:rPr lang="en" sz="1600" b="1"/>
                        <a:t>Recall</a:t>
                      </a:r>
                      <a:endParaRPr sz="1600" b="1"/>
                    </a:p>
                  </a:txBody>
                  <a:tcPr marL="91425" marR="91425" marT="91425" marB="91425">
                    <a:solidFill>
                      <a:srgbClr val="B7B7B7"/>
                    </a:solidFill>
                  </a:tcPr>
                </a:tc>
                <a:tc>
                  <a:txBody>
                    <a:bodyPr/>
                    <a:lstStyle/>
                    <a:p>
                      <a:pPr marL="0" lvl="0" indent="0" algn="l" rtl="0">
                        <a:spcBef>
                          <a:spcPts val="0"/>
                        </a:spcBef>
                        <a:spcAft>
                          <a:spcPts val="0"/>
                        </a:spcAft>
                        <a:buNone/>
                      </a:pPr>
                      <a:r>
                        <a:rPr lang="en" sz="1600" b="1"/>
                        <a:t>F1 Score</a:t>
                      </a:r>
                      <a:endParaRPr sz="1600" b="1"/>
                    </a:p>
                  </a:txBody>
                  <a:tcPr marL="91425" marR="91425" marT="91425" marB="91425">
                    <a:solidFill>
                      <a:srgbClr val="B7B7B7"/>
                    </a:solidFill>
                  </a:tcPr>
                </a:tc>
                <a:tc>
                  <a:txBody>
                    <a:bodyPr/>
                    <a:lstStyle/>
                    <a:p>
                      <a:pPr marL="0" lvl="0" indent="0" algn="l" rtl="0">
                        <a:spcBef>
                          <a:spcPts val="0"/>
                        </a:spcBef>
                        <a:spcAft>
                          <a:spcPts val="0"/>
                        </a:spcAft>
                        <a:buNone/>
                      </a:pPr>
                      <a:r>
                        <a:rPr lang="en" sz="1600" b="1"/>
                        <a:t>Time (mins)</a:t>
                      </a:r>
                      <a:endParaRPr sz="1600" b="1"/>
                    </a:p>
                  </a:txBody>
                  <a:tcPr marL="91425" marR="91425" marT="91425" marB="91425">
                    <a:solidFill>
                      <a:srgbClr val="B7B7B7"/>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a:t>Random Forest</a:t>
                      </a:r>
                      <a:endParaRPr sz="1600"/>
                    </a:p>
                  </a:txBody>
                  <a:tcPr marL="91425" marR="91425" marT="91425" marB="91425"/>
                </a:tc>
                <a:tc>
                  <a:txBody>
                    <a:bodyPr/>
                    <a:lstStyle/>
                    <a:p>
                      <a:pPr marL="0" lvl="0" indent="0" algn="l" rtl="0">
                        <a:spcBef>
                          <a:spcPts val="0"/>
                        </a:spcBef>
                        <a:spcAft>
                          <a:spcPts val="0"/>
                        </a:spcAft>
                        <a:buNone/>
                      </a:pPr>
                      <a:r>
                        <a:rPr lang="en" sz="1600"/>
                        <a:t>0.49</a:t>
                      </a:r>
                      <a:endParaRPr sz="1600"/>
                    </a:p>
                  </a:txBody>
                  <a:tcPr marL="91425" marR="91425" marT="91425" marB="91425"/>
                </a:tc>
                <a:tc>
                  <a:txBody>
                    <a:bodyPr/>
                    <a:lstStyle/>
                    <a:p>
                      <a:pPr marL="0" lvl="0" indent="0" algn="l" rtl="0">
                        <a:spcBef>
                          <a:spcPts val="0"/>
                        </a:spcBef>
                        <a:spcAft>
                          <a:spcPts val="0"/>
                        </a:spcAft>
                        <a:buNone/>
                      </a:pPr>
                      <a:r>
                        <a:rPr lang="en" sz="1600"/>
                        <a:t>0.49</a:t>
                      </a:r>
                      <a:endParaRPr sz="1600"/>
                    </a:p>
                  </a:txBody>
                  <a:tcPr marL="91425" marR="91425" marT="91425" marB="91425"/>
                </a:tc>
                <a:tc>
                  <a:txBody>
                    <a:bodyPr/>
                    <a:lstStyle/>
                    <a:p>
                      <a:pPr marL="0" lvl="0" indent="0" algn="l" rtl="0">
                        <a:spcBef>
                          <a:spcPts val="0"/>
                        </a:spcBef>
                        <a:spcAft>
                          <a:spcPts val="0"/>
                        </a:spcAft>
                        <a:buNone/>
                      </a:pPr>
                      <a:r>
                        <a:rPr lang="en" sz="1600">
                          <a:solidFill>
                            <a:schemeClr val="dk1"/>
                          </a:solidFill>
                        </a:rPr>
                        <a:t>0.49</a:t>
                      </a:r>
                      <a:endParaRPr sz="1600"/>
                    </a:p>
                  </a:txBody>
                  <a:tcPr marL="91425" marR="91425" marT="91425" marB="91425"/>
                </a:tc>
                <a:tc>
                  <a:txBody>
                    <a:bodyPr/>
                    <a:lstStyle/>
                    <a:p>
                      <a:pPr marL="0" lvl="0" indent="0" algn="l" rtl="0">
                        <a:spcBef>
                          <a:spcPts val="0"/>
                        </a:spcBef>
                        <a:spcAft>
                          <a:spcPts val="0"/>
                        </a:spcAft>
                        <a:buNone/>
                      </a:pPr>
                      <a:r>
                        <a:rPr lang="en" sz="1600">
                          <a:solidFill>
                            <a:schemeClr val="dk1"/>
                          </a:solidFill>
                        </a:rPr>
                        <a:t>0.49</a:t>
                      </a:r>
                      <a:endParaRPr sz="1600"/>
                    </a:p>
                  </a:txBody>
                  <a:tcPr marL="91425" marR="91425" marT="91425" marB="91425"/>
                </a:tc>
                <a:tc>
                  <a:txBody>
                    <a:bodyPr/>
                    <a:lstStyle/>
                    <a:p>
                      <a:pPr marL="0" lvl="0" indent="0" algn="l" rtl="0">
                        <a:spcBef>
                          <a:spcPts val="0"/>
                        </a:spcBef>
                        <a:spcAft>
                          <a:spcPts val="0"/>
                        </a:spcAft>
                        <a:buNone/>
                      </a:pPr>
                      <a:r>
                        <a:rPr lang="en" sz="1600"/>
                        <a:t>01:34</a:t>
                      </a:r>
                      <a:endParaRPr sz="16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600" dirty="0"/>
                        <a:t>Gradient Boosting</a:t>
                      </a:r>
                      <a:endParaRPr sz="1600" dirty="0"/>
                    </a:p>
                  </a:txBody>
                  <a:tcPr marL="91425" marR="91425" marT="91425" marB="91425"/>
                </a:tc>
                <a:tc>
                  <a:txBody>
                    <a:bodyPr/>
                    <a:lstStyle/>
                    <a:p>
                      <a:pPr marL="0" lvl="0" indent="0" algn="l" rtl="0">
                        <a:spcBef>
                          <a:spcPts val="0"/>
                        </a:spcBef>
                        <a:spcAft>
                          <a:spcPts val="0"/>
                        </a:spcAft>
                        <a:buNone/>
                      </a:pPr>
                      <a:r>
                        <a:rPr lang="en" sz="1600"/>
                        <a:t>0.53</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0.53</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dirty="0">
                          <a:solidFill>
                            <a:schemeClr val="dk1"/>
                          </a:solidFill>
                        </a:rPr>
                        <a:t>0.53</a:t>
                      </a:r>
                      <a:endParaRPr sz="1600"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0.53</a:t>
                      </a:r>
                      <a:endParaRPr sz="1600"/>
                    </a:p>
                  </a:txBody>
                  <a:tcPr marL="91425" marR="91425" marT="91425" marB="91425"/>
                </a:tc>
                <a:tc>
                  <a:txBody>
                    <a:bodyPr/>
                    <a:lstStyle/>
                    <a:p>
                      <a:pPr marL="0" lvl="0" indent="0" algn="l" rtl="0">
                        <a:spcBef>
                          <a:spcPts val="0"/>
                        </a:spcBef>
                        <a:spcAft>
                          <a:spcPts val="0"/>
                        </a:spcAft>
                        <a:buNone/>
                      </a:pPr>
                      <a:r>
                        <a:rPr lang="en" sz="1600"/>
                        <a:t>10.03</a:t>
                      </a:r>
                      <a:endParaRPr sz="16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600"/>
                        <a:t>SVM</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0.53</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0.53</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0.53</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0.53</a:t>
                      </a:r>
                      <a:endParaRPr sz="1600"/>
                    </a:p>
                  </a:txBody>
                  <a:tcPr marL="91425" marR="91425" marT="91425" marB="91425"/>
                </a:tc>
                <a:tc>
                  <a:txBody>
                    <a:bodyPr/>
                    <a:lstStyle/>
                    <a:p>
                      <a:pPr marL="0" lvl="0" indent="0" algn="l" rtl="0">
                        <a:spcBef>
                          <a:spcPts val="0"/>
                        </a:spcBef>
                        <a:spcAft>
                          <a:spcPts val="0"/>
                        </a:spcAft>
                        <a:buNone/>
                      </a:pPr>
                      <a:r>
                        <a:rPr lang="en" sz="1600"/>
                        <a:t>17:16</a:t>
                      </a:r>
                      <a:endParaRPr sz="16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600"/>
                        <a:t>Voting</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0.53</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0.55</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0.55</a:t>
                      </a:r>
                      <a:endParaRPr sz="16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dirty="0">
                          <a:solidFill>
                            <a:schemeClr val="dk1"/>
                          </a:solidFill>
                        </a:rPr>
                        <a:t>0.55</a:t>
                      </a:r>
                      <a:endParaRPr sz="1600" dirty="0"/>
                    </a:p>
                  </a:txBody>
                  <a:tcPr marL="91425" marR="91425" marT="91425" marB="91425"/>
                </a:tc>
                <a:tc>
                  <a:txBody>
                    <a:bodyPr/>
                    <a:lstStyle/>
                    <a:p>
                      <a:pPr marL="0" lvl="0" indent="0" algn="l" rtl="0">
                        <a:spcBef>
                          <a:spcPts val="0"/>
                        </a:spcBef>
                        <a:spcAft>
                          <a:spcPts val="0"/>
                        </a:spcAft>
                        <a:buNone/>
                      </a:pPr>
                      <a:r>
                        <a:rPr lang="en" sz="1600" dirty="0"/>
                        <a:t>24:52</a:t>
                      </a:r>
                      <a:endParaRPr sz="1600"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98291" y="264916"/>
            <a:ext cx="8520600" cy="572700"/>
          </a:xfrm>
          <a:prstGeom prst="rect">
            <a:avLst/>
          </a:prstGeom>
        </p:spPr>
        <p:txBody>
          <a:bodyPr spcFirstLastPara="1" wrap="square" lIns="91425" tIns="91425" rIns="91425" bIns="91425" anchor="t" anchorCtr="0">
            <a:noAutofit/>
          </a:bodyPr>
          <a:lstStyle/>
          <a:p>
            <a:pPr lvl="0" algn="l"/>
            <a:r>
              <a:rPr lang="en-US" sz="2000" dirty="0">
                <a:solidFill>
                  <a:schemeClr val="bg1"/>
                </a:solidFill>
              </a:rPr>
              <a:t>Traditional</a:t>
            </a:r>
            <a:r>
              <a:rPr lang="en" sz="2000" dirty="0">
                <a:solidFill>
                  <a:schemeClr val="bg1"/>
                </a:solidFill>
              </a:rPr>
              <a:t> Methods - Confusion Matrices</a:t>
            </a:r>
            <a:endParaRPr sz="2000" dirty="0">
              <a:solidFill>
                <a:schemeClr val="bg1"/>
              </a:solidFill>
            </a:endParaRPr>
          </a:p>
        </p:txBody>
      </p:sp>
      <p:sp>
        <p:nvSpPr>
          <p:cNvPr id="106" name="Google Shape;106;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5" name="Google Shape;105;p20"/>
          <p:cNvPicPr preferRelativeResize="0"/>
          <p:nvPr/>
        </p:nvPicPr>
        <p:blipFill>
          <a:blip r:embed="rId3">
            <a:alphaModFix/>
          </a:blip>
          <a:stretch>
            <a:fillRect/>
          </a:stretch>
        </p:blipFill>
        <p:spPr>
          <a:xfrm>
            <a:off x="662609" y="1374875"/>
            <a:ext cx="3534314" cy="3503709"/>
          </a:xfrm>
          <a:prstGeom prst="rect">
            <a:avLst/>
          </a:prstGeom>
          <a:noFill/>
          <a:ln>
            <a:noFill/>
          </a:ln>
        </p:spPr>
      </p:pic>
      <p:pic>
        <p:nvPicPr>
          <p:cNvPr id="107" name="Google Shape;107;p20"/>
          <p:cNvPicPr preferRelativeResize="0"/>
          <p:nvPr/>
        </p:nvPicPr>
        <p:blipFill>
          <a:blip r:embed="rId4">
            <a:alphaModFix/>
          </a:blip>
          <a:stretch>
            <a:fillRect/>
          </a:stretch>
        </p:blipFill>
        <p:spPr>
          <a:xfrm>
            <a:off x="4746174" y="1330675"/>
            <a:ext cx="3534313" cy="3503708"/>
          </a:xfrm>
          <a:prstGeom prst="rect">
            <a:avLst/>
          </a:prstGeom>
          <a:noFill/>
          <a:ln>
            <a:noFill/>
          </a:ln>
        </p:spPr>
      </p:pic>
      <p:sp>
        <p:nvSpPr>
          <p:cNvPr id="108" name="Google Shape;108;p20"/>
          <p:cNvSpPr txBox="1"/>
          <p:nvPr/>
        </p:nvSpPr>
        <p:spPr>
          <a:xfrm>
            <a:off x="1030100" y="1023667"/>
            <a:ext cx="2610600" cy="29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SVM</a:t>
            </a:r>
            <a:endParaRPr dirty="0"/>
          </a:p>
        </p:txBody>
      </p:sp>
      <p:sp>
        <p:nvSpPr>
          <p:cNvPr id="109" name="Google Shape;109;p20"/>
          <p:cNvSpPr txBox="1"/>
          <p:nvPr/>
        </p:nvSpPr>
        <p:spPr>
          <a:xfrm>
            <a:off x="4990779" y="1023667"/>
            <a:ext cx="2610600" cy="29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Voting</a:t>
            </a:r>
            <a:endParaRPr dirty="0"/>
          </a:p>
        </p:txBody>
      </p:sp>
    </p:spTree>
  </p:cSld>
  <p:clrMapOvr>
    <a:masterClrMapping/>
  </p:clrMapOvr>
</p:sld>
</file>

<file path=ppt/theme/theme1.xml><?xml version="1.0" encoding="utf-8"?>
<a:theme xmlns:a="http://schemas.openxmlformats.org/drawingml/2006/main" name="A&amp;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amp;M" id="{EFA2F0A5-92F0-4ABD-9781-BD9DEDD0E49F}" vid="{4B3D8BBC-F466-4D69-955A-8E494D4451C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A&amp;M</Template>
  <TotalTime>408</TotalTime>
  <Words>1266</Words>
  <Application>Microsoft Office PowerPoint</Application>
  <PresentationFormat>On-screen Show (16:9)</PresentationFormat>
  <Paragraphs>291</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Georgia</vt:lpstr>
      <vt:lpstr>Tungsten Book</vt:lpstr>
      <vt:lpstr>Tungsten Medium</vt:lpstr>
      <vt:lpstr>A&amp;M</vt:lpstr>
      <vt:lpstr>Classification Accuracy and Time Complexity for Classification Models on CIFAR-10  STAT 654 Spring 2020</vt:lpstr>
      <vt:lpstr>Outline</vt:lpstr>
      <vt:lpstr>Project Description</vt:lpstr>
      <vt:lpstr>Dataset</vt:lpstr>
      <vt:lpstr>Dimensionality Reduction</vt:lpstr>
      <vt:lpstr>Traditional Methods </vt:lpstr>
      <vt:lpstr>Traditional - Metrics</vt:lpstr>
      <vt:lpstr>Traditional Methods - Metrics</vt:lpstr>
      <vt:lpstr>Traditional Methods - Confusion Matrices</vt:lpstr>
      <vt:lpstr>Histogram of Oriented Gradients(HOG)</vt:lpstr>
      <vt:lpstr>Histogram of Oriented Gradients(HOG)</vt:lpstr>
      <vt:lpstr>Histogram of Oriented Gradients(HOG) </vt:lpstr>
      <vt:lpstr>Histogram of Oriented Gradients(HOG) </vt:lpstr>
      <vt:lpstr>Traditional Methods (HOG)</vt:lpstr>
      <vt:lpstr>Traditional Methods - Confusion Matrices (HOG)</vt:lpstr>
      <vt:lpstr>    Convolutional Neural Network (CNN)</vt:lpstr>
      <vt:lpstr>CNN - Metrics &amp; Confusion matrix</vt:lpstr>
      <vt:lpstr>VGG16 –  Pre-Trained Neural Network Model</vt:lpstr>
      <vt:lpstr>VGG16 –  Fine Tuned Model</vt:lpstr>
      <vt:lpstr>VGG16 –  Metrics &amp; Time</vt:lpstr>
      <vt:lpstr>Results – Test data</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Accuracy and Time Complexity for Classification Models on CIFAR-10  STAT 654 Spring 2020</dc:title>
  <cp:lastModifiedBy>Adaiyibo Kio</cp:lastModifiedBy>
  <cp:revision>19</cp:revision>
  <dcterms:modified xsi:type="dcterms:W3CDTF">2020-04-27T22:26:54Z</dcterms:modified>
</cp:coreProperties>
</file>