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0" r:id="rId4"/>
    <p:sldId id="261" r:id="rId5"/>
    <p:sldId id="262" r:id="rId6"/>
    <p:sldId id="263" r:id="rId7"/>
    <p:sldId id="264"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7" r:id="rId21"/>
    <p:sldId id="272" r:id="rId22"/>
    <p:sldId id="273" r:id="rId23"/>
    <p:sldId id="288" r:id="rId24"/>
    <p:sldId id="266"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3D182-D338-4A8A-A86C-9559D1E23D77}" type="datetimeFigureOut">
              <a:rPr lang="en-IN" smtClean="0"/>
              <a:t>12-12-2022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1A031-7E67-404E-9D07-32D7F8D6A5C1}" type="slidenum">
              <a:rPr lang="en-IN" smtClean="0"/>
              <a:t>‹#›</a:t>
            </a:fld>
            <a:endParaRPr lang="en-IN"/>
          </a:p>
        </p:txBody>
      </p:sp>
    </p:spTree>
    <p:extLst>
      <p:ext uri="{BB962C8B-B14F-4D97-AF65-F5344CB8AC3E}">
        <p14:creationId xmlns:p14="http://schemas.microsoft.com/office/powerpoint/2010/main" val="4282006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8257AC-0B91-44CE-BE96-B5B73AB6AFC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184544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257AC-0B91-44CE-BE96-B5B73AB6AFC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247148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257AC-0B91-44CE-BE96-B5B73AB6AFC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139676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257AC-0B91-44CE-BE96-B5B73AB6AFC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C4E55-DB6A-4DD1-A02C-718AC376A0B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1851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257AC-0B91-44CE-BE96-B5B73AB6AFC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1831767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8257AC-0B91-44CE-BE96-B5B73AB6AFC8}"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2001384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8257AC-0B91-44CE-BE96-B5B73AB6AFC8}"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3563092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257AC-0B91-44CE-BE96-B5B73AB6AFC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1215868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257AC-0B91-44CE-BE96-B5B73AB6AFC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280672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257AC-0B91-44CE-BE96-B5B73AB6AFC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178636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257AC-0B91-44CE-BE96-B5B73AB6AFC8}"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180270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8257AC-0B91-44CE-BE96-B5B73AB6AFC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389639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8257AC-0B91-44CE-BE96-B5B73AB6AFC8}"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24838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8257AC-0B91-44CE-BE96-B5B73AB6AFC8}"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97350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D8257AC-0B91-44CE-BE96-B5B73AB6AFC8}" type="datetimeFigureOut">
              <a:rPr lang="en-IN" smtClean="0"/>
              <a:t>12-12-2022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360839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257AC-0B91-44CE-BE96-B5B73AB6AFC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90200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257AC-0B91-44CE-BE96-B5B73AB6AFC8}"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C4E55-DB6A-4DD1-A02C-718AC376A0BF}" type="slidenum">
              <a:rPr lang="en-IN" smtClean="0"/>
              <a:t>‹#›</a:t>
            </a:fld>
            <a:endParaRPr lang="en-IN"/>
          </a:p>
        </p:txBody>
      </p:sp>
    </p:spTree>
    <p:extLst>
      <p:ext uri="{BB962C8B-B14F-4D97-AF65-F5344CB8AC3E}">
        <p14:creationId xmlns:p14="http://schemas.microsoft.com/office/powerpoint/2010/main" val="428996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D8257AC-0B91-44CE-BE96-B5B73AB6AFC8}" type="datetimeFigureOut">
              <a:rPr lang="en-IN" smtClean="0"/>
              <a:t>12-12-2022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E0C4E55-DB6A-4DD1-A02C-718AC376A0BF}" type="slidenum">
              <a:rPr lang="en-IN" smtClean="0"/>
              <a:t>‹#›</a:t>
            </a:fld>
            <a:endParaRPr lang="en-IN"/>
          </a:p>
        </p:txBody>
      </p:sp>
    </p:spTree>
    <p:extLst>
      <p:ext uri="{BB962C8B-B14F-4D97-AF65-F5344CB8AC3E}">
        <p14:creationId xmlns:p14="http://schemas.microsoft.com/office/powerpoint/2010/main" val="528950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92266E-70B1-49E9-0B4C-06C7100E4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95" y="646533"/>
            <a:ext cx="8444204" cy="1104900"/>
          </a:xfrm>
          <a:prstGeom prst="rect">
            <a:avLst/>
          </a:prstGeom>
        </p:spPr>
      </p:pic>
      <p:sp>
        <p:nvSpPr>
          <p:cNvPr id="6" name="TextBox 5">
            <a:extLst>
              <a:ext uri="{FF2B5EF4-FFF2-40B4-BE49-F238E27FC236}">
                <a16:creationId xmlns:a16="http://schemas.microsoft.com/office/drawing/2014/main" id="{5DB5D2A7-5F77-8926-3039-27AA1D64F497}"/>
              </a:ext>
            </a:extLst>
          </p:cNvPr>
          <p:cNvSpPr txBox="1"/>
          <p:nvPr/>
        </p:nvSpPr>
        <p:spPr>
          <a:xfrm>
            <a:off x="2178699" y="1751433"/>
            <a:ext cx="7557796" cy="461665"/>
          </a:xfrm>
          <a:prstGeom prst="rect">
            <a:avLst/>
          </a:prstGeom>
          <a:noFill/>
        </p:spPr>
        <p:txBody>
          <a:bodyPr wrap="square" rtlCol="0">
            <a:spAutoFit/>
          </a:bodyPr>
          <a:lstStyle/>
          <a:p>
            <a:pPr algn="ctr"/>
            <a:r>
              <a:rPr lang="en-IN" sz="2400" dirty="0">
                <a:latin typeface="+mj-lt"/>
              </a:rPr>
              <a:t>Department of Computer Science and Engineering</a:t>
            </a:r>
          </a:p>
        </p:txBody>
      </p:sp>
      <p:sp>
        <p:nvSpPr>
          <p:cNvPr id="7" name="TextBox 6">
            <a:extLst>
              <a:ext uri="{FF2B5EF4-FFF2-40B4-BE49-F238E27FC236}">
                <a16:creationId xmlns:a16="http://schemas.microsoft.com/office/drawing/2014/main" id="{808CB624-51A6-FD01-D2C1-3ED4A485008C}"/>
              </a:ext>
            </a:extLst>
          </p:cNvPr>
          <p:cNvSpPr txBox="1"/>
          <p:nvPr/>
        </p:nvSpPr>
        <p:spPr>
          <a:xfrm>
            <a:off x="765111" y="2701127"/>
            <a:ext cx="10384971" cy="1323439"/>
          </a:xfrm>
          <a:prstGeom prst="rect">
            <a:avLst/>
          </a:prstGeom>
          <a:noFill/>
        </p:spPr>
        <p:txBody>
          <a:bodyPr wrap="square" rtlCol="0">
            <a:spAutoFit/>
          </a:bodyPr>
          <a:lstStyle/>
          <a:p>
            <a:pPr algn="ctr"/>
            <a:r>
              <a:rPr lang="en-IN" sz="4000" dirty="0">
                <a:latin typeface="Algerian" panose="04020705040A02060702" pitchFamily="82" charset="0"/>
              </a:rPr>
              <a:t>Smart Voting</a:t>
            </a:r>
          </a:p>
          <a:p>
            <a:pPr algn="ctr"/>
            <a:r>
              <a:rPr lang="en-IN" sz="4000" dirty="0">
                <a:latin typeface="Algerian" panose="04020705040A02060702" pitchFamily="82" charset="0"/>
              </a:rPr>
              <a:t> System </a:t>
            </a:r>
          </a:p>
        </p:txBody>
      </p:sp>
      <p:sp>
        <p:nvSpPr>
          <p:cNvPr id="9" name="TextBox 8">
            <a:extLst>
              <a:ext uri="{FF2B5EF4-FFF2-40B4-BE49-F238E27FC236}">
                <a16:creationId xmlns:a16="http://schemas.microsoft.com/office/drawing/2014/main" id="{0D07A105-55A0-C2EB-5793-F7A558C31F8A}"/>
              </a:ext>
            </a:extLst>
          </p:cNvPr>
          <p:cNvSpPr txBox="1"/>
          <p:nvPr/>
        </p:nvSpPr>
        <p:spPr>
          <a:xfrm>
            <a:off x="765111" y="4734139"/>
            <a:ext cx="3153747"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Batch no. 19PB15</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 Bhargava – 19P61A0567</a:t>
            </a:r>
          </a:p>
          <a:p>
            <a:r>
              <a:rPr lang="en-IN" dirty="0">
                <a:latin typeface="Times New Roman" panose="02020603050405020304" pitchFamily="18" charset="0"/>
                <a:cs typeface="Times New Roman" panose="02020603050405020304" pitchFamily="18" charset="0"/>
              </a:rPr>
              <a:t>G. Rohit       – 19P61A0572</a:t>
            </a:r>
          </a:p>
          <a:p>
            <a:r>
              <a:rPr lang="en-IN" dirty="0">
                <a:latin typeface="Times New Roman" panose="02020603050405020304" pitchFamily="18" charset="0"/>
                <a:cs typeface="Times New Roman" panose="02020603050405020304" pitchFamily="18" charset="0"/>
              </a:rPr>
              <a:t>G. Pranay     – 19P61A0577</a:t>
            </a:r>
          </a:p>
        </p:txBody>
      </p:sp>
      <p:sp>
        <p:nvSpPr>
          <p:cNvPr id="10" name="TextBox 9">
            <a:extLst>
              <a:ext uri="{FF2B5EF4-FFF2-40B4-BE49-F238E27FC236}">
                <a16:creationId xmlns:a16="http://schemas.microsoft.com/office/drawing/2014/main" id="{30C93381-49E0-9FEC-190C-F038A5EDF88B}"/>
              </a:ext>
            </a:extLst>
          </p:cNvPr>
          <p:cNvSpPr txBox="1"/>
          <p:nvPr/>
        </p:nvSpPr>
        <p:spPr>
          <a:xfrm>
            <a:off x="7494036" y="4512595"/>
            <a:ext cx="3932853" cy="1754326"/>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Under the esteemed guidance </a:t>
            </a:r>
          </a:p>
          <a:p>
            <a:pPr algn="ctr"/>
            <a:r>
              <a:rPr lang="en-IN" i="1" dirty="0">
                <a:latin typeface="Times New Roman" panose="02020603050405020304" pitchFamily="18" charset="0"/>
                <a:cs typeface="Times New Roman" panose="02020603050405020304" pitchFamily="18" charset="0"/>
              </a:rPr>
              <a:t>Of </a:t>
            </a:r>
          </a:p>
          <a:p>
            <a:pPr algn="ctr"/>
            <a:r>
              <a:rPr lang="en-IN" dirty="0">
                <a:latin typeface="Times New Roman" panose="02020603050405020304" pitchFamily="18" charset="0"/>
                <a:cs typeface="Times New Roman" panose="02020603050405020304" pitchFamily="18" charset="0"/>
              </a:rPr>
              <a:t>Mrs. P. Subhadra,</a:t>
            </a:r>
          </a:p>
          <a:p>
            <a:pPr algn="ctr"/>
            <a:r>
              <a:rPr lang="en-IN" i="1" dirty="0">
                <a:latin typeface="Times New Roman" panose="02020603050405020304" pitchFamily="18" charset="0"/>
                <a:cs typeface="Times New Roman" panose="02020603050405020304" pitchFamily="18" charset="0"/>
              </a:rPr>
              <a:t>(Assoc. Prof. CSE Department)</a:t>
            </a:r>
          </a:p>
          <a:p>
            <a:pPr algn="ctr"/>
            <a:r>
              <a:rPr lang="en-IN" dirty="0">
                <a:latin typeface="Times New Roman" panose="02020603050405020304" pitchFamily="18" charset="0"/>
                <a:cs typeface="Times New Roman" panose="02020603050405020304" pitchFamily="18" charset="0"/>
              </a:rPr>
              <a:t>Mr. G. Srikanth </a:t>
            </a:r>
          </a:p>
          <a:p>
            <a:pPr algn="ctr"/>
            <a:r>
              <a:rPr lang="en-IN" i="1" dirty="0">
                <a:latin typeface="Times New Roman" panose="02020603050405020304" pitchFamily="18" charset="0"/>
                <a:cs typeface="Times New Roman" panose="02020603050405020304" pitchFamily="18" charset="0"/>
              </a:rPr>
              <a:t>(Assoc. </a:t>
            </a:r>
            <a:r>
              <a:rPr lang="en-IN" i="1">
                <a:latin typeface="Times New Roman" panose="02020603050405020304" pitchFamily="18" charset="0"/>
                <a:cs typeface="Times New Roman" panose="02020603050405020304" pitchFamily="18" charset="0"/>
              </a:rPr>
              <a:t>Prof. </a:t>
            </a:r>
            <a:r>
              <a:rPr lang="en-IN" i="1" dirty="0">
                <a:latin typeface="Times New Roman" panose="02020603050405020304" pitchFamily="18" charset="0"/>
                <a:cs typeface="Times New Roman" panose="02020603050405020304" pitchFamily="18" charset="0"/>
              </a:rPr>
              <a:t>CSE Department)</a:t>
            </a:r>
          </a:p>
        </p:txBody>
      </p:sp>
    </p:spTree>
    <p:extLst>
      <p:ext uri="{BB962C8B-B14F-4D97-AF65-F5344CB8AC3E}">
        <p14:creationId xmlns:p14="http://schemas.microsoft.com/office/powerpoint/2010/main" val="2381072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A2572BC-1D7C-E2AB-C1E9-032B6C13FB77}"/>
              </a:ext>
            </a:extLst>
          </p:cNvPr>
          <p:cNvSpPr>
            <a:spLocks noGrp="1"/>
          </p:cNvSpPr>
          <p:nvPr>
            <p:ph type="title"/>
          </p:nvPr>
        </p:nvSpPr>
        <p:spPr>
          <a:xfrm>
            <a:off x="490442" y="212118"/>
            <a:ext cx="10364451" cy="744615"/>
          </a:xfrm>
        </p:spPr>
        <p:txBody>
          <a:bodyPr/>
          <a:lstStyle/>
          <a:p>
            <a:r>
              <a:rPr lang="en-IN" dirty="0"/>
              <a:t>Class diagram</a:t>
            </a:r>
          </a:p>
        </p:txBody>
      </p:sp>
      <p:pic>
        <p:nvPicPr>
          <p:cNvPr id="3" name="Picture 2">
            <a:extLst>
              <a:ext uri="{FF2B5EF4-FFF2-40B4-BE49-F238E27FC236}">
                <a16:creationId xmlns:a16="http://schemas.microsoft.com/office/drawing/2014/main" id="{01FF1DF8-BB28-4327-4A18-34B710618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698" y="979608"/>
            <a:ext cx="9498564" cy="5666274"/>
          </a:xfrm>
          <a:prstGeom prst="rect">
            <a:avLst/>
          </a:prstGeom>
        </p:spPr>
      </p:pic>
    </p:spTree>
    <p:extLst>
      <p:ext uri="{BB962C8B-B14F-4D97-AF65-F5344CB8AC3E}">
        <p14:creationId xmlns:p14="http://schemas.microsoft.com/office/powerpoint/2010/main" val="39698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1F06-6956-4575-7620-EF00CDF6EA63}"/>
              </a:ext>
            </a:extLst>
          </p:cNvPr>
          <p:cNvSpPr>
            <a:spLocks noGrp="1"/>
          </p:cNvSpPr>
          <p:nvPr>
            <p:ph type="title"/>
          </p:nvPr>
        </p:nvSpPr>
        <p:spPr>
          <a:xfrm>
            <a:off x="634375" y="169784"/>
            <a:ext cx="10364451" cy="710750"/>
          </a:xfrm>
        </p:spPr>
        <p:txBody>
          <a:bodyPr/>
          <a:lstStyle/>
          <a:p>
            <a:r>
              <a:rPr lang="en-IN" dirty="0"/>
              <a:t>Activity diagram</a:t>
            </a:r>
          </a:p>
        </p:txBody>
      </p:sp>
      <p:pic>
        <p:nvPicPr>
          <p:cNvPr id="4" name="Picture 3">
            <a:extLst>
              <a:ext uri="{FF2B5EF4-FFF2-40B4-BE49-F238E27FC236}">
                <a16:creationId xmlns:a16="http://schemas.microsoft.com/office/drawing/2014/main" id="{9D5BEA35-9A29-02AD-17FC-7EE99E84B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75" y="1073021"/>
            <a:ext cx="9844783" cy="5206967"/>
          </a:xfrm>
          <a:prstGeom prst="rect">
            <a:avLst/>
          </a:prstGeom>
        </p:spPr>
      </p:pic>
    </p:spTree>
    <p:extLst>
      <p:ext uri="{BB962C8B-B14F-4D97-AF65-F5344CB8AC3E}">
        <p14:creationId xmlns:p14="http://schemas.microsoft.com/office/powerpoint/2010/main" val="345786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5DA4A651-C76D-2541-7CB1-30D16D317FB8}"/>
              </a:ext>
            </a:extLst>
          </p:cNvPr>
          <p:cNvSpPr>
            <a:spLocks noGrp="1"/>
          </p:cNvSpPr>
          <p:nvPr>
            <p:ph type="title"/>
          </p:nvPr>
        </p:nvSpPr>
        <p:spPr>
          <a:xfrm>
            <a:off x="634375" y="160867"/>
            <a:ext cx="10364451" cy="936227"/>
          </a:xfrm>
        </p:spPr>
        <p:txBody>
          <a:bodyPr/>
          <a:lstStyle/>
          <a:p>
            <a:r>
              <a:rPr lang="en-IN" dirty="0"/>
              <a:t>Sequence diagram</a:t>
            </a:r>
          </a:p>
        </p:txBody>
      </p:sp>
      <p:pic>
        <p:nvPicPr>
          <p:cNvPr id="28" name="Picture 27">
            <a:extLst>
              <a:ext uri="{FF2B5EF4-FFF2-40B4-BE49-F238E27FC236}">
                <a16:creationId xmlns:a16="http://schemas.microsoft.com/office/drawing/2014/main" id="{378F5B14-D12A-8D01-606F-DEC73C9F39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2351" y="1185656"/>
            <a:ext cx="9311951" cy="5299119"/>
          </a:xfrm>
          <a:prstGeom prst="rect">
            <a:avLst/>
          </a:prstGeom>
        </p:spPr>
      </p:pic>
    </p:spTree>
    <p:extLst>
      <p:ext uri="{BB962C8B-B14F-4D97-AF65-F5344CB8AC3E}">
        <p14:creationId xmlns:p14="http://schemas.microsoft.com/office/powerpoint/2010/main" val="292634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AC32-3487-0F54-F066-7EE27A25FC76}"/>
              </a:ext>
            </a:extLst>
          </p:cNvPr>
          <p:cNvSpPr>
            <a:spLocks noGrp="1"/>
          </p:cNvSpPr>
          <p:nvPr>
            <p:ph type="title"/>
          </p:nvPr>
        </p:nvSpPr>
        <p:spPr>
          <a:xfrm>
            <a:off x="592041" y="237518"/>
            <a:ext cx="10364451" cy="863150"/>
          </a:xfrm>
        </p:spPr>
        <p:txBody>
          <a:bodyPr/>
          <a:lstStyle/>
          <a:p>
            <a:r>
              <a:rPr lang="en-IN" dirty="0"/>
              <a:t>modules</a:t>
            </a:r>
          </a:p>
        </p:txBody>
      </p:sp>
      <p:sp>
        <p:nvSpPr>
          <p:cNvPr id="3" name="TextBox 2">
            <a:extLst>
              <a:ext uri="{FF2B5EF4-FFF2-40B4-BE49-F238E27FC236}">
                <a16:creationId xmlns:a16="http://schemas.microsoft.com/office/drawing/2014/main" id="{2FCF790B-8049-C326-36F4-11527DE6A6ED}"/>
              </a:ext>
            </a:extLst>
          </p:cNvPr>
          <p:cNvSpPr txBox="1"/>
          <p:nvPr/>
        </p:nvSpPr>
        <p:spPr>
          <a:xfrm>
            <a:off x="855134" y="1490132"/>
            <a:ext cx="10210800" cy="3477875"/>
          </a:xfrm>
          <a:prstGeom prst="rect">
            <a:avLst/>
          </a:prstGeom>
          <a:noFill/>
        </p:spPr>
        <p:txBody>
          <a:bodyPr wrap="square" rtlCol="0">
            <a:spAutoFit/>
          </a:bodyPr>
          <a:lstStyle/>
          <a:p>
            <a:pPr algn="just"/>
            <a:r>
              <a:rPr lang="en-IN" sz="2000" b="1" u="sng" dirty="0">
                <a:latin typeface="Times New Roman" panose="02020603050405020304" pitchFamily="18" charset="0"/>
                <a:cs typeface="Times New Roman" panose="02020603050405020304" pitchFamily="18" charset="0"/>
              </a:rPr>
              <a:t>Voter:</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allows user to login with face recognition vote for the respective candidate and allows the user to view the candidate details, allows user to view the details of the respective person he voted for.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b="1" u="sng" dirty="0">
                <a:latin typeface="Times New Roman" panose="02020603050405020304" pitchFamily="18" charset="0"/>
                <a:cs typeface="Times New Roman" panose="02020603050405020304" pitchFamily="18" charset="0"/>
              </a:rPr>
              <a:t>Feature Extraction:</a:t>
            </a: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We extract the pupils and iris using a couple of techniques</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We normalize the extracted iris to make the comparison possible</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 this part, we verify the image using a couple of filters.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b="1" u="sng" dirty="0">
              <a:latin typeface="Times New Roman" panose="02020603050405020304" pitchFamily="18" charset="0"/>
              <a:cs typeface="Times New Roman" panose="02020603050405020304" pitchFamily="18" charset="0"/>
            </a:endParaRPr>
          </a:p>
          <a:p>
            <a:pPr algn="just"/>
            <a:r>
              <a:rPr lang="en-IN" sz="2000" b="1" u="sng" dirty="0">
                <a:latin typeface="Times New Roman" panose="02020603050405020304" pitchFamily="18" charset="0"/>
                <a:cs typeface="Times New Roman" panose="02020603050405020304" pitchFamily="18" charset="0"/>
              </a:rPr>
              <a:t>Training:</a:t>
            </a: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Here training and testing data set process will done. When we click on training data set button.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6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C0EE-3A87-7490-C67B-1EED0669EDB0}"/>
              </a:ext>
            </a:extLst>
          </p:cNvPr>
          <p:cNvSpPr>
            <a:spLocks noGrp="1"/>
          </p:cNvSpPr>
          <p:nvPr>
            <p:ph type="title"/>
          </p:nvPr>
        </p:nvSpPr>
        <p:spPr>
          <a:xfrm>
            <a:off x="727507" y="372534"/>
            <a:ext cx="10364451" cy="843094"/>
          </a:xfrm>
        </p:spPr>
        <p:txBody>
          <a:bodyPr/>
          <a:lstStyle/>
          <a:p>
            <a:r>
              <a:rPr lang="en-IN" dirty="0"/>
              <a:t>Cont.</a:t>
            </a:r>
          </a:p>
        </p:txBody>
      </p:sp>
      <p:sp>
        <p:nvSpPr>
          <p:cNvPr id="3" name="TextBox 2">
            <a:extLst>
              <a:ext uri="{FF2B5EF4-FFF2-40B4-BE49-F238E27FC236}">
                <a16:creationId xmlns:a16="http://schemas.microsoft.com/office/drawing/2014/main" id="{B9930AC4-BCCE-3E02-3D6D-13C1706C8F2B}"/>
              </a:ext>
            </a:extLst>
          </p:cNvPr>
          <p:cNvSpPr txBox="1"/>
          <p:nvPr/>
        </p:nvSpPr>
        <p:spPr>
          <a:xfrm>
            <a:off x="905933" y="1382286"/>
            <a:ext cx="10186025" cy="4093428"/>
          </a:xfrm>
          <a:prstGeom prst="rect">
            <a:avLst/>
          </a:prstGeom>
          <a:noFill/>
        </p:spPr>
        <p:txBody>
          <a:bodyPr wrap="square" rtlCol="0">
            <a:spAutoFit/>
          </a:bodyPr>
          <a:lstStyle/>
          <a:p>
            <a:pPr algn="just"/>
            <a:r>
              <a:rPr lang="en-IN" sz="2000" b="1" u="sng" dirty="0">
                <a:latin typeface="Times New Roman" panose="02020603050405020304" pitchFamily="18" charset="0"/>
                <a:cs typeface="Times New Roman" panose="02020603050405020304" pitchFamily="18" charset="0"/>
              </a:rPr>
              <a:t>Comparison and Validation:</a:t>
            </a: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Here it's the comparison part</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we check in the database for an image equals</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similar to the iris processed</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If the image is in the database, we validate it</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If not, there's a possibility to insert for future verifications</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b="1" u="sng" dirty="0">
              <a:latin typeface="Times New Roman" panose="02020603050405020304" pitchFamily="18" charset="0"/>
              <a:cs typeface="Times New Roman" panose="02020603050405020304" pitchFamily="18" charset="0"/>
            </a:endParaRPr>
          </a:p>
          <a:p>
            <a:pPr algn="just"/>
            <a:r>
              <a:rPr lang="en-IN" sz="2000" b="1" u="sng" dirty="0">
                <a:latin typeface="Times New Roman" panose="02020603050405020304" pitchFamily="18" charset="0"/>
                <a:cs typeface="Times New Roman" panose="02020603050405020304" pitchFamily="18" charset="0"/>
              </a:rPr>
              <a:t>Admin:</a:t>
            </a: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module has to maintain the information of the candidate and shows the details of the candidate. And also maintains the records of the party and the candidate. This module, the admin, can able to add the candidates who are going to constitute in the particular election.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b="1" u="sng" dirty="0">
              <a:latin typeface="Times New Roman" panose="02020603050405020304" pitchFamily="18" charset="0"/>
              <a:cs typeface="Times New Roman" panose="02020603050405020304" pitchFamily="18" charset="0"/>
            </a:endParaRPr>
          </a:p>
          <a:p>
            <a:pPr algn="just"/>
            <a:r>
              <a:rPr lang="en-IN" sz="2000" b="1" u="sng" dirty="0">
                <a:latin typeface="Times New Roman" panose="02020603050405020304" pitchFamily="18" charset="0"/>
                <a:cs typeface="Times New Roman" panose="02020603050405020304" pitchFamily="18" charset="0"/>
              </a:rPr>
              <a:t>Result:</a:t>
            </a: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 this module we can get the results of the election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i.e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who had won the election with how many votes.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4192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9B2D-8B7A-4B17-8A13-A012956FA5F8}"/>
              </a:ext>
            </a:extLst>
          </p:cNvPr>
          <p:cNvSpPr>
            <a:spLocks noGrp="1"/>
          </p:cNvSpPr>
          <p:nvPr>
            <p:ph type="title"/>
          </p:nvPr>
        </p:nvSpPr>
        <p:spPr>
          <a:xfrm>
            <a:off x="735975" y="406399"/>
            <a:ext cx="10364451" cy="800761"/>
          </a:xfrm>
        </p:spPr>
        <p:txBody>
          <a:bodyPr/>
          <a:lstStyle/>
          <a:p>
            <a:r>
              <a:rPr lang="en-IN" dirty="0"/>
              <a:t>algorithm</a:t>
            </a:r>
          </a:p>
        </p:txBody>
      </p:sp>
      <p:sp>
        <p:nvSpPr>
          <p:cNvPr id="3" name="TextBox 2">
            <a:extLst>
              <a:ext uri="{FF2B5EF4-FFF2-40B4-BE49-F238E27FC236}">
                <a16:creationId xmlns:a16="http://schemas.microsoft.com/office/drawing/2014/main" id="{51ABBE98-05D1-83C1-D248-F7293B42F787}"/>
              </a:ext>
            </a:extLst>
          </p:cNvPr>
          <p:cNvSpPr txBox="1"/>
          <p:nvPr/>
        </p:nvSpPr>
        <p:spPr>
          <a:xfrm>
            <a:off x="1110343" y="1433403"/>
            <a:ext cx="9601200" cy="3477875"/>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LBPH Algorithm:</a:t>
            </a:r>
          </a:p>
          <a:p>
            <a:endParaRPr lang="en-IN" sz="2000" b="1" u="sng"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LBPH (Local Binary Pattern Histogram) is a Face-Recognition algorithm it is used to recognize the face of a person. It </a:t>
            </a:r>
            <a:r>
              <a:rPr lang="en-GB" sz="2000" b="0" i="0" dirty="0">
                <a:solidFill>
                  <a:srgbClr val="333333"/>
                </a:solidFill>
                <a:effectLst/>
                <a:latin typeface="Times New Roman" panose="02020603050405020304" pitchFamily="18" charset="0"/>
                <a:cs typeface="Times New Roman" panose="02020603050405020304" pitchFamily="18" charset="0"/>
              </a:rPr>
              <a:t>is an excellent feature for the classification of certain textures like faces. It requires four distinct parameters to process an image, they are radius (</a:t>
            </a:r>
            <a:r>
              <a:rPr lang="en-GB" sz="2000" b="0" i="1" dirty="0">
                <a:solidFill>
                  <a:srgbClr val="333333"/>
                </a:solidFill>
                <a:effectLst/>
                <a:latin typeface="Times New Roman" panose="02020603050405020304" pitchFamily="18" charset="0"/>
                <a:cs typeface="Times New Roman" panose="02020603050405020304" pitchFamily="18" charset="0"/>
              </a:rPr>
              <a:t>r</a:t>
            </a:r>
            <a:r>
              <a:rPr lang="en-GB" sz="2000" b="0" i="0" dirty="0">
                <a:solidFill>
                  <a:srgbClr val="333333"/>
                </a:solidFill>
                <a:effectLst/>
                <a:latin typeface="Times New Roman" panose="02020603050405020304" pitchFamily="18" charset="0"/>
                <a:cs typeface="Times New Roman" panose="02020603050405020304" pitchFamily="18" charset="0"/>
              </a:rPr>
              <a:t>), neighbours (</a:t>
            </a:r>
            <a:r>
              <a:rPr lang="en-GB" sz="2000" b="0" i="1" dirty="0">
                <a:solidFill>
                  <a:srgbClr val="333333"/>
                </a:solidFill>
                <a:effectLst/>
                <a:latin typeface="Times New Roman" panose="02020603050405020304" pitchFamily="18" charset="0"/>
                <a:cs typeface="Times New Roman" panose="02020603050405020304" pitchFamily="18" charset="0"/>
              </a:rPr>
              <a:t>n</a:t>
            </a:r>
            <a:r>
              <a:rPr lang="en-GB" sz="2000" b="0" i="0" dirty="0">
                <a:solidFill>
                  <a:srgbClr val="333333"/>
                </a:solidFill>
                <a:effectLst/>
                <a:latin typeface="Times New Roman" panose="02020603050405020304" pitchFamily="18" charset="0"/>
                <a:cs typeface="Times New Roman" panose="02020603050405020304" pitchFamily="18" charset="0"/>
              </a:rPr>
              <a:t>), X-axis and Y-axis.</a:t>
            </a:r>
          </a:p>
          <a:p>
            <a:pPr algn="just"/>
            <a:endParaRPr lang="en-GB" sz="2000" dirty="0">
              <a:solidFill>
                <a:srgbClr val="333333"/>
              </a:solidFill>
              <a:latin typeface="Times New Roman" panose="02020603050405020304" pitchFamily="18" charset="0"/>
              <a:cs typeface="Times New Roman" panose="02020603050405020304" pitchFamily="18" charset="0"/>
            </a:endParaRPr>
          </a:p>
          <a:p>
            <a:pPr algn="just"/>
            <a:r>
              <a:rPr lang="en-GB" sz="2000" b="0" i="0" dirty="0">
                <a:solidFill>
                  <a:srgbClr val="222222"/>
                </a:solidFill>
                <a:effectLst/>
                <a:latin typeface="Times New Roman" panose="02020603050405020304" pitchFamily="18" charset="0"/>
                <a:cs typeface="Times New Roman" panose="02020603050405020304" pitchFamily="18" charset="0"/>
              </a:rPr>
              <a:t>This algorithm is robust when it comes to lightning. If you put a flashlight on the image, the value of the pixels will increase. Higher the values the brighter the image and when values are lower darker the image will be. For this reason, this algorithm has good results in light and dark images.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10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7DB7-A21A-65AF-4824-20687989F01E}"/>
              </a:ext>
            </a:extLst>
          </p:cNvPr>
          <p:cNvSpPr>
            <a:spLocks noGrp="1"/>
          </p:cNvSpPr>
          <p:nvPr>
            <p:ph type="title"/>
          </p:nvPr>
        </p:nvSpPr>
        <p:spPr>
          <a:xfrm>
            <a:off x="764485" y="235962"/>
            <a:ext cx="10364451" cy="659777"/>
          </a:xfrm>
        </p:spPr>
        <p:txBody>
          <a:bodyPr/>
          <a:lstStyle/>
          <a:p>
            <a:r>
              <a:rPr lang="en-IN" dirty="0"/>
              <a:t>Cont.</a:t>
            </a:r>
          </a:p>
        </p:txBody>
      </p:sp>
      <p:sp>
        <p:nvSpPr>
          <p:cNvPr id="3" name="TextBox 2">
            <a:extLst>
              <a:ext uri="{FF2B5EF4-FFF2-40B4-BE49-F238E27FC236}">
                <a16:creationId xmlns:a16="http://schemas.microsoft.com/office/drawing/2014/main" id="{95B9F42B-4077-D0F3-5260-7D3F64FF6AA3}"/>
              </a:ext>
            </a:extLst>
          </p:cNvPr>
          <p:cNvSpPr txBox="1"/>
          <p:nvPr/>
        </p:nvSpPr>
        <p:spPr>
          <a:xfrm>
            <a:off x="1129003" y="1199670"/>
            <a:ext cx="9377266" cy="1015663"/>
          </a:xfrm>
          <a:prstGeom prst="rect">
            <a:avLst/>
          </a:prstGeom>
          <a:noFill/>
        </p:spPr>
        <p:txBody>
          <a:bodyPr wrap="square" rtlCol="0">
            <a:spAutoFit/>
          </a:bodyPr>
          <a:lstStyle/>
          <a:p>
            <a:pPr algn="just"/>
            <a:r>
              <a:rPr lang="en-GB" sz="2000" i="0" dirty="0">
                <a:solidFill>
                  <a:srgbClr val="222222"/>
                </a:solidFill>
                <a:effectLst/>
                <a:latin typeface="Times New Roman" panose="02020603050405020304" pitchFamily="18" charset="0"/>
                <a:cs typeface="Times New Roman" panose="02020603050405020304" pitchFamily="18" charset="0"/>
              </a:rPr>
              <a:t>All images are represented in the Matrix formats, as you can see here, which are composed of rows and columns. The basic component of an image is the pixel. An image is made up of a set of pixels. Each one of these is small squares.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684808-823A-7F4E-E5F9-BDA7A8525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30" y="3418114"/>
            <a:ext cx="5202929" cy="2651059"/>
          </a:xfrm>
          <a:prstGeom prst="rect">
            <a:avLst/>
          </a:prstGeom>
        </p:spPr>
      </p:pic>
      <p:pic>
        <p:nvPicPr>
          <p:cNvPr id="7" name="Picture 6">
            <a:extLst>
              <a:ext uri="{FF2B5EF4-FFF2-40B4-BE49-F238E27FC236}">
                <a16:creationId xmlns:a16="http://schemas.microsoft.com/office/drawing/2014/main" id="{34239FAC-6965-1A8C-BB44-B072DA271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434" y="3418114"/>
            <a:ext cx="3838575" cy="2590800"/>
          </a:xfrm>
          <a:prstGeom prst="rect">
            <a:avLst/>
          </a:prstGeom>
        </p:spPr>
      </p:pic>
      <p:sp>
        <p:nvSpPr>
          <p:cNvPr id="8" name="TextBox 7">
            <a:extLst>
              <a:ext uri="{FF2B5EF4-FFF2-40B4-BE49-F238E27FC236}">
                <a16:creationId xmlns:a16="http://schemas.microsoft.com/office/drawing/2014/main" id="{7B2DA4A3-B893-FCBE-59C0-9715A058AAD9}"/>
              </a:ext>
            </a:extLst>
          </p:cNvPr>
          <p:cNvSpPr txBox="1"/>
          <p:nvPr/>
        </p:nvSpPr>
        <p:spPr>
          <a:xfrm>
            <a:off x="1987419" y="2616668"/>
            <a:ext cx="8061650" cy="400110"/>
          </a:xfrm>
          <a:prstGeom prst="rect">
            <a:avLst/>
          </a:prstGeom>
          <a:noFill/>
        </p:spPr>
        <p:txBody>
          <a:bodyPr wrap="square" rtlCol="0">
            <a:spAutoFit/>
          </a:bodyPr>
          <a:lstStyle/>
          <a:p>
            <a:pPr algn="just"/>
            <a:r>
              <a:rPr lang="en-GB" sz="2000" b="1" i="0" dirty="0">
                <a:solidFill>
                  <a:srgbClr val="222222"/>
                </a:solidFill>
                <a:effectLst/>
                <a:latin typeface="Times New Roman" panose="02020603050405020304" pitchFamily="18" charset="0"/>
                <a:cs typeface="Times New Roman" panose="02020603050405020304" pitchFamily="18" charset="0"/>
              </a:rPr>
              <a:t>Histogram</a:t>
            </a:r>
            <a:r>
              <a:rPr lang="en-GB" sz="2000" b="0" i="0" dirty="0">
                <a:solidFill>
                  <a:srgbClr val="222222"/>
                </a:solidFill>
                <a:effectLst/>
                <a:latin typeface="Times New Roman" panose="02020603050405020304" pitchFamily="18" charset="0"/>
                <a:cs typeface="Times New Roman" panose="02020603050405020304" pitchFamily="18" charset="0"/>
              </a:rPr>
              <a:t> - count of how many times each colour appears in each square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10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981A-9D05-60ED-23D4-4B62449BEFE3}"/>
              </a:ext>
            </a:extLst>
          </p:cNvPr>
          <p:cNvSpPr>
            <a:spLocks noGrp="1"/>
          </p:cNvSpPr>
          <p:nvPr>
            <p:ph type="title"/>
          </p:nvPr>
        </p:nvSpPr>
        <p:spPr>
          <a:xfrm>
            <a:off x="801808" y="282616"/>
            <a:ext cx="10364451" cy="678438"/>
          </a:xfrm>
        </p:spPr>
        <p:txBody>
          <a:bodyPr/>
          <a:lstStyle/>
          <a:p>
            <a:r>
              <a:rPr lang="en-IN" dirty="0"/>
              <a:t>Cont.</a:t>
            </a:r>
          </a:p>
        </p:txBody>
      </p:sp>
      <p:sp>
        <p:nvSpPr>
          <p:cNvPr id="3" name="TextBox 2">
            <a:extLst>
              <a:ext uri="{FF2B5EF4-FFF2-40B4-BE49-F238E27FC236}">
                <a16:creationId xmlns:a16="http://schemas.microsoft.com/office/drawing/2014/main" id="{31F024DD-E505-5996-6F08-FEAC1FE4281D}"/>
              </a:ext>
            </a:extLst>
          </p:cNvPr>
          <p:cNvSpPr txBox="1"/>
          <p:nvPr/>
        </p:nvSpPr>
        <p:spPr>
          <a:xfrm>
            <a:off x="1202094" y="1194318"/>
            <a:ext cx="9563878" cy="2554545"/>
          </a:xfrm>
          <a:prstGeom prst="rect">
            <a:avLst/>
          </a:prstGeom>
          <a:noFill/>
        </p:spPr>
        <p:txBody>
          <a:bodyPr wrap="square" rtlCol="0">
            <a:spAutoFit/>
          </a:bodyPr>
          <a:lstStyle/>
          <a:p>
            <a:pPr algn="just"/>
            <a:r>
              <a:rPr lang="en-GB" sz="2000" b="1" u="sng" dirty="0">
                <a:solidFill>
                  <a:srgbClr val="292929"/>
                </a:solidFill>
                <a:effectLst/>
                <a:latin typeface="Times New Roman" panose="02020603050405020304" pitchFamily="18" charset="0"/>
                <a:cs typeface="Times New Roman" panose="02020603050405020304" pitchFamily="18" charset="0"/>
              </a:rPr>
              <a:t>Haar Cascade:</a:t>
            </a:r>
          </a:p>
          <a:p>
            <a:pPr algn="just"/>
            <a:endParaRPr lang="en-GB" sz="2000" dirty="0">
              <a:solidFill>
                <a:srgbClr val="292929"/>
              </a:solidFill>
              <a:latin typeface="Times New Roman" panose="02020603050405020304" pitchFamily="18" charset="0"/>
              <a:cs typeface="Times New Roman" panose="02020603050405020304" pitchFamily="18" charset="0"/>
            </a:endParaRPr>
          </a:p>
          <a:p>
            <a:pPr algn="just"/>
            <a:r>
              <a:rPr lang="en-GB" sz="2000" dirty="0">
                <a:solidFill>
                  <a:srgbClr val="292929"/>
                </a:solidFill>
                <a:effectLst/>
                <a:latin typeface="Times New Roman" panose="02020603050405020304" pitchFamily="18" charset="0"/>
                <a:cs typeface="Times New Roman" panose="02020603050405020304" pitchFamily="18" charset="0"/>
              </a:rPr>
              <a:t>It is an Object Detection Algorithm used to identify faces in an image or a real time video.</a:t>
            </a:r>
          </a:p>
          <a:p>
            <a:pPr algn="just"/>
            <a:r>
              <a:rPr lang="en-GB" sz="2000" dirty="0">
                <a:solidFill>
                  <a:srgbClr val="292929"/>
                </a:solidFill>
                <a:effectLst/>
                <a:latin typeface="Times New Roman" panose="02020603050405020304" pitchFamily="18" charset="0"/>
                <a:cs typeface="Times New Roman" panose="02020603050405020304" pitchFamily="18" charset="0"/>
              </a:rPr>
              <a:t>The darker areas in the haar feature are pixels with values 1, and the lighter areas are pixels with values 0. Each of these is responsible for finding out one particular feature in the image. Such as an edge, a line or any structure in the image where there is a sudden change of intensities.</a:t>
            </a:r>
          </a:p>
          <a:p>
            <a:pPr algn="just"/>
            <a:endParaRPr lang="en-IN" sz="20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9CD7DE-057F-6987-8B65-931A333B9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965" y="3536037"/>
            <a:ext cx="4386069" cy="3039347"/>
          </a:xfrm>
          <a:prstGeom prst="rect">
            <a:avLst/>
          </a:prstGeom>
        </p:spPr>
      </p:pic>
    </p:spTree>
    <p:extLst>
      <p:ext uri="{BB962C8B-B14F-4D97-AF65-F5344CB8AC3E}">
        <p14:creationId xmlns:p14="http://schemas.microsoft.com/office/powerpoint/2010/main" val="20567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BDB3-7E64-4E00-CBB2-5917C29B9F90}"/>
              </a:ext>
            </a:extLst>
          </p:cNvPr>
          <p:cNvSpPr>
            <a:spLocks noGrp="1"/>
          </p:cNvSpPr>
          <p:nvPr>
            <p:ph type="title"/>
          </p:nvPr>
        </p:nvSpPr>
        <p:spPr>
          <a:xfrm>
            <a:off x="708502" y="366590"/>
            <a:ext cx="10364451" cy="603793"/>
          </a:xfrm>
        </p:spPr>
        <p:txBody>
          <a:bodyPr/>
          <a:lstStyle/>
          <a:p>
            <a:r>
              <a:rPr lang="en-IN" dirty="0"/>
              <a:t>cont.</a:t>
            </a:r>
          </a:p>
        </p:txBody>
      </p:sp>
      <p:sp>
        <p:nvSpPr>
          <p:cNvPr id="3" name="TextBox 2">
            <a:extLst>
              <a:ext uri="{FF2B5EF4-FFF2-40B4-BE49-F238E27FC236}">
                <a16:creationId xmlns:a16="http://schemas.microsoft.com/office/drawing/2014/main" id="{FFB9585B-7751-9B3A-752F-E97A3F2B6383}"/>
              </a:ext>
            </a:extLst>
          </p:cNvPr>
          <p:cNvSpPr txBox="1"/>
          <p:nvPr/>
        </p:nvSpPr>
        <p:spPr>
          <a:xfrm>
            <a:off x="1090127" y="1520889"/>
            <a:ext cx="9601200" cy="3077766"/>
          </a:xfrm>
          <a:prstGeom prst="rect">
            <a:avLst/>
          </a:prstGeom>
          <a:noFill/>
        </p:spPr>
        <p:txBody>
          <a:bodyPr wrap="square" rtlCol="0">
            <a:spAutoFit/>
          </a:bodyPr>
          <a:lstStyle/>
          <a:p>
            <a:pPr algn="just"/>
            <a:r>
              <a:rPr lang="en-IN" sz="1800" b="1" u="sng" dirty="0">
                <a:latin typeface="Times New Roman" panose="02020603050405020304" pitchFamily="18" charset="0"/>
                <a:cs typeface="Times New Roman" panose="02020603050405020304" pitchFamily="18" charset="0"/>
              </a:rPr>
              <a:t>SVM Classifier:</a:t>
            </a:r>
          </a:p>
          <a:p>
            <a:pPr algn="just"/>
            <a:endParaRPr lang="en-IN" sz="1800" b="1" u="sng" dirty="0">
              <a:latin typeface="Times New Roman" panose="02020603050405020304" pitchFamily="18" charset="0"/>
              <a:cs typeface="Times New Roman" panose="02020603050405020304" pitchFamily="18" charset="0"/>
            </a:endParaRPr>
          </a:p>
          <a:p>
            <a:pPr algn="just"/>
            <a:r>
              <a:rPr lang="en-GB" sz="2000" b="0" i="0" dirty="0">
                <a:solidFill>
                  <a:srgbClr val="0A0A23"/>
                </a:solidFill>
                <a:effectLst/>
                <a:latin typeface="Times New Roman" panose="02020603050405020304" pitchFamily="18" charset="0"/>
                <a:cs typeface="Times New Roman" panose="02020603050405020304" pitchFamily="18" charset="0"/>
              </a:rPr>
              <a:t>Support vector machines(SVM) are a set of supervised learning methods used for classification</a:t>
            </a:r>
            <a:r>
              <a:rPr lang="en-GB" sz="2000" dirty="0">
                <a:solidFill>
                  <a:srgbClr val="0A0A23"/>
                </a:solidFill>
                <a:latin typeface="Times New Roman" panose="02020603050405020304" pitchFamily="18" charset="0"/>
                <a:cs typeface="Times New Roman" panose="02020603050405020304" pitchFamily="18" charset="0"/>
              </a:rPr>
              <a:t> and</a:t>
            </a:r>
            <a:r>
              <a:rPr lang="en-GB" sz="2000" b="0" i="0" dirty="0">
                <a:solidFill>
                  <a:srgbClr val="0A0A23"/>
                </a:solidFill>
                <a:effectLst/>
                <a:latin typeface="Times New Roman" panose="02020603050405020304" pitchFamily="18" charset="0"/>
                <a:cs typeface="Times New Roman" panose="02020603050405020304" pitchFamily="18" charset="0"/>
              </a:rPr>
              <a:t> regression tasks in machine learning. </a:t>
            </a:r>
            <a:r>
              <a:rPr lang="en-GB" sz="2000" dirty="0">
                <a:latin typeface="Times New Roman" panose="02020603050405020304" pitchFamily="18" charset="0"/>
                <a:cs typeface="Times New Roman" panose="02020603050405020304" pitchFamily="18" charset="0"/>
              </a:rPr>
              <a:t>In this method, the training data consist of a set of training examples, where each example is a pair consisting of an input and an anticipated output value.</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In this module, we have considered several vectors for training the dataset. For example the vectors include include pupil, iris, position of nose, eyes and eyebrows </a:t>
            </a:r>
            <a:endParaRPr lang="en-IN" sz="2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28749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CB0F-C2FA-F038-2652-DB3642404EDD}"/>
              </a:ext>
            </a:extLst>
          </p:cNvPr>
          <p:cNvSpPr>
            <a:spLocks noGrp="1"/>
          </p:cNvSpPr>
          <p:nvPr>
            <p:ph type="title"/>
          </p:nvPr>
        </p:nvSpPr>
        <p:spPr>
          <a:xfrm>
            <a:off x="633856" y="181351"/>
            <a:ext cx="10364451" cy="631785"/>
          </a:xfrm>
        </p:spPr>
        <p:txBody>
          <a:bodyPr/>
          <a:lstStyle/>
          <a:p>
            <a:r>
              <a:rPr lang="en-IN" dirty="0"/>
              <a:t>Cont.</a:t>
            </a:r>
          </a:p>
        </p:txBody>
      </p:sp>
      <p:pic>
        <p:nvPicPr>
          <p:cNvPr id="4" name="Picture 3">
            <a:extLst>
              <a:ext uri="{FF2B5EF4-FFF2-40B4-BE49-F238E27FC236}">
                <a16:creationId xmlns:a16="http://schemas.microsoft.com/office/drawing/2014/main" id="{4248F5C8-C822-AAB9-C3F0-B0C419B5E9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24945" y="923731"/>
            <a:ext cx="7237603" cy="5650282"/>
          </a:xfrm>
          <a:prstGeom prst="rect">
            <a:avLst/>
          </a:prstGeom>
        </p:spPr>
      </p:pic>
    </p:spTree>
    <p:extLst>
      <p:ext uri="{BB962C8B-B14F-4D97-AF65-F5344CB8AC3E}">
        <p14:creationId xmlns:p14="http://schemas.microsoft.com/office/powerpoint/2010/main" val="26412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480C-A783-CE8E-5BF1-EB55B309432E}"/>
              </a:ext>
            </a:extLst>
          </p:cNvPr>
          <p:cNvSpPr>
            <a:spLocks noGrp="1"/>
          </p:cNvSpPr>
          <p:nvPr>
            <p:ph type="title"/>
          </p:nvPr>
        </p:nvSpPr>
        <p:spPr>
          <a:xfrm>
            <a:off x="1007081" y="357260"/>
            <a:ext cx="10364451" cy="1596177"/>
          </a:xfrm>
        </p:spPr>
        <p:txBody>
          <a:bodyPr/>
          <a:lstStyle/>
          <a:p>
            <a:pPr algn="l"/>
            <a:r>
              <a:rPr lang="en-IN" sz="4400" dirty="0"/>
              <a:t>Contents</a:t>
            </a:r>
            <a:endParaRPr lang="en-IN" dirty="0"/>
          </a:p>
        </p:txBody>
      </p:sp>
      <p:sp>
        <p:nvSpPr>
          <p:cNvPr id="3" name="TextBox 2">
            <a:extLst>
              <a:ext uri="{FF2B5EF4-FFF2-40B4-BE49-F238E27FC236}">
                <a16:creationId xmlns:a16="http://schemas.microsoft.com/office/drawing/2014/main" id="{FC4F3C3B-B568-43F5-5074-FDF6D915DA07}"/>
              </a:ext>
            </a:extLst>
          </p:cNvPr>
          <p:cNvSpPr txBox="1"/>
          <p:nvPr/>
        </p:nvSpPr>
        <p:spPr>
          <a:xfrm>
            <a:off x="1007081" y="1643081"/>
            <a:ext cx="9872413" cy="419755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Objective</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Software &amp; Hardware Requirements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System design(UML Diagrams)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Modules </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Algorithm </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Coding screenshots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49412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642E-D5FD-1302-9B53-9CB633FC1113}"/>
              </a:ext>
            </a:extLst>
          </p:cNvPr>
          <p:cNvSpPr>
            <a:spLocks noGrp="1"/>
          </p:cNvSpPr>
          <p:nvPr>
            <p:ph type="title"/>
          </p:nvPr>
        </p:nvSpPr>
        <p:spPr>
          <a:xfrm>
            <a:off x="769159" y="275622"/>
            <a:ext cx="10364451" cy="846389"/>
          </a:xfrm>
        </p:spPr>
        <p:txBody>
          <a:bodyPr/>
          <a:lstStyle/>
          <a:p>
            <a:r>
              <a:rPr lang="en-IN" dirty="0"/>
              <a:t>Architecture diagram</a:t>
            </a:r>
          </a:p>
        </p:txBody>
      </p:sp>
      <p:sp>
        <p:nvSpPr>
          <p:cNvPr id="5" name="Rectangle 4">
            <a:extLst>
              <a:ext uri="{FF2B5EF4-FFF2-40B4-BE49-F238E27FC236}">
                <a16:creationId xmlns:a16="http://schemas.microsoft.com/office/drawing/2014/main" id="{3C51FECC-1ACA-E771-3CEF-D5B135FE33F8}"/>
              </a:ext>
            </a:extLst>
          </p:cNvPr>
          <p:cNvSpPr/>
          <p:nvPr/>
        </p:nvSpPr>
        <p:spPr>
          <a:xfrm>
            <a:off x="2046524" y="1464906"/>
            <a:ext cx="1592424" cy="87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Authentication</a:t>
            </a:r>
          </a:p>
          <a:p>
            <a:pPr algn="ctr"/>
            <a:r>
              <a:rPr lang="en-IN" dirty="0"/>
              <a:t>page</a:t>
            </a:r>
          </a:p>
        </p:txBody>
      </p:sp>
      <p:sp>
        <p:nvSpPr>
          <p:cNvPr id="7" name="Rectangle 6">
            <a:extLst>
              <a:ext uri="{FF2B5EF4-FFF2-40B4-BE49-F238E27FC236}">
                <a16:creationId xmlns:a16="http://schemas.microsoft.com/office/drawing/2014/main" id="{4E07D152-844B-83F6-F836-C66B368E2594}"/>
              </a:ext>
            </a:extLst>
          </p:cNvPr>
          <p:cNvSpPr/>
          <p:nvPr/>
        </p:nvSpPr>
        <p:spPr>
          <a:xfrm>
            <a:off x="2098014" y="4443257"/>
            <a:ext cx="1519835" cy="77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r>
              <a:rPr lang="en-IN" dirty="0"/>
              <a:t>ace verification</a:t>
            </a:r>
          </a:p>
        </p:txBody>
      </p:sp>
      <p:sp>
        <p:nvSpPr>
          <p:cNvPr id="8" name="Rectangle 7">
            <a:extLst>
              <a:ext uri="{FF2B5EF4-FFF2-40B4-BE49-F238E27FC236}">
                <a16:creationId xmlns:a16="http://schemas.microsoft.com/office/drawing/2014/main" id="{BA7D6C3E-6FD4-34D3-9AEA-A14A85B55C1F}"/>
              </a:ext>
            </a:extLst>
          </p:cNvPr>
          <p:cNvSpPr/>
          <p:nvPr/>
        </p:nvSpPr>
        <p:spPr>
          <a:xfrm>
            <a:off x="2046525" y="2898313"/>
            <a:ext cx="1707502" cy="87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Enter  </a:t>
            </a:r>
          </a:p>
          <a:p>
            <a:pPr algn="ctr"/>
            <a:r>
              <a:rPr lang="en-IN" dirty="0"/>
              <a:t>ID &amp; password</a:t>
            </a:r>
          </a:p>
        </p:txBody>
      </p:sp>
      <p:sp>
        <p:nvSpPr>
          <p:cNvPr id="9" name="Rectangle 8">
            <a:extLst>
              <a:ext uri="{FF2B5EF4-FFF2-40B4-BE49-F238E27FC236}">
                <a16:creationId xmlns:a16="http://schemas.microsoft.com/office/drawing/2014/main" id="{E09A51F2-610D-0508-3BDD-8300522B44F0}"/>
              </a:ext>
            </a:extLst>
          </p:cNvPr>
          <p:cNvSpPr/>
          <p:nvPr/>
        </p:nvSpPr>
        <p:spPr>
          <a:xfrm>
            <a:off x="4787666" y="4460098"/>
            <a:ext cx="1265862" cy="77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Voter </a:t>
            </a:r>
          </a:p>
          <a:p>
            <a:pPr algn="ctr"/>
            <a:r>
              <a:rPr lang="en-IN" dirty="0"/>
              <a:t>details</a:t>
            </a:r>
          </a:p>
        </p:txBody>
      </p:sp>
      <p:sp>
        <p:nvSpPr>
          <p:cNvPr id="11" name="Arrow: Down 10">
            <a:extLst>
              <a:ext uri="{FF2B5EF4-FFF2-40B4-BE49-F238E27FC236}">
                <a16:creationId xmlns:a16="http://schemas.microsoft.com/office/drawing/2014/main" id="{BCE09064-529E-57C9-8A11-00D6BBA0DDF7}"/>
              </a:ext>
            </a:extLst>
          </p:cNvPr>
          <p:cNvSpPr/>
          <p:nvPr/>
        </p:nvSpPr>
        <p:spPr>
          <a:xfrm>
            <a:off x="2611024" y="2445310"/>
            <a:ext cx="463421" cy="356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Down 11">
            <a:extLst>
              <a:ext uri="{FF2B5EF4-FFF2-40B4-BE49-F238E27FC236}">
                <a16:creationId xmlns:a16="http://schemas.microsoft.com/office/drawing/2014/main" id="{F9E40DB2-D355-7DF7-0931-5871965B5AF7}"/>
              </a:ext>
            </a:extLst>
          </p:cNvPr>
          <p:cNvSpPr/>
          <p:nvPr/>
        </p:nvSpPr>
        <p:spPr>
          <a:xfrm>
            <a:off x="2611024" y="3995015"/>
            <a:ext cx="463421" cy="303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0F01FAF0-7911-EC4A-783D-55A3C20B4C8B}"/>
              </a:ext>
            </a:extLst>
          </p:cNvPr>
          <p:cNvSpPr/>
          <p:nvPr/>
        </p:nvSpPr>
        <p:spPr>
          <a:xfrm rot="16200000">
            <a:off x="4270847" y="2773010"/>
            <a:ext cx="463421" cy="10533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BBC0796F-1AF2-76E2-AB8C-24FBE3CED64C}"/>
              </a:ext>
            </a:extLst>
          </p:cNvPr>
          <p:cNvSpPr/>
          <p:nvPr/>
        </p:nvSpPr>
        <p:spPr>
          <a:xfrm>
            <a:off x="6998232" y="4463256"/>
            <a:ext cx="1122257" cy="77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Vote Casted</a:t>
            </a:r>
          </a:p>
        </p:txBody>
      </p:sp>
      <p:sp>
        <p:nvSpPr>
          <p:cNvPr id="26" name="Rectangle 25">
            <a:extLst>
              <a:ext uri="{FF2B5EF4-FFF2-40B4-BE49-F238E27FC236}">
                <a16:creationId xmlns:a16="http://schemas.microsoft.com/office/drawing/2014/main" id="{09019C97-F28D-F7B4-B208-C378793D90B2}"/>
              </a:ext>
            </a:extLst>
          </p:cNvPr>
          <p:cNvSpPr/>
          <p:nvPr/>
        </p:nvSpPr>
        <p:spPr>
          <a:xfrm>
            <a:off x="5097634" y="2898314"/>
            <a:ext cx="1707502" cy="77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Invalid </a:t>
            </a:r>
          </a:p>
          <a:p>
            <a:pPr algn="ctr"/>
            <a:r>
              <a:rPr lang="en-IN" dirty="0"/>
              <a:t>details</a:t>
            </a:r>
          </a:p>
        </p:txBody>
      </p:sp>
      <p:sp>
        <p:nvSpPr>
          <p:cNvPr id="27" name="Arrow: Down 26">
            <a:extLst>
              <a:ext uri="{FF2B5EF4-FFF2-40B4-BE49-F238E27FC236}">
                <a16:creationId xmlns:a16="http://schemas.microsoft.com/office/drawing/2014/main" id="{B4D2F974-C396-9224-C8D3-F00862B38F72}"/>
              </a:ext>
            </a:extLst>
          </p:cNvPr>
          <p:cNvSpPr/>
          <p:nvPr/>
        </p:nvSpPr>
        <p:spPr>
          <a:xfrm rot="16200000">
            <a:off x="3971047" y="4467263"/>
            <a:ext cx="463421" cy="751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Arrow: Down 31">
            <a:extLst>
              <a:ext uri="{FF2B5EF4-FFF2-40B4-BE49-F238E27FC236}">
                <a16:creationId xmlns:a16="http://schemas.microsoft.com/office/drawing/2014/main" id="{12EF8800-ADFD-8360-9BC7-E3A39AF14599}"/>
              </a:ext>
            </a:extLst>
          </p:cNvPr>
          <p:cNvSpPr/>
          <p:nvPr/>
        </p:nvSpPr>
        <p:spPr>
          <a:xfrm rot="16200000">
            <a:off x="8499302" y="4390563"/>
            <a:ext cx="463421" cy="905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a:extLst>
              <a:ext uri="{FF2B5EF4-FFF2-40B4-BE49-F238E27FC236}">
                <a16:creationId xmlns:a16="http://schemas.microsoft.com/office/drawing/2014/main" id="{C2B4CAD1-AB46-691B-3B2D-68FDB7661C8F}"/>
              </a:ext>
            </a:extLst>
          </p:cNvPr>
          <p:cNvSpPr txBox="1"/>
          <p:nvPr/>
        </p:nvSpPr>
        <p:spPr>
          <a:xfrm>
            <a:off x="4128830" y="2735565"/>
            <a:ext cx="1122257" cy="369332"/>
          </a:xfrm>
          <a:prstGeom prst="rect">
            <a:avLst/>
          </a:prstGeom>
          <a:noFill/>
        </p:spPr>
        <p:txBody>
          <a:bodyPr wrap="square" rtlCol="0">
            <a:spAutoFit/>
          </a:bodyPr>
          <a:lstStyle/>
          <a:p>
            <a:r>
              <a:rPr lang="en-IN" dirty="0"/>
              <a:t>Fail </a:t>
            </a:r>
          </a:p>
        </p:txBody>
      </p:sp>
      <p:sp>
        <p:nvSpPr>
          <p:cNvPr id="36" name="TextBox 35">
            <a:extLst>
              <a:ext uri="{FF2B5EF4-FFF2-40B4-BE49-F238E27FC236}">
                <a16:creationId xmlns:a16="http://schemas.microsoft.com/office/drawing/2014/main" id="{F7738064-6A3D-6756-5DDE-3E62784D08B9}"/>
              </a:ext>
            </a:extLst>
          </p:cNvPr>
          <p:cNvSpPr txBox="1"/>
          <p:nvPr/>
        </p:nvSpPr>
        <p:spPr>
          <a:xfrm>
            <a:off x="3697252" y="4214164"/>
            <a:ext cx="1122257" cy="369332"/>
          </a:xfrm>
          <a:prstGeom prst="rect">
            <a:avLst/>
          </a:prstGeom>
          <a:noFill/>
        </p:spPr>
        <p:txBody>
          <a:bodyPr wrap="square" rtlCol="0">
            <a:spAutoFit/>
          </a:bodyPr>
          <a:lstStyle/>
          <a:p>
            <a:r>
              <a:rPr lang="en-IN" dirty="0"/>
              <a:t>Success </a:t>
            </a:r>
          </a:p>
        </p:txBody>
      </p:sp>
      <p:sp>
        <p:nvSpPr>
          <p:cNvPr id="41" name="TextBox 40">
            <a:extLst>
              <a:ext uri="{FF2B5EF4-FFF2-40B4-BE49-F238E27FC236}">
                <a16:creationId xmlns:a16="http://schemas.microsoft.com/office/drawing/2014/main" id="{96F381A6-B2BB-9BBA-64EA-FD2E0621C58F}"/>
              </a:ext>
            </a:extLst>
          </p:cNvPr>
          <p:cNvSpPr txBox="1"/>
          <p:nvPr/>
        </p:nvSpPr>
        <p:spPr>
          <a:xfrm>
            <a:off x="4422456" y="1549376"/>
            <a:ext cx="1592423" cy="369332"/>
          </a:xfrm>
          <a:prstGeom prst="rect">
            <a:avLst/>
          </a:prstGeom>
          <a:noFill/>
        </p:spPr>
        <p:txBody>
          <a:bodyPr wrap="square" rtlCol="0">
            <a:spAutoFit/>
          </a:bodyPr>
          <a:lstStyle/>
          <a:p>
            <a:r>
              <a:rPr lang="en-IN" dirty="0"/>
              <a:t>Try again </a:t>
            </a:r>
          </a:p>
        </p:txBody>
      </p:sp>
      <p:sp>
        <p:nvSpPr>
          <p:cNvPr id="3" name="TextBox 2">
            <a:extLst>
              <a:ext uri="{FF2B5EF4-FFF2-40B4-BE49-F238E27FC236}">
                <a16:creationId xmlns:a16="http://schemas.microsoft.com/office/drawing/2014/main" id="{64779DDE-AA94-6DB4-DC45-ACF49CC58617}"/>
              </a:ext>
            </a:extLst>
          </p:cNvPr>
          <p:cNvSpPr txBox="1"/>
          <p:nvPr/>
        </p:nvSpPr>
        <p:spPr>
          <a:xfrm>
            <a:off x="3006573" y="5275775"/>
            <a:ext cx="1122257" cy="369332"/>
          </a:xfrm>
          <a:prstGeom prst="rect">
            <a:avLst/>
          </a:prstGeom>
          <a:noFill/>
        </p:spPr>
        <p:txBody>
          <a:bodyPr wrap="square" rtlCol="0">
            <a:spAutoFit/>
          </a:bodyPr>
          <a:lstStyle/>
          <a:p>
            <a:r>
              <a:rPr lang="en-IN" dirty="0"/>
              <a:t>Fail </a:t>
            </a:r>
          </a:p>
        </p:txBody>
      </p:sp>
      <p:sp>
        <p:nvSpPr>
          <p:cNvPr id="4" name="Arrow: Down 3">
            <a:extLst>
              <a:ext uri="{FF2B5EF4-FFF2-40B4-BE49-F238E27FC236}">
                <a16:creationId xmlns:a16="http://schemas.microsoft.com/office/drawing/2014/main" id="{82B41217-9FB2-1A7B-7955-681BB759BAE8}"/>
              </a:ext>
            </a:extLst>
          </p:cNvPr>
          <p:cNvSpPr/>
          <p:nvPr/>
        </p:nvSpPr>
        <p:spPr>
          <a:xfrm>
            <a:off x="2579264" y="5347276"/>
            <a:ext cx="463421" cy="303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32BD0C7-665E-F087-202A-2E5686F0E872}"/>
              </a:ext>
            </a:extLst>
          </p:cNvPr>
          <p:cNvSpPr/>
          <p:nvPr/>
        </p:nvSpPr>
        <p:spPr>
          <a:xfrm>
            <a:off x="2096647" y="5774184"/>
            <a:ext cx="1430334" cy="77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Invalid </a:t>
            </a:r>
          </a:p>
          <a:p>
            <a:pPr algn="ctr"/>
            <a:r>
              <a:rPr lang="en-IN" dirty="0"/>
              <a:t>user</a:t>
            </a:r>
          </a:p>
        </p:txBody>
      </p:sp>
      <p:sp>
        <p:nvSpPr>
          <p:cNvPr id="24" name="Arrow: Bent-Up 23">
            <a:extLst>
              <a:ext uri="{FF2B5EF4-FFF2-40B4-BE49-F238E27FC236}">
                <a16:creationId xmlns:a16="http://schemas.microsoft.com/office/drawing/2014/main" id="{463B7DA0-A9CF-8A5C-EF13-84C281890398}"/>
              </a:ext>
            </a:extLst>
          </p:cNvPr>
          <p:cNvSpPr/>
          <p:nvPr/>
        </p:nvSpPr>
        <p:spPr>
          <a:xfrm rot="16200000">
            <a:off x="4666092" y="1171588"/>
            <a:ext cx="739720" cy="212009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52C23D8-8D09-B257-E149-73C19D8AA37D}"/>
              </a:ext>
            </a:extLst>
          </p:cNvPr>
          <p:cNvSpPr/>
          <p:nvPr/>
        </p:nvSpPr>
        <p:spPr>
          <a:xfrm>
            <a:off x="9334068" y="4460098"/>
            <a:ext cx="1519836" cy="77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Candidates</a:t>
            </a:r>
          </a:p>
          <a:p>
            <a:pPr algn="ctr"/>
            <a:r>
              <a:rPr lang="en-IN" dirty="0"/>
              <a:t>List</a:t>
            </a:r>
          </a:p>
        </p:txBody>
      </p:sp>
      <p:sp>
        <p:nvSpPr>
          <p:cNvPr id="13" name="Arrow: Down 12">
            <a:extLst>
              <a:ext uri="{FF2B5EF4-FFF2-40B4-BE49-F238E27FC236}">
                <a16:creationId xmlns:a16="http://schemas.microsoft.com/office/drawing/2014/main" id="{54AFBE8F-7D94-544B-1C7C-94825DC43676}"/>
              </a:ext>
            </a:extLst>
          </p:cNvPr>
          <p:cNvSpPr/>
          <p:nvPr/>
        </p:nvSpPr>
        <p:spPr>
          <a:xfrm rot="16200000">
            <a:off x="6280523" y="4469311"/>
            <a:ext cx="463421" cy="7475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95724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10A3C8-2D3F-2263-CA21-80B3AEEC92EE}"/>
              </a:ext>
            </a:extLst>
          </p:cNvPr>
          <p:cNvSpPr>
            <a:spLocks noGrp="1"/>
          </p:cNvSpPr>
          <p:nvPr>
            <p:ph type="title"/>
          </p:nvPr>
        </p:nvSpPr>
        <p:spPr>
          <a:xfrm>
            <a:off x="920124" y="131838"/>
            <a:ext cx="10351752" cy="644900"/>
          </a:xfrm>
        </p:spPr>
        <p:txBody>
          <a:bodyPr>
            <a:normAutofit/>
          </a:bodyPr>
          <a:lstStyle/>
          <a:p>
            <a:r>
              <a:rPr lang="en-GB" sz="3600" dirty="0"/>
              <a:t>Coding screenshots(1)</a:t>
            </a:r>
            <a:endParaRPr lang="en-IN" sz="3600" dirty="0"/>
          </a:p>
        </p:txBody>
      </p:sp>
      <p:pic>
        <p:nvPicPr>
          <p:cNvPr id="7" name="Picture 6">
            <a:extLst>
              <a:ext uri="{FF2B5EF4-FFF2-40B4-BE49-F238E27FC236}">
                <a16:creationId xmlns:a16="http://schemas.microsoft.com/office/drawing/2014/main" id="{BB0D1BCD-D41A-D3BF-D9C1-231A2D3515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53951" y="933062"/>
            <a:ext cx="6690049" cy="5635689"/>
          </a:xfrm>
          <a:prstGeom prst="rect">
            <a:avLst/>
          </a:prstGeom>
        </p:spPr>
      </p:pic>
    </p:spTree>
    <p:extLst>
      <p:ext uri="{BB962C8B-B14F-4D97-AF65-F5344CB8AC3E}">
        <p14:creationId xmlns:p14="http://schemas.microsoft.com/office/powerpoint/2010/main" val="383235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FFBC-F32C-557E-8169-2066F5CB5F30}"/>
              </a:ext>
            </a:extLst>
          </p:cNvPr>
          <p:cNvSpPr>
            <a:spLocks noGrp="1"/>
          </p:cNvSpPr>
          <p:nvPr>
            <p:ph type="title"/>
          </p:nvPr>
        </p:nvSpPr>
        <p:spPr>
          <a:xfrm>
            <a:off x="920124" y="216677"/>
            <a:ext cx="10351752" cy="607578"/>
          </a:xfrm>
        </p:spPr>
        <p:txBody>
          <a:bodyPr>
            <a:normAutofit/>
          </a:bodyPr>
          <a:lstStyle/>
          <a:p>
            <a:r>
              <a:rPr lang="en-GB" sz="3600" dirty="0"/>
              <a:t>Coding screenshots(2)</a:t>
            </a:r>
            <a:endParaRPr lang="en-IN" sz="3600" dirty="0"/>
          </a:p>
        </p:txBody>
      </p:sp>
      <p:pic>
        <p:nvPicPr>
          <p:cNvPr id="5" name="Picture 4">
            <a:extLst>
              <a:ext uri="{FF2B5EF4-FFF2-40B4-BE49-F238E27FC236}">
                <a16:creationId xmlns:a16="http://schemas.microsoft.com/office/drawing/2014/main" id="{EEFA1E2B-36A5-0FC5-93DD-F82A9CFF06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48474" y="1043643"/>
            <a:ext cx="6044275" cy="5273181"/>
          </a:xfrm>
          <a:prstGeom prst="rect">
            <a:avLst/>
          </a:prstGeom>
        </p:spPr>
      </p:pic>
    </p:spTree>
    <p:extLst>
      <p:ext uri="{BB962C8B-B14F-4D97-AF65-F5344CB8AC3E}">
        <p14:creationId xmlns:p14="http://schemas.microsoft.com/office/powerpoint/2010/main" val="234590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556B-2971-4D95-8DBB-FE4B4E181160}"/>
              </a:ext>
            </a:extLst>
          </p:cNvPr>
          <p:cNvSpPr>
            <a:spLocks noGrp="1"/>
          </p:cNvSpPr>
          <p:nvPr>
            <p:ph type="title"/>
          </p:nvPr>
        </p:nvSpPr>
        <p:spPr>
          <a:xfrm>
            <a:off x="745823" y="450566"/>
            <a:ext cx="10364451" cy="659777"/>
          </a:xfrm>
        </p:spPr>
        <p:txBody>
          <a:bodyPr/>
          <a:lstStyle/>
          <a:p>
            <a:r>
              <a:rPr lang="en-IN" dirty="0"/>
              <a:t>Future scope of project</a:t>
            </a:r>
          </a:p>
        </p:txBody>
      </p:sp>
      <p:sp>
        <p:nvSpPr>
          <p:cNvPr id="3" name="TextBox 2">
            <a:extLst>
              <a:ext uri="{FF2B5EF4-FFF2-40B4-BE49-F238E27FC236}">
                <a16:creationId xmlns:a16="http://schemas.microsoft.com/office/drawing/2014/main" id="{1E7EE2EC-CC40-0293-5481-52473D75F69D}"/>
              </a:ext>
            </a:extLst>
          </p:cNvPr>
          <p:cNvSpPr txBox="1"/>
          <p:nvPr/>
        </p:nvSpPr>
        <p:spPr>
          <a:xfrm>
            <a:off x="1388706" y="2109510"/>
            <a:ext cx="9414588" cy="1114216"/>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 additional verification stage can added by the help of fingerprint validation method.</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can use OTP method for quick validation of user’s account.</a:t>
            </a:r>
          </a:p>
        </p:txBody>
      </p:sp>
    </p:spTree>
    <p:extLst>
      <p:ext uri="{BB962C8B-B14F-4D97-AF65-F5344CB8AC3E}">
        <p14:creationId xmlns:p14="http://schemas.microsoft.com/office/powerpoint/2010/main" val="2294817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ABFF-A2FF-6512-2D3D-114B15534EE9}"/>
              </a:ext>
            </a:extLst>
          </p:cNvPr>
          <p:cNvSpPr>
            <a:spLocks noGrp="1"/>
          </p:cNvSpPr>
          <p:nvPr>
            <p:ph type="title"/>
          </p:nvPr>
        </p:nvSpPr>
        <p:spPr>
          <a:xfrm>
            <a:off x="643188" y="525212"/>
            <a:ext cx="10364451" cy="762414"/>
          </a:xfrm>
        </p:spPr>
        <p:txBody>
          <a:bodyPr/>
          <a:lstStyle/>
          <a:p>
            <a:r>
              <a:rPr lang="en-IN" dirty="0"/>
              <a:t>conclusion</a:t>
            </a:r>
          </a:p>
        </p:txBody>
      </p:sp>
      <p:sp>
        <p:nvSpPr>
          <p:cNvPr id="3" name="TextBox 2">
            <a:extLst>
              <a:ext uri="{FF2B5EF4-FFF2-40B4-BE49-F238E27FC236}">
                <a16:creationId xmlns:a16="http://schemas.microsoft.com/office/drawing/2014/main" id="{21ED7083-3744-3128-A81E-44A6721AC8D7}"/>
              </a:ext>
            </a:extLst>
          </p:cNvPr>
          <p:cNvSpPr txBox="1"/>
          <p:nvPr/>
        </p:nvSpPr>
        <p:spPr>
          <a:xfrm>
            <a:off x="1455576" y="2136710"/>
            <a:ext cx="8574833" cy="1883657"/>
          </a:xfrm>
          <a:prstGeom prst="rect">
            <a:avLst/>
          </a:prstGeom>
          <a:noFill/>
        </p:spPr>
        <p:txBody>
          <a:bodyPr wrap="square" rtlCol="0">
            <a:spAutoFit/>
          </a:bodyPr>
          <a:lstStyle/>
          <a:p>
            <a:pPr algn="just">
              <a:lnSpc>
                <a:spcPct val="150000"/>
              </a:lnSpc>
            </a:pPr>
            <a:r>
              <a:rPr lang="en-GB" sz="2000" dirty="0">
                <a:latin typeface="Times New Roman" panose="02020603050405020304" pitchFamily="18" charset="0"/>
                <a:cs typeface="Times New Roman" panose="02020603050405020304" pitchFamily="18" charset="0"/>
              </a:rPr>
              <a:t>This project can help any group of people to conduct a fair and rigging free election across the regions in an quick and easy manner. It promises a simple solution to the election committee for conducting elections. It also helps the committee to present the results quickly.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438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5A286D-A93D-7050-6E12-283C32E7BEF7}"/>
              </a:ext>
            </a:extLst>
          </p:cNvPr>
          <p:cNvSpPr txBox="1"/>
          <p:nvPr/>
        </p:nvSpPr>
        <p:spPr>
          <a:xfrm>
            <a:off x="2021632" y="1679510"/>
            <a:ext cx="7651102" cy="3046988"/>
          </a:xfrm>
          <a:prstGeom prst="rect">
            <a:avLst/>
          </a:prstGeom>
          <a:noFill/>
        </p:spPr>
        <p:txBody>
          <a:bodyPr wrap="square" rtlCol="0">
            <a:spAutoFit/>
          </a:bodyPr>
          <a:lstStyle/>
          <a:p>
            <a:pPr algn="ctr"/>
            <a:r>
              <a:rPr lang="en-IN" sz="9600" dirty="0">
                <a:latin typeface="Algerian" panose="04020705040A02060702" pitchFamily="82" charset="0"/>
              </a:rPr>
              <a:t>Thank </a:t>
            </a:r>
          </a:p>
          <a:p>
            <a:pPr algn="ctr"/>
            <a:r>
              <a:rPr lang="en-IN" sz="9600" dirty="0">
                <a:latin typeface="Algerian" panose="04020705040A02060702" pitchFamily="82" charset="0"/>
              </a:rPr>
              <a:t>You </a:t>
            </a:r>
          </a:p>
        </p:txBody>
      </p:sp>
    </p:spTree>
    <p:extLst>
      <p:ext uri="{BB962C8B-B14F-4D97-AF65-F5344CB8AC3E}">
        <p14:creationId xmlns:p14="http://schemas.microsoft.com/office/powerpoint/2010/main" val="376068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3C2C-0473-8332-CA71-C0B9FA94C156}"/>
              </a:ext>
            </a:extLst>
          </p:cNvPr>
          <p:cNvSpPr>
            <a:spLocks noGrp="1"/>
          </p:cNvSpPr>
          <p:nvPr>
            <p:ph type="title"/>
          </p:nvPr>
        </p:nvSpPr>
        <p:spPr>
          <a:xfrm>
            <a:off x="755154" y="627848"/>
            <a:ext cx="10364451" cy="771744"/>
          </a:xfrm>
        </p:spPr>
        <p:txBody>
          <a:bodyPr/>
          <a:lstStyle/>
          <a:p>
            <a:r>
              <a:rPr lang="en-IN" dirty="0"/>
              <a:t>Problem statement</a:t>
            </a:r>
          </a:p>
        </p:txBody>
      </p:sp>
      <p:sp>
        <p:nvSpPr>
          <p:cNvPr id="3" name="TextBox 2">
            <a:extLst>
              <a:ext uri="{FF2B5EF4-FFF2-40B4-BE49-F238E27FC236}">
                <a16:creationId xmlns:a16="http://schemas.microsoft.com/office/drawing/2014/main" id="{64ED321D-C53B-68C0-BE64-CA9B9B4E9203}"/>
              </a:ext>
            </a:extLst>
          </p:cNvPr>
          <p:cNvSpPr txBox="1"/>
          <p:nvPr/>
        </p:nvSpPr>
        <p:spPr>
          <a:xfrm>
            <a:off x="1119673" y="2136710"/>
            <a:ext cx="9433249" cy="960328"/>
          </a:xfrm>
          <a:prstGeom prst="rect">
            <a:avLst/>
          </a:prstGeom>
          <a:noFill/>
        </p:spPr>
        <p:txBody>
          <a:bodyPr wrap="square" rtlCol="0">
            <a:spAutoFit/>
          </a:bodyPr>
          <a:lstStyle/>
          <a:p>
            <a:pPr algn="just">
              <a:lnSpc>
                <a:spcPct val="150000"/>
              </a:lnSpc>
              <a:spcAft>
                <a:spcPts val="1800"/>
              </a:spcAft>
            </a:pPr>
            <a:r>
              <a:rPr lang="en-GB" sz="2000" dirty="0">
                <a:latin typeface="Times New Roman" panose="02020603050405020304" pitchFamily="18" charset="0"/>
                <a:cs typeface="Times New Roman" panose="02020603050405020304" pitchFamily="18" charset="0"/>
              </a:rPr>
              <a:t>The poll booth system takes a lot of time. It involves standing in a  long queue and a lot of paper work for identity verification.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79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C527-CE0F-B143-2E1B-3C6CA85F4E27}"/>
              </a:ext>
            </a:extLst>
          </p:cNvPr>
          <p:cNvSpPr>
            <a:spLocks noGrp="1"/>
          </p:cNvSpPr>
          <p:nvPr>
            <p:ph type="title"/>
          </p:nvPr>
        </p:nvSpPr>
        <p:spPr>
          <a:xfrm>
            <a:off x="689840" y="553204"/>
            <a:ext cx="10364451" cy="762414"/>
          </a:xfrm>
        </p:spPr>
        <p:txBody>
          <a:bodyPr/>
          <a:lstStyle/>
          <a:p>
            <a:r>
              <a:rPr lang="en-IN" dirty="0"/>
              <a:t>objective</a:t>
            </a:r>
          </a:p>
        </p:txBody>
      </p:sp>
      <p:sp>
        <p:nvSpPr>
          <p:cNvPr id="3" name="TextBox 2">
            <a:extLst>
              <a:ext uri="{FF2B5EF4-FFF2-40B4-BE49-F238E27FC236}">
                <a16:creationId xmlns:a16="http://schemas.microsoft.com/office/drawing/2014/main" id="{AEBAD345-C5B9-D383-641F-32A7605EE521}"/>
              </a:ext>
            </a:extLst>
          </p:cNvPr>
          <p:cNvSpPr txBox="1"/>
          <p:nvPr/>
        </p:nvSpPr>
        <p:spPr>
          <a:xfrm>
            <a:off x="1384041" y="2071396"/>
            <a:ext cx="9402148" cy="2241960"/>
          </a:xfrm>
          <a:prstGeom prst="rect">
            <a:avLst/>
          </a:prstGeom>
          <a:noFill/>
        </p:spPr>
        <p:txBody>
          <a:bodyPr wrap="square" rtlCol="0">
            <a:spAutoFit/>
          </a:bodyPr>
          <a:lstStyle/>
          <a:p>
            <a:pPr algn="just">
              <a:lnSpc>
                <a:spcPct val="150000"/>
              </a:lnSpc>
            </a:pPr>
            <a:r>
              <a:rPr lang="en-GB" sz="2400" dirty="0">
                <a:latin typeface="Times New Roman" panose="02020603050405020304" pitchFamily="18" charset="0"/>
                <a:cs typeface="Times New Roman" panose="02020603050405020304" pitchFamily="18" charset="0"/>
              </a:rPr>
              <a:t>The objective of this project is to conduct an election in an easy manner. The online execution of the voting system enables the voters to cast their vote simply by verifying their identity by sitting at home. It also avoids any rigging process.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55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350C-518B-DEB4-C601-66DF9007EE16}"/>
              </a:ext>
            </a:extLst>
          </p:cNvPr>
          <p:cNvSpPr>
            <a:spLocks noGrp="1"/>
          </p:cNvSpPr>
          <p:nvPr>
            <p:ph type="title"/>
          </p:nvPr>
        </p:nvSpPr>
        <p:spPr>
          <a:xfrm>
            <a:off x="764485" y="525212"/>
            <a:ext cx="10364451" cy="771744"/>
          </a:xfrm>
        </p:spPr>
        <p:txBody>
          <a:bodyPr/>
          <a:lstStyle/>
          <a:p>
            <a:r>
              <a:rPr lang="en-IN" dirty="0"/>
              <a:t>Existing system</a:t>
            </a:r>
          </a:p>
        </p:txBody>
      </p:sp>
      <p:sp>
        <p:nvSpPr>
          <p:cNvPr id="3" name="TextBox 2">
            <a:extLst>
              <a:ext uri="{FF2B5EF4-FFF2-40B4-BE49-F238E27FC236}">
                <a16:creationId xmlns:a16="http://schemas.microsoft.com/office/drawing/2014/main" id="{CBE69BD5-D18F-C455-DB00-292DF87E451E}"/>
              </a:ext>
            </a:extLst>
          </p:cNvPr>
          <p:cNvSpPr txBox="1"/>
          <p:nvPr/>
        </p:nvSpPr>
        <p:spPr>
          <a:xfrm>
            <a:off x="1225420" y="2052736"/>
            <a:ext cx="9442579"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Ballet method is a regular opted method for conducting elections which includes a lot of paper work and man hours</a:t>
            </a:r>
          </a:p>
          <a:p>
            <a:pPr algn="just">
              <a:lnSpc>
                <a:spcPct val="150000"/>
              </a:lnSpc>
            </a:pP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EVM’s have come into usage which is a complete machine dependent procedure of conducting elections</a:t>
            </a:r>
          </a:p>
        </p:txBody>
      </p:sp>
    </p:spTree>
    <p:extLst>
      <p:ext uri="{BB962C8B-B14F-4D97-AF65-F5344CB8AC3E}">
        <p14:creationId xmlns:p14="http://schemas.microsoft.com/office/powerpoint/2010/main" val="231187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A1BD-2963-830C-1C30-4CF4D56E4F95}"/>
              </a:ext>
            </a:extLst>
          </p:cNvPr>
          <p:cNvSpPr>
            <a:spLocks noGrp="1"/>
          </p:cNvSpPr>
          <p:nvPr>
            <p:ph type="title"/>
          </p:nvPr>
        </p:nvSpPr>
        <p:spPr>
          <a:xfrm>
            <a:off x="764484" y="562533"/>
            <a:ext cx="10364451" cy="818397"/>
          </a:xfrm>
        </p:spPr>
        <p:txBody>
          <a:bodyPr/>
          <a:lstStyle/>
          <a:p>
            <a:r>
              <a:rPr lang="en-IN" dirty="0"/>
              <a:t>Proposed system</a:t>
            </a:r>
          </a:p>
        </p:txBody>
      </p:sp>
      <p:sp>
        <p:nvSpPr>
          <p:cNvPr id="4" name="TextBox 3">
            <a:extLst>
              <a:ext uri="{FF2B5EF4-FFF2-40B4-BE49-F238E27FC236}">
                <a16:creationId xmlns:a16="http://schemas.microsoft.com/office/drawing/2014/main" id="{2D123AC0-B96C-AC2D-6DD8-C29257E93FFF}"/>
              </a:ext>
            </a:extLst>
          </p:cNvPr>
          <p:cNvSpPr txBox="1"/>
          <p:nvPr/>
        </p:nvSpPr>
        <p:spPr>
          <a:xfrm>
            <a:off x="1314061" y="2052734"/>
            <a:ext cx="9563878"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An online portal used to cast their vote</a:t>
            </a:r>
          </a:p>
          <a:p>
            <a:pPr marL="342900" indent="-342900" algn="just">
              <a:lnSpc>
                <a:spcPct val="150000"/>
              </a:lnSpc>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A two-step verification to ensure the identity of the voter</a:t>
            </a:r>
          </a:p>
          <a:p>
            <a:pPr algn="just">
              <a:lnSpc>
                <a:spcPct val="150000"/>
              </a:lnSpc>
            </a:pP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Easily accessible database for maintaining the voters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1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642E-D5FD-1302-9B53-9CB633FC1113}"/>
              </a:ext>
            </a:extLst>
          </p:cNvPr>
          <p:cNvSpPr>
            <a:spLocks noGrp="1"/>
          </p:cNvSpPr>
          <p:nvPr>
            <p:ph type="title"/>
          </p:nvPr>
        </p:nvSpPr>
        <p:spPr>
          <a:xfrm>
            <a:off x="832653" y="450566"/>
            <a:ext cx="10364451" cy="846389"/>
          </a:xfrm>
        </p:spPr>
        <p:txBody>
          <a:bodyPr/>
          <a:lstStyle/>
          <a:p>
            <a:r>
              <a:rPr lang="en-IN" dirty="0"/>
              <a:t>Software &amp; hardware Requirements</a:t>
            </a:r>
          </a:p>
        </p:txBody>
      </p:sp>
      <p:sp>
        <p:nvSpPr>
          <p:cNvPr id="13" name="TextBox 12">
            <a:extLst>
              <a:ext uri="{FF2B5EF4-FFF2-40B4-BE49-F238E27FC236}">
                <a16:creationId xmlns:a16="http://schemas.microsoft.com/office/drawing/2014/main" id="{8900E5A0-E141-908B-A34C-40BACA0EBD6D}"/>
              </a:ext>
            </a:extLst>
          </p:cNvPr>
          <p:cNvSpPr txBox="1"/>
          <p:nvPr/>
        </p:nvSpPr>
        <p:spPr>
          <a:xfrm>
            <a:off x="1306286" y="1800808"/>
            <a:ext cx="8836090" cy="3375283"/>
          </a:xfrm>
          <a:prstGeom prst="rect">
            <a:avLst/>
          </a:prstGeom>
          <a:noFill/>
        </p:spPr>
        <p:txBody>
          <a:bodyPr wrap="square" rtlCol="0">
            <a:spAutoFit/>
          </a:bodyPr>
          <a:lstStyle/>
          <a:p>
            <a:pPr algn="just"/>
            <a:r>
              <a:rPr lang="en-IN" sz="2000" b="1" u="sng" dirty="0">
                <a:latin typeface="Times New Roman" panose="02020603050405020304" pitchFamily="18" charset="0"/>
                <a:cs typeface="Times New Roman" panose="02020603050405020304" pitchFamily="18" charset="0"/>
              </a:rPr>
              <a:t>Software Specifications</a:t>
            </a:r>
          </a:p>
          <a:p>
            <a:endParaRPr lang="en-IN" sz="2000" b="1" dirty="0">
              <a:latin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a:t>
            </a:r>
            <a:r>
              <a:rPr lang="te-IN" sz="2000" b="1" dirty="0">
                <a:effectLst/>
                <a:latin typeface="Times New Roman" panose="02020603050405020304" pitchFamily="18" charset="0"/>
                <a:ea typeface="Times New Roman" panose="02020603050405020304" pitchFamily="18" charset="0"/>
                <a:cs typeface="Nirmala UI" panose="020B0502040204020203" pitchFamily="34"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Windows 7 Ultimate or above</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Coding Language		</a:t>
            </a:r>
            <a:r>
              <a:rPr lang="te-IN" sz="2000" b="1" dirty="0">
                <a:effectLst/>
                <a:latin typeface="Times New Roman" panose="02020603050405020304" pitchFamily="18" charset="0"/>
                <a:ea typeface="Times New Roman" panose="02020603050405020304" pitchFamily="18" charset="0"/>
                <a:cs typeface="Nirmala UI" panose="020B0502040204020203" pitchFamily="34"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Front</a:t>
            </a:r>
            <a:r>
              <a:rPr lang="te-IN" sz="2000" b="1" dirty="0">
                <a:effectLst/>
                <a:latin typeface="Times New Roman" panose="02020603050405020304" pitchFamily="18" charset="0"/>
                <a:ea typeface="Times New Roman" panose="02020603050405020304" pitchFamily="18" charset="0"/>
                <a:cs typeface="Nirmala UI" panose="020B0502040204020203" pitchFamily="34" charset="0"/>
              </a:rPr>
              <a:t>-</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End			</a:t>
            </a:r>
            <a:r>
              <a:rPr lang="te-IN" sz="2000" b="1" dirty="0">
                <a:effectLst/>
                <a:latin typeface="Times New Roman" panose="02020603050405020304" pitchFamily="18" charset="0"/>
                <a:ea typeface="Times New Roman" panose="02020603050405020304" pitchFamily="18" charset="0"/>
                <a:cs typeface="Nirmala UI" panose="020B0502040204020203" pitchFamily="34"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Back</a:t>
            </a:r>
            <a:r>
              <a:rPr lang="te-IN" sz="2000" b="1" dirty="0">
                <a:effectLst/>
                <a:latin typeface="Times New Roman" panose="02020603050405020304" pitchFamily="18" charset="0"/>
                <a:ea typeface="Times New Roman" panose="02020603050405020304" pitchFamily="18" charset="0"/>
                <a:cs typeface="Nirmala UI" panose="020B0502040204020203" pitchFamily="34" charset="0"/>
              </a:rPr>
              <a:t>-</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End			</a:t>
            </a:r>
            <a:r>
              <a:rPr lang="te-IN" sz="2000" b="1" dirty="0">
                <a:effectLst/>
                <a:latin typeface="Times New Roman" panose="02020603050405020304" pitchFamily="18" charset="0"/>
                <a:ea typeface="Times New Roman" panose="02020603050405020304" pitchFamily="18" charset="0"/>
                <a:cs typeface="Nirmala UI" panose="020B0502040204020203" pitchFamily="34"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Django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65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0AE4-2F5E-7DFA-496A-60DC40CB5328}"/>
              </a:ext>
            </a:extLst>
          </p:cNvPr>
          <p:cNvSpPr>
            <a:spLocks noGrp="1"/>
          </p:cNvSpPr>
          <p:nvPr>
            <p:ph type="title"/>
          </p:nvPr>
        </p:nvSpPr>
        <p:spPr>
          <a:xfrm>
            <a:off x="680510" y="553204"/>
            <a:ext cx="10364451" cy="799736"/>
          </a:xfrm>
        </p:spPr>
        <p:txBody>
          <a:bodyPr/>
          <a:lstStyle/>
          <a:p>
            <a:r>
              <a:rPr lang="en-IN" dirty="0"/>
              <a:t>Software &amp; hardware Requirements</a:t>
            </a:r>
          </a:p>
        </p:txBody>
      </p:sp>
      <p:sp>
        <p:nvSpPr>
          <p:cNvPr id="3" name="TextBox 2">
            <a:extLst>
              <a:ext uri="{FF2B5EF4-FFF2-40B4-BE49-F238E27FC236}">
                <a16:creationId xmlns:a16="http://schemas.microsoft.com/office/drawing/2014/main" id="{9767AF49-9CA2-6DE7-1357-402A7179D30B}"/>
              </a:ext>
            </a:extLst>
          </p:cNvPr>
          <p:cNvSpPr txBox="1"/>
          <p:nvPr/>
        </p:nvSpPr>
        <p:spPr>
          <a:xfrm>
            <a:off x="1421363" y="1728535"/>
            <a:ext cx="9349274" cy="3400931"/>
          </a:xfrm>
          <a:prstGeom prst="rect">
            <a:avLst/>
          </a:prstGeom>
          <a:noFill/>
        </p:spPr>
        <p:txBody>
          <a:bodyPr wrap="square" rtlCol="0" anchor="ctr">
            <a:spAutoFit/>
          </a:bodyPr>
          <a:lstStyle/>
          <a:p>
            <a:pPr algn="just"/>
            <a:r>
              <a:rPr lang="en-IN" sz="2000" b="1" u="sng" dirty="0">
                <a:latin typeface="Times New Roman" panose="02020603050405020304" pitchFamily="18" charset="0"/>
                <a:cs typeface="Times New Roman" panose="02020603050405020304" pitchFamily="18" charset="0"/>
              </a:rPr>
              <a:t>Hardware Specifications:</a:t>
            </a:r>
            <a:endParaRPr lang="en-IN" b="1" u="sng" dirty="0">
              <a:latin typeface="Calibri" panose="020F0502020204030204" pitchFamily="34" charset="0"/>
              <a:cs typeface="Gautami" panose="020B0502040204020203" pitchFamily="34" charset="0"/>
            </a:endParaRPr>
          </a:p>
          <a:p>
            <a:pPr algn="just"/>
            <a:endParaRPr lang="en-IN" sz="1800" b="1" u="sng" dirty="0">
              <a:effectLst/>
              <a:latin typeface="Calibri" panose="020F0502020204030204" pitchFamily="34" charset="0"/>
              <a:ea typeface="Calibri" panose="020F0502020204030204" pitchFamily="34" charset="0"/>
              <a:cs typeface="Gautami" panose="020B0502040204020203" pitchFamily="34" charset="0"/>
            </a:endParaRPr>
          </a:p>
          <a:p>
            <a:pPr marL="646430" indent="-342900" algn="just">
              <a:lnSpc>
                <a:spcPct val="107000"/>
              </a:lnSpc>
              <a:spcAft>
                <a:spcPts val="800"/>
              </a:spcAft>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RAM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295"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GB</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ea typeface="Times New Roman" panose="02020603050405020304" pitchFamily="18" charset="0"/>
                <a:cs typeface="Nirmala UI" panose="020B0502040204020203" pitchFamily="34" charset="0"/>
              </a:rPr>
              <a:t>or above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46430" indent="-342900" algn="just">
              <a:lnSpc>
                <a:spcPct val="107000"/>
              </a:lnSpc>
              <a:spcBef>
                <a:spcPts val="465"/>
              </a:spcBef>
              <a:spcAft>
                <a:spcPts val="800"/>
              </a:spcAft>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000" b="1"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rd </a:t>
            </a:r>
            <a:r>
              <a:rPr lang="en-US" sz="2000" b="1" spc="-5"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isk        :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40 GB or above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47065" indent="-342900" algn="just">
              <a:lnSpc>
                <a:spcPct val="107000"/>
              </a:lnSpc>
              <a:spcBef>
                <a:spcPts val="480"/>
              </a:spcBef>
              <a:spcAft>
                <a:spcPts val="800"/>
              </a:spcAft>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000" b="1" spc="1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000" b="1" spc="1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000" b="1"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rd       :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tand</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rd Windows K</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47065" indent="-342900" algn="just">
              <a:lnSpc>
                <a:spcPct val="107000"/>
              </a:lnSpc>
              <a:spcBef>
                <a:spcPts val="465"/>
              </a:spcBef>
              <a:spcAft>
                <a:spcPts val="800"/>
              </a:spcAft>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Mouse              :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 or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hree</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ut</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on Mouse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47700" indent="-342900" algn="just">
              <a:lnSpc>
                <a:spcPct val="107000"/>
              </a:lnSpc>
              <a:spcBef>
                <a:spcPts val="480"/>
              </a:spcBef>
              <a:spcAft>
                <a:spcPts val="800"/>
              </a:spcAft>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Monitor           :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21</a:t>
            </a:r>
            <a:r>
              <a:rPr lang="te-IN" sz="2000" dirty="0">
                <a:effectLst/>
                <a:latin typeface="Times New Roman" panose="02020603050405020304" pitchFamily="18" charset="0"/>
                <a:ea typeface="Times New Roman" panose="02020603050405020304" pitchFamily="18" charset="0"/>
                <a:cs typeface="Nirmala UI" panose="020B0502040204020203" pitchFamily="34"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SzPct val="100000"/>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923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1066-2DF9-624D-6221-874CBCEC093B}"/>
              </a:ext>
            </a:extLst>
          </p:cNvPr>
          <p:cNvSpPr>
            <a:spLocks noGrp="1"/>
          </p:cNvSpPr>
          <p:nvPr>
            <p:ph type="title"/>
          </p:nvPr>
        </p:nvSpPr>
        <p:spPr>
          <a:xfrm>
            <a:off x="1024813" y="103317"/>
            <a:ext cx="10364451" cy="746449"/>
          </a:xfrm>
        </p:spPr>
        <p:txBody>
          <a:bodyPr/>
          <a:lstStyle/>
          <a:p>
            <a:r>
              <a:rPr lang="en-IN" dirty="0"/>
              <a:t>System design (use case diagram)</a:t>
            </a:r>
          </a:p>
        </p:txBody>
      </p:sp>
      <p:pic>
        <p:nvPicPr>
          <p:cNvPr id="4" name="Picture 3">
            <a:extLst>
              <a:ext uri="{FF2B5EF4-FFF2-40B4-BE49-F238E27FC236}">
                <a16:creationId xmlns:a16="http://schemas.microsoft.com/office/drawing/2014/main" id="{1CE71B0B-460A-626B-6F44-8F35905B5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947" y="1162322"/>
            <a:ext cx="9321282" cy="5441351"/>
          </a:xfrm>
          <a:prstGeom prst="rect">
            <a:avLst/>
          </a:prstGeom>
        </p:spPr>
      </p:pic>
    </p:spTree>
    <p:extLst>
      <p:ext uri="{BB962C8B-B14F-4D97-AF65-F5344CB8AC3E}">
        <p14:creationId xmlns:p14="http://schemas.microsoft.com/office/powerpoint/2010/main" val="41002423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696</TotalTime>
  <Words>1035</Words>
  <Application>Microsoft Office PowerPoint</Application>
  <PresentationFormat>Widescreen</PresentationFormat>
  <Paragraphs>126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Times New Roman</vt:lpstr>
      <vt:lpstr>Tw Cen MT</vt:lpstr>
      <vt:lpstr>Wingdings</vt:lpstr>
      <vt:lpstr>Droplet</vt:lpstr>
      <vt:lpstr>PowerPoint Presentation</vt:lpstr>
      <vt:lpstr>Contents</vt:lpstr>
      <vt:lpstr>Problem statement</vt:lpstr>
      <vt:lpstr>objective</vt:lpstr>
      <vt:lpstr>Existing system</vt:lpstr>
      <vt:lpstr>Proposed system</vt:lpstr>
      <vt:lpstr>Software &amp; hardware Requirements</vt:lpstr>
      <vt:lpstr>Software &amp; hardware Requirements</vt:lpstr>
      <vt:lpstr>System design (use case diagram)</vt:lpstr>
      <vt:lpstr>Class diagram</vt:lpstr>
      <vt:lpstr>Activity diagram</vt:lpstr>
      <vt:lpstr>Sequence diagram</vt:lpstr>
      <vt:lpstr>modules</vt:lpstr>
      <vt:lpstr>Cont.</vt:lpstr>
      <vt:lpstr>algorithm</vt:lpstr>
      <vt:lpstr>Cont.</vt:lpstr>
      <vt:lpstr>Cont.</vt:lpstr>
      <vt:lpstr>cont.</vt:lpstr>
      <vt:lpstr>Cont.</vt:lpstr>
      <vt:lpstr>Architecture diagram</vt:lpstr>
      <vt:lpstr>Coding screenshots(1)</vt:lpstr>
      <vt:lpstr>Coding screenshots(2)</vt:lpstr>
      <vt:lpstr>Future scope of project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Grandhi</dc:creator>
  <cp:lastModifiedBy>Rohit Grandhi</cp:lastModifiedBy>
  <cp:revision>15</cp:revision>
  <dcterms:created xsi:type="dcterms:W3CDTF">2022-09-25T06:30:09Z</dcterms:created>
  <dcterms:modified xsi:type="dcterms:W3CDTF">2022-12-12T07:59:40Z</dcterms:modified>
</cp:coreProperties>
</file>