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80" r:id="rId5"/>
    <p:sldId id="283" r:id="rId6"/>
    <p:sldId id="291" r:id="rId7"/>
    <p:sldId id="286" r:id="rId8"/>
    <p:sldId id="285" r:id="rId9"/>
    <p:sldId id="284" r:id="rId10"/>
    <p:sldId id="289" r:id="rId11"/>
    <p:sldId id="290" r:id="rId12"/>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8" d="100"/>
          <a:sy n="88" d="100"/>
        </p:scale>
        <p:origin x="859"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1.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3.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[hospitaldashboard.xlsx]BED OCCUP !PivotTable1</c:name>
    <c:fmtId val="28"/>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'BED OCCUP '!$B$3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'BED OCCUP '!$A$4:$A$9</c:f>
              <c:strCache>
                <c:ptCount val="5"/>
                <c:pt idx="0">
                  <c:v>2020</c:v>
                </c:pt>
                <c:pt idx="1">
                  <c:v>2021</c:v>
                </c:pt>
                <c:pt idx="2">
                  <c:v>2022</c:v>
                </c:pt>
                <c:pt idx="3">
                  <c:v>2023</c:v>
                </c:pt>
                <c:pt idx="4">
                  <c:v>2024</c:v>
                </c:pt>
              </c:strCache>
            </c:strRef>
          </c:cat>
          <c:val>
            <c:numRef>
              <c:f>'BED OCCUP '!$B$4:$B$9</c:f>
              <c:numCache>
                <c:formatCode>0%</c:formatCode>
                <c:ptCount val="5"/>
                <c:pt idx="0">
                  <c:v>0.9458333333333333</c:v>
                </c:pt>
                <c:pt idx="1">
                  <c:v>0.9591666666666665</c:v>
                </c:pt>
                <c:pt idx="2">
                  <c:v>0.96666666666666667</c:v>
                </c:pt>
                <c:pt idx="3">
                  <c:v>0.97166666666666668</c:v>
                </c:pt>
                <c:pt idx="4">
                  <c:v>0.96750000000000014</c:v>
                </c:pt>
              </c:numCache>
            </c:numRef>
          </c:val>
          <c:extLst>
            <c:ext xmlns:c16="http://schemas.microsoft.com/office/drawing/2014/chart" uri="{C3380CC4-5D6E-409C-BE32-E72D297353CC}">
              <c16:uniqueId val="{00000000-F900-4D73-84A1-01C9997D713C}"/>
            </c:ext>
          </c:extLst>
        </c:ser>
        <c:dLbls>
          <c:showLegendKey val="0"/>
          <c:showVal val="1"/>
          <c:showCatName val="0"/>
          <c:showSerName val="0"/>
          <c:showPercent val="0"/>
          <c:showBubbleSize val="0"/>
        </c:dLbls>
        <c:gapWidth val="100"/>
        <c:axId val="536028576"/>
        <c:axId val="536027496"/>
      </c:barChart>
      <c:catAx>
        <c:axId val="5360285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6027496"/>
        <c:crosses val="autoZero"/>
        <c:auto val="1"/>
        <c:lblAlgn val="ctr"/>
        <c:lblOffset val="100"/>
        <c:noMultiLvlLbl val="0"/>
      </c:catAx>
      <c:valAx>
        <c:axId val="5360274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602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[hospitaldashboard.xlsx]staffres top box!PivotTable2</c:name>
    <c:fmtId val="29"/>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'staffres top box'!$B$3</c:f>
              <c:strCache>
                <c:ptCount val="1"/>
                <c:pt idx="0">
                  <c:v>Staff Responsiveness Top Box 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'staffres top box'!$A$4:$A$9</c:f>
              <c:strCache>
                <c:ptCount val="5"/>
                <c:pt idx="0">
                  <c:v>2020</c:v>
                </c:pt>
                <c:pt idx="1">
                  <c:v>2021</c:v>
                </c:pt>
                <c:pt idx="2">
                  <c:v>2022</c:v>
                </c:pt>
                <c:pt idx="3">
                  <c:v>2023</c:v>
                </c:pt>
                <c:pt idx="4">
                  <c:v>2024</c:v>
                </c:pt>
              </c:strCache>
            </c:strRef>
          </c:cat>
          <c:val>
            <c:numRef>
              <c:f>'staffres top box'!$B$4:$B$9</c:f>
              <c:numCache>
                <c:formatCode>0%</c:formatCode>
                <c:ptCount val="5"/>
                <c:pt idx="0">
                  <c:v>0.65326666666666677</c:v>
                </c:pt>
                <c:pt idx="1">
                  <c:v>0.63069166666666676</c:v>
                </c:pt>
                <c:pt idx="2">
                  <c:v>0.60585</c:v>
                </c:pt>
                <c:pt idx="3">
                  <c:v>0.6201000000000001</c:v>
                </c:pt>
                <c:pt idx="4">
                  <c:v>0.64446666666666663</c:v>
                </c:pt>
              </c:numCache>
            </c:numRef>
          </c:val>
          <c:smooth val="0"/>
          <c:extLst>
            <c:ext xmlns:c16="http://schemas.microsoft.com/office/drawing/2014/chart" uri="{C3380CC4-5D6E-409C-BE32-E72D297353CC}">
              <c16:uniqueId val="{00000000-61BE-4562-86B2-60812355E941}"/>
            </c:ext>
          </c:extLst>
        </c:ser>
        <c:dLbls>
          <c:showLegendKey val="0"/>
          <c:showVal val="0"/>
          <c:showCatName val="0"/>
          <c:showSerName val="0"/>
          <c:showPercent val="0"/>
          <c:showBubbleSize val="0"/>
        </c:dLbls>
        <c:marker val="1"/>
        <c:smooth val="0"/>
        <c:axId val="632219640"/>
        <c:axId val="632221080"/>
      </c:lineChart>
      <c:lineChart>
        <c:grouping val="standard"/>
        <c:varyColors val="0"/>
        <c:ser>
          <c:idx val="1"/>
          <c:order val="1"/>
          <c:tx>
            <c:strRef>
              <c:f>'staffres top box'!$C$3</c:f>
              <c:strCache>
                <c:ptCount val="1"/>
                <c:pt idx="0">
                  <c:v>Average of Staff Responsiveness Top Box Score Benchmark</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'staffres top box'!$A$4:$A$9</c:f>
              <c:strCache>
                <c:ptCount val="5"/>
                <c:pt idx="0">
                  <c:v>2020</c:v>
                </c:pt>
                <c:pt idx="1">
                  <c:v>2021</c:v>
                </c:pt>
                <c:pt idx="2">
                  <c:v>2022</c:v>
                </c:pt>
                <c:pt idx="3">
                  <c:v>2023</c:v>
                </c:pt>
                <c:pt idx="4">
                  <c:v>2024</c:v>
                </c:pt>
              </c:strCache>
            </c:strRef>
          </c:cat>
          <c:val>
            <c:numRef>
              <c:f>'staffres top box'!$C$4:$C$9</c:f>
              <c:numCache>
                <c:formatCode>General</c:formatCode>
                <c:ptCount val="5"/>
                <c:pt idx="0">
                  <c:v>65</c:v>
                </c:pt>
                <c:pt idx="1">
                  <c:v>65</c:v>
                </c:pt>
                <c:pt idx="2">
                  <c:v>65</c:v>
                </c:pt>
                <c:pt idx="3">
                  <c:v>65</c:v>
                </c:pt>
                <c:pt idx="4">
                  <c:v>65</c:v>
                </c:pt>
              </c:numCache>
            </c:numRef>
          </c:val>
          <c:smooth val="0"/>
          <c:extLst>
            <c:ext xmlns:c16="http://schemas.microsoft.com/office/drawing/2014/chart" uri="{C3380CC4-5D6E-409C-BE32-E72D297353CC}">
              <c16:uniqueId val="{00000001-61BE-4562-86B2-60812355E941}"/>
            </c:ext>
          </c:extLst>
        </c:ser>
        <c:dLbls>
          <c:showLegendKey val="0"/>
          <c:showVal val="0"/>
          <c:showCatName val="0"/>
          <c:showSerName val="0"/>
          <c:showPercent val="0"/>
          <c:showBubbleSize val="0"/>
        </c:dLbls>
        <c:upDownBars>
          <c:gapWidth val="219"/>
          <c:upBars>
            <c:spPr>
              <a:solidFill>
                <a:schemeClr val="lt1"/>
              </a:solidFill>
              <a:ln w="9525">
                <a:solidFill>
                  <a:schemeClr val="lt1">
                    <a:lumMod val="95000"/>
                    <a:alpha val="54000"/>
                  </a:schemeClr>
                </a:solidFill>
              </a:ln>
              <a:effectLst/>
            </c:spPr>
          </c:upBars>
          <c:downBars>
            <c:spPr>
              <a:solidFill>
                <a:schemeClr val="dk1">
                  <a:lumMod val="75000"/>
                  <a:lumOff val="25000"/>
                </a:schemeClr>
              </a:solidFill>
              <a:ln w="9525">
                <a:solidFill>
                  <a:schemeClr val="lt1">
                    <a:lumMod val="95000"/>
                    <a:alpha val="54000"/>
                  </a:schemeClr>
                </a:solidFill>
              </a:ln>
              <a:effectLst/>
            </c:spPr>
          </c:downBars>
        </c:upDownBars>
        <c:marker val="1"/>
        <c:smooth val="0"/>
        <c:axId val="632215680"/>
        <c:axId val="632208120"/>
      </c:lineChart>
      <c:catAx>
        <c:axId val="632219640"/>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21080"/>
        <c:crosses val="autoZero"/>
        <c:auto val="1"/>
        <c:lblAlgn val="ctr"/>
        <c:lblOffset val="100"/>
        <c:noMultiLvlLbl val="0"/>
      </c:catAx>
      <c:valAx>
        <c:axId val="63222108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9640"/>
        <c:crosses val="autoZero"/>
        <c:crossBetween val="between"/>
      </c:valAx>
      <c:valAx>
        <c:axId val="6322081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5680"/>
        <c:crosses val="max"/>
        <c:crossBetween val="between"/>
      </c:valAx>
      <c:catAx>
        <c:axId val="632215680"/>
        <c:scaling>
          <c:orientation val="minMax"/>
        </c:scaling>
        <c:delete val="1"/>
        <c:axPos val="b"/>
        <c:numFmt formatCode="General" sourceLinked="1"/>
        <c:majorTickMark val="none"/>
        <c:minorTickMark val="none"/>
        <c:tickLblPos val="nextTo"/>
        <c:crossAx val="63220812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[hospitaldashboard.xlsx]unassisted!PivotTable3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unassisted!$B$3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50C-4A33-9214-CBD5F741E0A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50C-4A33-9214-CBD5F741E0A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50C-4A33-9214-CBD5F741E0A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50C-4A33-9214-CBD5F741E0A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50C-4A33-9214-CBD5F741E0A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unassisted!$A$4:$A$9</c:f>
              <c:strCache>
                <c:ptCount val="5"/>
                <c:pt idx="0">
                  <c:v>2020</c:v>
                </c:pt>
                <c:pt idx="1">
                  <c:v>2021</c:v>
                </c:pt>
                <c:pt idx="2">
                  <c:v>2022</c:v>
                </c:pt>
                <c:pt idx="3">
                  <c:v>2023</c:v>
                </c:pt>
                <c:pt idx="4">
                  <c:v>2024</c:v>
                </c:pt>
              </c:strCache>
            </c:strRef>
          </c:cat>
          <c:val>
            <c:numRef>
              <c:f>unassisted!$B$4:$B$9</c:f>
              <c:numCache>
                <c:formatCode>0.00%</c:formatCode>
                <c:ptCount val="5"/>
                <c:pt idx="0">
                  <c:v>0.22516666666666665</c:v>
                </c:pt>
                <c:pt idx="1">
                  <c:v>0.25833333333333336</c:v>
                </c:pt>
                <c:pt idx="2">
                  <c:v>0.2814166666666667</c:v>
                </c:pt>
                <c:pt idx="3">
                  <c:v>0.28216666666666662</c:v>
                </c:pt>
                <c:pt idx="4">
                  <c:v>0.2568333333333333</c:v>
                </c:pt>
              </c:numCache>
            </c:numRef>
          </c:val>
          <c:extLst>
            <c:ext xmlns:c16="http://schemas.microsoft.com/office/drawing/2014/chart" uri="{C3380CC4-5D6E-409C-BE32-E72D297353CC}">
              <c16:uniqueId val="{0000000A-A50C-4A33-9214-CBD5F741E0A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[hospitaldashboard.xlsx]all over!PivotTable4</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over'!$B$3</c:f>
              <c:strCache>
                <c:ptCount val="1"/>
                <c:pt idx="0">
                  <c:v>Average Licensed Bed Occupancy 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over'!$B$4:$B$9</c:f>
              <c:numCache>
                <c:formatCode>0%</c:formatCode>
                <c:ptCount val="5"/>
                <c:pt idx="0">
                  <c:v>0.9458333333333333</c:v>
                </c:pt>
                <c:pt idx="1">
                  <c:v>0.9591666666666665</c:v>
                </c:pt>
                <c:pt idx="2">
                  <c:v>0.96666666666666667</c:v>
                </c:pt>
                <c:pt idx="3">
                  <c:v>0.97166666666666668</c:v>
                </c:pt>
                <c:pt idx="4">
                  <c:v>0.96750000000000014</c:v>
                </c:pt>
              </c:numCache>
            </c:numRef>
          </c:val>
          <c:extLst>
            <c:ext xmlns:c16="http://schemas.microsoft.com/office/drawing/2014/chart" uri="{C3380CC4-5D6E-409C-BE32-E72D297353CC}">
              <c16:uniqueId val="{00000000-84ED-4C62-8C13-C98A0FB6AA4C}"/>
            </c:ext>
          </c:extLst>
        </c:ser>
        <c:ser>
          <c:idx val="1"/>
          <c:order val="1"/>
          <c:tx>
            <c:strRef>
              <c:f>'all over'!$C$3</c:f>
              <c:strCache>
                <c:ptCount val="1"/>
                <c:pt idx="0">
                  <c:v>Average of Unassisted Fall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over'!$C$4:$C$9</c:f>
              <c:numCache>
                <c:formatCode>0%</c:formatCode>
                <c:ptCount val="5"/>
                <c:pt idx="0">
                  <c:v>0.22516666666666665</c:v>
                </c:pt>
                <c:pt idx="1">
                  <c:v>0.25833333333333336</c:v>
                </c:pt>
                <c:pt idx="2">
                  <c:v>0.2814166666666667</c:v>
                </c:pt>
                <c:pt idx="3">
                  <c:v>0.28216666666666662</c:v>
                </c:pt>
                <c:pt idx="4">
                  <c:v>0.2568333333333333</c:v>
                </c:pt>
              </c:numCache>
            </c:numRef>
          </c:val>
          <c:extLst>
            <c:ext xmlns:c16="http://schemas.microsoft.com/office/drawing/2014/chart" uri="{C3380CC4-5D6E-409C-BE32-E72D297353CC}">
              <c16:uniqueId val="{00000001-84ED-4C62-8C13-C98A0FB6AA4C}"/>
            </c:ext>
          </c:extLst>
        </c:ser>
        <c:ser>
          <c:idx val="2"/>
          <c:order val="2"/>
          <c:tx>
            <c:strRef>
              <c:f>'all over'!$D$3</c:f>
              <c:strCache>
                <c:ptCount val="1"/>
                <c:pt idx="0">
                  <c:v>Average of Staff Responsiveness Domain Top Box Score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'all over'!$A$4:$A$9</c:f>
              <c:strCache>
                <c:ptCount val="5"/>
                <c:pt idx="0">
                  <c:v>2020</c:v>
                </c:pt>
                <c:pt idx="1">
                  <c:v>2021</c:v>
                </c:pt>
                <c:pt idx="2">
                  <c:v>2022</c:v>
                </c:pt>
                <c:pt idx="3">
                  <c:v>2023</c:v>
                </c:pt>
                <c:pt idx="4">
                  <c:v>2024</c:v>
                </c:pt>
              </c:strCache>
            </c:strRef>
          </c:cat>
          <c:val>
            <c:numRef>
              <c:f>'all over'!$D$4:$D$9</c:f>
              <c:numCache>
                <c:formatCode>0%</c:formatCode>
                <c:ptCount val="5"/>
                <c:pt idx="0">
                  <c:v>0.65326666666666677</c:v>
                </c:pt>
                <c:pt idx="1">
                  <c:v>0.63069166666666676</c:v>
                </c:pt>
                <c:pt idx="2">
                  <c:v>0.60585</c:v>
                </c:pt>
                <c:pt idx="3">
                  <c:v>0.6201000000000001</c:v>
                </c:pt>
                <c:pt idx="4">
                  <c:v>0.64446666666666663</c:v>
                </c:pt>
              </c:numCache>
            </c:numRef>
          </c:val>
          <c:extLst>
            <c:ext xmlns:c16="http://schemas.microsoft.com/office/drawing/2014/chart" uri="{C3380CC4-5D6E-409C-BE32-E72D297353CC}">
              <c16:uniqueId val="{00000002-84ED-4C62-8C13-C98A0FB6AA4C}"/>
            </c:ext>
          </c:extLst>
        </c:ser>
        <c:dLbls>
          <c:showLegendKey val="0"/>
          <c:showVal val="0"/>
          <c:showCatName val="0"/>
          <c:showSerName val="0"/>
          <c:showPercent val="0"/>
          <c:showBubbleSize val="0"/>
        </c:dLbls>
        <c:gapWidth val="100"/>
        <c:overlap val="-24"/>
        <c:axId val="632211720"/>
        <c:axId val="632212080"/>
      </c:barChart>
      <c:catAx>
        <c:axId val="632211720"/>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2212080"/>
        <c:crosses val="autoZero"/>
        <c:auto val="1"/>
        <c:lblAlgn val="ctr"/>
        <c:lblOffset val="100"/>
        <c:noMultiLvlLbl val="0"/>
      </c:catAx>
      <c:valAx>
        <c:axId val="632212080"/>
        <c:scaling>
          <c:orientation val="minMax"/>
        </c:scaling>
        <c:delete val="1"/>
        <c:axPos val="l"/>
        <c:numFmt formatCode="0%" sourceLinked="1"/>
        <c:majorTickMark val="none"/>
        <c:minorTickMark val="none"/>
        <c:tickLblPos val="nextTo"/>
        <c:crossAx val="632211720"/>
        <c:crosses val="autoZero"/>
        <c:crossBetween val="between"/>
      </c:valAx>
      <c:spPr>
        <a:noFill/>
        <a:ln>
          <a:noFill/>
        </a:ln>
        <a:effectLst/>
      </c:spPr>
    </c:plotArea>
    <c:legend>
      <c:legendPos val="t"/>
      <c:layout>
        <c:manualLayout>
          <c:xMode val="edge"/>
          <c:yMode val="edge"/>
          <c:x val="8.2549890969456294E-2"/>
          <c:y val="5.3261100780673538E-2"/>
          <c:w val="0.83244837012102679"/>
          <c:h val="5.530790205083196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solidFill>
                  <a:srgbClr val="FFFF00"/>
                </a:solidFill>
              </a:rPr>
              <a:t>Corelation between Unassisted falls and staff responsiveness</a:t>
            </a:r>
          </a:p>
        </c:rich>
      </c:tx>
      <c:layout>
        <c:manualLayout>
          <c:xMode val="edge"/>
          <c:yMode val="edge"/>
          <c:x val="0.11772900262467191"/>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[hospitaldashboard.xlsx]Sheet7!$B$1</c:f>
              <c:strCache>
                <c:ptCount val="1"/>
                <c:pt idx="0">
                  <c:v>Staff Responsiveness Domain Top Box Score %</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2"/>
                </a:solidFill>
                <a:prstDash val="solid"/>
              </a:ln>
              <a:effectLst/>
            </c:spPr>
            <c:trendlineType val="linear"/>
            <c:dispRSqr val="0"/>
            <c:dispEq val="0"/>
          </c:trendline>
          <c:xVal>
            <c:numRef>
              <c:f>[hospitaldashboard.xlsx]Sheet7!$A$2:$A$61</c:f>
              <c:numCache>
                <c:formatCode>0%</c:formatCode>
                <c:ptCount val="60"/>
                <c:pt idx="0">
                  <c:v>0.22100000000000003</c:v>
                </c:pt>
                <c:pt idx="1">
                  <c:v>0.17900000000000002</c:v>
                </c:pt>
                <c:pt idx="2">
                  <c:v>0.10300000000000001</c:v>
                </c:pt>
                <c:pt idx="3">
                  <c:v>0.19700000000000001</c:v>
                </c:pt>
                <c:pt idx="4">
                  <c:v>0.34100000000000003</c:v>
                </c:pt>
                <c:pt idx="5">
                  <c:v>0.26100000000000001</c:v>
                </c:pt>
                <c:pt idx="6">
                  <c:v>0.24199999999999999</c:v>
                </c:pt>
                <c:pt idx="7">
                  <c:v>0.20899999999999999</c:v>
                </c:pt>
                <c:pt idx="8">
                  <c:v>0.311</c:v>
                </c:pt>
                <c:pt idx="9">
                  <c:v>0.16</c:v>
                </c:pt>
                <c:pt idx="10">
                  <c:v>0.23100000000000001</c:v>
                </c:pt>
                <c:pt idx="11">
                  <c:v>0.24700000000000005</c:v>
                </c:pt>
                <c:pt idx="12">
                  <c:v>0.30299999999999999</c:v>
                </c:pt>
                <c:pt idx="13">
                  <c:v>0.23500000000000001</c:v>
                </c:pt>
                <c:pt idx="14">
                  <c:v>0.24700000000000005</c:v>
                </c:pt>
                <c:pt idx="15">
                  <c:v>0.19399999999999998</c:v>
                </c:pt>
                <c:pt idx="16">
                  <c:v>0.254</c:v>
                </c:pt>
                <c:pt idx="17">
                  <c:v>0.317</c:v>
                </c:pt>
                <c:pt idx="18">
                  <c:v>0.27899999999999997</c:v>
                </c:pt>
                <c:pt idx="19">
                  <c:v>0.20499999999999996</c:v>
                </c:pt>
                <c:pt idx="20">
                  <c:v>0.33399999999999996</c:v>
                </c:pt>
                <c:pt idx="21">
                  <c:v>0.24399999999999999</c:v>
                </c:pt>
                <c:pt idx="22">
                  <c:v>0.23100000000000001</c:v>
                </c:pt>
                <c:pt idx="23">
                  <c:v>0.25700000000000001</c:v>
                </c:pt>
                <c:pt idx="24">
                  <c:v>0.33300000000000002</c:v>
                </c:pt>
                <c:pt idx="25">
                  <c:v>0.31900000000000001</c:v>
                </c:pt>
                <c:pt idx="26">
                  <c:v>0.27799999999999997</c:v>
                </c:pt>
                <c:pt idx="27">
                  <c:v>0.29100000000000004</c:v>
                </c:pt>
                <c:pt idx="28">
                  <c:v>0.249</c:v>
                </c:pt>
                <c:pt idx="29">
                  <c:v>0.23100000000000001</c:v>
                </c:pt>
                <c:pt idx="30">
                  <c:v>0.24300000000000002</c:v>
                </c:pt>
                <c:pt idx="31">
                  <c:v>0.313</c:v>
                </c:pt>
                <c:pt idx="32">
                  <c:v>0.28100000000000003</c:v>
                </c:pt>
                <c:pt idx="33">
                  <c:v>0.20699999999999999</c:v>
                </c:pt>
                <c:pt idx="34">
                  <c:v>0.311</c:v>
                </c:pt>
                <c:pt idx="35">
                  <c:v>0.32100000000000001</c:v>
                </c:pt>
                <c:pt idx="36">
                  <c:v>0.317</c:v>
                </c:pt>
                <c:pt idx="37">
                  <c:v>0.33900000000000002</c:v>
                </c:pt>
                <c:pt idx="38">
                  <c:v>0.30299999999999999</c:v>
                </c:pt>
                <c:pt idx="39">
                  <c:v>0.27299999999999996</c:v>
                </c:pt>
                <c:pt idx="40">
                  <c:v>0.28900000000000003</c:v>
                </c:pt>
                <c:pt idx="41">
                  <c:v>0.25499999999999995</c:v>
                </c:pt>
                <c:pt idx="42">
                  <c:v>0.24199999999999999</c:v>
                </c:pt>
                <c:pt idx="43">
                  <c:v>0.20299999999999996</c:v>
                </c:pt>
                <c:pt idx="44">
                  <c:v>0.25600000000000001</c:v>
                </c:pt>
                <c:pt idx="45">
                  <c:v>0.307</c:v>
                </c:pt>
                <c:pt idx="46">
                  <c:v>0.29899999999999999</c:v>
                </c:pt>
                <c:pt idx="47">
                  <c:v>0.30299999999999999</c:v>
                </c:pt>
                <c:pt idx="48">
                  <c:v>0.309</c:v>
                </c:pt>
                <c:pt idx="49">
                  <c:v>0.315</c:v>
                </c:pt>
                <c:pt idx="50">
                  <c:v>0.23300000000000001</c:v>
                </c:pt>
                <c:pt idx="51">
                  <c:v>0.20099999999999996</c:v>
                </c:pt>
                <c:pt idx="52">
                  <c:v>0.17900000000000002</c:v>
                </c:pt>
                <c:pt idx="53">
                  <c:v>0.19800000000000001</c:v>
                </c:pt>
                <c:pt idx="54">
                  <c:v>0.25099999999999995</c:v>
                </c:pt>
                <c:pt idx="55">
                  <c:v>0.26300000000000001</c:v>
                </c:pt>
                <c:pt idx="56">
                  <c:v>0.27100000000000002</c:v>
                </c:pt>
                <c:pt idx="57">
                  <c:v>0.29699999999999999</c:v>
                </c:pt>
                <c:pt idx="58">
                  <c:v>0.28399999999999997</c:v>
                </c:pt>
                <c:pt idx="59">
                  <c:v>0.28100000000000003</c:v>
                </c:pt>
              </c:numCache>
            </c:numRef>
          </c:xVal>
          <c:yVal>
            <c:numRef>
              <c:f>[hospitaldashboard.xlsx]Sheet7!$B$2:$B$61</c:f>
              <c:numCache>
                <c:formatCode>0%</c:formatCode>
                <c:ptCount val="60"/>
                <c:pt idx="0">
                  <c:v>0.68340000000000001</c:v>
                </c:pt>
                <c:pt idx="1">
                  <c:v>0.72750000000000004</c:v>
                </c:pt>
                <c:pt idx="2">
                  <c:v>0.67069999999999996</c:v>
                </c:pt>
                <c:pt idx="3">
                  <c:v>0.71209999999999996</c:v>
                </c:pt>
                <c:pt idx="4">
                  <c:v>0.57679999999999998</c:v>
                </c:pt>
                <c:pt idx="5">
                  <c:v>0.67859999999999998</c:v>
                </c:pt>
                <c:pt idx="6">
                  <c:v>0.66090000000000004</c:v>
                </c:pt>
                <c:pt idx="7">
                  <c:v>0.70379999999999998</c:v>
                </c:pt>
                <c:pt idx="8">
                  <c:v>0.53310000000000002</c:v>
                </c:pt>
                <c:pt idx="9">
                  <c:v>0.67549999999999999</c:v>
                </c:pt>
                <c:pt idx="10">
                  <c:v>0.60350000000000004</c:v>
                </c:pt>
                <c:pt idx="11">
                  <c:v>0.61329999999999996</c:v>
                </c:pt>
                <c:pt idx="12">
                  <c:v>0.61060000000000003</c:v>
                </c:pt>
                <c:pt idx="13">
                  <c:v>0.65229999999999999</c:v>
                </c:pt>
                <c:pt idx="14">
                  <c:v>0.64019999999999999</c:v>
                </c:pt>
                <c:pt idx="15">
                  <c:v>0.70109999999999995</c:v>
                </c:pt>
                <c:pt idx="16">
                  <c:v>0.68159999999999998</c:v>
                </c:pt>
                <c:pt idx="17">
                  <c:v>0.54380000000000006</c:v>
                </c:pt>
                <c:pt idx="18">
                  <c:v>0.64</c:v>
                </c:pt>
                <c:pt idx="19">
                  <c:v>0.6613</c:v>
                </c:pt>
                <c:pt idx="20">
                  <c:v>0.55169999999999997</c:v>
                </c:pt>
                <c:pt idx="21">
                  <c:v>0.64029999999999998</c:v>
                </c:pt>
                <c:pt idx="22">
                  <c:v>0.64119999999999999</c:v>
                </c:pt>
                <c:pt idx="23">
                  <c:v>0.60420000000000007</c:v>
                </c:pt>
                <c:pt idx="24">
                  <c:v>0.58409999999999995</c:v>
                </c:pt>
                <c:pt idx="25">
                  <c:v>0.59770000000000001</c:v>
                </c:pt>
                <c:pt idx="26">
                  <c:v>0.61319999999999997</c:v>
                </c:pt>
                <c:pt idx="27">
                  <c:v>0.6018</c:v>
                </c:pt>
                <c:pt idx="28">
                  <c:v>0.63070000000000004</c:v>
                </c:pt>
                <c:pt idx="29">
                  <c:v>0.63109999999999999</c:v>
                </c:pt>
                <c:pt idx="30">
                  <c:v>0.61030000000000006</c:v>
                </c:pt>
                <c:pt idx="31">
                  <c:v>0.59970000000000001</c:v>
                </c:pt>
                <c:pt idx="32">
                  <c:v>0.61529999999999996</c:v>
                </c:pt>
                <c:pt idx="33">
                  <c:v>0.64159999999999995</c:v>
                </c:pt>
                <c:pt idx="34">
                  <c:v>0.57289999999999996</c:v>
                </c:pt>
                <c:pt idx="35">
                  <c:v>0.57179999999999997</c:v>
                </c:pt>
                <c:pt idx="36">
                  <c:v>0.58219999999999994</c:v>
                </c:pt>
                <c:pt idx="37">
                  <c:v>0.57119999999999993</c:v>
                </c:pt>
                <c:pt idx="38">
                  <c:v>0.59450000000000003</c:v>
                </c:pt>
                <c:pt idx="39">
                  <c:v>0.62570000000000003</c:v>
                </c:pt>
                <c:pt idx="40">
                  <c:v>0.62890000000000001</c:v>
                </c:pt>
                <c:pt idx="41">
                  <c:v>0.63690000000000002</c:v>
                </c:pt>
                <c:pt idx="42">
                  <c:v>0.6493000000000001</c:v>
                </c:pt>
                <c:pt idx="43">
                  <c:v>0.66769999999999996</c:v>
                </c:pt>
                <c:pt idx="44">
                  <c:v>0.65959999999999996</c:v>
                </c:pt>
                <c:pt idx="45">
                  <c:v>0.60439999999999994</c:v>
                </c:pt>
                <c:pt idx="46">
                  <c:v>0.61759999999999993</c:v>
                </c:pt>
                <c:pt idx="47">
                  <c:v>0.60319999999999996</c:v>
                </c:pt>
                <c:pt idx="48">
                  <c:v>0.60670000000000002</c:v>
                </c:pt>
                <c:pt idx="49">
                  <c:v>0.59140000000000004</c:v>
                </c:pt>
                <c:pt idx="50">
                  <c:v>0.63549999999999995</c:v>
                </c:pt>
                <c:pt idx="51">
                  <c:v>0.66189999999999993</c:v>
                </c:pt>
                <c:pt idx="52">
                  <c:v>0.67010000000000003</c:v>
                </c:pt>
                <c:pt idx="53">
                  <c:v>0.6653</c:v>
                </c:pt>
                <c:pt idx="54">
                  <c:v>0.65870000000000006</c:v>
                </c:pt>
                <c:pt idx="55">
                  <c:v>0.65459999999999996</c:v>
                </c:pt>
                <c:pt idx="56">
                  <c:v>0.65709999999999991</c:v>
                </c:pt>
                <c:pt idx="57">
                  <c:v>0.64019999999999999</c:v>
                </c:pt>
                <c:pt idx="58">
                  <c:v>0.64129999999999998</c:v>
                </c:pt>
                <c:pt idx="59">
                  <c:v>0.65079999999999993</c:v>
                </c:pt>
              </c:numCache>
            </c:numRef>
          </c:yVal>
          <c:smooth val="1"/>
          <c:extLst>
            <c:ext xmlns:c16="http://schemas.microsoft.com/office/drawing/2014/chart" uri="{C3380CC4-5D6E-409C-BE32-E72D297353CC}">
              <c16:uniqueId val="{00000000-BC51-431C-A2D8-806975E6F674}"/>
            </c:ext>
          </c:extLst>
        </c:ser>
        <c:dLbls>
          <c:showLegendKey val="0"/>
          <c:showVal val="0"/>
          <c:showCatName val="0"/>
          <c:showSerName val="0"/>
          <c:showPercent val="0"/>
          <c:showBubbleSize val="0"/>
        </c:dLbls>
        <c:axId val="1865200144"/>
        <c:axId val="1865200976"/>
      </c:scatterChart>
      <c:valAx>
        <c:axId val="18652001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sz="1000" b="1" i="0" u="none" strike="noStrike" kern="1200" spc="100" baseline="0">
                    <a:solidFill>
                      <a:srgbClr val="FFFF00"/>
                    </a:solidFill>
                    <a:effectLst>
                      <a:outerShdw blurRad="50800" dist="38100" dir="5400000" algn="t" rotWithShape="0">
                        <a:prstClr val="black">
                          <a:alpha val="40000"/>
                        </a:prstClr>
                      </a:outerShdw>
                    </a:effectLst>
                    <a:latin typeface="+mn-lt"/>
                    <a:ea typeface="+mn-ea"/>
                    <a:cs typeface="+mn-cs"/>
                  </a:rPr>
                  <a:t>Unassissted</a:t>
                </a:r>
                <a:r>
                  <a:rPr lang="en-IN" sz="1000">
                    <a:solidFill>
                      <a:srgbClr val="FFFF00"/>
                    </a:solidFill>
                    <a:latin typeface="+mn-lt"/>
                  </a:rPr>
                  <a:t> Falls</a:t>
                </a:r>
              </a:p>
            </c:rich>
          </c:tx>
          <c:layout>
            <c:manualLayout>
              <c:xMode val="edge"/>
              <c:yMode val="edge"/>
              <c:x val="0.42350940507436574"/>
              <c:y val="0.8889581510644503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00976"/>
        <c:crosses val="autoZero"/>
        <c:crossBetween val="midCat"/>
      </c:valAx>
      <c:valAx>
        <c:axId val="186520097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solidFill>
                      <a:srgbClr val="FFFF00"/>
                    </a:solidFill>
                  </a:rPr>
                  <a:t>Staff</a:t>
                </a:r>
                <a:r>
                  <a:rPr lang="en-IN" baseline="0">
                    <a:solidFill>
                      <a:srgbClr val="FFFF00"/>
                    </a:solidFill>
                  </a:rPr>
                  <a:t> Responsiveness</a:t>
                </a:r>
                <a:endParaRPr lang="en-IN">
                  <a:solidFill>
                    <a:srgbClr val="FFFF00"/>
                  </a:solidFill>
                </a:endParaRP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IN"/>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0014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solidFill>
                  <a:srgbClr val="FFFF00"/>
                </a:solidFill>
              </a:rPr>
              <a:t>Corelation between</a:t>
            </a:r>
            <a:r>
              <a:rPr lang="en-US" sz="1200" baseline="0">
                <a:solidFill>
                  <a:srgbClr val="FFFF00"/>
                </a:solidFill>
              </a:rPr>
              <a:t> </a:t>
            </a:r>
            <a:r>
              <a:rPr lang="en-US" sz="1200">
                <a:solidFill>
                  <a:srgbClr val="FFFF00"/>
                </a:solidFill>
              </a:rPr>
              <a:t>Bed Occupancy and Staff Responsiveness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[hospitaldashboard.xlsx]Sheet6!$B$1</c:f>
              <c:strCache>
                <c:ptCount val="1"/>
                <c:pt idx="0">
                  <c:v>Staff Responsiveness Domain Top Box Score %</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2"/>
                </a:solidFill>
              </a:ln>
              <a:effectLst/>
            </c:spPr>
            <c:trendlineType val="linear"/>
            <c:dispRSqr val="0"/>
            <c:dispEq val="0"/>
          </c:trendline>
          <c:xVal>
            <c:numRef>
              <c:f>[hospitaldashboard.xlsx]Sheet6!$A$2:$A$61</c:f>
              <c:numCache>
                <c:formatCode>0%</c:formatCode>
                <c:ptCount val="60"/>
                <c:pt idx="0">
                  <c:v>0.96</c:v>
                </c:pt>
                <c:pt idx="1">
                  <c:v>0.96</c:v>
                </c:pt>
                <c:pt idx="2">
                  <c:v>0.81</c:v>
                </c:pt>
                <c:pt idx="3">
                  <c:v>0.94</c:v>
                </c:pt>
                <c:pt idx="4">
                  <c:v>1.01</c:v>
                </c:pt>
                <c:pt idx="5">
                  <c:v>0.98</c:v>
                </c:pt>
                <c:pt idx="6">
                  <c:v>0.95</c:v>
                </c:pt>
                <c:pt idx="7">
                  <c:v>0.94</c:v>
                </c:pt>
                <c:pt idx="8">
                  <c:v>0.95</c:v>
                </c:pt>
                <c:pt idx="9">
                  <c:v>0.92</c:v>
                </c:pt>
                <c:pt idx="10">
                  <c:v>0.95</c:v>
                </c:pt>
                <c:pt idx="11">
                  <c:v>0.98</c:v>
                </c:pt>
                <c:pt idx="12">
                  <c:v>1</c:v>
                </c:pt>
                <c:pt idx="13">
                  <c:v>0.99</c:v>
                </c:pt>
                <c:pt idx="14">
                  <c:v>0.95</c:v>
                </c:pt>
                <c:pt idx="15">
                  <c:v>0.96</c:v>
                </c:pt>
                <c:pt idx="16">
                  <c:v>0.94</c:v>
                </c:pt>
                <c:pt idx="17">
                  <c:v>0.94</c:v>
                </c:pt>
                <c:pt idx="18">
                  <c:v>0.94</c:v>
                </c:pt>
                <c:pt idx="19">
                  <c:v>0.93</c:v>
                </c:pt>
                <c:pt idx="20">
                  <c:v>0.97</c:v>
                </c:pt>
                <c:pt idx="21">
                  <c:v>0.95</c:v>
                </c:pt>
                <c:pt idx="22">
                  <c:v>0.96</c:v>
                </c:pt>
                <c:pt idx="23">
                  <c:v>0.98</c:v>
                </c:pt>
                <c:pt idx="24">
                  <c:v>1.01</c:v>
                </c:pt>
                <c:pt idx="25">
                  <c:v>0.99</c:v>
                </c:pt>
                <c:pt idx="26">
                  <c:v>0.96</c:v>
                </c:pt>
                <c:pt idx="27">
                  <c:v>0.96</c:v>
                </c:pt>
                <c:pt idx="28">
                  <c:v>0.95</c:v>
                </c:pt>
                <c:pt idx="29">
                  <c:v>0.95</c:v>
                </c:pt>
                <c:pt idx="30">
                  <c:v>0.96</c:v>
                </c:pt>
                <c:pt idx="31">
                  <c:v>0.96</c:v>
                </c:pt>
                <c:pt idx="32">
                  <c:v>0.95</c:v>
                </c:pt>
                <c:pt idx="33">
                  <c:v>0.96</c:v>
                </c:pt>
                <c:pt idx="34">
                  <c:v>0.97</c:v>
                </c:pt>
                <c:pt idx="35">
                  <c:v>0.98</c:v>
                </c:pt>
                <c:pt idx="36">
                  <c:v>0.99</c:v>
                </c:pt>
                <c:pt idx="37">
                  <c:v>0.99</c:v>
                </c:pt>
                <c:pt idx="38">
                  <c:v>0.98</c:v>
                </c:pt>
                <c:pt idx="39">
                  <c:v>0.96</c:v>
                </c:pt>
                <c:pt idx="40">
                  <c:v>0.94</c:v>
                </c:pt>
                <c:pt idx="41">
                  <c:v>0.96</c:v>
                </c:pt>
                <c:pt idx="42">
                  <c:v>0.95</c:v>
                </c:pt>
                <c:pt idx="43">
                  <c:v>0.95</c:v>
                </c:pt>
                <c:pt idx="44">
                  <c:v>0.98</c:v>
                </c:pt>
                <c:pt idx="45">
                  <c:v>0.98</c:v>
                </c:pt>
                <c:pt idx="46">
                  <c:v>0.99</c:v>
                </c:pt>
                <c:pt idx="47">
                  <c:v>0.99</c:v>
                </c:pt>
                <c:pt idx="48">
                  <c:v>0.99</c:v>
                </c:pt>
                <c:pt idx="49">
                  <c:v>0.98</c:v>
                </c:pt>
                <c:pt idx="50">
                  <c:v>0.94</c:v>
                </c:pt>
                <c:pt idx="51">
                  <c:v>0.95</c:v>
                </c:pt>
                <c:pt idx="52">
                  <c:v>0.95</c:v>
                </c:pt>
                <c:pt idx="53">
                  <c:v>0.95</c:v>
                </c:pt>
                <c:pt idx="54">
                  <c:v>0.96</c:v>
                </c:pt>
                <c:pt idx="55">
                  <c:v>0.96</c:v>
                </c:pt>
                <c:pt idx="56">
                  <c:v>0.97</c:v>
                </c:pt>
                <c:pt idx="57">
                  <c:v>0.98</c:v>
                </c:pt>
                <c:pt idx="58">
                  <c:v>0.98</c:v>
                </c:pt>
                <c:pt idx="59">
                  <c:v>1</c:v>
                </c:pt>
              </c:numCache>
            </c:numRef>
          </c:xVal>
          <c:yVal>
            <c:numRef>
              <c:f>[hospitaldashboard.xlsx]Sheet6!$B$2:$B$61</c:f>
              <c:numCache>
                <c:formatCode>0%</c:formatCode>
                <c:ptCount val="60"/>
                <c:pt idx="0">
                  <c:v>0.68340000000000001</c:v>
                </c:pt>
                <c:pt idx="1">
                  <c:v>0.72750000000000004</c:v>
                </c:pt>
                <c:pt idx="2">
                  <c:v>0.67069999999999996</c:v>
                </c:pt>
                <c:pt idx="3">
                  <c:v>0.71209999999999996</c:v>
                </c:pt>
                <c:pt idx="4">
                  <c:v>0.57679999999999998</c:v>
                </c:pt>
                <c:pt idx="5">
                  <c:v>0.67859999999999998</c:v>
                </c:pt>
                <c:pt idx="6">
                  <c:v>0.66090000000000004</c:v>
                </c:pt>
                <c:pt idx="7">
                  <c:v>0.70379999999999998</c:v>
                </c:pt>
                <c:pt idx="8">
                  <c:v>0.53310000000000002</c:v>
                </c:pt>
                <c:pt idx="9">
                  <c:v>0.67549999999999999</c:v>
                </c:pt>
                <c:pt idx="10">
                  <c:v>0.60350000000000004</c:v>
                </c:pt>
                <c:pt idx="11">
                  <c:v>0.61329999999999996</c:v>
                </c:pt>
                <c:pt idx="12">
                  <c:v>0.61060000000000003</c:v>
                </c:pt>
                <c:pt idx="13">
                  <c:v>0.65229999999999999</c:v>
                </c:pt>
                <c:pt idx="14">
                  <c:v>0.64019999999999999</c:v>
                </c:pt>
                <c:pt idx="15">
                  <c:v>0.70109999999999995</c:v>
                </c:pt>
                <c:pt idx="16">
                  <c:v>0.68159999999999998</c:v>
                </c:pt>
                <c:pt idx="17">
                  <c:v>0.54380000000000006</c:v>
                </c:pt>
                <c:pt idx="18">
                  <c:v>0.64</c:v>
                </c:pt>
                <c:pt idx="19">
                  <c:v>0.6613</c:v>
                </c:pt>
                <c:pt idx="20">
                  <c:v>0.55169999999999997</c:v>
                </c:pt>
                <c:pt idx="21">
                  <c:v>0.64029999999999998</c:v>
                </c:pt>
                <c:pt idx="22">
                  <c:v>0.64119999999999999</c:v>
                </c:pt>
                <c:pt idx="23">
                  <c:v>0.60420000000000007</c:v>
                </c:pt>
                <c:pt idx="24">
                  <c:v>0.58409999999999995</c:v>
                </c:pt>
                <c:pt idx="25">
                  <c:v>0.59770000000000001</c:v>
                </c:pt>
                <c:pt idx="26">
                  <c:v>0.61319999999999997</c:v>
                </c:pt>
                <c:pt idx="27">
                  <c:v>0.6018</c:v>
                </c:pt>
                <c:pt idx="28">
                  <c:v>0.63070000000000004</c:v>
                </c:pt>
                <c:pt idx="29">
                  <c:v>0.63109999999999999</c:v>
                </c:pt>
                <c:pt idx="30">
                  <c:v>0.61030000000000006</c:v>
                </c:pt>
                <c:pt idx="31">
                  <c:v>0.59970000000000001</c:v>
                </c:pt>
                <c:pt idx="32">
                  <c:v>0.61529999999999996</c:v>
                </c:pt>
                <c:pt idx="33">
                  <c:v>0.64159999999999995</c:v>
                </c:pt>
                <c:pt idx="34">
                  <c:v>0.57289999999999996</c:v>
                </c:pt>
                <c:pt idx="35">
                  <c:v>0.57179999999999997</c:v>
                </c:pt>
                <c:pt idx="36">
                  <c:v>0.58219999999999994</c:v>
                </c:pt>
                <c:pt idx="37">
                  <c:v>0.57119999999999993</c:v>
                </c:pt>
                <c:pt idx="38">
                  <c:v>0.59450000000000003</c:v>
                </c:pt>
                <c:pt idx="39">
                  <c:v>0.62570000000000003</c:v>
                </c:pt>
                <c:pt idx="40">
                  <c:v>0.62890000000000001</c:v>
                </c:pt>
                <c:pt idx="41">
                  <c:v>0.63690000000000002</c:v>
                </c:pt>
                <c:pt idx="42">
                  <c:v>0.6493000000000001</c:v>
                </c:pt>
                <c:pt idx="43">
                  <c:v>0.66769999999999996</c:v>
                </c:pt>
                <c:pt idx="44">
                  <c:v>0.65959999999999996</c:v>
                </c:pt>
                <c:pt idx="45">
                  <c:v>0.60439999999999994</c:v>
                </c:pt>
                <c:pt idx="46">
                  <c:v>0.61759999999999993</c:v>
                </c:pt>
                <c:pt idx="47">
                  <c:v>0.60319999999999996</c:v>
                </c:pt>
                <c:pt idx="48">
                  <c:v>0.60670000000000002</c:v>
                </c:pt>
                <c:pt idx="49">
                  <c:v>0.59140000000000004</c:v>
                </c:pt>
                <c:pt idx="50">
                  <c:v>0.63549999999999995</c:v>
                </c:pt>
                <c:pt idx="51">
                  <c:v>0.66189999999999993</c:v>
                </c:pt>
                <c:pt idx="52">
                  <c:v>0.67010000000000003</c:v>
                </c:pt>
                <c:pt idx="53">
                  <c:v>0.6653</c:v>
                </c:pt>
                <c:pt idx="54">
                  <c:v>0.65870000000000006</c:v>
                </c:pt>
                <c:pt idx="55">
                  <c:v>0.65459999999999996</c:v>
                </c:pt>
                <c:pt idx="56">
                  <c:v>0.65709999999999991</c:v>
                </c:pt>
                <c:pt idx="57">
                  <c:v>0.64019999999999999</c:v>
                </c:pt>
                <c:pt idx="58">
                  <c:v>0.64129999999999998</c:v>
                </c:pt>
                <c:pt idx="59">
                  <c:v>0.65079999999999993</c:v>
                </c:pt>
              </c:numCache>
            </c:numRef>
          </c:yVal>
          <c:smooth val="1"/>
          <c:extLst>
            <c:ext xmlns:c16="http://schemas.microsoft.com/office/drawing/2014/chart" uri="{C3380CC4-5D6E-409C-BE32-E72D297353CC}">
              <c16:uniqueId val="{00000000-7F50-4993-9714-A8ED3967893B}"/>
            </c:ext>
          </c:extLst>
        </c:ser>
        <c:dLbls>
          <c:showLegendKey val="0"/>
          <c:showVal val="0"/>
          <c:showCatName val="0"/>
          <c:showSerName val="0"/>
          <c:showPercent val="0"/>
          <c:showBubbleSize val="0"/>
        </c:dLbls>
        <c:axId val="1791021456"/>
        <c:axId val="1791014800"/>
      </c:scatterChart>
      <c:valAx>
        <c:axId val="17910214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a:solidFill>
                      <a:srgbClr val="FFFF00"/>
                    </a:solidFill>
                  </a:rPr>
                  <a:t>Bed Occupancy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91014800"/>
        <c:crosses val="autoZero"/>
        <c:crossBetween val="midCat"/>
      </c:valAx>
      <c:valAx>
        <c:axId val="179101480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a:solidFill>
                      <a:srgbClr val="FFFF00"/>
                    </a:solidFill>
                  </a:rPr>
                  <a:t>Staff</a:t>
                </a:r>
                <a:r>
                  <a:rPr lang="en-IN" sz="1000" baseline="0">
                    <a:solidFill>
                      <a:srgbClr val="FFFF00"/>
                    </a:solidFill>
                  </a:rPr>
                  <a:t> Responsiveness</a:t>
                </a:r>
                <a:endParaRPr lang="en-IN" sz="1000">
                  <a:solidFill>
                    <a:srgbClr val="FFFF00"/>
                  </a:solidFill>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IN"/>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9102145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sz="1400" b="1" i="0" u="none" strike="noStrike" cap="none" baseline="0">
                <a:solidFill>
                  <a:srgbClr val="FFFF00"/>
                </a:solidFill>
              </a:rPr>
              <a:t>Correlation between Occupancy Rate and Fall Rate</a:t>
            </a:r>
            <a:endParaRPr lang="en-US">
              <a:solidFill>
                <a:srgbClr val="FFFF00"/>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'[hospitaldashboard.xlsx]bed+fall'!$B$2</c:f>
              <c:strCache>
                <c:ptCount val="1"/>
                <c:pt idx="0">
                  <c:v>Unassisted Fall %</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2"/>
                </a:solidFill>
              </a:ln>
              <a:effectLst/>
            </c:spPr>
            <c:trendlineType val="linear"/>
            <c:dispRSqr val="0"/>
            <c:dispEq val="0"/>
          </c:trendline>
          <c:xVal>
            <c:numRef>
              <c:f>'[hospitaldashboard.xlsx]bed+fall'!$A$3:$A$61</c:f>
              <c:numCache>
                <c:formatCode>0%</c:formatCode>
                <c:ptCount val="59"/>
                <c:pt idx="0">
                  <c:v>0.96</c:v>
                </c:pt>
                <c:pt idx="1">
                  <c:v>0.96</c:v>
                </c:pt>
                <c:pt idx="2">
                  <c:v>0.81</c:v>
                </c:pt>
                <c:pt idx="3">
                  <c:v>0.94</c:v>
                </c:pt>
                <c:pt idx="4">
                  <c:v>1.01</c:v>
                </c:pt>
                <c:pt idx="5">
                  <c:v>0.98</c:v>
                </c:pt>
                <c:pt idx="6">
                  <c:v>0.95</c:v>
                </c:pt>
                <c:pt idx="7">
                  <c:v>0.94</c:v>
                </c:pt>
                <c:pt idx="8">
                  <c:v>0.95</c:v>
                </c:pt>
                <c:pt idx="9">
                  <c:v>0.92</c:v>
                </c:pt>
                <c:pt idx="10">
                  <c:v>0.95</c:v>
                </c:pt>
                <c:pt idx="11">
                  <c:v>0.98</c:v>
                </c:pt>
                <c:pt idx="12">
                  <c:v>1</c:v>
                </c:pt>
                <c:pt idx="13">
                  <c:v>0.99</c:v>
                </c:pt>
                <c:pt idx="14">
                  <c:v>0.95</c:v>
                </c:pt>
                <c:pt idx="15">
                  <c:v>0.96</c:v>
                </c:pt>
                <c:pt idx="16">
                  <c:v>0.94</c:v>
                </c:pt>
                <c:pt idx="17">
                  <c:v>0.94</c:v>
                </c:pt>
                <c:pt idx="18">
                  <c:v>0.94</c:v>
                </c:pt>
                <c:pt idx="19">
                  <c:v>0.93</c:v>
                </c:pt>
                <c:pt idx="20">
                  <c:v>0.97</c:v>
                </c:pt>
                <c:pt idx="21">
                  <c:v>0.95</c:v>
                </c:pt>
                <c:pt idx="22">
                  <c:v>0.96</c:v>
                </c:pt>
                <c:pt idx="23">
                  <c:v>0.98</c:v>
                </c:pt>
                <c:pt idx="24">
                  <c:v>1.01</c:v>
                </c:pt>
                <c:pt idx="25">
                  <c:v>0.99</c:v>
                </c:pt>
                <c:pt idx="26">
                  <c:v>0.96</c:v>
                </c:pt>
                <c:pt idx="27">
                  <c:v>0.96</c:v>
                </c:pt>
                <c:pt idx="28">
                  <c:v>0.95</c:v>
                </c:pt>
                <c:pt idx="29">
                  <c:v>0.95</c:v>
                </c:pt>
                <c:pt idx="30">
                  <c:v>0.96</c:v>
                </c:pt>
                <c:pt idx="31">
                  <c:v>0.96</c:v>
                </c:pt>
                <c:pt idx="32">
                  <c:v>0.95</c:v>
                </c:pt>
                <c:pt idx="33">
                  <c:v>0.96</c:v>
                </c:pt>
                <c:pt idx="34">
                  <c:v>0.97</c:v>
                </c:pt>
                <c:pt idx="35">
                  <c:v>0.98</c:v>
                </c:pt>
                <c:pt idx="36">
                  <c:v>0.99</c:v>
                </c:pt>
                <c:pt idx="37">
                  <c:v>0.99</c:v>
                </c:pt>
                <c:pt idx="38">
                  <c:v>0.98</c:v>
                </c:pt>
                <c:pt idx="39">
                  <c:v>0.96</c:v>
                </c:pt>
                <c:pt idx="40">
                  <c:v>0.94</c:v>
                </c:pt>
                <c:pt idx="41">
                  <c:v>0.96</c:v>
                </c:pt>
                <c:pt idx="42">
                  <c:v>0.95</c:v>
                </c:pt>
                <c:pt idx="43">
                  <c:v>0.95</c:v>
                </c:pt>
                <c:pt idx="44">
                  <c:v>0.98</c:v>
                </c:pt>
                <c:pt idx="45">
                  <c:v>0.98</c:v>
                </c:pt>
                <c:pt idx="46">
                  <c:v>0.99</c:v>
                </c:pt>
                <c:pt idx="47">
                  <c:v>0.99</c:v>
                </c:pt>
                <c:pt idx="48">
                  <c:v>0.99</c:v>
                </c:pt>
                <c:pt idx="49">
                  <c:v>0.98</c:v>
                </c:pt>
                <c:pt idx="50">
                  <c:v>0.94</c:v>
                </c:pt>
                <c:pt idx="51">
                  <c:v>0.95</c:v>
                </c:pt>
                <c:pt idx="52">
                  <c:v>0.95</c:v>
                </c:pt>
                <c:pt idx="53">
                  <c:v>0.95</c:v>
                </c:pt>
                <c:pt idx="54">
                  <c:v>0.96</c:v>
                </c:pt>
                <c:pt idx="55">
                  <c:v>0.96</c:v>
                </c:pt>
                <c:pt idx="56">
                  <c:v>0.97</c:v>
                </c:pt>
                <c:pt idx="57">
                  <c:v>0.98</c:v>
                </c:pt>
                <c:pt idx="58">
                  <c:v>0.98</c:v>
                </c:pt>
              </c:numCache>
            </c:numRef>
          </c:xVal>
          <c:yVal>
            <c:numRef>
              <c:f>'[hospitaldashboard.xlsx]bed+fall'!$B$3:$B$61</c:f>
              <c:numCache>
                <c:formatCode>0%</c:formatCode>
                <c:ptCount val="59"/>
                <c:pt idx="0">
                  <c:v>0.22100000000000003</c:v>
                </c:pt>
                <c:pt idx="1">
                  <c:v>0.17900000000000002</c:v>
                </c:pt>
                <c:pt idx="2">
                  <c:v>0.10300000000000001</c:v>
                </c:pt>
                <c:pt idx="3">
                  <c:v>0.19700000000000001</c:v>
                </c:pt>
                <c:pt idx="4">
                  <c:v>0.34100000000000003</c:v>
                </c:pt>
                <c:pt idx="5">
                  <c:v>0.26100000000000001</c:v>
                </c:pt>
                <c:pt idx="6">
                  <c:v>0.24199999999999999</c:v>
                </c:pt>
                <c:pt idx="7">
                  <c:v>0.20899999999999999</c:v>
                </c:pt>
                <c:pt idx="8">
                  <c:v>0.311</c:v>
                </c:pt>
                <c:pt idx="9">
                  <c:v>0.16</c:v>
                </c:pt>
                <c:pt idx="10">
                  <c:v>0.23100000000000001</c:v>
                </c:pt>
                <c:pt idx="11">
                  <c:v>0.24700000000000005</c:v>
                </c:pt>
                <c:pt idx="12">
                  <c:v>0.30299999999999999</c:v>
                </c:pt>
                <c:pt idx="13">
                  <c:v>0.23500000000000001</c:v>
                </c:pt>
                <c:pt idx="14">
                  <c:v>0.24700000000000005</c:v>
                </c:pt>
                <c:pt idx="15">
                  <c:v>0.19399999999999998</c:v>
                </c:pt>
                <c:pt idx="16">
                  <c:v>0.254</c:v>
                </c:pt>
                <c:pt idx="17">
                  <c:v>0.317</c:v>
                </c:pt>
                <c:pt idx="18">
                  <c:v>0.27899999999999997</c:v>
                </c:pt>
                <c:pt idx="19">
                  <c:v>0.20499999999999996</c:v>
                </c:pt>
                <c:pt idx="20">
                  <c:v>0.33399999999999996</c:v>
                </c:pt>
                <c:pt idx="21">
                  <c:v>0.24399999999999999</c:v>
                </c:pt>
                <c:pt idx="22">
                  <c:v>0.23100000000000001</c:v>
                </c:pt>
                <c:pt idx="23">
                  <c:v>0.25700000000000001</c:v>
                </c:pt>
                <c:pt idx="24">
                  <c:v>0.33300000000000002</c:v>
                </c:pt>
                <c:pt idx="25">
                  <c:v>0.31900000000000001</c:v>
                </c:pt>
                <c:pt idx="26">
                  <c:v>0.27799999999999997</c:v>
                </c:pt>
                <c:pt idx="27">
                  <c:v>0.29100000000000004</c:v>
                </c:pt>
                <c:pt idx="28">
                  <c:v>0.249</c:v>
                </c:pt>
                <c:pt idx="29">
                  <c:v>0.23100000000000001</c:v>
                </c:pt>
                <c:pt idx="30">
                  <c:v>0.24300000000000002</c:v>
                </c:pt>
                <c:pt idx="31">
                  <c:v>0.313</c:v>
                </c:pt>
                <c:pt idx="32">
                  <c:v>0.28100000000000003</c:v>
                </c:pt>
                <c:pt idx="33">
                  <c:v>0.20699999999999999</c:v>
                </c:pt>
                <c:pt idx="34">
                  <c:v>0.311</c:v>
                </c:pt>
                <c:pt idx="35">
                  <c:v>0.32100000000000001</c:v>
                </c:pt>
                <c:pt idx="36">
                  <c:v>0.317</c:v>
                </c:pt>
                <c:pt idx="37">
                  <c:v>0.33900000000000002</c:v>
                </c:pt>
                <c:pt idx="38">
                  <c:v>0.30299999999999999</c:v>
                </c:pt>
                <c:pt idx="39">
                  <c:v>0.27299999999999996</c:v>
                </c:pt>
                <c:pt idx="40">
                  <c:v>0.28900000000000003</c:v>
                </c:pt>
                <c:pt idx="41">
                  <c:v>0.25499999999999995</c:v>
                </c:pt>
                <c:pt idx="42">
                  <c:v>0.24199999999999999</c:v>
                </c:pt>
                <c:pt idx="43">
                  <c:v>0.20299999999999996</c:v>
                </c:pt>
                <c:pt idx="44">
                  <c:v>0.25600000000000001</c:v>
                </c:pt>
                <c:pt idx="45">
                  <c:v>0.307</c:v>
                </c:pt>
                <c:pt idx="46">
                  <c:v>0.29899999999999999</c:v>
                </c:pt>
                <c:pt idx="47">
                  <c:v>0.30299999999999999</c:v>
                </c:pt>
                <c:pt idx="48">
                  <c:v>0.309</c:v>
                </c:pt>
                <c:pt idx="49">
                  <c:v>0.315</c:v>
                </c:pt>
                <c:pt idx="50">
                  <c:v>0.23300000000000001</c:v>
                </c:pt>
                <c:pt idx="51">
                  <c:v>0.20099999999999996</c:v>
                </c:pt>
                <c:pt idx="52">
                  <c:v>0.17900000000000002</c:v>
                </c:pt>
                <c:pt idx="53">
                  <c:v>0.19800000000000001</c:v>
                </c:pt>
                <c:pt idx="54">
                  <c:v>0.25099999999999995</c:v>
                </c:pt>
                <c:pt idx="55">
                  <c:v>0.26300000000000001</c:v>
                </c:pt>
                <c:pt idx="56">
                  <c:v>0.27100000000000002</c:v>
                </c:pt>
                <c:pt idx="57">
                  <c:v>0.29699999999999999</c:v>
                </c:pt>
                <c:pt idx="58">
                  <c:v>0.28399999999999997</c:v>
                </c:pt>
              </c:numCache>
            </c:numRef>
          </c:yVal>
          <c:smooth val="1"/>
          <c:extLst>
            <c:ext xmlns:c16="http://schemas.microsoft.com/office/drawing/2014/chart" uri="{C3380CC4-5D6E-409C-BE32-E72D297353CC}">
              <c16:uniqueId val="{00000000-D9DA-459A-A44D-24D31BACE4D9}"/>
            </c:ext>
          </c:extLst>
        </c:ser>
        <c:dLbls>
          <c:showLegendKey val="0"/>
          <c:showVal val="0"/>
          <c:showCatName val="0"/>
          <c:showSerName val="0"/>
          <c:showPercent val="0"/>
          <c:showBubbleSize val="0"/>
        </c:dLbls>
        <c:axId val="1915716640"/>
        <c:axId val="1915715392"/>
      </c:scatterChart>
      <c:valAx>
        <c:axId val="191571664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50" b="1" i="0" u="none" strike="noStrike" baseline="0">
                    <a:solidFill>
                      <a:srgbClr val="FFFF00"/>
                    </a:solidFill>
                  </a:rPr>
                  <a:t>Occupancy Rate</a:t>
                </a:r>
                <a:endParaRPr lang="en-IN" sz="1050">
                  <a:solidFill>
                    <a:srgbClr val="FFFF00"/>
                  </a:solidFill>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IN"/>
            </a:p>
          </c:txPr>
        </c:title>
        <c:numFmt formatCode="0%"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15715392"/>
        <c:crosses val="autoZero"/>
        <c:crossBetween val="midCat"/>
      </c:valAx>
      <c:valAx>
        <c:axId val="1915715392"/>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sz="1000" b="1" i="0" u="none" strike="noStrike" baseline="0">
                    <a:solidFill>
                      <a:srgbClr val="FFFF00"/>
                    </a:solidFill>
                  </a:rPr>
                  <a:t>Unassisted Fall Rate per 1,000 Patient Days</a:t>
                </a:r>
                <a:endParaRPr lang="en-IN" sz="1000">
                  <a:solidFill>
                    <a:srgbClr val="FFFF00"/>
                  </a:solidFill>
                </a:endParaRPr>
              </a:p>
            </c:rich>
          </c:tx>
          <c:layout>
            <c:manualLayout>
              <c:xMode val="edge"/>
              <c:yMode val="edge"/>
              <c:x val="3.017832647462277E-2"/>
              <c:y val="0.1767032967032966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IN"/>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1571664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F56B-C41D-648E-127C-75A6E3E169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001"/>
          </a:p>
        </p:txBody>
      </p:sp>
      <p:sp>
        <p:nvSpPr>
          <p:cNvPr id="3" name="Subtitle 2">
            <a:extLst>
              <a:ext uri="{FF2B5EF4-FFF2-40B4-BE49-F238E27FC236}">
                <a16:creationId xmlns:a16="http://schemas.microsoft.com/office/drawing/2014/main" id="{3C1F6BD3-1639-7A5D-D8E7-E60A82DE1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001"/>
          </a:p>
        </p:txBody>
      </p:sp>
      <p:sp>
        <p:nvSpPr>
          <p:cNvPr id="4" name="Date Placeholder 3">
            <a:extLst>
              <a:ext uri="{FF2B5EF4-FFF2-40B4-BE49-F238E27FC236}">
                <a16:creationId xmlns:a16="http://schemas.microsoft.com/office/drawing/2014/main" id="{061A2369-BB6F-0DD3-CF90-B78BCED249B1}"/>
              </a:ext>
            </a:extLst>
          </p:cNvPr>
          <p:cNvSpPr>
            <a:spLocks noGrp="1"/>
          </p:cNvSpPr>
          <p:nvPr>
            <p:ph type="dt" sz="half" idx="10"/>
          </p:nvPr>
        </p:nvSpPr>
        <p:spPr/>
        <p:txBody>
          <a:bodyPr/>
          <a:lstStyle/>
          <a:p>
            <a:fld id="{88D38747-4367-4BD2-8D51-C97E202738E2}" type="datetime1">
              <a:rPr lang="en-US" smtClean="0"/>
              <a:t>2/18/2025</a:t>
            </a:fld>
            <a:endParaRPr lang="en-US" dirty="0"/>
          </a:p>
        </p:txBody>
      </p:sp>
      <p:sp>
        <p:nvSpPr>
          <p:cNvPr id="5" name="Footer Placeholder 4">
            <a:extLst>
              <a:ext uri="{FF2B5EF4-FFF2-40B4-BE49-F238E27FC236}">
                <a16:creationId xmlns:a16="http://schemas.microsoft.com/office/drawing/2014/main" id="{4C7402DF-8B3B-D597-09AC-A3D82A4284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166BFD-4090-D9C9-21C6-030FFF6496B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66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45D5-1BCC-7594-2876-80556E101A20}"/>
              </a:ext>
            </a:extLst>
          </p:cNvPr>
          <p:cNvSpPr>
            <a:spLocks noGrp="1"/>
          </p:cNvSpPr>
          <p:nvPr>
            <p:ph type="title"/>
          </p:nvPr>
        </p:nvSpPr>
        <p:spPr/>
        <p:txBody>
          <a:bodyPr/>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064E7982-C926-B24E-9A57-5170EA5E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BFCFCBAF-EA0F-DBA0-6173-8256AB4F8E1D}"/>
              </a:ext>
            </a:extLst>
          </p:cNvPr>
          <p:cNvSpPr>
            <a:spLocks noGrp="1"/>
          </p:cNvSpPr>
          <p:nvPr>
            <p:ph type="dt" sz="half" idx="10"/>
          </p:nvPr>
        </p:nvSpPr>
        <p:spPr/>
        <p:txBody>
          <a:bodyPr/>
          <a:lstStyle/>
          <a:p>
            <a:fld id="{073ED0CC-082F-4160-86E5-0D6041F12778}" type="datetime1">
              <a:rPr lang="en-US" smtClean="0"/>
              <a:t>2/18/2025</a:t>
            </a:fld>
            <a:endParaRPr lang="en-US" dirty="0"/>
          </a:p>
        </p:txBody>
      </p:sp>
      <p:sp>
        <p:nvSpPr>
          <p:cNvPr id="5" name="Footer Placeholder 4">
            <a:extLst>
              <a:ext uri="{FF2B5EF4-FFF2-40B4-BE49-F238E27FC236}">
                <a16:creationId xmlns:a16="http://schemas.microsoft.com/office/drawing/2014/main" id="{08D8C40E-349A-6EF9-7A5D-CBC2A693E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289D9E-2DF1-43B5-2C6C-1F0BC09149A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48939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FFD62-5439-EB0A-336C-058C2E2CEE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226E6002-E9F9-8BEB-043B-DD6788577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D7583524-5A09-2EEA-2593-034457036A34}"/>
              </a:ext>
            </a:extLst>
          </p:cNvPr>
          <p:cNvSpPr>
            <a:spLocks noGrp="1"/>
          </p:cNvSpPr>
          <p:nvPr>
            <p:ph type="dt" sz="half" idx="10"/>
          </p:nvPr>
        </p:nvSpPr>
        <p:spPr/>
        <p:txBody>
          <a:bodyPr/>
          <a:lstStyle/>
          <a:p>
            <a:fld id="{073ED0CC-082F-4160-86E5-0D6041F12778}" type="datetime1">
              <a:rPr lang="en-US" smtClean="0"/>
              <a:t>2/18/2025</a:t>
            </a:fld>
            <a:endParaRPr lang="en-US" dirty="0"/>
          </a:p>
        </p:txBody>
      </p:sp>
      <p:sp>
        <p:nvSpPr>
          <p:cNvPr id="5" name="Footer Placeholder 4">
            <a:extLst>
              <a:ext uri="{FF2B5EF4-FFF2-40B4-BE49-F238E27FC236}">
                <a16:creationId xmlns:a16="http://schemas.microsoft.com/office/drawing/2014/main" id="{D2B5E989-D05F-A8D7-69AF-4369C18AE9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C2BEC-0800-43F8-70B8-F119585968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5846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9762-6980-9500-F4CD-12A963A33E0C}"/>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D0E2FFC9-B68E-599E-476E-A4F044AEA8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652A594F-9BC2-FEF6-0D15-A11DEDD96725}"/>
              </a:ext>
            </a:extLst>
          </p:cNvPr>
          <p:cNvSpPr>
            <a:spLocks noGrp="1"/>
          </p:cNvSpPr>
          <p:nvPr>
            <p:ph type="dt" sz="half" idx="10"/>
          </p:nvPr>
        </p:nvSpPr>
        <p:spPr/>
        <p:txBody>
          <a:bodyPr/>
          <a:lstStyle/>
          <a:p>
            <a:fld id="{73C55A3C-5767-4844-A0A3-83778C2E5409}" type="datetime1">
              <a:rPr lang="en-US" smtClean="0"/>
              <a:t>2/18/2025</a:t>
            </a:fld>
            <a:endParaRPr lang="en-US" dirty="0"/>
          </a:p>
        </p:txBody>
      </p:sp>
      <p:sp>
        <p:nvSpPr>
          <p:cNvPr id="5" name="Footer Placeholder 4">
            <a:extLst>
              <a:ext uri="{FF2B5EF4-FFF2-40B4-BE49-F238E27FC236}">
                <a16:creationId xmlns:a16="http://schemas.microsoft.com/office/drawing/2014/main" id="{A28B4421-2A95-2A22-0455-2980C118C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833518-97F0-4881-633B-D0CC5EB6CBA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481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9B06-A4A3-84B4-E484-CF68B8E999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001"/>
          </a:p>
        </p:txBody>
      </p:sp>
      <p:sp>
        <p:nvSpPr>
          <p:cNvPr id="3" name="Text Placeholder 2">
            <a:extLst>
              <a:ext uri="{FF2B5EF4-FFF2-40B4-BE49-F238E27FC236}">
                <a16:creationId xmlns:a16="http://schemas.microsoft.com/office/drawing/2014/main" id="{D4AB09F5-3F5D-24FA-B91F-83ED35ABCB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2CF00-8A44-93CF-5299-03CADAF8F974}"/>
              </a:ext>
            </a:extLst>
          </p:cNvPr>
          <p:cNvSpPr>
            <a:spLocks noGrp="1"/>
          </p:cNvSpPr>
          <p:nvPr>
            <p:ph type="dt" sz="half" idx="10"/>
          </p:nvPr>
        </p:nvSpPr>
        <p:spPr/>
        <p:txBody>
          <a:bodyPr/>
          <a:lstStyle/>
          <a:p>
            <a:fld id="{CAE507A8-A5CF-4D38-AB86-7EDDA87A85D4}" type="datetime1">
              <a:rPr lang="en-US" smtClean="0"/>
              <a:t>2/18/2025</a:t>
            </a:fld>
            <a:endParaRPr lang="en-US" dirty="0"/>
          </a:p>
        </p:txBody>
      </p:sp>
      <p:sp>
        <p:nvSpPr>
          <p:cNvPr id="5" name="Footer Placeholder 4">
            <a:extLst>
              <a:ext uri="{FF2B5EF4-FFF2-40B4-BE49-F238E27FC236}">
                <a16:creationId xmlns:a16="http://schemas.microsoft.com/office/drawing/2014/main" id="{9A060C04-ED64-F1C7-E040-954B4B55C6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58B85F-AF90-1531-CDDF-C982946184A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73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4F4C-D8E3-41DD-F9E2-88702B149291}"/>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EAAC7828-5BDF-9A5C-D456-1F1AB49A4F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Content Placeholder 3">
            <a:extLst>
              <a:ext uri="{FF2B5EF4-FFF2-40B4-BE49-F238E27FC236}">
                <a16:creationId xmlns:a16="http://schemas.microsoft.com/office/drawing/2014/main" id="{7822270B-23D6-F296-39C9-746F04780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Date Placeholder 4">
            <a:extLst>
              <a:ext uri="{FF2B5EF4-FFF2-40B4-BE49-F238E27FC236}">
                <a16:creationId xmlns:a16="http://schemas.microsoft.com/office/drawing/2014/main" id="{F23CA719-1684-C2EB-FD67-F965918C576D}"/>
              </a:ext>
            </a:extLst>
          </p:cNvPr>
          <p:cNvSpPr>
            <a:spLocks noGrp="1"/>
          </p:cNvSpPr>
          <p:nvPr>
            <p:ph type="dt" sz="half" idx="10"/>
          </p:nvPr>
        </p:nvSpPr>
        <p:spPr/>
        <p:txBody>
          <a:bodyPr/>
          <a:lstStyle/>
          <a:p>
            <a:fld id="{BDFCD27C-8599-43EF-BA1D-14DDC1946E06}" type="datetime1">
              <a:rPr lang="en-US" smtClean="0"/>
              <a:t>2/18/2025</a:t>
            </a:fld>
            <a:endParaRPr lang="en-US" dirty="0"/>
          </a:p>
        </p:txBody>
      </p:sp>
      <p:sp>
        <p:nvSpPr>
          <p:cNvPr id="6" name="Footer Placeholder 5">
            <a:extLst>
              <a:ext uri="{FF2B5EF4-FFF2-40B4-BE49-F238E27FC236}">
                <a16:creationId xmlns:a16="http://schemas.microsoft.com/office/drawing/2014/main" id="{D286A93A-917A-269E-A449-E7E478E753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6F117C-5F88-CBCA-F318-60EB0CC7846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051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7189-05EA-56E9-7D03-C5BC10F1463A}"/>
              </a:ext>
            </a:extLst>
          </p:cNvPr>
          <p:cNvSpPr>
            <a:spLocks noGrp="1"/>
          </p:cNvSpPr>
          <p:nvPr>
            <p:ph type="title"/>
          </p:nvPr>
        </p:nvSpPr>
        <p:spPr>
          <a:xfrm>
            <a:off x="839788" y="365125"/>
            <a:ext cx="10515600" cy="1325563"/>
          </a:xfrm>
        </p:spPr>
        <p:txBody>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4BE3A525-D772-E3AA-1D4B-19EF7F64A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2AF36-7161-E379-723C-9A4787D5D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Text Placeholder 4">
            <a:extLst>
              <a:ext uri="{FF2B5EF4-FFF2-40B4-BE49-F238E27FC236}">
                <a16:creationId xmlns:a16="http://schemas.microsoft.com/office/drawing/2014/main" id="{EEDC1CDA-E446-6906-0A5F-50E824718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A9BBD-41D5-4827-C70B-755B9B605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7" name="Date Placeholder 6">
            <a:extLst>
              <a:ext uri="{FF2B5EF4-FFF2-40B4-BE49-F238E27FC236}">
                <a16:creationId xmlns:a16="http://schemas.microsoft.com/office/drawing/2014/main" id="{60C60FF9-FD8C-8FC2-C04F-4F01A2BE0266}"/>
              </a:ext>
            </a:extLst>
          </p:cNvPr>
          <p:cNvSpPr>
            <a:spLocks noGrp="1"/>
          </p:cNvSpPr>
          <p:nvPr>
            <p:ph type="dt" sz="half" idx="10"/>
          </p:nvPr>
        </p:nvSpPr>
        <p:spPr/>
        <p:txBody>
          <a:bodyPr/>
          <a:lstStyle/>
          <a:p>
            <a:fld id="{49343D99-809A-49C0-96E5-4250D0B498EE}" type="datetime1">
              <a:rPr lang="en-US" smtClean="0"/>
              <a:t>2/18/2025</a:t>
            </a:fld>
            <a:endParaRPr lang="en-US" dirty="0"/>
          </a:p>
        </p:txBody>
      </p:sp>
      <p:sp>
        <p:nvSpPr>
          <p:cNvPr id="8" name="Footer Placeholder 7">
            <a:extLst>
              <a:ext uri="{FF2B5EF4-FFF2-40B4-BE49-F238E27FC236}">
                <a16:creationId xmlns:a16="http://schemas.microsoft.com/office/drawing/2014/main" id="{B81D944E-565E-4D0D-7459-ADEF9154A17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27CCE7-C823-0E3A-6885-BB6D6A32507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760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06F7-F475-C243-F3B8-4F1A102BC3C1}"/>
              </a:ext>
            </a:extLst>
          </p:cNvPr>
          <p:cNvSpPr>
            <a:spLocks noGrp="1"/>
          </p:cNvSpPr>
          <p:nvPr>
            <p:ph type="title"/>
          </p:nvPr>
        </p:nvSpPr>
        <p:spPr/>
        <p:txBody>
          <a:bodyPr/>
          <a:lstStyle/>
          <a:p>
            <a:r>
              <a:rPr lang="en-US"/>
              <a:t>Click to edit Master title style</a:t>
            </a:r>
            <a:endParaRPr lang="en-001"/>
          </a:p>
        </p:txBody>
      </p:sp>
      <p:sp>
        <p:nvSpPr>
          <p:cNvPr id="3" name="Date Placeholder 2">
            <a:extLst>
              <a:ext uri="{FF2B5EF4-FFF2-40B4-BE49-F238E27FC236}">
                <a16:creationId xmlns:a16="http://schemas.microsoft.com/office/drawing/2014/main" id="{BD61D8F0-52A8-7314-FDD2-A0343B77D399}"/>
              </a:ext>
            </a:extLst>
          </p:cNvPr>
          <p:cNvSpPr>
            <a:spLocks noGrp="1"/>
          </p:cNvSpPr>
          <p:nvPr>
            <p:ph type="dt" sz="half" idx="10"/>
          </p:nvPr>
        </p:nvSpPr>
        <p:spPr/>
        <p:txBody>
          <a:bodyPr/>
          <a:lstStyle/>
          <a:p>
            <a:fld id="{A143DE9B-B678-4EFB-BB7D-A4370204A0B0}" type="datetime1">
              <a:rPr lang="en-US" smtClean="0"/>
              <a:t>2/18/2025</a:t>
            </a:fld>
            <a:endParaRPr lang="en-US" dirty="0"/>
          </a:p>
        </p:txBody>
      </p:sp>
      <p:sp>
        <p:nvSpPr>
          <p:cNvPr id="4" name="Footer Placeholder 3">
            <a:extLst>
              <a:ext uri="{FF2B5EF4-FFF2-40B4-BE49-F238E27FC236}">
                <a16:creationId xmlns:a16="http://schemas.microsoft.com/office/drawing/2014/main" id="{88E9B723-460A-CC8E-09CB-8A4043EB23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1280EE-AFB5-F075-AF83-1928436A68D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115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79928-4B11-0B6A-7B7E-D6DA2E43DE98}"/>
              </a:ext>
            </a:extLst>
          </p:cNvPr>
          <p:cNvSpPr>
            <a:spLocks noGrp="1"/>
          </p:cNvSpPr>
          <p:nvPr>
            <p:ph type="dt" sz="half" idx="10"/>
          </p:nvPr>
        </p:nvSpPr>
        <p:spPr/>
        <p:txBody>
          <a:bodyPr/>
          <a:lstStyle/>
          <a:p>
            <a:fld id="{E68812DA-F765-4142-A6A3-A8ED7235E082}" type="datetime1">
              <a:rPr lang="en-US" smtClean="0"/>
              <a:t>2/18/2025</a:t>
            </a:fld>
            <a:endParaRPr lang="en-US" dirty="0"/>
          </a:p>
        </p:txBody>
      </p:sp>
      <p:sp>
        <p:nvSpPr>
          <p:cNvPr id="3" name="Footer Placeholder 2">
            <a:extLst>
              <a:ext uri="{FF2B5EF4-FFF2-40B4-BE49-F238E27FC236}">
                <a16:creationId xmlns:a16="http://schemas.microsoft.com/office/drawing/2014/main" id="{EF0B1B69-3930-7846-0C3A-1E2CF9A5E2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AB8E18D-0FF4-9DCF-8D41-01C6FDE8808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98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66BA-E6E4-2139-D652-482E2195D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Content Placeholder 2">
            <a:extLst>
              <a:ext uri="{FF2B5EF4-FFF2-40B4-BE49-F238E27FC236}">
                <a16:creationId xmlns:a16="http://schemas.microsoft.com/office/drawing/2014/main" id="{1ED21016-2772-EA9E-8045-C6EDF514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Text Placeholder 3">
            <a:extLst>
              <a:ext uri="{FF2B5EF4-FFF2-40B4-BE49-F238E27FC236}">
                <a16:creationId xmlns:a16="http://schemas.microsoft.com/office/drawing/2014/main" id="{496B4487-1DDF-B8FC-6C41-A4CADEDF4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85D2-72F9-634F-E145-54DEA2ADEC68}"/>
              </a:ext>
            </a:extLst>
          </p:cNvPr>
          <p:cNvSpPr>
            <a:spLocks noGrp="1"/>
          </p:cNvSpPr>
          <p:nvPr>
            <p:ph type="dt" sz="half" idx="10"/>
          </p:nvPr>
        </p:nvSpPr>
        <p:spPr/>
        <p:txBody>
          <a:bodyPr/>
          <a:lstStyle/>
          <a:p>
            <a:fld id="{3E0277FD-7DE6-41D4-930D-AC99F5AFE54E}" type="datetime1">
              <a:rPr lang="en-US" smtClean="0"/>
              <a:t>2/18/2025</a:t>
            </a:fld>
            <a:endParaRPr lang="en-US" dirty="0"/>
          </a:p>
        </p:txBody>
      </p:sp>
      <p:sp>
        <p:nvSpPr>
          <p:cNvPr id="6" name="Footer Placeholder 5">
            <a:extLst>
              <a:ext uri="{FF2B5EF4-FFF2-40B4-BE49-F238E27FC236}">
                <a16:creationId xmlns:a16="http://schemas.microsoft.com/office/drawing/2014/main" id="{9F4F5345-7C5D-FF35-0BAB-DF2B8DCBC1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6C620E-ABC7-9EED-AAEE-FE382179970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037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4D06-9434-DD79-F76E-48A407FC1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Picture Placeholder 2">
            <a:extLst>
              <a:ext uri="{FF2B5EF4-FFF2-40B4-BE49-F238E27FC236}">
                <a16:creationId xmlns:a16="http://schemas.microsoft.com/office/drawing/2014/main" id="{0584F751-B086-0598-E9BD-29CD681C0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01"/>
          </a:p>
        </p:txBody>
      </p:sp>
      <p:sp>
        <p:nvSpPr>
          <p:cNvPr id="4" name="Text Placeholder 3">
            <a:extLst>
              <a:ext uri="{FF2B5EF4-FFF2-40B4-BE49-F238E27FC236}">
                <a16:creationId xmlns:a16="http://schemas.microsoft.com/office/drawing/2014/main" id="{CF48F6A6-5E42-E61E-1F50-F171EBFE6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6BE6D-9CA8-B26B-77C9-597BE221581E}"/>
              </a:ext>
            </a:extLst>
          </p:cNvPr>
          <p:cNvSpPr>
            <a:spLocks noGrp="1"/>
          </p:cNvSpPr>
          <p:nvPr>
            <p:ph type="dt" sz="half" idx="10"/>
          </p:nvPr>
        </p:nvSpPr>
        <p:spPr/>
        <p:txBody>
          <a:bodyPr/>
          <a:lstStyle/>
          <a:p>
            <a:fld id="{9EA15526-7079-4B7B-987C-1B5FAE11A0FF}" type="datetime1">
              <a:rPr lang="en-US" smtClean="0"/>
              <a:t>2/18/2025</a:t>
            </a:fld>
            <a:endParaRPr lang="en-US" dirty="0"/>
          </a:p>
        </p:txBody>
      </p:sp>
      <p:sp>
        <p:nvSpPr>
          <p:cNvPr id="6" name="Footer Placeholder 5">
            <a:extLst>
              <a:ext uri="{FF2B5EF4-FFF2-40B4-BE49-F238E27FC236}">
                <a16:creationId xmlns:a16="http://schemas.microsoft.com/office/drawing/2014/main" id="{D4FF7D77-3961-5450-6D64-41E40718F21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8591236-5E1F-F4F2-7416-39744AD758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4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E4060-A399-1700-E350-9CB77D1DC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5A3D3AEE-1063-1D8A-8297-DB33F595F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DD4F160D-98B6-4296-E3F3-4B2D2EA57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3ED0CC-082F-4160-86E5-0D6041F12778}" type="datetime1">
              <a:rPr lang="en-US" smtClean="0"/>
              <a:t>2/18/2025</a:t>
            </a:fld>
            <a:endParaRPr lang="en-US" dirty="0"/>
          </a:p>
        </p:txBody>
      </p:sp>
      <p:sp>
        <p:nvSpPr>
          <p:cNvPr id="5" name="Footer Placeholder 4">
            <a:extLst>
              <a:ext uri="{FF2B5EF4-FFF2-40B4-BE49-F238E27FC236}">
                <a16:creationId xmlns:a16="http://schemas.microsoft.com/office/drawing/2014/main" id="{093EF267-AD9B-C21B-4D16-A0A189DC6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D70C21F-9A43-3808-3EE9-5CE21E48F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439217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83" y="227635"/>
            <a:ext cx="10593975" cy="1400530"/>
          </a:xfrm>
        </p:spPr>
        <p:txBody>
          <a:bodyPr/>
          <a:lstStyle/>
          <a:p>
            <a:r>
              <a:rPr lang="en-US" sz="4400" dirty="0"/>
              <a:t>LOWELL GENERAL HOSPITAL PROJECT</a:t>
            </a:r>
            <a:endParaRPr lang="en-IN" dirty="0"/>
          </a:p>
        </p:txBody>
      </p:sp>
      <p:sp>
        <p:nvSpPr>
          <p:cNvPr id="5" name="Rectangle 4"/>
          <p:cNvSpPr/>
          <p:nvPr/>
        </p:nvSpPr>
        <p:spPr>
          <a:xfrm>
            <a:off x="266283" y="1092148"/>
            <a:ext cx="11479237" cy="2308324"/>
          </a:xfrm>
          <a:prstGeom prst="rect">
            <a:avLst/>
          </a:prstGeom>
        </p:spPr>
        <p:txBody>
          <a:bodyPr wrap="square">
            <a:spAutoFit/>
          </a:bodyPr>
          <a:lstStyle/>
          <a:p>
            <a:pPr marL="342900" indent="-342900">
              <a:buFont typeface="Wingdings" panose="05000000000000000000" pitchFamily="2" charset="2"/>
              <a:buChar char="q"/>
            </a:pPr>
            <a:r>
              <a:rPr lang="en-US" sz="1600" dirty="0"/>
              <a:t>This project is about analyzing Insights of Lowell General Hospitals.</a:t>
            </a:r>
          </a:p>
          <a:p>
            <a:pPr marL="342900" indent="-342900">
              <a:buFont typeface="Wingdings" panose="05000000000000000000" pitchFamily="2" charset="2"/>
              <a:buChar char="q"/>
            </a:pPr>
            <a:r>
              <a:rPr lang="en-US" sz="1600" dirty="0"/>
              <a:t>Lowell General Hospitals prioritizes patients over anything else.</a:t>
            </a:r>
          </a:p>
          <a:p>
            <a:pPr marL="342900" indent="-342900">
              <a:buFont typeface="Wingdings" panose="05000000000000000000" pitchFamily="2" charset="2"/>
              <a:buChar char="q"/>
            </a:pPr>
            <a:r>
              <a:rPr lang="en-US" sz="1600" dirty="0"/>
              <a:t>Management considers there are multiple factors that could lead to dissatisfaction of patient.</a:t>
            </a:r>
          </a:p>
          <a:p>
            <a:pPr marL="342900" indent="-342900">
              <a:buFont typeface="Wingdings" panose="05000000000000000000" pitchFamily="2" charset="2"/>
              <a:buChar char="q"/>
            </a:pPr>
            <a:r>
              <a:rPr lang="en-US" sz="1600" dirty="0"/>
              <a:t>To ensure, patients are well treated inside the hospital and hospital continues to be in the best name, management has decided to analyze Metrics as below:</a:t>
            </a:r>
          </a:p>
          <a:p>
            <a:endParaRPr lang="en-US" sz="1600" dirty="0"/>
          </a:p>
          <a:p>
            <a:pPr marL="342900" indent="-342900">
              <a:buAutoNum type="arabicPeriod"/>
            </a:pPr>
            <a:r>
              <a:rPr lang="en-US" sz="1600" dirty="0"/>
              <a:t>Average Licensed Bed Occupancy Rate</a:t>
            </a:r>
          </a:p>
          <a:p>
            <a:pPr marL="342900" indent="-342900">
              <a:buAutoNum type="arabicPeriod"/>
            </a:pPr>
            <a:r>
              <a:rPr lang="en-US" sz="1600" dirty="0"/>
              <a:t>Staff responsiveness Top Box score</a:t>
            </a:r>
          </a:p>
          <a:p>
            <a:pPr marL="342900" indent="-342900">
              <a:buAutoNum type="arabicPeriod"/>
            </a:pPr>
            <a:r>
              <a:rPr lang="en-US" sz="1600" dirty="0"/>
              <a:t>Unassisted fall rates per 1000 patient days</a:t>
            </a:r>
          </a:p>
        </p:txBody>
      </p:sp>
      <p:graphicFrame>
        <p:nvGraphicFramePr>
          <p:cNvPr id="6" name="Table 5"/>
          <p:cNvGraphicFramePr>
            <a:graphicFrameLocks noGrp="1"/>
          </p:cNvGraphicFramePr>
          <p:nvPr>
            <p:extLst>
              <p:ext uri="{D42A27DB-BD31-4B8C-83A1-F6EECF244321}">
                <p14:modId xmlns:p14="http://schemas.microsoft.com/office/powerpoint/2010/main" val="1622163627"/>
              </p:ext>
            </p:extLst>
          </p:nvPr>
        </p:nvGraphicFramePr>
        <p:xfrm>
          <a:off x="266285" y="3557245"/>
          <a:ext cx="11479236" cy="3019401"/>
        </p:xfrm>
        <a:graphic>
          <a:graphicData uri="http://schemas.openxmlformats.org/drawingml/2006/table">
            <a:tbl>
              <a:tblPr firstRow="1" bandRow="1">
                <a:tableStyleId>{35758FB7-9AC5-4552-8A53-C91805E547FA}</a:tableStyleId>
              </a:tblPr>
              <a:tblGrid>
                <a:gridCol w="2786404">
                  <a:extLst>
                    <a:ext uri="{9D8B030D-6E8A-4147-A177-3AD203B41FA5}">
                      <a16:colId xmlns:a16="http://schemas.microsoft.com/office/drawing/2014/main" val="481241026"/>
                    </a:ext>
                  </a:extLst>
                </a:gridCol>
                <a:gridCol w="4866420">
                  <a:extLst>
                    <a:ext uri="{9D8B030D-6E8A-4147-A177-3AD203B41FA5}">
                      <a16:colId xmlns:a16="http://schemas.microsoft.com/office/drawing/2014/main" val="4083250852"/>
                    </a:ext>
                  </a:extLst>
                </a:gridCol>
                <a:gridCol w="3826412">
                  <a:extLst>
                    <a:ext uri="{9D8B030D-6E8A-4147-A177-3AD203B41FA5}">
                      <a16:colId xmlns:a16="http://schemas.microsoft.com/office/drawing/2014/main" val="2612203087"/>
                    </a:ext>
                  </a:extLst>
                </a:gridCol>
              </a:tblGrid>
              <a:tr h="733401">
                <a:tc>
                  <a:txBody>
                    <a:bodyPr/>
                    <a:lstStyle/>
                    <a:p>
                      <a:r>
                        <a:rPr lang="en-US" sz="1600" kern="1200" dirty="0"/>
                        <a:t>1.Average Occupancy Rate</a:t>
                      </a:r>
                      <a:endParaRPr lang="en-IN" sz="1600"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600" b="1" kern="1200" dirty="0">
                          <a:solidFill>
                            <a:schemeClr val="lt1"/>
                          </a:solidFill>
                          <a:latin typeface="+mn-lt"/>
                          <a:ea typeface="+mn-ea"/>
                          <a:cs typeface="+mn-cs"/>
                        </a:rPr>
                        <a:t>2.Staff Responsiveness Top Box Score</a:t>
                      </a:r>
                      <a:endParaRPr lang="en-IN" sz="16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kern="1200" dirty="0">
                          <a:solidFill>
                            <a:schemeClr val="lt1"/>
                          </a:solidFill>
                          <a:latin typeface="+mn-lt"/>
                          <a:ea typeface="+mn-ea"/>
                          <a:cs typeface="+mn-cs"/>
                        </a:rPr>
                        <a:t>3.Unassisted Patient Falls per 1000 Patient Days</a:t>
                      </a:r>
                      <a:endParaRPr lang="en-IN" sz="16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004310"/>
                  </a:ext>
                </a:extLst>
              </a:tr>
              <a:tr h="6503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t>This measure is captured internally and measured as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a:p>
                    <a:p>
                      <a:pPr algn="l"/>
                      <a:r>
                        <a:rPr lang="en-US" sz="1200" b="1" dirty="0"/>
                        <a:t>Number of Patients in licensed Beds per day *100/</a:t>
                      </a:r>
                    </a:p>
                    <a:p>
                      <a:pPr algn="l"/>
                      <a:r>
                        <a:rPr lang="en-US" sz="1200" b="1" dirty="0"/>
                        <a:t>Number of Licensed Beds</a:t>
                      </a:r>
                    </a:p>
                    <a:p>
                      <a:r>
                        <a:rPr lang="en-IN" sz="1200" b="1" dirty="0"/>
                        <a:t>			</a:t>
                      </a:r>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kern="1200" dirty="0"/>
                        <a:t>This measure is captured by the Hospital Consumer Assessment of Healthcare Providers and Systems(HCAHPS) Survey, which  is a survey sent out to patients following discharge from the hospital. It includes 2 questions:</a:t>
                      </a:r>
                    </a:p>
                    <a:p>
                      <a:pPr marL="285750" indent="-285750">
                        <a:buFont typeface="Arial" panose="020B0604020202020204" pitchFamily="34" charset="0"/>
                        <a:buChar char="•"/>
                      </a:pPr>
                      <a:r>
                        <a:rPr lang="en-US" sz="1200" b="1" kern="1200" dirty="0"/>
                        <a:t>During the hospital stay, after you pressed the call button, how often did you get help as soon as you wanted it?</a:t>
                      </a:r>
                    </a:p>
                    <a:p>
                      <a:pPr marL="285750" indent="-285750">
                        <a:buFont typeface="Arial" panose="020B0604020202020204" pitchFamily="34" charset="0"/>
                        <a:buChar char="•"/>
                      </a:pPr>
                      <a:r>
                        <a:rPr lang="en-US" sz="1200" b="1" kern="1200" dirty="0"/>
                        <a:t>How often did you get help in getting to the bathroom or in using a bedpan as soon as you wanted?</a:t>
                      </a:r>
                    </a:p>
                    <a:p>
                      <a:pPr marL="285750" indent="-285750">
                        <a:buFont typeface="Arial" panose="020B0604020202020204" pitchFamily="34" charset="0"/>
                        <a:buChar char="•"/>
                      </a:pPr>
                      <a:endParaRPr lang="en-US" sz="1200" b="1" kern="1200" dirty="0"/>
                    </a:p>
                    <a:p>
                      <a:pPr algn="ctr"/>
                      <a:r>
                        <a:rPr lang="en-US" sz="1200" b="1" dirty="0"/>
                        <a:t>Number of patients answering “Always” to both questions *100/</a:t>
                      </a:r>
                    </a:p>
                    <a:p>
                      <a:pPr algn="ctr"/>
                      <a:r>
                        <a:rPr lang="en-US" sz="1200" b="1" dirty="0"/>
                        <a:t>Number of patients answering both questions</a:t>
                      </a:r>
                      <a:endParaRPr lang="en-US" sz="1200" b="1" kern="1200" dirty="0"/>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kern="1200" dirty="0"/>
                        <a:t>This measure is captured by the National Database of Nursing Quality Indicators(NDNQI). A patient fall is defined as an unplanned descent to the floor with or without injury. Unassisted falls are where there is no staff member present to assist the patient. This is measured as:</a:t>
                      </a:r>
                    </a:p>
                    <a:p>
                      <a:endParaRPr lang="en-US" sz="1200" b="1" kern="1200" dirty="0"/>
                    </a:p>
                    <a:p>
                      <a:pPr algn="ctr"/>
                      <a:r>
                        <a:rPr lang="en-US" sz="1200" b="1" dirty="0"/>
                        <a:t>Number of patient falls*1000/</a:t>
                      </a:r>
                    </a:p>
                    <a:p>
                      <a:pPr algn="ctr"/>
                      <a:r>
                        <a:rPr lang="en-US" sz="1200" b="1" dirty="0"/>
                        <a:t>Number of patient days</a:t>
                      </a:r>
                    </a:p>
                    <a:p>
                      <a:r>
                        <a:rPr lang="en-IN" sz="1200" b="1" dirty="0"/>
                        <a:t>			</a:t>
                      </a:r>
                    </a:p>
                    <a:p>
                      <a:endParaRPr lang="en-IN" sz="1200" b="1" kern="1200" dirty="0">
                        <a:solidFill>
                          <a:schemeClr val="dk1"/>
                        </a:solidFill>
                        <a:latin typeface="Bahnschrift" panose="020B05020402040202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0249"/>
                  </a:ext>
                </a:extLst>
              </a:tr>
            </a:tbl>
          </a:graphicData>
        </a:graphic>
      </p:graphicFrame>
    </p:spTree>
    <p:extLst>
      <p:ext uri="{BB962C8B-B14F-4D97-AF65-F5344CB8AC3E}">
        <p14:creationId xmlns:p14="http://schemas.microsoft.com/office/powerpoint/2010/main" val="416837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09836" y="204323"/>
            <a:ext cx="10353762" cy="1257300"/>
          </a:xfrm>
        </p:spPr>
        <p:txBody>
          <a:bodyPr/>
          <a:lstStyle/>
          <a:p>
            <a:r>
              <a:rPr lang="en-US" dirty="0"/>
              <a:t>Dataset Provided</a:t>
            </a:r>
            <a:endParaRPr lang="en-IN" dirty="0"/>
          </a:p>
        </p:txBody>
      </p:sp>
      <p:graphicFrame>
        <p:nvGraphicFramePr>
          <p:cNvPr id="4" name="Table 3">
            <a:extLst>
              <a:ext uri="{FF2B5EF4-FFF2-40B4-BE49-F238E27FC236}">
                <a16:creationId xmlns:a16="http://schemas.microsoft.com/office/drawing/2014/main" id="{270DCF7A-0772-D1FF-1DAF-2AFC65AADCC7}"/>
              </a:ext>
            </a:extLst>
          </p:cNvPr>
          <p:cNvGraphicFramePr>
            <a:graphicFrameLocks noGrp="1"/>
          </p:cNvGraphicFramePr>
          <p:nvPr>
            <p:extLst>
              <p:ext uri="{D42A27DB-BD31-4B8C-83A1-F6EECF244321}">
                <p14:modId xmlns:p14="http://schemas.microsoft.com/office/powerpoint/2010/main" val="568956844"/>
              </p:ext>
            </p:extLst>
          </p:nvPr>
        </p:nvGraphicFramePr>
        <p:xfrm>
          <a:off x="424557" y="1461623"/>
          <a:ext cx="10353761" cy="5113676"/>
        </p:xfrm>
        <a:graphic>
          <a:graphicData uri="http://schemas.openxmlformats.org/drawingml/2006/table">
            <a:tbl>
              <a:tblPr>
                <a:tableStyleId>{5C22544A-7EE6-4342-B048-85BDC9FD1C3A}</a:tableStyleId>
              </a:tblPr>
              <a:tblGrid>
                <a:gridCol w="918793">
                  <a:extLst>
                    <a:ext uri="{9D8B030D-6E8A-4147-A177-3AD203B41FA5}">
                      <a16:colId xmlns:a16="http://schemas.microsoft.com/office/drawing/2014/main" val="4220847091"/>
                    </a:ext>
                  </a:extLst>
                </a:gridCol>
                <a:gridCol w="1785579">
                  <a:extLst>
                    <a:ext uri="{9D8B030D-6E8A-4147-A177-3AD203B41FA5}">
                      <a16:colId xmlns:a16="http://schemas.microsoft.com/office/drawing/2014/main" val="4153320510"/>
                    </a:ext>
                  </a:extLst>
                </a:gridCol>
                <a:gridCol w="1854922">
                  <a:extLst>
                    <a:ext uri="{9D8B030D-6E8A-4147-A177-3AD203B41FA5}">
                      <a16:colId xmlns:a16="http://schemas.microsoft.com/office/drawing/2014/main" val="341413427"/>
                    </a:ext>
                  </a:extLst>
                </a:gridCol>
                <a:gridCol w="1976273">
                  <a:extLst>
                    <a:ext uri="{9D8B030D-6E8A-4147-A177-3AD203B41FA5}">
                      <a16:colId xmlns:a16="http://schemas.microsoft.com/office/drawing/2014/main" val="3969631879"/>
                    </a:ext>
                  </a:extLst>
                </a:gridCol>
                <a:gridCol w="832115">
                  <a:extLst>
                    <a:ext uri="{9D8B030D-6E8A-4147-A177-3AD203B41FA5}">
                      <a16:colId xmlns:a16="http://schemas.microsoft.com/office/drawing/2014/main" val="1095968362"/>
                    </a:ext>
                  </a:extLst>
                </a:gridCol>
                <a:gridCol w="1594886">
                  <a:extLst>
                    <a:ext uri="{9D8B030D-6E8A-4147-A177-3AD203B41FA5}">
                      <a16:colId xmlns:a16="http://schemas.microsoft.com/office/drawing/2014/main" val="1420227604"/>
                    </a:ext>
                  </a:extLst>
                </a:gridCol>
                <a:gridCol w="1391193">
                  <a:extLst>
                    <a:ext uri="{9D8B030D-6E8A-4147-A177-3AD203B41FA5}">
                      <a16:colId xmlns:a16="http://schemas.microsoft.com/office/drawing/2014/main" val="2895124719"/>
                    </a:ext>
                  </a:extLst>
                </a:gridCol>
              </a:tblGrid>
              <a:tr h="1044437">
                <a:tc>
                  <a:txBody>
                    <a:bodyPr/>
                    <a:lstStyle/>
                    <a:p>
                      <a:pPr algn="ctr" fontAlgn="ctr"/>
                      <a:r>
                        <a:rPr lang="en-IN" sz="1400" u="none" strike="noStrike" dirty="0">
                          <a:effectLst/>
                          <a:latin typeface="Bahnschrift" panose="020B0502040204020203" pitchFamily="34" charset="0"/>
                        </a:rPr>
                        <a:t>Month</a:t>
                      </a:r>
                      <a:endParaRPr lang="en-IN"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Average Licensed Bed  Occupancy Rate</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Unassisted Fall Rate per 1,000 Patient Days</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Domain Top Box Score</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IN" sz="1400" u="none" strike="noStrike" dirty="0">
                          <a:effectLst/>
                          <a:latin typeface="Bahnschrift" panose="020B0502040204020203" pitchFamily="34" charset="0"/>
                        </a:rPr>
                        <a:t>Unassisted Fall %</a:t>
                      </a:r>
                      <a:endParaRPr lang="en-IN"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Domain Top Box Score %</a:t>
                      </a:r>
                      <a:endParaRPr lang="en-US" sz="1400" b="1" i="0" u="none" strike="noStrike" dirty="0">
                        <a:solidFill>
                          <a:srgbClr val="FFFFFF"/>
                        </a:solidFill>
                        <a:effectLst/>
                        <a:latin typeface="Bahnschrift" panose="020B0502040204020203" pitchFamily="34" charset="0"/>
                      </a:endParaRPr>
                    </a:p>
                  </a:txBody>
                  <a:tcPr marL="8694" marR="8694" marT="8694" marB="0" anchor="ctr"/>
                </a:tc>
                <a:tc>
                  <a:txBody>
                    <a:bodyPr/>
                    <a:lstStyle/>
                    <a:p>
                      <a:pPr algn="ctr" fontAlgn="ctr"/>
                      <a:r>
                        <a:rPr lang="en-US" sz="1400" u="none" strike="noStrike" dirty="0">
                          <a:effectLst/>
                          <a:latin typeface="Bahnschrift" panose="020B0502040204020203" pitchFamily="34" charset="0"/>
                        </a:rPr>
                        <a:t>Staff Responsiveness Top Box Score Benchmark</a:t>
                      </a:r>
                      <a:endParaRPr lang="en-US" sz="1400" b="1" i="0" u="none" strike="noStrike" dirty="0">
                        <a:solidFill>
                          <a:srgbClr val="FFFFFF"/>
                        </a:solidFill>
                        <a:effectLst/>
                        <a:latin typeface="Bahnschrift" panose="020B0502040204020203" pitchFamily="34" charset="0"/>
                      </a:endParaRPr>
                    </a:p>
                  </a:txBody>
                  <a:tcPr marL="8694" marR="8694" marT="8694" marB="0" anchor="ctr"/>
                </a:tc>
                <a:extLst>
                  <a:ext uri="{0D108BD9-81ED-4DB2-BD59-A6C34878D82A}">
                    <a16:rowId xmlns:a16="http://schemas.microsoft.com/office/drawing/2014/main" val="2207124410"/>
                  </a:ext>
                </a:extLst>
              </a:tr>
              <a:tr h="239367">
                <a:tc>
                  <a:txBody>
                    <a:bodyPr/>
                    <a:lstStyle/>
                    <a:p>
                      <a:pPr algn="r" fontAlgn="b"/>
                      <a:r>
                        <a:rPr lang="en-IN" sz="1400" u="none" strike="noStrike">
                          <a:effectLst/>
                          <a:latin typeface="Bahnschrift" panose="020B0502040204020203" pitchFamily="34" charset="0"/>
                        </a:rPr>
                        <a:t>Jan-20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2.21</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68.34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0.6834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572904151"/>
                  </a:ext>
                </a:extLst>
              </a:tr>
              <a:tr h="239367">
                <a:tc>
                  <a:txBody>
                    <a:bodyPr/>
                    <a:lstStyle/>
                    <a:p>
                      <a:pPr algn="r" fontAlgn="b"/>
                      <a:r>
                        <a:rPr lang="en-IN" sz="1400" u="none" strike="noStrike">
                          <a:effectLst/>
                          <a:latin typeface="Bahnschrift" panose="020B0502040204020203" pitchFamily="34" charset="0"/>
                        </a:rPr>
                        <a:t>Feb-20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1.79</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72.75</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0.179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0.7275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728677866"/>
                  </a:ext>
                </a:extLst>
              </a:tr>
              <a:tr h="239367">
                <a:tc>
                  <a:txBody>
                    <a:bodyPr/>
                    <a:lstStyle/>
                    <a:p>
                      <a:pPr algn="r" fontAlgn="b"/>
                      <a:r>
                        <a:rPr lang="en-IN" sz="1400" u="none" strike="noStrike">
                          <a:effectLst/>
                          <a:latin typeface="Bahnschrift" panose="020B0502040204020203" pitchFamily="34" charset="0"/>
                        </a:rPr>
                        <a:t>Mar-20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81%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67.07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0.6707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2933131118"/>
                  </a:ext>
                </a:extLst>
              </a:tr>
              <a:tr h="239367">
                <a:tc>
                  <a:txBody>
                    <a:bodyPr/>
                    <a:lstStyle/>
                    <a:p>
                      <a:pPr algn="r" fontAlgn="b"/>
                      <a:r>
                        <a:rPr lang="en-IN" sz="1400" u="none" strike="noStrike">
                          <a:effectLst/>
                          <a:latin typeface="Bahnschrift" panose="020B0502040204020203" pitchFamily="34" charset="0"/>
                        </a:rPr>
                        <a:t>Apr-20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1.97</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71.21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0.197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0.7121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43519188"/>
                  </a:ext>
                </a:extLst>
              </a:tr>
              <a:tr h="239367">
                <a:tc>
                  <a:txBody>
                    <a:bodyPr/>
                    <a:lstStyle/>
                    <a:p>
                      <a:pPr algn="r" fontAlgn="b"/>
                      <a:r>
                        <a:rPr lang="en-IN" sz="1400" u="none" strike="noStrike">
                          <a:effectLst/>
                          <a:latin typeface="Bahnschrift" panose="020B0502040204020203" pitchFamily="34" charset="0"/>
                        </a:rPr>
                        <a:t>May-20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3.41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57.68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0.341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0.5768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88256661"/>
                  </a:ext>
                </a:extLst>
              </a:tr>
              <a:tr h="239367">
                <a:tc>
                  <a:txBody>
                    <a:bodyPr/>
                    <a:lstStyle/>
                    <a:p>
                      <a:pPr algn="r" fontAlgn="b"/>
                      <a:r>
                        <a:rPr lang="en-IN" sz="1400" u="none" strike="noStrike">
                          <a:effectLst/>
                          <a:latin typeface="Bahnschrift" panose="020B0502040204020203" pitchFamily="34" charset="0"/>
                        </a:rPr>
                        <a:t>Jun-20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2.61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67.86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0.261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0.6786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28950433"/>
                  </a:ext>
                </a:extLst>
              </a:tr>
              <a:tr h="239367">
                <a:tc>
                  <a:txBody>
                    <a:bodyPr/>
                    <a:lstStyle/>
                    <a:p>
                      <a:pPr algn="r" fontAlgn="b"/>
                      <a:r>
                        <a:rPr lang="en-IN" sz="1400" u="none" strike="noStrike">
                          <a:effectLst/>
                          <a:latin typeface="Bahnschrift" panose="020B0502040204020203" pitchFamily="34" charset="0"/>
                        </a:rPr>
                        <a:t>Jul-20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2.42</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66.09</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0.242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0.6609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226179642"/>
                  </a:ext>
                </a:extLst>
              </a:tr>
              <a:tr h="239367">
                <a:tc>
                  <a:txBody>
                    <a:bodyPr/>
                    <a:lstStyle/>
                    <a:p>
                      <a:pPr algn="r" fontAlgn="b"/>
                      <a:r>
                        <a:rPr lang="en-IN" sz="1400" u="none" strike="noStrike">
                          <a:effectLst/>
                          <a:latin typeface="Bahnschrift" panose="020B0502040204020203" pitchFamily="34" charset="0"/>
                        </a:rPr>
                        <a:t>Aug-20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70.38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0.209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0.7038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076653227"/>
                  </a:ext>
                </a:extLst>
              </a:tr>
              <a:tr h="239367">
                <a:tc>
                  <a:txBody>
                    <a:bodyPr/>
                    <a:lstStyle/>
                    <a:p>
                      <a:pPr algn="r" fontAlgn="b"/>
                      <a:r>
                        <a:rPr lang="en-IN" sz="1400" u="none" strike="noStrike">
                          <a:effectLst/>
                          <a:latin typeface="Bahnschrift" panose="020B0502040204020203" pitchFamily="34" charset="0"/>
                        </a:rPr>
                        <a:t>Sep-20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dirty="0">
                          <a:effectLst/>
                          <a:latin typeface="Bahnschrift" panose="020B0502040204020203" pitchFamily="34" charset="0"/>
                        </a:rPr>
                        <a:t>53.31</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0.5331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140128242"/>
                  </a:ext>
                </a:extLst>
              </a:tr>
              <a:tr h="239367">
                <a:tc>
                  <a:txBody>
                    <a:bodyPr/>
                    <a:lstStyle/>
                    <a:p>
                      <a:pPr algn="r" fontAlgn="b"/>
                      <a:r>
                        <a:rPr lang="en-IN" sz="1400" u="none" strike="noStrike">
                          <a:effectLst/>
                          <a:latin typeface="Bahnschrift" panose="020B0502040204020203" pitchFamily="34" charset="0"/>
                        </a:rPr>
                        <a:t>Oct-20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67.55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0.6755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97007679"/>
                  </a:ext>
                </a:extLst>
              </a:tr>
              <a:tr h="239367">
                <a:tc>
                  <a:txBody>
                    <a:bodyPr/>
                    <a:lstStyle/>
                    <a:p>
                      <a:pPr algn="r" fontAlgn="b"/>
                      <a:r>
                        <a:rPr lang="en-IN" sz="1400" u="none" strike="noStrike">
                          <a:effectLst/>
                          <a:latin typeface="Bahnschrift" panose="020B0502040204020203" pitchFamily="34" charset="0"/>
                        </a:rPr>
                        <a:t>Nov-20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60.35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0.231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0.6035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645242601"/>
                  </a:ext>
                </a:extLst>
              </a:tr>
              <a:tr h="239367">
                <a:tc>
                  <a:txBody>
                    <a:bodyPr/>
                    <a:lstStyle/>
                    <a:p>
                      <a:pPr algn="r" fontAlgn="b"/>
                      <a:r>
                        <a:rPr lang="en-IN" sz="1400" u="none" strike="noStrike">
                          <a:effectLst/>
                          <a:latin typeface="Bahnschrift" panose="020B0502040204020203" pitchFamily="34" charset="0"/>
                        </a:rPr>
                        <a:t>Dec-20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98%</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61.33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0.247</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0.6133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763749415"/>
                  </a:ext>
                </a:extLst>
              </a:tr>
              <a:tr h="239367">
                <a:tc>
                  <a:txBody>
                    <a:bodyPr/>
                    <a:lstStyle/>
                    <a:p>
                      <a:pPr algn="r" fontAlgn="b"/>
                      <a:r>
                        <a:rPr lang="en-IN" sz="1400" u="none" strike="noStrike">
                          <a:effectLst/>
                          <a:latin typeface="Bahnschrift" panose="020B0502040204020203" pitchFamily="34" charset="0"/>
                        </a:rPr>
                        <a:t>Jan-21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100%</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3.03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61.06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0.303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0.6106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4280044603"/>
                  </a:ext>
                </a:extLst>
              </a:tr>
              <a:tr h="239367">
                <a:tc>
                  <a:txBody>
                    <a:bodyPr/>
                    <a:lstStyle/>
                    <a:p>
                      <a:pPr algn="r" fontAlgn="b"/>
                      <a:r>
                        <a:rPr lang="en-IN" sz="1400" u="none" strike="noStrike">
                          <a:effectLst/>
                          <a:latin typeface="Bahnschrift" panose="020B0502040204020203" pitchFamily="34" charset="0"/>
                        </a:rPr>
                        <a:t>Feb-21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99%</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65.23</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0.235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0.6523</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370031126"/>
                  </a:ext>
                </a:extLst>
              </a:tr>
              <a:tr h="239367">
                <a:tc>
                  <a:txBody>
                    <a:bodyPr/>
                    <a:lstStyle/>
                    <a:p>
                      <a:pPr algn="r" fontAlgn="b"/>
                      <a:r>
                        <a:rPr lang="en-IN" sz="1400" u="none" strike="noStrike">
                          <a:effectLst/>
                          <a:latin typeface="Bahnschrift" panose="020B0502040204020203" pitchFamily="34" charset="0"/>
                        </a:rPr>
                        <a:t>Mar-21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95%</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64.02</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0.247</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0.6402</a:t>
                      </a:r>
                      <a:endParaRPr lang="en-IN" sz="1400" b="0" i="0" u="none" strike="noStrike" dirty="0">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65</a:t>
                      </a:r>
                      <a:endParaRPr lang="en-IN" sz="1400" b="0" i="0" u="none" strike="noStrike">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3540719710"/>
                  </a:ext>
                </a:extLst>
              </a:tr>
              <a:tr h="239367">
                <a:tc>
                  <a:txBody>
                    <a:bodyPr/>
                    <a:lstStyle/>
                    <a:p>
                      <a:pPr algn="r" fontAlgn="b"/>
                      <a:r>
                        <a:rPr lang="en-IN" sz="1400" u="none" strike="noStrike">
                          <a:effectLst/>
                          <a:latin typeface="Bahnschrift" panose="020B0502040204020203" pitchFamily="34" charset="0"/>
                        </a:rPr>
                        <a:t>Apr-21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1.94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70.11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0.194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0.7011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65</a:t>
                      </a:r>
                      <a:endParaRPr lang="en-IN" sz="1400" b="0" i="0" u="none" strike="noStrike" dirty="0">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1956698114"/>
                  </a:ext>
                </a:extLst>
              </a:tr>
              <a:tr h="239367">
                <a:tc>
                  <a:txBody>
                    <a:bodyPr/>
                    <a:lstStyle/>
                    <a:p>
                      <a:pPr algn="r" fontAlgn="b"/>
                      <a:r>
                        <a:rPr lang="en-IN" sz="1400" u="none" strike="noStrike">
                          <a:effectLst/>
                          <a:latin typeface="Bahnschrift" panose="020B0502040204020203" pitchFamily="34" charset="0"/>
                        </a:rPr>
                        <a:t>May-21</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94%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2.54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ctr" fontAlgn="b"/>
                      <a:r>
                        <a:rPr lang="en-IN" sz="1400" u="none" strike="noStrike">
                          <a:effectLst/>
                          <a:latin typeface="Bahnschrift" panose="020B0502040204020203" pitchFamily="34" charset="0"/>
                        </a:rPr>
                        <a:t>68.16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0.254</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a:effectLst/>
                          <a:latin typeface="Bahnschrift" panose="020B0502040204020203" pitchFamily="34" charset="0"/>
                        </a:rPr>
                        <a:t>0.6816</a:t>
                      </a:r>
                      <a:endParaRPr lang="en-IN" sz="1400" b="0" i="0" u="none" strike="noStrike">
                        <a:solidFill>
                          <a:srgbClr val="000000"/>
                        </a:solidFill>
                        <a:effectLst/>
                        <a:latin typeface="Bahnschrift" panose="020B0502040204020203" pitchFamily="34" charset="0"/>
                      </a:endParaRPr>
                    </a:p>
                  </a:txBody>
                  <a:tcPr marL="8694" marR="8694" marT="8694" marB="0" anchor="b"/>
                </a:tc>
                <a:tc>
                  <a:txBody>
                    <a:bodyPr/>
                    <a:lstStyle/>
                    <a:p>
                      <a:pPr algn="r" fontAlgn="b"/>
                      <a:r>
                        <a:rPr lang="en-IN" sz="1400" u="none" strike="noStrike" dirty="0">
                          <a:effectLst/>
                          <a:latin typeface="Bahnschrift" panose="020B0502040204020203" pitchFamily="34" charset="0"/>
                        </a:rPr>
                        <a:t>65</a:t>
                      </a:r>
                      <a:endParaRPr lang="en-IN" sz="1400" b="0" i="0" u="none" strike="noStrike" dirty="0">
                        <a:solidFill>
                          <a:srgbClr val="000000"/>
                        </a:solidFill>
                        <a:effectLst/>
                        <a:latin typeface="Bahnschrift" panose="020B0502040204020203" pitchFamily="34" charset="0"/>
                      </a:endParaRPr>
                    </a:p>
                  </a:txBody>
                  <a:tcPr marL="8694" marR="8694" marT="8694" marB="0" anchor="b"/>
                </a:tc>
                <a:extLst>
                  <a:ext uri="{0D108BD9-81ED-4DB2-BD59-A6C34878D82A}">
                    <a16:rowId xmlns:a16="http://schemas.microsoft.com/office/drawing/2014/main" val="2343749257"/>
                  </a:ext>
                </a:extLst>
              </a:tr>
            </a:tbl>
          </a:graphicData>
        </a:graphic>
      </p:graphicFrame>
    </p:spTree>
    <p:extLst>
      <p:ext uri="{BB962C8B-B14F-4D97-AF65-F5344CB8AC3E}">
        <p14:creationId xmlns:p14="http://schemas.microsoft.com/office/powerpoint/2010/main" val="4427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09836" y="204323"/>
            <a:ext cx="10353762" cy="1257300"/>
          </a:xfrm>
        </p:spPr>
        <p:txBody>
          <a:bodyPr/>
          <a:lstStyle/>
          <a:p>
            <a:pPr algn="ctr"/>
            <a:r>
              <a:rPr lang="en-US" dirty="0"/>
              <a:t>Metrics</a:t>
            </a:r>
            <a:endParaRPr lang="en-IN" dirty="0"/>
          </a:p>
        </p:txBody>
      </p:sp>
      <p:graphicFrame>
        <p:nvGraphicFramePr>
          <p:cNvPr id="6" name="Chart 5">
            <a:extLst>
              <a:ext uri="{FF2B5EF4-FFF2-40B4-BE49-F238E27FC236}">
                <a16:creationId xmlns:a16="http://schemas.microsoft.com/office/drawing/2014/main" id="{7B3F65F5-3EE9-92A1-D41F-6E870649D130}"/>
              </a:ext>
            </a:extLst>
          </p:cNvPr>
          <p:cNvGraphicFramePr>
            <a:graphicFrameLocks/>
          </p:cNvGraphicFramePr>
          <p:nvPr>
            <p:extLst>
              <p:ext uri="{D42A27DB-BD31-4B8C-83A1-F6EECF244321}">
                <p14:modId xmlns:p14="http://schemas.microsoft.com/office/powerpoint/2010/main" val="3873848036"/>
              </p:ext>
            </p:extLst>
          </p:nvPr>
        </p:nvGraphicFramePr>
        <p:xfrm>
          <a:off x="125730" y="1002067"/>
          <a:ext cx="3039501" cy="2205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3958DBF-81DD-91B6-EA11-1466C3CE3241}"/>
              </a:ext>
            </a:extLst>
          </p:cNvPr>
          <p:cNvGraphicFramePr>
            <a:graphicFrameLocks/>
          </p:cNvGraphicFramePr>
          <p:nvPr>
            <p:extLst>
              <p:ext uri="{D42A27DB-BD31-4B8C-83A1-F6EECF244321}">
                <p14:modId xmlns:p14="http://schemas.microsoft.com/office/powerpoint/2010/main" val="1312825756"/>
              </p:ext>
            </p:extLst>
          </p:nvPr>
        </p:nvGraphicFramePr>
        <p:xfrm>
          <a:off x="3319023" y="1002068"/>
          <a:ext cx="3728891" cy="2205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385C3E6-4119-3C7A-245D-7033145BDAA1}"/>
              </a:ext>
            </a:extLst>
          </p:cNvPr>
          <p:cNvGraphicFramePr>
            <a:graphicFrameLocks/>
          </p:cNvGraphicFramePr>
          <p:nvPr>
            <p:extLst>
              <p:ext uri="{D42A27DB-BD31-4B8C-83A1-F6EECF244321}">
                <p14:modId xmlns:p14="http://schemas.microsoft.com/office/powerpoint/2010/main" val="2173681391"/>
              </p:ext>
            </p:extLst>
          </p:nvPr>
        </p:nvGraphicFramePr>
        <p:xfrm>
          <a:off x="7124810" y="1002067"/>
          <a:ext cx="3961892" cy="220536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25729" y="3405014"/>
            <a:ext cx="2856621" cy="584775"/>
          </a:xfrm>
          <a:prstGeom prst="rect">
            <a:avLst/>
          </a:prstGeom>
          <a:noFill/>
        </p:spPr>
        <p:txBody>
          <a:bodyPr wrap="square" rtlCol="0">
            <a:spAutoFit/>
          </a:bodyPr>
          <a:lstStyle/>
          <a:p>
            <a:pPr algn="ctr"/>
            <a:r>
              <a:rPr lang="en-IN" sz="1600" dirty="0" err="1"/>
              <a:t>Avg</a:t>
            </a:r>
            <a:r>
              <a:rPr lang="en-IN" sz="1600" dirty="0"/>
              <a:t> Bed Occupancy rate from 2020-2024</a:t>
            </a:r>
          </a:p>
        </p:txBody>
      </p:sp>
      <p:sp>
        <p:nvSpPr>
          <p:cNvPr id="11" name="TextBox 10"/>
          <p:cNvSpPr txBox="1"/>
          <p:nvPr/>
        </p:nvSpPr>
        <p:spPr>
          <a:xfrm>
            <a:off x="3901587" y="3358001"/>
            <a:ext cx="2856621" cy="584775"/>
          </a:xfrm>
          <a:prstGeom prst="rect">
            <a:avLst/>
          </a:prstGeom>
          <a:noFill/>
        </p:spPr>
        <p:txBody>
          <a:bodyPr wrap="square" rtlCol="0">
            <a:spAutoFit/>
          </a:bodyPr>
          <a:lstStyle/>
          <a:p>
            <a:pPr algn="ctr"/>
            <a:r>
              <a:rPr lang="en-IN" sz="1600" dirty="0"/>
              <a:t>Staff Responsiveness Top Box Score with Benchmark</a:t>
            </a:r>
          </a:p>
        </p:txBody>
      </p:sp>
      <p:sp>
        <p:nvSpPr>
          <p:cNvPr id="12" name="TextBox 11"/>
          <p:cNvSpPr txBox="1"/>
          <p:nvPr/>
        </p:nvSpPr>
        <p:spPr>
          <a:xfrm>
            <a:off x="7677445" y="3423726"/>
            <a:ext cx="2856621" cy="338554"/>
          </a:xfrm>
          <a:prstGeom prst="rect">
            <a:avLst/>
          </a:prstGeom>
          <a:noFill/>
        </p:spPr>
        <p:txBody>
          <a:bodyPr wrap="square" rtlCol="0">
            <a:spAutoFit/>
          </a:bodyPr>
          <a:lstStyle/>
          <a:p>
            <a:r>
              <a:rPr lang="en-IN" sz="1600" dirty="0"/>
              <a:t>Unassisted Patient fall rate</a:t>
            </a:r>
          </a:p>
        </p:txBody>
      </p:sp>
      <p:sp>
        <p:nvSpPr>
          <p:cNvPr id="13" name="Rectangle 1"/>
          <p:cNvSpPr>
            <a:spLocks noChangeArrowheads="1"/>
          </p:cNvSpPr>
          <p:nvPr/>
        </p:nvSpPr>
        <p:spPr bwMode="auto">
          <a:xfrm>
            <a:off x="125729" y="4207735"/>
            <a:ext cx="1036373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t>
            </a: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metric remains consistently high, increasing slightly from 95% in 2020 to 97% from 2022 to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stability indicates strong utilization of licensed beds across the years.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tx1"/>
                </a:solidFill>
                <a:effectLst/>
                <a:latin typeface="Arial" panose="020B0604020202020204" pitchFamily="34" charset="0"/>
              </a:rPr>
              <a:t>Average of Staff Responsiveness Domain Top Box Score Percentage</a:t>
            </a: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Staff responsiveness scores declined from 65% in 2020 to 61% in 2022, then slightly recovered to 64% in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Efforts to improve staff responsiveness appear to be yielding some results but still require attention.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sz="1400" b="1" dirty="0">
                <a:latin typeface="Arial" panose="020B0604020202020204" pitchFamily="34" charset="0"/>
              </a:rPr>
              <a:t>Av</a:t>
            </a:r>
            <a:r>
              <a:rPr lang="en-US" altLang="en-US" sz="1400" b="1" u="sng" dirty="0">
                <a:latin typeface="Arial" panose="020B0604020202020204" pitchFamily="34" charset="0"/>
              </a:rPr>
              <a:t>erage of Unassisted Fall Percentage </a:t>
            </a:r>
          </a:p>
          <a:p>
            <a:pPr lvl="0" eaLnBrk="0" fontAlgn="base" hangingPunct="0">
              <a:spcBef>
                <a:spcPct val="0"/>
              </a:spcBef>
              <a:spcAft>
                <a:spcPct val="0"/>
              </a:spcAft>
              <a:buFontTx/>
              <a:buChar char="•"/>
            </a:pPr>
            <a:r>
              <a:rPr lang="en-US" altLang="en-US" sz="1400" dirty="0">
                <a:latin typeface="Arial" panose="020B0604020202020204" pitchFamily="34" charset="0"/>
              </a:rPr>
              <a:t>The percentage of unassisted falls increased slightly from 23% in 2020 to 28% in 2022 and 2023 but decreased to 26% in 2024.</a:t>
            </a:r>
          </a:p>
          <a:p>
            <a:pPr lvl="0" eaLnBrk="0" fontAlgn="base" hangingPunct="0">
              <a:spcBef>
                <a:spcPct val="0"/>
              </a:spcBef>
              <a:spcAft>
                <a:spcPct val="0"/>
              </a:spcAft>
              <a:buFontTx/>
              <a:buChar char="•"/>
            </a:pPr>
            <a:r>
              <a:rPr lang="en-US" altLang="en-US" sz="1400" dirty="0">
                <a:latin typeface="Arial" panose="020B0604020202020204" pitchFamily="34" charset="0"/>
              </a:rPr>
              <a:t>This could point to a need for further efforts to prevent unassisted falls.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58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967655" y="344998"/>
            <a:ext cx="10353762" cy="1257300"/>
          </a:xfrm>
        </p:spPr>
        <p:txBody>
          <a:bodyPr/>
          <a:lstStyle/>
          <a:p>
            <a:pPr algn="ctr"/>
            <a:r>
              <a:rPr lang="en-US" dirty="0"/>
              <a:t>Time in Range</a:t>
            </a:r>
            <a:endParaRPr lang="en-IN" dirty="0"/>
          </a:p>
        </p:txBody>
      </p:sp>
      <p:graphicFrame>
        <p:nvGraphicFramePr>
          <p:cNvPr id="10" name="Chart 9">
            <a:extLst>
              <a:ext uri="{FF2B5EF4-FFF2-40B4-BE49-F238E27FC236}">
                <a16:creationId xmlns:a16="http://schemas.microsoft.com/office/drawing/2014/main" id="{643BA088-CEA9-914C-08CA-90C90435F82A}"/>
              </a:ext>
            </a:extLst>
          </p:cNvPr>
          <p:cNvGraphicFramePr>
            <a:graphicFrameLocks/>
          </p:cNvGraphicFramePr>
          <p:nvPr>
            <p:extLst>
              <p:ext uri="{D42A27DB-BD31-4B8C-83A1-F6EECF244321}">
                <p14:modId xmlns:p14="http://schemas.microsoft.com/office/powerpoint/2010/main" val="2452614402"/>
              </p:ext>
            </p:extLst>
          </p:nvPr>
        </p:nvGraphicFramePr>
        <p:xfrm>
          <a:off x="680152" y="1602298"/>
          <a:ext cx="10641265" cy="4292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8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1859959" y="133984"/>
            <a:ext cx="10353762" cy="1257300"/>
          </a:xfrm>
        </p:spPr>
        <p:txBody>
          <a:bodyPr/>
          <a:lstStyle/>
          <a:p>
            <a:r>
              <a:rPr lang="en-US" dirty="0"/>
              <a:t>Co-relation between KPIs</a:t>
            </a:r>
            <a:endParaRPr lang="en-IN" dirty="0"/>
          </a:p>
        </p:txBody>
      </p:sp>
      <p:graphicFrame>
        <p:nvGraphicFramePr>
          <p:cNvPr id="7" name="Chart 6"/>
          <p:cNvGraphicFramePr>
            <a:graphicFrameLocks/>
          </p:cNvGraphicFramePr>
          <p:nvPr>
            <p:extLst>
              <p:ext uri="{D42A27DB-BD31-4B8C-83A1-F6EECF244321}">
                <p14:modId xmlns:p14="http://schemas.microsoft.com/office/powerpoint/2010/main" val="1076373759"/>
              </p:ext>
            </p:extLst>
          </p:nvPr>
        </p:nvGraphicFramePr>
        <p:xfrm>
          <a:off x="118589" y="989292"/>
          <a:ext cx="3482741" cy="2500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283822122"/>
              </p:ext>
            </p:extLst>
          </p:nvPr>
        </p:nvGraphicFramePr>
        <p:xfrm>
          <a:off x="3808113" y="968994"/>
          <a:ext cx="3438635" cy="2487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520335501"/>
              </p:ext>
            </p:extLst>
          </p:nvPr>
        </p:nvGraphicFramePr>
        <p:xfrm>
          <a:off x="7453531" y="939420"/>
          <a:ext cx="4629150" cy="26003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6634315"/>
              </p:ext>
            </p:extLst>
          </p:nvPr>
        </p:nvGraphicFramePr>
        <p:xfrm>
          <a:off x="1237957" y="4638855"/>
          <a:ext cx="9875520" cy="1645920"/>
        </p:xfrm>
        <a:graphic>
          <a:graphicData uri="http://schemas.openxmlformats.org/drawingml/2006/table">
            <a:tbl>
              <a:tblPr firstRow="1" bandRow="1">
                <a:tableStyleId>{9D7B26C5-4107-4FEC-AEDC-1716B250A1EF}</a:tableStyleId>
              </a:tblPr>
              <a:tblGrid>
                <a:gridCol w="3291840">
                  <a:extLst>
                    <a:ext uri="{9D8B030D-6E8A-4147-A177-3AD203B41FA5}">
                      <a16:colId xmlns:a16="http://schemas.microsoft.com/office/drawing/2014/main" val="1268882708"/>
                    </a:ext>
                  </a:extLst>
                </a:gridCol>
                <a:gridCol w="3291840">
                  <a:extLst>
                    <a:ext uri="{9D8B030D-6E8A-4147-A177-3AD203B41FA5}">
                      <a16:colId xmlns:a16="http://schemas.microsoft.com/office/drawing/2014/main" val="1801757170"/>
                    </a:ext>
                  </a:extLst>
                </a:gridCol>
                <a:gridCol w="3291840">
                  <a:extLst>
                    <a:ext uri="{9D8B030D-6E8A-4147-A177-3AD203B41FA5}">
                      <a16:colId xmlns:a16="http://schemas.microsoft.com/office/drawing/2014/main" val="1704720794"/>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&amp; Unassisted Fall %</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dirty="0"/>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Average Licensed Bed Occupancy Rate &amp; Staff Responsiveness Top Box Score</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sng" strike="noStrike" cap="none" normalizeH="0" baseline="0" dirty="0">
                          <a:ln>
                            <a:noFill/>
                          </a:ln>
                          <a:solidFill>
                            <a:schemeClr val="tx1"/>
                          </a:solidFill>
                          <a:effectLst/>
                          <a:latin typeface="Arial" panose="020B0604020202020204" pitchFamily="34" charset="0"/>
                        </a:rPr>
                        <a:t>Unassisted Fall Rate &amp; Staff Responsiveness Domain Top Box Score</a:t>
                      </a:r>
                      <a:endParaRPr kumimoji="0" lang="en-US" altLang="en-US" sz="1400" b="0" i="0" u="sng" strike="noStrike" cap="none" normalizeH="0" baseline="0" dirty="0">
                        <a:ln>
                          <a:noFill/>
                        </a:ln>
                        <a:solidFill>
                          <a:schemeClr val="tx1"/>
                        </a:solidFill>
                        <a:effectLst/>
                        <a:latin typeface="Arial" panose="020B0604020202020204" pitchFamily="34" charset="0"/>
                      </a:endParaRPr>
                    </a:p>
                    <a:p>
                      <a:endParaRPr lang="en-IN" sz="1400" dirty="0"/>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47032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0.700112</a:t>
                      </a:r>
                    </a:p>
                    <a:p>
                      <a:endParaRPr lang="en-IN" dirty="0"/>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-0.37182</a:t>
                      </a: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-0.79134</a:t>
                      </a:r>
                    </a:p>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28288993"/>
                  </a:ext>
                </a:extLst>
              </a:tr>
            </a:tbl>
          </a:graphicData>
        </a:graphic>
      </p:graphicFrame>
      <p:sp>
        <p:nvSpPr>
          <p:cNvPr id="10" name="Title 1">
            <a:extLst>
              <a:ext uri="{FF2B5EF4-FFF2-40B4-BE49-F238E27FC236}">
                <a16:creationId xmlns:a16="http://schemas.microsoft.com/office/drawing/2014/main" id="{BEFCDF3D-4BA1-BC6C-05E1-E7BDEAF362A2}"/>
              </a:ext>
            </a:extLst>
          </p:cNvPr>
          <p:cNvSpPr txBox="1">
            <a:spLocks/>
          </p:cNvSpPr>
          <p:nvPr/>
        </p:nvSpPr>
        <p:spPr>
          <a:xfrm>
            <a:off x="2276650" y="3801999"/>
            <a:ext cx="10353762" cy="12573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Co-relation co-efficient</a:t>
            </a:r>
            <a:endParaRPr lang="en-IN" dirty="0"/>
          </a:p>
        </p:txBody>
      </p:sp>
    </p:spTree>
    <p:extLst>
      <p:ext uri="{BB962C8B-B14F-4D97-AF65-F5344CB8AC3E}">
        <p14:creationId xmlns:p14="http://schemas.microsoft.com/office/powerpoint/2010/main" val="287163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09958-B36C-3D39-9F8E-05D78DEC7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0A119-4707-A089-7F3B-C36651B83D2D}"/>
              </a:ext>
            </a:extLst>
          </p:cNvPr>
          <p:cNvSpPr>
            <a:spLocks noGrp="1"/>
          </p:cNvSpPr>
          <p:nvPr>
            <p:ph type="title"/>
          </p:nvPr>
        </p:nvSpPr>
        <p:spPr>
          <a:xfrm>
            <a:off x="823904" y="-147370"/>
            <a:ext cx="10353762" cy="1257300"/>
          </a:xfrm>
        </p:spPr>
        <p:txBody>
          <a:bodyPr/>
          <a:lstStyle/>
          <a:p>
            <a:r>
              <a:rPr lang="en-US" dirty="0"/>
              <a:t>Dashboard</a:t>
            </a:r>
            <a:endParaRPr lang="en-IN" dirty="0"/>
          </a:p>
        </p:txBody>
      </p:sp>
      <p:pic>
        <p:nvPicPr>
          <p:cNvPr id="5" name="Picture 4">
            <a:extLst>
              <a:ext uri="{FF2B5EF4-FFF2-40B4-BE49-F238E27FC236}">
                <a16:creationId xmlns:a16="http://schemas.microsoft.com/office/drawing/2014/main" id="{0154502B-0345-BFE2-7803-C60314E6655D}"/>
              </a:ext>
            </a:extLst>
          </p:cNvPr>
          <p:cNvPicPr>
            <a:picLocks noChangeAspect="1"/>
          </p:cNvPicPr>
          <p:nvPr/>
        </p:nvPicPr>
        <p:blipFill>
          <a:blip r:embed="rId2"/>
          <a:srcRect l="11111" t="28356" r="6617" b="15976"/>
          <a:stretch/>
        </p:blipFill>
        <p:spPr>
          <a:xfrm>
            <a:off x="823904" y="1109930"/>
            <a:ext cx="10964222" cy="4876800"/>
          </a:xfrm>
          <a:prstGeom prst="rect">
            <a:avLst/>
          </a:prstGeom>
        </p:spPr>
      </p:pic>
    </p:spTree>
    <p:extLst>
      <p:ext uri="{BB962C8B-B14F-4D97-AF65-F5344CB8AC3E}">
        <p14:creationId xmlns:p14="http://schemas.microsoft.com/office/powerpoint/2010/main" val="219343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823903" y="182880"/>
            <a:ext cx="10353762" cy="1257300"/>
          </a:xfrm>
        </p:spPr>
        <p:txBody>
          <a:bodyPr/>
          <a:lstStyle/>
          <a:p>
            <a:r>
              <a:rPr lang="en-US" dirty="0"/>
              <a:t>Summary of the Project</a:t>
            </a:r>
            <a:endParaRPr lang="en-IN" dirty="0"/>
          </a:p>
        </p:txBody>
      </p:sp>
      <p:sp>
        <p:nvSpPr>
          <p:cNvPr id="3" name="Rectangle 2"/>
          <p:cNvSpPr/>
          <p:nvPr/>
        </p:nvSpPr>
        <p:spPr>
          <a:xfrm>
            <a:off x="432498" y="1240935"/>
            <a:ext cx="11136573" cy="4801314"/>
          </a:xfrm>
          <a:prstGeom prst="rect">
            <a:avLst/>
          </a:prstGeom>
        </p:spPr>
        <p:txBody>
          <a:bodyPr wrap="square">
            <a:spAutoFit/>
          </a:bodyPr>
          <a:lstStyle/>
          <a:p>
            <a:r>
              <a:rPr lang="en-US" sz="1600" b="1" u="sng" dirty="0">
                <a:solidFill>
                  <a:schemeClr val="accent3"/>
                </a:solidFill>
              </a:rPr>
              <a:t>Project Objective:</a:t>
            </a:r>
            <a:br>
              <a:rPr lang="en-US" sz="1600" dirty="0"/>
            </a:br>
            <a:r>
              <a:rPr lang="en-US" sz="1600" dirty="0"/>
              <a:t>The project aimed to analyze insights from Lowell General Hospital to maintain quality and performance. 3 Metrics were considered to identify areas for improvement.</a:t>
            </a:r>
          </a:p>
          <a:p>
            <a:endParaRPr lang="en-US" sz="1600" dirty="0"/>
          </a:p>
          <a:p>
            <a:r>
              <a:rPr lang="en-US" sz="1600" b="1" u="sng" dirty="0">
                <a:solidFill>
                  <a:schemeClr val="accent3"/>
                </a:solidFill>
              </a:rPr>
              <a:t>Findings:</a:t>
            </a:r>
          </a:p>
          <a:p>
            <a:pPr>
              <a:buFont typeface="Arial" panose="020B0604020202020204" pitchFamily="34" charset="0"/>
              <a:buChar char="•"/>
            </a:pPr>
            <a:r>
              <a:rPr lang="en-US" sz="1600" b="1" dirty="0"/>
              <a:t>Average Bed Occupancy Rate</a:t>
            </a:r>
            <a:r>
              <a:rPr lang="en-US" sz="1600" dirty="0"/>
              <a:t>: Consistently high, suggesting the need for efficient resource allocation.</a:t>
            </a:r>
          </a:p>
          <a:p>
            <a:pPr>
              <a:buFont typeface="Arial" panose="020B0604020202020204" pitchFamily="34" charset="0"/>
              <a:buChar char="•"/>
            </a:pPr>
            <a:r>
              <a:rPr lang="en-US" sz="1600" b="1" dirty="0"/>
              <a:t>Staff Responsiveness</a:t>
            </a:r>
            <a:r>
              <a:rPr lang="en-US" sz="1600" dirty="0"/>
              <a:t>: Correlated with patient safety, especially during periods of high bed occupancy.</a:t>
            </a:r>
          </a:p>
          <a:p>
            <a:pPr>
              <a:buFont typeface="Arial" panose="020B0604020202020204" pitchFamily="34" charset="0"/>
              <a:buChar char="•"/>
            </a:pPr>
            <a:r>
              <a:rPr lang="en-US" sz="1600" b="1" dirty="0"/>
              <a:t>Unassisted Fall Rate</a:t>
            </a:r>
            <a:r>
              <a:rPr lang="en-US" sz="1600" dirty="0"/>
              <a:t>: Increased with higher occupancy, highlighting a need for better staff-patient ratios.</a:t>
            </a:r>
          </a:p>
          <a:p>
            <a:pPr>
              <a:buFont typeface="Arial" panose="020B0604020202020204" pitchFamily="34" charset="0"/>
              <a:buChar char="•"/>
            </a:pPr>
            <a:endParaRPr lang="en-US" sz="1600" dirty="0"/>
          </a:p>
          <a:p>
            <a:r>
              <a:rPr lang="en-US" sz="1600" b="1" u="sng" dirty="0">
                <a:solidFill>
                  <a:schemeClr val="accent3"/>
                </a:solidFill>
              </a:rPr>
              <a:t>Key Insights &amp; Recommendations:</a:t>
            </a:r>
          </a:p>
          <a:p>
            <a:pPr marL="285750" indent="-285750">
              <a:buFont typeface="Wingdings" panose="05000000000000000000" pitchFamily="2" charset="2"/>
              <a:buChar char="ü"/>
            </a:pPr>
            <a:r>
              <a:rPr lang="en-US" sz="1600" b="1" dirty="0"/>
              <a:t>Staff-Patient Ratio</a:t>
            </a:r>
            <a:r>
              <a:rPr lang="en-US" sz="1600" dirty="0"/>
              <a:t>: A balanced ratio is crucial for reducing staff unresponsiveness and unassisted fall rates.</a:t>
            </a:r>
          </a:p>
          <a:p>
            <a:pPr marL="285750" indent="-285750">
              <a:buFont typeface="Wingdings" panose="05000000000000000000" pitchFamily="2" charset="2"/>
              <a:buChar char="ü"/>
            </a:pPr>
            <a:r>
              <a:rPr lang="en-US" sz="1600" b="1" dirty="0"/>
              <a:t>Staff Training</a:t>
            </a:r>
            <a:r>
              <a:rPr lang="en-US" sz="1600" dirty="0"/>
              <a:t>: Focus on increasing alertness and responsiveness, especially during peak occupancy times, to improve patient safety and reduce falls.</a:t>
            </a:r>
          </a:p>
          <a:p>
            <a:pPr marL="285750" indent="-285750">
              <a:buFont typeface="Wingdings" panose="05000000000000000000" pitchFamily="2" charset="2"/>
              <a:buChar char="ü"/>
            </a:pPr>
            <a:r>
              <a:rPr lang="en-US" sz="1600" b="1" dirty="0"/>
              <a:t>Operational Efficiency</a:t>
            </a:r>
            <a:r>
              <a:rPr lang="en-US" sz="1600" dirty="0"/>
              <a:t>: Regularly adjust staffing levels based on bed occupancy trends to ensure quality care at all times.</a:t>
            </a:r>
          </a:p>
          <a:p>
            <a:pPr marL="285750" indent="-285750">
              <a:buFont typeface="Wingdings" panose="05000000000000000000" pitchFamily="2" charset="2"/>
              <a:buChar char="ü"/>
            </a:pPr>
            <a:r>
              <a:rPr lang="en-US" sz="1600" b="1" dirty="0"/>
              <a:t>Conclusion:</a:t>
            </a:r>
            <a:br>
              <a:rPr lang="en-US" sz="1600" dirty="0"/>
            </a:br>
            <a:r>
              <a:rPr lang="en-US" sz="1600" dirty="0"/>
              <a:t>Maintaining an optimal bed occupancy rate, alongside improved staff responsiveness, is essential for ensuring patient safety and overall hospital performance. Long-term success depends on continuously refining staff training and operational strategies.</a:t>
            </a:r>
          </a:p>
        </p:txBody>
      </p:sp>
    </p:spTree>
    <p:extLst>
      <p:ext uri="{BB962C8B-B14F-4D97-AF65-F5344CB8AC3E}">
        <p14:creationId xmlns:p14="http://schemas.microsoft.com/office/powerpoint/2010/main" val="27877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6B3AC2BA-182B-58AC-CF8F-4D55668851CC}"/>
            </a:ext>
          </a:extLst>
        </p:cNvPr>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FCDF3D-4BA1-BC6C-05E1-E7BDEAF362A2}"/>
              </a:ext>
            </a:extLst>
          </p:cNvPr>
          <p:cNvSpPr>
            <a:spLocks noGrp="1"/>
          </p:cNvSpPr>
          <p:nvPr>
            <p:ph type="title"/>
          </p:nvPr>
        </p:nvSpPr>
        <p:spPr>
          <a:xfrm>
            <a:off x="2555631" y="1441938"/>
            <a:ext cx="7080738" cy="3974124"/>
          </a:xfrm>
        </p:spPr>
        <p:txBody>
          <a:bodyPr>
            <a:normAutofit/>
          </a:bodyPr>
          <a:lstStyle/>
          <a:p>
            <a:pPr algn="ctr"/>
            <a:r>
              <a:rPr lang="en-US" sz="5400">
                <a:solidFill>
                  <a:schemeClr val="bg1">
                    <a:lumMod val="95000"/>
                    <a:lumOff val="5000"/>
                  </a:schemeClr>
                </a:solidFill>
                <a:latin typeface="Times New Roman" panose="02020603050405020304" pitchFamily="18" charset="0"/>
                <a:cs typeface="Times New Roman" panose="02020603050405020304" pitchFamily="18" charset="0"/>
              </a:rPr>
              <a:t>THANK YOU!!</a:t>
            </a:r>
            <a:br>
              <a:rPr lang="en-US" sz="5400">
                <a:solidFill>
                  <a:schemeClr val="bg1">
                    <a:lumMod val="95000"/>
                    <a:lumOff val="5000"/>
                  </a:schemeClr>
                </a:solidFill>
                <a:latin typeface="Times New Roman" panose="02020603050405020304" pitchFamily="18" charset="0"/>
                <a:cs typeface="Times New Roman" panose="02020603050405020304" pitchFamily="18" charset="0"/>
              </a:rPr>
            </a:br>
            <a:r>
              <a:rPr lang="en-US" sz="5400">
                <a:solidFill>
                  <a:schemeClr val="bg1">
                    <a:lumMod val="95000"/>
                    <a:lumOff val="5000"/>
                  </a:schemeClr>
                </a:solidFill>
                <a:latin typeface="Times New Roman" panose="02020603050405020304" pitchFamily="18" charset="0"/>
                <a:cs typeface="Times New Roman" panose="02020603050405020304" pitchFamily="18" charset="0"/>
              </a:rPr>
              <a:t>ROHIT PARYANI</a:t>
            </a:r>
            <a:endParaRPr lang="en-IN" sz="540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3044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purl.org/dc/dcmitype/"/>
    <ds:schemaRef ds:uri="http://www.w3.org/XML/1998/namespace"/>
    <ds:schemaRef ds:uri="16c05727-aa75-4e4a-9b5f-8a80a1165891"/>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1760</TotalTime>
  <Words>904</Words>
  <Application>Microsoft Office PowerPoint</Application>
  <PresentationFormat>Widescreen</PresentationFormat>
  <Paragraphs>204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Aptos Display</vt:lpstr>
      <vt:lpstr>Arial</vt:lpstr>
      <vt:lpstr>Bahnschrift</vt:lpstr>
      <vt:lpstr>Calibri</vt:lpstr>
      <vt:lpstr>Times New Roman</vt:lpstr>
      <vt:lpstr>Wingdings</vt:lpstr>
      <vt:lpstr>Office Theme</vt:lpstr>
      <vt:lpstr>LOWELL GENERAL HOSPITAL PROJECT</vt:lpstr>
      <vt:lpstr>Dataset Provided</vt:lpstr>
      <vt:lpstr>Metrics</vt:lpstr>
      <vt:lpstr>Time in Range</vt:lpstr>
      <vt:lpstr>Co-relation between KPIs</vt:lpstr>
      <vt:lpstr>Dashboard</vt:lpstr>
      <vt:lpstr>Summary of the Project</vt:lpstr>
      <vt:lpstr>THANK YOU!! ROHIT PARYANI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LOWELL GENERAL HOSPITAL PROJECT</dc:title>
  <dc:creator>Prem Chandwani</dc:creator>
  <cp:lastModifiedBy>ROHIT</cp:lastModifiedBy>
  <cp:revision>12</cp:revision>
  <dcterms:created xsi:type="dcterms:W3CDTF">2025-01-23T12:19:43Z</dcterms:created>
  <dcterms:modified xsi:type="dcterms:W3CDTF">2025-02-18T10:51:02Z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