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7" r:id="rId11"/>
    <p:sldId id="264" r:id="rId12"/>
    <p:sldId id="269" r:id="rId13"/>
    <p:sldId id="265" r:id="rId14"/>
  </p:sldIdLst>
  <p:sldSz cx="9144000" cy="5143500" type="screen16x9"/>
  <p:notesSz cx="6858000" cy="9144000"/>
  <p:embeddedFontLst>
    <p:embeddedFont>
      <p:font typeface="Roboto" panose="020B0604020202020204" charset="0"/>
      <p:regular r:id="rId16"/>
      <p:bold r:id="rId17"/>
      <p:italic r:id="rId18"/>
      <p:boldItalic r:id="rId19"/>
    </p:embeddedFont>
    <p:embeddedFont>
      <p:font typeface="Roboto Black" panose="020B0604020202020204" charset="0"/>
      <p:bold r:id="rId20"/>
      <p:boldItalic r:id="rId21"/>
    </p:embeddedFont>
    <p:embeddedFont>
      <p:font typeface="Playfair Display" panose="020B0604020202020204" charset="0"/>
      <p:regular r:id="rId22"/>
      <p:bold r:id="rId23"/>
      <p:italic r:id="rId24"/>
      <p:boldItalic r:id="rId25"/>
    </p:embeddedFont>
    <p:embeddedFont>
      <p:font typeface="Lato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57459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1038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1039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9395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abfffc8e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abfffc8e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900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abfffc5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abfffc5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7650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282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8271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5904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0428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4463159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34463159d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5381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22536" y="2351469"/>
            <a:ext cx="8520600" cy="7091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AI TRAFFIC CONTROLLER</a:t>
            </a:r>
            <a:endParaRPr sz="3500" b="1" dirty="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22536" y="2997879"/>
            <a:ext cx="8520600" cy="5211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Ideation Sprint, CBE</a:t>
            </a:r>
            <a:endParaRPr sz="2000" b="1" dirty="0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58226"/>
            <a:ext cx="9144003" cy="1532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00864" y="3810870"/>
            <a:ext cx="8520600" cy="7926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553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521809" y="128345"/>
            <a:ext cx="4045200" cy="5957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rPr>
              <a:t>Next Steps</a:t>
            </a:r>
            <a:endParaRPr dirty="0"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8446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65100" lvl="0" indent="0" algn="l" rtl="0"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lang="en" sz="2000" i="1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endParaRPr lang="en" sz="1000" i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13762" y="724075"/>
            <a:ext cx="41359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Construction sites provide 23% of traffic congestion as people are not aware of </a:t>
            </a:r>
            <a:r>
              <a:rPr lang="en-US" sz="1800" dirty="0" smtClean="0"/>
              <a:t>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Google </a:t>
            </a:r>
            <a:r>
              <a:rPr lang="en-US" sz="1800" dirty="0"/>
              <a:t>maps lag construction workplaces </a:t>
            </a:r>
            <a:r>
              <a:rPr lang="en-US" sz="1800" dirty="0" smtClean="0"/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By </a:t>
            </a:r>
            <a:r>
              <a:rPr lang="en-US" sz="1800" dirty="0"/>
              <a:t>integrating with the government and knowing about construction workplaces </a:t>
            </a: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Using </a:t>
            </a:r>
            <a:r>
              <a:rPr lang="en-US" sz="1800" dirty="0"/>
              <a:t>google map API + the above data to create a more accurate traffic prediction model</a:t>
            </a:r>
            <a:endParaRPr lang="en-IN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42" y="3501542"/>
            <a:ext cx="2971749" cy="1347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23" y="1240652"/>
            <a:ext cx="2642792" cy="1585675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2450619" y="2826327"/>
            <a:ext cx="154036" cy="6511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8" y="1403204"/>
            <a:ext cx="3765904" cy="21712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113" y="658958"/>
            <a:ext cx="4657523" cy="347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266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sz="3500" b="1" dirty="0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265500" y="495300"/>
            <a:ext cx="4045200" cy="309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3500" b="1" dirty="0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rPr>
              <a:t>AI-based Smart traffic management and enforcement system</a:t>
            </a:r>
            <a:endParaRPr sz="3500" b="1" dirty="0">
              <a:solidFill>
                <a:srgbClr val="B45F0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651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</a:pPr>
            <a:r>
              <a:rPr lang="en-US" sz="2000" dirty="0">
                <a:solidFill>
                  <a:srgbClr val="43434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Lato"/>
              </a:rPr>
              <a:t>To overcome the problems of traffic management, solutions that can improve traffic </a:t>
            </a:r>
            <a:r>
              <a:rPr lang="en-US" sz="20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Lato"/>
              </a:rPr>
              <a:t>signal controlling</a:t>
            </a:r>
            <a:r>
              <a:rPr lang="en-US" sz="2000" dirty="0">
                <a:solidFill>
                  <a:srgbClr val="43434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Lato"/>
              </a:rPr>
              <a:t>, </a:t>
            </a:r>
            <a:r>
              <a:rPr lang="en-US" sz="20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Lato"/>
              </a:rPr>
              <a:t>violation detection </a:t>
            </a:r>
            <a:r>
              <a:rPr lang="en-US" sz="2000" dirty="0">
                <a:solidFill>
                  <a:srgbClr val="43434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Lato"/>
              </a:rPr>
              <a:t>and </a:t>
            </a:r>
            <a:r>
              <a:rPr lang="en-US" sz="20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Lato"/>
              </a:rPr>
              <a:t>e-challan</a:t>
            </a:r>
            <a:r>
              <a:rPr lang="en-US" sz="2000" dirty="0">
                <a:solidFill>
                  <a:srgbClr val="43434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Lato"/>
              </a:rPr>
              <a:t> generation, public address systems are being invited.</a:t>
            </a:r>
            <a:endParaRPr sz="2000" dirty="0">
              <a:solidFill>
                <a:srgbClr val="434343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Lato"/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265500" y="3672840"/>
            <a:ext cx="4045200" cy="7463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AUTOMATION | AI-TRAFFIC CONTROLLER</a:t>
            </a:r>
            <a:endParaRPr sz="14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145350" y="159000"/>
            <a:ext cx="8853300" cy="4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en" sz="3500" b="1" dirty="0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rPr>
              <a:t>Significance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2"/>
          </p:nvPr>
        </p:nvSpPr>
        <p:spPr>
          <a:xfrm>
            <a:off x="4572000" y="373380"/>
            <a:ext cx="4572000" cy="44500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65100" indent="0" algn="just">
              <a:buClr>
                <a:srgbClr val="434343"/>
              </a:buClr>
              <a:buSzPts val="1000"/>
              <a:buNone/>
            </a:pPr>
            <a:r>
              <a:rPr lang="en-US" sz="2000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Every day, almost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3,700</a:t>
            </a:r>
            <a:r>
              <a:rPr lang="en-US" sz="2000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 people are killed globally in road traffic crashes. (Nearly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2</a:t>
            </a:r>
            <a:r>
              <a:rPr lang="en-US" sz="2000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 people every minute)</a:t>
            </a:r>
          </a:p>
          <a:p>
            <a:pPr marL="165100" indent="0" algn="just">
              <a:buClr>
                <a:srgbClr val="434343"/>
              </a:buClr>
              <a:buSzPts val="1000"/>
              <a:buNone/>
            </a:pPr>
            <a:endParaRPr lang="en-US" sz="2000" dirty="0">
              <a:solidFill>
                <a:srgbClr val="4D5156"/>
              </a:solidFill>
              <a:latin typeface="Roboto" panose="02000000000000000000" pitchFamily="2" charset="0"/>
            </a:endParaRPr>
          </a:p>
          <a:p>
            <a:pPr marL="165100" indent="0" algn="just">
              <a:buClr>
                <a:srgbClr val="434343"/>
              </a:buClr>
              <a:buSzPts val="1000"/>
              <a:buNone/>
            </a:pPr>
            <a:r>
              <a:rPr lang="en-US" sz="2000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Many people </a:t>
            </a:r>
            <a:r>
              <a:rPr lang="en-US" sz="2000" dirty="0">
                <a:solidFill>
                  <a:srgbClr val="4D5156"/>
                </a:solidFill>
                <a:latin typeface="Roboto" panose="02000000000000000000" pitchFamily="2" charset="0"/>
              </a:rPr>
              <a:t>are affected daily by traffic issues as physically and </a:t>
            </a:r>
            <a:r>
              <a:rPr lang="en-US" sz="2000" dirty="0" smtClean="0">
                <a:solidFill>
                  <a:srgbClr val="4D5156"/>
                </a:solidFill>
                <a:latin typeface="Roboto" panose="02000000000000000000" pitchFamily="2" charset="0"/>
              </a:rPr>
              <a:t>mentally</a:t>
            </a:r>
          </a:p>
          <a:p>
            <a:pPr marL="165100" indent="0" algn="just">
              <a:buClr>
                <a:srgbClr val="434343"/>
              </a:buClr>
              <a:buSzPts val="1000"/>
              <a:buNone/>
            </a:pPr>
            <a:endParaRPr lang="en-US" sz="2000" dirty="0" smtClean="0">
              <a:solidFill>
                <a:srgbClr val="4D5156"/>
              </a:solidFill>
              <a:latin typeface="Roboto" panose="02000000000000000000" pitchFamily="2" charset="0"/>
            </a:endParaRPr>
          </a:p>
          <a:p>
            <a:pPr marL="165100" indent="0" algn="just">
              <a:buClr>
                <a:srgbClr val="434343"/>
              </a:buClr>
              <a:buSzPts val="1000"/>
              <a:buNone/>
            </a:pPr>
            <a:r>
              <a:rPr lang="en-US" sz="2000" dirty="0" smtClean="0">
                <a:solidFill>
                  <a:srgbClr val="4D5156"/>
                </a:solidFill>
                <a:latin typeface="Roboto" panose="02000000000000000000" pitchFamily="2" charset="0"/>
              </a:rPr>
              <a:t>Traffic violation and </a:t>
            </a:r>
            <a:r>
              <a:rPr lang="en-US" sz="2000" dirty="0">
                <a:solidFill>
                  <a:srgbClr val="4D5156"/>
                </a:solidFill>
                <a:latin typeface="Roboto" panose="02000000000000000000" pitchFamily="2" charset="0"/>
              </a:rPr>
              <a:t>Less priority to </a:t>
            </a:r>
            <a:r>
              <a:rPr lang="en-US" sz="2000">
                <a:solidFill>
                  <a:srgbClr val="4D5156"/>
                </a:solidFill>
                <a:latin typeface="Roboto" panose="02000000000000000000" pitchFamily="2" charset="0"/>
              </a:rPr>
              <a:t>emergency </a:t>
            </a:r>
            <a:r>
              <a:rPr lang="en-US" sz="2000" smtClean="0">
                <a:solidFill>
                  <a:srgbClr val="4D5156"/>
                </a:solidFill>
                <a:latin typeface="Roboto" panose="02000000000000000000" pitchFamily="2" charset="0"/>
              </a:rPr>
              <a:t>Vehicles causes </a:t>
            </a:r>
            <a:r>
              <a:rPr lang="en-US" sz="2000" dirty="0" smtClean="0">
                <a:solidFill>
                  <a:srgbClr val="4D5156"/>
                </a:solidFill>
                <a:latin typeface="Roboto" panose="02000000000000000000" pitchFamily="2" charset="0"/>
              </a:rPr>
              <a:t>more death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360155" y="193477"/>
            <a:ext cx="2750189" cy="703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3500" b="1" dirty="0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rPr>
              <a:t>Target User</a:t>
            </a:r>
            <a:endParaRPr lang="en-US" sz="3500" b="1" dirty="0">
              <a:solidFill>
                <a:srgbClr val="B45F0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400" b="1" dirty="0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rPr>
              <a:t>        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4693047" y="193477"/>
            <a:ext cx="4037100" cy="45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3500" b="1" dirty="0">
                <a:solidFill>
                  <a:srgbClr val="B45F0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 Black"/>
              </a:rPr>
              <a:t>Use </a:t>
            </a:r>
            <a:r>
              <a:rPr lang="en" sz="3500" b="1" dirty="0" smtClean="0">
                <a:solidFill>
                  <a:srgbClr val="B45F0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 Black"/>
              </a:rPr>
              <a:t>case</a:t>
            </a:r>
            <a:endParaRPr sz="3500" b="1" dirty="0" smtClean="0">
              <a:solidFill>
                <a:srgbClr val="B45F06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3500" dirty="0" smtClean="0">
              <a:solidFill>
                <a:srgbClr val="B45F06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marL="457200" lvl="0" indent="-292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/>
              <a:buChar char="●"/>
            </a:pPr>
            <a:r>
              <a:rPr lang="en" sz="2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Reduce traffic timing</a:t>
            </a:r>
          </a:p>
          <a:p>
            <a:pPr marL="457200" lvl="0" indent="-292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/>
              <a:buChar char="●"/>
            </a:pPr>
            <a:endParaRPr lang="en" sz="2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just">
              <a:lnSpc>
                <a:spcPct val="115000"/>
              </a:lnSpc>
              <a:buClr>
                <a:srgbClr val="434343"/>
              </a:buClr>
              <a:buSzPts val="1000"/>
              <a:buFont typeface="Roboto"/>
              <a:buChar char="●"/>
            </a:pPr>
            <a:r>
              <a:rPr lang="en" sz="2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Violation detection</a:t>
            </a:r>
          </a:p>
          <a:p>
            <a:pPr marL="16510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</a:pPr>
            <a:endParaRPr lang="en" sz="2000" dirty="0" smtClean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/>
              <a:buChar char="●"/>
            </a:pPr>
            <a:r>
              <a:rPr lang="en" sz="2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Traffic prediction and Route Sugesstion</a:t>
            </a:r>
          </a:p>
          <a:p>
            <a:pPr marL="457200" lvl="0" indent="-292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/>
              <a:buChar char="●"/>
            </a:pPr>
            <a:endParaRPr lang="en" sz="2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/>
              <a:buChar char="●"/>
            </a:pPr>
            <a:r>
              <a:rPr lang="en" sz="2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 – </a:t>
            </a:r>
            <a:r>
              <a:rPr lang="en" sz="2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challan Generation</a:t>
            </a:r>
          </a:p>
          <a:p>
            <a:pPr marL="457200" lvl="0" indent="-292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/>
              <a:buChar char="●"/>
            </a:pPr>
            <a:endParaRPr lang="en" sz="2000" dirty="0" smtClean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/>
              <a:buChar char="●"/>
            </a:pPr>
            <a:r>
              <a:rPr lang="en" sz="2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Ambulance Detection</a:t>
            </a:r>
            <a:endParaRPr sz="2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8590" y="1514853"/>
            <a:ext cx="279175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292100" algn="just">
              <a:lnSpc>
                <a:spcPct val="115000"/>
              </a:lnSpc>
              <a:buClr>
                <a:srgbClr val="434343"/>
              </a:buClr>
              <a:buSzPts val="1000"/>
              <a:buFont typeface="Roboto"/>
              <a:buChar char="●"/>
            </a:pPr>
            <a:r>
              <a:rPr lang="en-US" sz="2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Government</a:t>
            </a:r>
            <a:endParaRPr lang="en-US" sz="2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just">
              <a:lnSpc>
                <a:spcPct val="115000"/>
              </a:lnSpc>
              <a:buClr>
                <a:srgbClr val="434343"/>
              </a:buClr>
              <a:buSzPts val="1000"/>
              <a:buFont typeface="Roboto"/>
              <a:buChar char="●"/>
            </a:pPr>
            <a:endParaRPr lang="en-US" sz="2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just">
              <a:lnSpc>
                <a:spcPct val="115000"/>
              </a:lnSpc>
              <a:buClr>
                <a:srgbClr val="434343"/>
              </a:buClr>
              <a:buSzPts val="1000"/>
              <a:buFont typeface="Roboto"/>
              <a:buChar char="●"/>
            </a:pPr>
            <a:r>
              <a:rPr lang="en-US" sz="2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Logistic Services</a:t>
            </a:r>
            <a:endParaRPr lang="en-US" sz="2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just">
              <a:lnSpc>
                <a:spcPct val="115000"/>
              </a:lnSpc>
              <a:buClr>
                <a:srgbClr val="434343"/>
              </a:buClr>
              <a:buSzPts val="1000"/>
              <a:buFont typeface="Roboto"/>
              <a:buChar char="●"/>
            </a:pPr>
            <a:endParaRPr lang="en-US" sz="2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just">
              <a:lnSpc>
                <a:spcPct val="115000"/>
              </a:lnSpc>
              <a:buClr>
                <a:srgbClr val="434343"/>
              </a:buClr>
              <a:buSzPts val="1000"/>
              <a:buFont typeface="Roboto"/>
              <a:buChar char="●"/>
            </a:pPr>
            <a:r>
              <a:rPr lang="en-US" sz="2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For General Public</a:t>
            </a:r>
            <a:endParaRPr lang="en-US" sz="2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22165"/>
            <a:ext cx="413838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500" b="1" dirty="0">
                <a:solidFill>
                  <a:srgbClr val="B45F0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 Black"/>
              </a:rPr>
              <a:t>Existing Solutions</a:t>
            </a:r>
            <a:endParaRPr sz="3500" b="1" dirty="0">
              <a:solidFill>
                <a:srgbClr val="B45F06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 Black"/>
            </a:endParaRPr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318261"/>
            <a:ext cx="8375100" cy="32506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0">
              <a:spcBef>
                <a:spcPts val="1600"/>
              </a:spcBef>
              <a:spcAft>
                <a:spcPts val="1000"/>
              </a:spcAft>
              <a:buNone/>
            </a:pPr>
            <a:r>
              <a:rPr lang="en-IN" sz="1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Current </a:t>
            </a:r>
            <a:r>
              <a:rPr lang="en-IN" sz="1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Traffic system management </a:t>
            </a:r>
            <a:r>
              <a:rPr lang="en-IN" sz="1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uses</a:t>
            </a:r>
            <a:r>
              <a:rPr lang="en-US" sz="1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marL="742950" indent="-285750">
              <a:spcBef>
                <a:spcPts val="1600"/>
              </a:spcBef>
              <a:spcAft>
                <a:spcPts val="1000"/>
              </a:spcAft>
            </a:pPr>
            <a:r>
              <a:rPr lang="en-US" sz="1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lang="en-US" sz="1400" dirty="0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Fixed timers</a:t>
            </a:r>
            <a:r>
              <a:rPr lang="en-US" sz="1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”  </a:t>
            </a:r>
            <a:r>
              <a:rPr lang="en-US" sz="1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</a:t>
            </a:r>
            <a:r>
              <a:rPr lang="en-US" sz="1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Each </a:t>
            </a:r>
            <a:r>
              <a:rPr lang="en-US" sz="1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lane </a:t>
            </a:r>
            <a:r>
              <a:rPr lang="en-US" sz="1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742950" indent="-285750">
              <a:spcBef>
                <a:spcPts val="1600"/>
              </a:spcBef>
              <a:spcAft>
                <a:spcPts val="1000"/>
              </a:spcAft>
            </a:pPr>
            <a:r>
              <a:rPr lang="en-US" sz="1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lang="en-US" sz="1400" dirty="0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Speed cameras</a:t>
            </a:r>
            <a:r>
              <a:rPr lang="en-US" sz="1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”  </a:t>
            </a:r>
            <a:r>
              <a:rPr lang="en-US" sz="1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detect </a:t>
            </a:r>
            <a:r>
              <a:rPr lang="en-US" sz="1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 speed vehicles.</a:t>
            </a:r>
          </a:p>
          <a:p>
            <a:pPr marL="742950" indent="-285750">
              <a:spcBef>
                <a:spcPts val="1600"/>
              </a:spcBef>
              <a:spcAft>
                <a:spcPts val="1000"/>
              </a:spcAft>
            </a:pPr>
            <a:r>
              <a:rPr lang="en-US" sz="1400" dirty="0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“ Intelligent Cameras”  </a:t>
            </a:r>
            <a:r>
              <a:rPr lang="en-US" sz="1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detect violation </a:t>
            </a:r>
            <a:r>
              <a:rPr lang="en-US" sz="1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detection.</a:t>
            </a:r>
            <a:endParaRPr lang="en-US" sz="1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742950" indent="-285750">
              <a:spcBef>
                <a:spcPts val="1600"/>
              </a:spcBef>
              <a:spcAft>
                <a:spcPts val="1000"/>
              </a:spcAft>
            </a:pPr>
            <a:endParaRPr sz="1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44625" y="1995775"/>
            <a:ext cx="4429800" cy="8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500" b="1" dirty="0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rPr>
              <a:t>Adoption Barriers</a:t>
            </a:r>
            <a:endParaRPr sz="3500" b="1" dirty="0">
              <a:solidFill>
                <a:srgbClr val="B45F0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2"/>
          </p:nvPr>
        </p:nvSpPr>
        <p:spPr>
          <a:xfrm>
            <a:off x="4572000" y="655320"/>
            <a:ext cx="4572001" cy="382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65100" lvl="0" indent="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</a:pPr>
            <a:endParaRPr lang="en-US" sz="2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/>
              <a:buChar char="●"/>
            </a:pPr>
            <a:r>
              <a:rPr lang="en-US" sz="2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Adaption of Edge Computing</a:t>
            </a:r>
            <a:endParaRPr lang="en-US" sz="2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/>
              <a:buChar char="●"/>
            </a:pPr>
            <a:endParaRPr lang="en-US" sz="2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/>
              <a:buChar char="●"/>
            </a:pPr>
            <a:r>
              <a:rPr lang="en-US" sz="2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High Quality Cameras</a:t>
            </a:r>
            <a:endParaRPr lang="en-US" sz="2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/>
              <a:buChar char="●"/>
            </a:pPr>
            <a:endParaRPr lang="en-US" sz="2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/>
              <a:buChar char="●"/>
            </a:pPr>
            <a:r>
              <a:rPr lang="en-US" sz="2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Method of implementation </a:t>
            </a:r>
            <a:r>
              <a:rPr lang="en-US" sz="2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 Large Scale</a:t>
            </a:r>
            <a:endParaRPr lang="en-US" sz="2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65100" lvl="0" indent="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</a:pPr>
            <a:endParaRPr lang="en-US" sz="2000" i="1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290918" y="28569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500" b="1" dirty="0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rPr>
              <a:t>Value Proposition</a:t>
            </a:r>
            <a:endParaRPr sz="3500" b="1" dirty="0">
              <a:solidFill>
                <a:srgbClr val="B45F0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500" b="1" dirty="0">
              <a:solidFill>
                <a:srgbClr val="B45F06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3349200" y="3429875"/>
            <a:ext cx="2445600" cy="7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450245" y="1310595"/>
            <a:ext cx="6982718" cy="2423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>
              <a:lnSpc>
                <a:spcPct val="150000"/>
              </a:lnSpc>
            </a:pPr>
            <a:r>
              <a:rPr lang="en-US" sz="18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1.</a:t>
            </a:r>
            <a:r>
              <a:rPr lang="en-US" sz="1800" dirty="0" smtClean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  <a:r>
              <a:rPr lang="en-US" sz="1800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r>
              <a:rPr lang="en-US" sz="1800" dirty="0" smtClean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amera Radar fusion</a:t>
            </a:r>
            <a:r>
              <a:rPr lang="en-US" sz="1800" dirty="0" smtClean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” </a:t>
            </a:r>
            <a:r>
              <a:rPr lang="en-US" sz="18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to </a:t>
            </a:r>
            <a:r>
              <a:rPr lang="en-US" sz="18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detect and analyze the traffic density of a </a:t>
            </a:r>
            <a:r>
              <a:rPr lang="en-US" sz="18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lane.</a:t>
            </a:r>
          </a:p>
          <a:p>
            <a:pPr marL="457200" lvl="0">
              <a:lnSpc>
                <a:spcPct val="150000"/>
              </a:lnSpc>
            </a:pPr>
            <a:r>
              <a:rPr lang="en-US" sz="18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2. Emergency Vehicle Detection.</a:t>
            </a:r>
          </a:p>
          <a:p>
            <a:pPr marL="457200" lvl="0">
              <a:lnSpc>
                <a:spcPct val="150000"/>
              </a:lnSpc>
            </a:pPr>
            <a:r>
              <a:rPr lang="en-US" sz="18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3. Violation Detection System with more Accuracy and e-challan generation.</a:t>
            </a:r>
          </a:p>
          <a:p>
            <a:pPr marL="457200" lvl="0">
              <a:lnSpc>
                <a:spcPct val="150000"/>
              </a:lnSpc>
            </a:pPr>
            <a:r>
              <a:rPr lang="en-US" sz="18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4. By using Edge Computing to solve latency issues.</a:t>
            </a:r>
          </a:p>
          <a:p>
            <a:pPr marL="457200" lvl="0" algn="ctr">
              <a:lnSpc>
                <a:spcPct val="150000"/>
              </a:lnSpc>
            </a:pPr>
            <a:endParaRPr lang="en-US" sz="1800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500" b="1" dirty="0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rPr>
              <a:t>Solution Concept (MUP)</a:t>
            </a:r>
            <a:endParaRPr sz="3500" b="1" dirty="0">
              <a:solidFill>
                <a:srgbClr val="B45F0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229651" y="1310640"/>
            <a:ext cx="3837736" cy="3459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0">
              <a:spcBef>
                <a:spcPts val="1800"/>
              </a:spcBef>
              <a:buClr>
                <a:srgbClr val="434343"/>
              </a:buClr>
              <a:buSzPts val="1000"/>
            </a:pPr>
            <a:r>
              <a:rPr lang="en-US" dirty="0" smtClean="0"/>
              <a:t>Camera radar fusion technology</a:t>
            </a:r>
          </a:p>
          <a:p>
            <a:pPr marL="508000">
              <a:spcBef>
                <a:spcPts val="1800"/>
              </a:spcBef>
              <a:buClr>
                <a:srgbClr val="434343"/>
              </a:buClr>
              <a:buSzPts val="1000"/>
            </a:pPr>
            <a:r>
              <a:rPr lang="en-US" dirty="0" smtClean="0"/>
              <a:t>robust under extreme weather conditions</a:t>
            </a:r>
          </a:p>
          <a:p>
            <a:pPr marL="450850" indent="-285750">
              <a:spcBef>
                <a:spcPts val="1800"/>
              </a:spcBef>
              <a:buClr>
                <a:srgbClr val="434343"/>
              </a:buClr>
              <a:buSzPts val="1000"/>
            </a:pPr>
            <a:r>
              <a:rPr lang="en-US" dirty="0" smtClean="0"/>
              <a:t>High density lane with more Green signal time.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387" y="1569720"/>
            <a:ext cx="4985173" cy="28041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54864" y="0"/>
            <a:ext cx="4572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sound </a:t>
            </a:r>
            <a:r>
              <a:rPr lang="en-US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of the traffic </a:t>
            </a:r>
            <a:r>
              <a:rPr 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matched </a:t>
            </a:r>
            <a:r>
              <a:rPr lang="en-US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with </a:t>
            </a:r>
            <a:r>
              <a:rPr 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ambulance frequency(DL model), if found - high </a:t>
            </a:r>
            <a:r>
              <a:rPr lang="en-US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priority.</a:t>
            </a:r>
          </a:p>
          <a:p>
            <a:pPr marL="7429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No helmet, wrong turn </a:t>
            </a:r>
            <a:r>
              <a:rPr 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– number plate recognized - reported </a:t>
            </a:r>
            <a:r>
              <a:rPr lang="en-US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to the control room and e-</a:t>
            </a:r>
            <a:r>
              <a:rPr lang="en-US" dirty="0" err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chalaan</a:t>
            </a:r>
            <a:r>
              <a:rPr lang="en-US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will be </a:t>
            </a:r>
            <a:r>
              <a:rPr 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generate.</a:t>
            </a:r>
          </a:p>
          <a:p>
            <a:pPr marL="7429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Edge Computing </a:t>
            </a:r>
            <a:r>
              <a:rPr lang="en-US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is used </a:t>
            </a:r>
            <a:r>
              <a:rPr 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and </a:t>
            </a:r>
            <a:r>
              <a:rPr lang="en-US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producing the output in signal </a:t>
            </a:r>
            <a:r>
              <a:rPr 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time</a:t>
            </a:r>
          </a:p>
          <a:p>
            <a:pPr marL="7429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</a:t>
            </a:r>
            <a:r>
              <a:rPr lang="en-US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data </a:t>
            </a:r>
            <a:r>
              <a:rPr 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from </a:t>
            </a:r>
            <a:r>
              <a:rPr lang="en-US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camera is fed to the ml model and in the future is used to </a:t>
            </a:r>
            <a:r>
              <a:rPr lang="en-US" dirty="0">
                <a:solidFill>
                  <a:srgbClr val="C00000"/>
                </a:solidFill>
                <a:sym typeface="Lato"/>
              </a:rPr>
              <a:t>predict the traffic congestion</a:t>
            </a:r>
            <a:r>
              <a:rPr lang="en-US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in a particular area and suggest routes for users.</a:t>
            </a:r>
          </a:p>
          <a:p>
            <a:pPr marL="7429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304" y="292608"/>
            <a:ext cx="3752720" cy="415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42928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374</Words>
  <Application>Microsoft Office PowerPoint</Application>
  <PresentationFormat>On-screen Show (16:9)</PresentationFormat>
  <Paragraphs>64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Roboto</vt:lpstr>
      <vt:lpstr>Roboto Black</vt:lpstr>
      <vt:lpstr>Arial</vt:lpstr>
      <vt:lpstr>Playfair Display</vt:lpstr>
      <vt:lpstr>Lato</vt:lpstr>
      <vt:lpstr>Simple Light</vt:lpstr>
      <vt:lpstr>AI TRAFFIC CONTROLLER</vt:lpstr>
      <vt:lpstr>AI-based Smart traffic management and enforcement system</vt:lpstr>
      <vt:lpstr>Significance</vt:lpstr>
      <vt:lpstr>PowerPoint Presentation</vt:lpstr>
      <vt:lpstr>Existing Solutions</vt:lpstr>
      <vt:lpstr>Adoption Barriers</vt:lpstr>
      <vt:lpstr>Value Proposition </vt:lpstr>
      <vt:lpstr>Solution Concept (MUP)</vt:lpstr>
      <vt:lpstr>PowerPoint Presentation</vt:lpstr>
      <vt:lpstr>PowerPoint Presentation</vt:lpstr>
      <vt:lpstr>Next Steps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&lt;Innovation Title&gt;</dc:title>
  <dc:creator>Logashankar R</dc:creator>
  <cp:lastModifiedBy>Microsoft account</cp:lastModifiedBy>
  <cp:revision>49</cp:revision>
  <dcterms:modified xsi:type="dcterms:W3CDTF">2023-02-02T17:48:09Z</dcterms:modified>
</cp:coreProperties>
</file>