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3CB5-583A-4683-87D0-651733CB1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C6E589-31D9-4A8F-B024-827BBC695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3D110F-DA44-4154-B9E4-5F4E5768E157}"/>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4FFD38F6-0274-4AFE-886B-88DAEBE51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2D6EA-C104-4430-943C-2863AC751FB9}"/>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201582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8272-A902-40E6-AD6C-FC8007028E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7C84C-674C-468D-80AB-3C0F618979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38F37-8722-41A3-9F41-6EBBB1086869}"/>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D2E00EB4-87F7-4B57-BE69-238474ED0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78564-024A-4029-92D1-B9870506C7DD}"/>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122415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841F8-6BAA-45F2-B89A-999C5DB72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F25136-5A52-4F8A-848F-EE0BE79579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79EDB-46F1-4F6C-8746-7FFF1D6FCC04}"/>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8005B4F6-C3C9-4B31-AA77-2F8D1A299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8682D-C737-4AC5-B3C1-6AEB80D94084}"/>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226964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5CF5-29F8-444D-AB27-AFB4197E7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5A154-BE0C-4BAF-B9D4-2D9579EA0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082E8E-74DD-48BF-825C-AAA81B073F01}"/>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20C7847C-90C1-4075-BD8F-A24E7B3D6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764B7-107F-465F-8921-7AE9244808B7}"/>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284692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03E-C718-405F-9E4B-81E9D4C302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92525-E75D-4BE2-B844-28CFB4713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E6640-3BFB-4501-83B5-8036C4EFE4B3}"/>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27D844C0-5777-4C04-A637-4A398A25F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46CDA-4939-4A62-8A3A-4C59E12354B3}"/>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111523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159F-9AE9-4112-A9AC-D95F9D160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AD3F61-94FF-44EF-BEB4-C91F79E20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5AAA0-CF03-4E11-897B-DCDB7CDE38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196031-E468-42C6-BD47-523C3CAB267E}"/>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6" name="Footer Placeholder 5">
            <a:extLst>
              <a:ext uri="{FF2B5EF4-FFF2-40B4-BE49-F238E27FC236}">
                <a16:creationId xmlns:a16="http://schemas.microsoft.com/office/drawing/2014/main" id="{92B916DD-3368-4130-ACA8-C2BEF5182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18AF1-DC32-4202-9AB8-69401DFF2281}"/>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343866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E95A-708D-4C50-98F9-91AFB82019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1E55E0-9CEE-493F-A027-FEFF5BC31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AA5E8-43BC-4382-8DCF-1574DA4F03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E16DB2-3A89-4FCE-BE2E-50AC66F34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0E9B9-A4F6-4ACE-9820-9F9CA090D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08F1F3-3001-4520-9F0F-88DE7748201D}"/>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8" name="Footer Placeholder 7">
            <a:extLst>
              <a:ext uri="{FF2B5EF4-FFF2-40B4-BE49-F238E27FC236}">
                <a16:creationId xmlns:a16="http://schemas.microsoft.com/office/drawing/2014/main" id="{D9128CAC-329B-45BD-825F-19EF956DF9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963BFC-32EE-4533-9B82-B73F233F3C9B}"/>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119386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414F-68A7-4762-BCB1-E80F9562C2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DF1EA3-53CE-401C-B4C3-BA5A453B1DED}"/>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4" name="Footer Placeholder 3">
            <a:extLst>
              <a:ext uri="{FF2B5EF4-FFF2-40B4-BE49-F238E27FC236}">
                <a16:creationId xmlns:a16="http://schemas.microsoft.com/office/drawing/2014/main" id="{41BEE5C0-DA83-46DB-8536-225123421E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BE66BF-E8DA-4967-832C-A551A242C4BA}"/>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234573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F7350-AEE6-4A44-9005-C265495AAF57}"/>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3" name="Footer Placeholder 2">
            <a:extLst>
              <a:ext uri="{FF2B5EF4-FFF2-40B4-BE49-F238E27FC236}">
                <a16:creationId xmlns:a16="http://schemas.microsoft.com/office/drawing/2014/main" id="{63FFC67F-5620-45F8-A1C9-93CD74924E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12B674-D109-4323-A4E6-2146256309FC}"/>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420030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43EE-930A-49A0-BEA5-32366D68C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38AF9E-8E86-4FD6-A25F-E519C6443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20C257-E903-40FF-AC7B-C24EDC626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C816-B1B9-4D6C-A5FB-37DCD8B31E1D}"/>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6" name="Footer Placeholder 5">
            <a:extLst>
              <a:ext uri="{FF2B5EF4-FFF2-40B4-BE49-F238E27FC236}">
                <a16:creationId xmlns:a16="http://schemas.microsoft.com/office/drawing/2014/main" id="{D45DC3BD-56E1-4D06-A308-55916F62A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4134A-05A1-4993-A7E2-CAD2E91EC46F}"/>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103028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AD61-DE15-48A4-95D0-90DD4120B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531D81-E9CA-42E9-95B1-7B060F4FD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36683B-3E0B-452B-9A0F-82542A780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40543-2AE0-4697-A64F-910CF3C03933}"/>
              </a:ext>
            </a:extLst>
          </p:cNvPr>
          <p:cNvSpPr>
            <a:spLocks noGrp="1"/>
          </p:cNvSpPr>
          <p:nvPr>
            <p:ph type="dt" sz="half" idx="10"/>
          </p:nvPr>
        </p:nvSpPr>
        <p:spPr/>
        <p:txBody>
          <a:bodyPr/>
          <a:lstStyle/>
          <a:p>
            <a:fld id="{40923982-CCC2-4ABE-9331-BFCB18F37B0A}" type="datetimeFigureOut">
              <a:rPr lang="en-IN" smtClean="0"/>
              <a:t>18-11-2024</a:t>
            </a:fld>
            <a:endParaRPr lang="en-IN"/>
          </a:p>
        </p:txBody>
      </p:sp>
      <p:sp>
        <p:nvSpPr>
          <p:cNvPr id="6" name="Footer Placeholder 5">
            <a:extLst>
              <a:ext uri="{FF2B5EF4-FFF2-40B4-BE49-F238E27FC236}">
                <a16:creationId xmlns:a16="http://schemas.microsoft.com/office/drawing/2014/main" id="{13196660-9D49-4C7B-843F-197C10C1E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E25A2C-173C-4EDA-9FDE-E1087FC55293}"/>
              </a:ext>
            </a:extLst>
          </p:cNvPr>
          <p:cNvSpPr>
            <a:spLocks noGrp="1"/>
          </p:cNvSpPr>
          <p:nvPr>
            <p:ph type="sldNum" sz="quarter" idx="12"/>
          </p:nvPr>
        </p:nvSpPr>
        <p:spPr/>
        <p:txBody>
          <a:bodyPr/>
          <a:lstStyle/>
          <a:p>
            <a:fld id="{5C29FEBF-DBF3-4000-A86B-FDD5941D8F6D}" type="slidenum">
              <a:rPr lang="en-IN" smtClean="0"/>
              <a:t>‹#›</a:t>
            </a:fld>
            <a:endParaRPr lang="en-IN"/>
          </a:p>
        </p:txBody>
      </p:sp>
    </p:spTree>
    <p:extLst>
      <p:ext uri="{BB962C8B-B14F-4D97-AF65-F5344CB8AC3E}">
        <p14:creationId xmlns:p14="http://schemas.microsoft.com/office/powerpoint/2010/main" val="324069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9388-7552-41AC-844C-4ED8E7349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9F7442-CD86-4196-A69B-4E0C05D68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6FA47-F0CB-424D-9B50-3B9E67024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23982-CCC2-4ABE-9331-BFCB18F37B0A}" type="datetimeFigureOut">
              <a:rPr lang="en-IN" smtClean="0"/>
              <a:t>18-11-2024</a:t>
            </a:fld>
            <a:endParaRPr lang="en-IN"/>
          </a:p>
        </p:txBody>
      </p:sp>
      <p:sp>
        <p:nvSpPr>
          <p:cNvPr id="5" name="Footer Placeholder 4">
            <a:extLst>
              <a:ext uri="{FF2B5EF4-FFF2-40B4-BE49-F238E27FC236}">
                <a16:creationId xmlns:a16="http://schemas.microsoft.com/office/drawing/2014/main" id="{86C5CBDA-73A1-4166-9AD6-84A96870F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23F8AF-88C2-4F23-B5A5-439500405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9FEBF-DBF3-4000-A86B-FDD5941D8F6D}" type="slidenum">
              <a:rPr lang="en-IN" smtClean="0"/>
              <a:t>‹#›</a:t>
            </a:fld>
            <a:endParaRPr lang="en-IN"/>
          </a:p>
        </p:txBody>
      </p:sp>
    </p:spTree>
    <p:extLst>
      <p:ext uri="{BB962C8B-B14F-4D97-AF65-F5344CB8AC3E}">
        <p14:creationId xmlns:p14="http://schemas.microsoft.com/office/powerpoint/2010/main" val="300997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1BD4B-A034-4865-AD16-825F3C4FC9D9}"/>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100" kern="1200">
                <a:solidFill>
                  <a:srgbClr val="FFFFFF"/>
                </a:solidFill>
                <a:latin typeface="+mj-lt"/>
                <a:ea typeface="+mj-ea"/>
                <a:cs typeface="+mj-cs"/>
              </a:rPr>
              <a:t>Skill Development (Node – API)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0585EB2F-A941-46B2-9E2C-11A33DE717DC}"/>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a:t>Promises &amp; Async await</a:t>
            </a:r>
          </a:p>
          <a:p>
            <a:pPr indent="-228600" algn="l">
              <a:buFont typeface="Arial" panose="020B0604020202020204" pitchFamily="34" charset="0"/>
              <a:buChar char="•"/>
            </a:pPr>
            <a:r>
              <a:rPr lang="en-US"/>
              <a:t>Error Handling (Try…Catch)</a:t>
            </a:r>
          </a:p>
          <a:p>
            <a:pPr indent="-228600" algn="l">
              <a:buFont typeface="Arial" panose="020B0604020202020204" pitchFamily="34" charset="0"/>
              <a:buChar char="•"/>
            </a:pPr>
            <a:r>
              <a:rPr lang="en-US"/>
              <a:t>Event Emitters &amp; Event Loop</a:t>
            </a:r>
          </a:p>
          <a:p>
            <a:pPr indent="-228600" algn="l">
              <a:buFont typeface="Arial" panose="020B0604020202020204" pitchFamily="34" charset="0"/>
              <a:buChar char="•"/>
            </a:pPr>
            <a:r>
              <a:rPr lang="en-US"/>
              <a:t>File Handling – Stream, Buffer, Blob, Base64</a:t>
            </a:r>
          </a:p>
        </p:txBody>
      </p:sp>
    </p:spTree>
    <p:extLst>
      <p:ext uri="{BB962C8B-B14F-4D97-AF65-F5344CB8AC3E}">
        <p14:creationId xmlns:p14="http://schemas.microsoft.com/office/powerpoint/2010/main" val="296960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7467-F7EE-49F4-BC5D-137698D8BEF4}"/>
              </a:ext>
            </a:extLst>
          </p:cNvPr>
          <p:cNvSpPr>
            <a:spLocks noGrp="1"/>
          </p:cNvSpPr>
          <p:nvPr>
            <p:ph type="title"/>
          </p:nvPr>
        </p:nvSpPr>
        <p:spPr/>
        <p:txBody>
          <a:bodyPr/>
          <a:lstStyle/>
          <a:p>
            <a:r>
              <a:rPr lang="en-IN" dirty="0"/>
              <a:t>Blob</a:t>
            </a:r>
          </a:p>
        </p:txBody>
      </p:sp>
      <p:sp>
        <p:nvSpPr>
          <p:cNvPr id="3" name="Content Placeholder 2">
            <a:extLst>
              <a:ext uri="{FF2B5EF4-FFF2-40B4-BE49-F238E27FC236}">
                <a16:creationId xmlns:a16="http://schemas.microsoft.com/office/drawing/2014/main" id="{F82C81A6-27D4-455E-ABF5-B47E4E6AD39D}"/>
              </a:ext>
            </a:extLst>
          </p:cNvPr>
          <p:cNvSpPr>
            <a:spLocks noGrp="1"/>
          </p:cNvSpPr>
          <p:nvPr>
            <p:ph idx="1"/>
          </p:nvPr>
        </p:nvSpPr>
        <p:spPr/>
        <p:txBody>
          <a:bodyPr>
            <a:normAutofit/>
          </a:bodyPr>
          <a:lstStyle/>
          <a:p>
            <a:r>
              <a:rPr lang="en-US" sz="2000" dirty="0"/>
              <a:t>A </a:t>
            </a:r>
            <a:r>
              <a:rPr lang="en-US" sz="2000" b="1" dirty="0"/>
              <a:t>Blob</a:t>
            </a:r>
            <a:r>
              <a:rPr lang="en-US" sz="2000" dirty="0"/>
              <a:t> (Binary Large Object) is a data structure that represents raw data, similar to a Buffer, but typically used in web browsers. Blobs are often used to handle large files, like images or videos, in a client-side environment.</a:t>
            </a:r>
          </a:p>
          <a:p>
            <a:r>
              <a:rPr lang="en-US" sz="2000" b="1" dirty="0"/>
              <a:t>Example in a Browser:</a:t>
            </a:r>
          </a:p>
          <a:p>
            <a:r>
              <a:rPr lang="en-US" sz="2000" dirty="0"/>
              <a:t>Creating and downloading a Blob:</a:t>
            </a:r>
          </a:p>
          <a:p>
            <a:endParaRPr lang="en-IN" sz="2000" dirty="0"/>
          </a:p>
        </p:txBody>
      </p:sp>
    </p:spTree>
    <p:extLst>
      <p:ext uri="{BB962C8B-B14F-4D97-AF65-F5344CB8AC3E}">
        <p14:creationId xmlns:p14="http://schemas.microsoft.com/office/powerpoint/2010/main" val="419647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58F-9091-4131-A963-06B156FBF221}"/>
              </a:ext>
            </a:extLst>
          </p:cNvPr>
          <p:cNvSpPr>
            <a:spLocks noGrp="1"/>
          </p:cNvSpPr>
          <p:nvPr>
            <p:ph type="title"/>
          </p:nvPr>
        </p:nvSpPr>
        <p:spPr/>
        <p:txBody>
          <a:bodyPr/>
          <a:lstStyle/>
          <a:p>
            <a:r>
              <a:rPr lang="en-IN" dirty="0"/>
              <a:t>Bas64</a:t>
            </a:r>
            <a:br>
              <a:rPr lang="en-IN" dirty="0"/>
            </a:br>
            <a:endParaRPr lang="en-IN" dirty="0"/>
          </a:p>
        </p:txBody>
      </p:sp>
      <p:sp>
        <p:nvSpPr>
          <p:cNvPr id="3" name="Content Placeholder 2">
            <a:extLst>
              <a:ext uri="{FF2B5EF4-FFF2-40B4-BE49-F238E27FC236}">
                <a16:creationId xmlns:a16="http://schemas.microsoft.com/office/drawing/2014/main" id="{21143338-FA2F-423A-A449-29FCE32D9209}"/>
              </a:ext>
            </a:extLst>
          </p:cNvPr>
          <p:cNvSpPr>
            <a:spLocks noGrp="1"/>
          </p:cNvSpPr>
          <p:nvPr>
            <p:ph idx="1"/>
          </p:nvPr>
        </p:nvSpPr>
        <p:spPr/>
        <p:txBody>
          <a:bodyPr/>
          <a:lstStyle/>
          <a:p>
            <a:r>
              <a:rPr lang="en-US" b="1" dirty="0"/>
              <a:t>Base64</a:t>
            </a:r>
            <a:r>
              <a:rPr lang="en-US" dirty="0"/>
              <a:t> is an encoding scheme that represents binary data as a string of ASCII characters. It is commonly used to encode data for storage or transfer in text-based formats (e.g., embedding images in HTML or sending binary files over JSON).</a:t>
            </a:r>
          </a:p>
          <a:p>
            <a:r>
              <a:rPr lang="en-US" b="1" dirty="0"/>
              <a:t>Use Cases:</a:t>
            </a:r>
          </a:p>
          <a:p>
            <a:pPr>
              <a:buFont typeface="+mj-lt"/>
              <a:buAutoNum type="arabicPeriod"/>
            </a:pPr>
            <a:r>
              <a:rPr lang="en-US" dirty="0"/>
              <a:t>Embedding images or files in text-based formats (e.g., data URIs in HTML).</a:t>
            </a:r>
          </a:p>
          <a:p>
            <a:pPr>
              <a:buFont typeface="+mj-lt"/>
              <a:buAutoNum type="arabicPeriod"/>
            </a:pPr>
            <a:r>
              <a:rPr lang="en-US" dirty="0"/>
              <a:t>Sending binary data in web APIs.</a:t>
            </a:r>
          </a:p>
          <a:p>
            <a:pPr>
              <a:buFont typeface="+mj-lt"/>
              <a:buAutoNum type="arabicPeriod"/>
            </a:pPr>
            <a:r>
              <a:rPr lang="en-US" dirty="0"/>
              <a:t>Encoding sensitive data for transmission.</a:t>
            </a:r>
          </a:p>
          <a:p>
            <a:endParaRPr lang="en-IN" dirty="0"/>
          </a:p>
        </p:txBody>
      </p:sp>
    </p:spTree>
    <p:extLst>
      <p:ext uri="{BB962C8B-B14F-4D97-AF65-F5344CB8AC3E}">
        <p14:creationId xmlns:p14="http://schemas.microsoft.com/office/powerpoint/2010/main" val="277496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0221-D504-4E36-BBE2-AFEBFBCB2525}"/>
              </a:ext>
            </a:extLst>
          </p:cNvPr>
          <p:cNvSpPr>
            <a:spLocks noGrp="1"/>
          </p:cNvSpPr>
          <p:nvPr>
            <p:ph type="title"/>
          </p:nvPr>
        </p:nvSpPr>
        <p:spPr/>
        <p:txBody>
          <a:bodyPr/>
          <a:lstStyle/>
          <a:p>
            <a:r>
              <a:rPr lang="en-IN" dirty="0"/>
              <a:t>Promises</a:t>
            </a:r>
          </a:p>
        </p:txBody>
      </p:sp>
      <p:sp>
        <p:nvSpPr>
          <p:cNvPr id="3" name="Content Placeholder 2">
            <a:extLst>
              <a:ext uri="{FF2B5EF4-FFF2-40B4-BE49-F238E27FC236}">
                <a16:creationId xmlns:a16="http://schemas.microsoft.com/office/drawing/2014/main" id="{EFD37662-3CB4-46CD-B4C4-8636B932B26B}"/>
              </a:ext>
            </a:extLst>
          </p:cNvPr>
          <p:cNvSpPr>
            <a:spLocks noGrp="1"/>
          </p:cNvSpPr>
          <p:nvPr>
            <p:ph idx="1"/>
          </p:nvPr>
        </p:nvSpPr>
        <p:spPr/>
        <p:txBody>
          <a:bodyPr>
            <a:normAutofit/>
          </a:bodyPr>
          <a:lstStyle/>
          <a:p>
            <a:pPr marL="0" indent="0">
              <a:buNone/>
            </a:pPr>
            <a:r>
              <a:rPr lang="en-US" sz="2000" dirty="0"/>
              <a:t>An object that may produce a single value some time in the future: either a resolved value, or a reason that it's not resolved (e.g., a network error occurred). A promise may be in one of 3 possible states: fulfilled, rejected, or pending.</a:t>
            </a:r>
          </a:p>
          <a:p>
            <a:pPr marL="0" indent="0">
              <a:buNone/>
            </a:pPr>
            <a:r>
              <a:rPr lang="en-US" sz="2000" b="1" dirty="0"/>
              <a:t>States of a Promise</a:t>
            </a:r>
          </a:p>
          <a:p>
            <a:pPr>
              <a:buFontTx/>
              <a:buChar char="-"/>
            </a:pPr>
            <a:r>
              <a:rPr lang="en-US" sz="2000" dirty="0"/>
              <a:t>Pending: The initial state, neither fulfilled nor rejected.</a:t>
            </a:r>
          </a:p>
          <a:p>
            <a:pPr>
              <a:buFontTx/>
              <a:buChar char="-"/>
            </a:pPr>
            <a:r>
              <a:rPr lang="en-US" sz="2000" dirty="0"/>
              <a:t>Fulfilled: The operation completed successfully, and the promise now has a resulting value.</a:t>
            </a:r>
          </a:p>
          <a:p>
            <a:pPr>
              <a:buFontTx/>
              <a:buChar char="-"/>
            </a:pPr>
            <a:r>
              <a:rPr lang="en-US" sz="2000" dirty="0"/>
              <a:t>Rejected: The operation failed, and the promise has a reason (error).</a:t>
            </a:r>
          </a:p>
          <a:p>
            <a:pPr>
              <a:buFontTx/>
              <a:buChar char="-"/>
            </a:pPr>
            <a:endParaRPr lang="en-US" sz="2000" dirty="0"/>
          </a:p>
          <a:p>
            <a:pPr marL="0" indent="0">
              <a:buNone/>
            </a:pPr>
            <a:r>
              <a:rPr lang="en-US" sz="2000" b="1" dirty="0"/>
              <a:t>Immutable</a:t>
            </a:r>
            <a:r>
              <a:rPr lang="en-US" sz="2000" dirty="0"/>
              <a:t>: Once a promise is fulfilled or rejected, its state cannot change.</a:t>
            </a:r>
          </a:p>
          <a:p>
            <a:pPr marL="0" indent="0">
              <a:buNone/>
            </a:pPr>
            <a:r>
              <a:rPr lang="en-US" sz="2000" b="1" dirty="0"/>
              <a:t>Chaining</a:t>
            </a:r>
            <a:r>
              <a:rPr lang="en-US" sz="2000" dirty="0"/>
              <a:t>: Promises can be chained using .then() to handle the result of asynchronous operations in a sequence.</a:t>
            </a:r>
            <a:endParaRPr lang="en-IN" sz="2000" dirty="0"/>
          </a:p>
        </p:txBody>
      </p:sp>
    </p:spTree>
    <p:extLst>
      <p:ext uri="{BB962C8B-B14F-4D97-AF65-F5344CB8AC3E}">
        <p14:creationId xmlns:p14="http://schemas.microsoft.com/office/powerpoint/2010/main" val="244408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F04A-26E1-4A64-818D-C602EC64A210}"/>
              </a:ext>
            </a:extLst>
          </p:cNvPr>
          <p:cNvSpPr>
            <a:spLocks noGrp="1"/>
          </p:cNvSpPr>
          <p:nvPr>
            <p:ph type="title"/>
          </p:nvPr>
        </p:nvSpPr>
        <p:spPr>
          <a:xfrm>
            <a:off x="541867" y="203728"/>
            <a:ext cx="10515600" cy="1325563"/>
          </a:xfrm>
        </p:spPr>
        <p:txBody>
          <a:bodyPr/>
          <a:lstStyle/>
          <a:p>
            <a:r>
              <a:rPr lang="en-IN" dirty="0"/>
              <a:t>Async Await</a:t>
            </a:r>
          </a:p>
        </p:txBody>
      </p:sp>
      <p:sp>
        <p:nvSpPr>
          <p:cNvPr id="3" name="Content Placeholder 2">
            <a:extLst>
              <a:ext uri="{FF2B5EF4-FFF2-40B4-BE49-F238E27FC236}">
                <a16:creationId xmlns:a16="http://schemas.microsoft.com/office/drawing/2014/main" id="{C22552FE-A2D4-40F4-AE71-E145636F0126}"/>
              </a:ext>
            </a:extLst>
          </p:cNvPr>
          <p:cNvSpPr>
            <a:spLocks noGrp="1"/>
          </p:cNvSpPr>
          <p:nvPr>
            <p:ph idx="1"/>
          </p:nvPr>
        </p:nvSpPr>
        <p:spPr>
          <a:xfrm>
            <a:off x="541867" y="1529291"/>
            <a:ext cx="10515600" cy="4351338"/>
          </a:xfrm>
        </p:spPr>
        <p:txBody>
          <a:bodyPr>
            <a:normAutofit/>
          </a:bodyPr>
          <a:lstStyle/>
          <a:p>
            <a:pPr marL="0" indent="0">
              <a:buNone/>
            </a:pPr>
            <a:r>
              <a:rPr lang="en-US" sz="2000" b="1" dirty="0"/>
              <a:t>async</a:t>
            </a:r>
            <a:r>
              <a:rPr lang="en-US" sz="2000" dirty="0"/>
              <a:t> and </a:t>
            </a:r>
            <a:r>
              <a:rPr lang="en-US" sz="2000" b="1" dirty="0"/>
              <a:t>await</a:t>
            </a:r>
            <a:r>
              <a:rPr lang="en-US" sz="2000" dirty="0"/>
              <a:t> are keywords used to handle asynchronous operations in a more readable and structured way compared to traditional methods like callbacks or </a:t>
            </a:r>
            <a:r>
              <a:rPr lang="en-US" sz="2000" dirty="0" err="1"/>
              <a:t>Promise.then</a:t>
            </a:r>
            <a:r>
              <a:rPr lang="en-US" sz="2000" dirty="0"/>
              <a:t>(). </a:t>
            </a:r>
          </a:p>
          <a:p>
            <a:pPr marL="0" indent="0">
              <a:buNone/>
            </a:pPr>
            <a:r>
              <a:rPr lang="en-US" sz="2000" b="1" dirty="0"/>
              <a:t>Async</a:t>
            </a:r>
            <a:r>
              <a:rPr lang="en-US" sz="2000" dirty="0"/>
              <a:t> Used to define a function that returns a Promise. </a:t>
            </a:r>
          </a:p>
          <a:p>
            <a:pPr marL="0" indent="0">
              <a:buNone/>
            </a:pPr>
            <a:r>
              <a:rPr lang="en-US" sz="2000" dirty="0"/>
              <a:t>Inside an async function, you can use await to pause the execution until the Promise resolves or rejects.</a:t>
            </a:r>
          </a:p>
          <a:p>
            <a:pPr marL="0" indent="0">
              <a:buNone/>
            </a:pPr>
            <a:r>
              <a:rPr lang="en-US" sz="2000" b="1" dirty="0"/>
              <a:t>Await</a:t>
            </a:r>
            <a:r>
              <a:rPr lang="en-US" sz="2000" dirty="0"/>
              <a:t> Can only be used inside async functions. Pauses the execution of the async function until the Promise it is waiting for settles (either resolves or rejects).</a:t>
            </a:r>
          </a:p>
          <a:p>
            <a:pPr marL="0" indent="0">
              <a:buNone/>
            </a:pPr>
            <a:r>
              <a:rPr lang="en-US" sz="2000" dirty="0"/>
              <a:t>Returns the resolved value of the Promise. If the Promise rejects, it throws the error. </a:t>
            </a:r>
          </a:p>
          <a:p>
            <a:pPr marL="0" indent="0">
              <a:buNone/>
            </a:pPr>
            <a:r>
              <a:rPr lang="en-US" sz="2000" b="1" dirty="0"/>
              <a:t>Benefits</a:t>
            </a:r>
          </a:p>
          <a:p>
            <a:pPr marL="0" indent="0">
              <a:buNone/>
            </a:pPr>
            <a:r>
              <a:rPr lang="en-US" sz="2000" dirty="0"/>
              <a:t>Improves code readability and avoids "callback hell.“</a:t>
            </a:r>
          </a:p>
          <a:p>
            <a:pPr marL="0" indent="0">
              <a:buNone/>
            </a:pPr>
            <a:r>
              <a:rPr lang="en-US" sz="2000" dirty="0"/>
              <a:t>Makes handling errors easier using try-catch blocks.</a:t>
            </a:r>
            <a:endParaRPr lang="en-IN" sz="2000" dirty="0"/>
          </a:p>
        </p:txBody>
      </p:sp>
    </p:spTree>
    <p:extLst>
      <p:ext uri="{BB962C8B-B14F-4D97-AF65-F5344CB8AC3E}">
        <p14:creationId xmlns:p14="http://schemas.microsoft.com/office/powerpoint/2010/main" val="367285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7140-3B2D-4363-8078-AA2756ED19BA}"/>
              </a:ext>
            </a:extLst>
          </p:cNvPr>
          <p:cNvSpPr>
            <a:spLocks noGrp="1"/>
          </p:cNvSpPr>
          <p:nvPr>
            <p:ph type="title"/>
          </p:nvPr>
        </p:nvSpPr>
        <p:spPr/>
        <p:txBody>
          <a:bodyPr/>
          <a:lstStyle/>
          <a:p>
            <a:r>
              <a:rPr lang="en-IN" dirty="0"/>
              <a:t>Error Handling</a:t>
            </a:r>
          </a:p>
        </p:txBody>
      </p:sp>
      <p:sp>
        <p:nvSpPr>
          <p:cNvPr id="3" name="Content Placeholder 2">
            <a:extLst>
              <a:ext uri="{FF2B5EF4-FFF2-40B4-BE49-F238E27FC236}">
                <a16:creationId xmlns:a16="http://schemas.microsoft.com/office/drawing/2014/main" id="{E049BE8E-8812-4A2E-BDC7-B5741EC096EF}"/>
              </a:ext>
            </a:extLst>
          </p:cNvPr>
          <p:cNvSpPr>
            <a:spLocks noGrp="1"/>
          </p:cNvSpPr>
          <p:nvPr>
            <p:ph idx="1"/>
          </p:nvPr>
        </p:nvSpPr>
        <p:spPr/>
        <p:txBody>
          <a:bodyPr>
            <a:normAutofit/>
          </a:bodyPr>
          <a:lstStyle/>
          <a:p>
            <a:pPr marL="0" indent="0">
              <a:buNone/>
            </a:pPr>
            <a:r>
              <a:rPr lang="en-US" sz="1800" dirty="0"/>
              <a:t>Error handling in JavaScript is the process of managing and responding to errors during program execution. JavaScript provides mechanisms like try-catch, throw, and built-in error objects to deal with errors effectively.</a:t>
            </a:r>
          </a:p>
          <a:p>
            <a:pPr marL="0" indent="0">
              <a:buNone/>
            </a:pPr>
            <a:endParaRPr lang="en-US" sz="1800" dirty="0"/>
          </a:p>
          <a:p>
            <a:pPr marL="0" indent="0">
              <a:buNone/>
            </a:pPr>
            <a:r>
              <a:rPr lang="en-US" sz="1800" dirty="0"/>
              <a:t>Types of Errors in JavaScript</a:t>
            </a:r>
          </a:p>
          <a:p>
            <a:pPr marL="0" indent="0">
              <a:buNone/>
            </a:pPr>
            <a:r>
              <a:rPr lang="en-US" sz="2000" b="1" dirty="0"/>
              <a:t>Syntax Errors</a:t>
            </a:r>
            <a:r>
              <a:rPr lang="en-US" sz="2000" dirty="0"/>
              <a:t>: Errors in the code syntax, such as missing parentheses or incorrect keywords. These are caught during compilation.</a:t>
            </a:r>
          </a:p>
          <a:p>
            <a:pPr marL="0" indent="0">
              <a:buNone/>
            </a:pPr>
            <a:r>
              <a:rPr lang="en-US" sz="2000" b="1" dirty="0"/>
              <a:t>Runtime Errors</a:t>
            </a:r>
            <a:r>
              <a:rPr lang="en-US" sz="2000" dirty="0"/>
              <a:t>: Errors that occur during execution, such as referencing an undefined variable.</a:t>
            </a:r>
          </a:p>
          <a:p>
            <a:pPr marL="0" indent="0">
              <a:buNone/>
            </a:pPr>
            <a:r>
              <a:rPr lang="en-US" sz="2000" b="1" dirty="0"/>
              <a:t>Logical Errors</a:t>
            </a:r>
            <a:r>
              <a:rPr lang="en-US" sz="2000" dirty="0"/>
              <a:t>: Bugs in the logic of the code that cause incorrect results, even though no exceptions are thrown.</a:t>
            </a:r>
          </a:p>
          <a:p>
            <a:pPr marL="0" indent="0">
              <a:buNone/>
            </a:pPr>
            <a:endParaRPr lang="en-US" sz="2000" dirty="0"/>
          </a:p>
          <a:p>
            <a:pPr marL="0" indent="0">
              <a:buNone/>
            </a:pPr>
            <a:r>
              <a:rPr lang="en-US" sz="2000" dirty="0"/>
              <a:t>Try-catch Block: The try-catch block is used to catch and handle exceptions during runtime.</a:t>
            </a:r>
            <a:endParaRPr lang="en-IN" sz="3200" dirty="0"/>
          </a:p>
        </p:txBody>
      </p:sp>
    </p:spTree>
    <p:extLst>
      <p:ext uri="{BB962C8B-B14F-4D97-AF65-F5344CB8AC3E}">
        <p14:creationId xmlns:p14="http://schemas.microsoft.com/office/powerpoint/2010/main" val="195483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D910-7E2A-4C00-9AF7-D4C3BEFA70A2}"/>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6CECBB0A-0A27-47FD-BFFA-72842968D0EA}"/>
              </a:ext>
            </a:extLst>
          </p:cNvPr>
          <p:cNvSpPr>
            <a:spLocks noGrp="1"/>
          </p:cNvSpPr>
          <p:nvPr>
            <p:ph idx="1"/>
          </p:nvPr>
        </p:nvSpPr>
        <p:spPr/>
        <p:txBody>
          <a:bodyPr>
            <a:normAutofit/>
          </a:bodyPr>
          <a:lstStyle/>
          <a:p>
            <a:pPr marL="0" indent="0">
              <a:buNone/>
            </a:pPr>
            <a:r>
              <a:rPr lang="en-US" sz="2000" dirty="0"/>
              <a:t>Event Emitter is a pattern used to handle events. It provides a way to listen to and emit (trigger) events, making it possible to build event-driven systems.</a:t>
            </a:r>
          </a:p>
          <a:p>
            <a:pPr marL="0" indent="0">
              <a:buNone/>
            </a:pPr>
            <a:r>
              <a:rPr lang="en-US" sz="2000" dirty="0"/>
              <a:t>The concept is central in Node.js, where the </a:t>
            </a:r>
            <a:r>
              <a:rPr lang="en-US" sz="2000" dirty="0" err="1"/>
              <a:t>EventEmitter</a:t>
            </a:r>
            <a:r>
              <a:rPr lang="en-US" sz="2000" dirty="0"/>
              <a:t> class from the events module is commonly used to manage events.</a:t>
            </a:r>
          </a:p>
          <a:p>
            <a:pPr marL="0" indent="0">
              <a:buNone/>
            </a:pPr>
            <a:endParaRPr lang="en-US" sz="2000" dirty="0"/>
          </a:p>
          <a:p>
            <a:pPr>
              <a:buFont typeface="+mj-lt"/>
              <a:buAutoNum type="arabicPeriod"/>
            </a:pPr>
            <a:r>
              <a:rPr lang="en-US" sz="2000" b="1" dirty="0"/>
              <a:t>Emitter</a:t>
            </a:r>
            <a:r>
              <a:rPr lang="en-US" sz="2000" dirty="0"/>
              <a:t>: An object that emits events.</a:t>
            </a:r>
          </a:p>
          <a:p>
            <a:pPr>
              <a:buFont typeface="+mj-lt"/>
              <a:buAutoNum type="arabicPeriod"/>
            </a:pPr>
            <a:r>
              <a:rPr lang="en-US" sz="2000" b="1" dirty="0"/>
              <a:t>Listeners</a:t>
            </a:r>
            <a:r>
              <a:rPr lang="en-US" sz="2000" dirty="0"/>
              <a:t>: Functions that listen to specific events and execute when those events are emitted.</a:t>
            </a:r>
          </a:p>
          <a:p>
            <a:pPr>
              <a:buFont typeface="+mj-lt"/>
              <a:buAutoNum type="arabicPeriod"/>
            </a:pPr>
            <a:r>
              <a:rPr lang="en-US" sz="2000" b="1" dirty="0"/>
              <a:t>Event</a:t>
            </a:r>
            <a:r>
              <a:rPr lang="en-US" sz="2000" dirty="0"/>
              <a:t>: A named signal emitted by the emitter.</a:t>
            </a:r>
          </a:p>
        </p:txBody>
      </p:sp>
    </p:spTree>
    <p:extLst>
      <p:ext uri="{BB962C8B-B14F-4D97-AF65-F5344CB8AC3E}">
        <p14:creationId xmlns:p14="http://schemas.microsoft.com/office/powerpoint/2010/main" val="25391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56E9-3796-41C5-80CF-24141287E982}"/>
              </a:ext>
            </a:extLst>
          </p:cNvPr>
          <p:cNvSpPr>
            <a:spLocks noGrp="1"/>
          </p:cNvSpPr>
          <p:nvPr>
            <p:ph type="title"/>
          </p:nvPr>
        </p:nvSpPr>
        <p:spPr>
          <a:xfrm>
            <a:off x="677334" y="288925"/>
            <a:ext cx="10515600" cy="1325563"/>
          </a:xfrm>
        </p:spPr>
        <p:txBody>
          <a:bodyPr/>
          <a:lstStyle/>
          <a:p>
            <a:r>
              <a:rPr lang="en-IN" dirty="0"/>
              <a:t>Event Loop</a:t>
            </a:r>
          </a:p>
        </p:txBody>
      </p:sp>
      <p:sp>
        <p:nvSpPr>
          <p:cNvPr id="3" name="Content Placeholder 2">
            <a:extLst>
              <a:ext uri="{FF2B5EF4-FFF2-40B4-BE49-F238E27FC236}">
                <a16:creationId xmlns:a16="http://schemas.microsoft.com/office/drawing/2014/main" id="{A3A532FC-ADBD-47F0-818F-3D928BFB7AD5}"/>
              </a:ext>
            </a:extLst>
          </p:cNvPr>
          <p:cNvSpPr>
            <a:spLocks noGrp="1"/>
          </p:cNvSpPr>
          <p:nvPr>
            <p:ph idx="1"/>
          </p:nvPr>
        </p:nvSpPr>
        <p:spPr>
          <a:xfrm>
            <a:off x="508000" y="1464733"/>
            <a:ext cx="10845800" cy="4712230"/>
          </a:xfrm>
        </p:spPr>
        <p:txBody>
          <a:bodyPr>
            <a:normAutofit lnSpcReduction="10000"/>
          </a:bodyPr>
          <a:lstStyle/>
          <a:p>
            <a:pPr marL="0" indent="0">
              <a:buNone/>
            </a:pPr>
            <a:r>
              <a:rPr lang="en-US" sz="2000" dirty="0"/>
              <a:t>The event loop in Node.js is a fundamental part of its architecture that enables it to handle asynchronous operations efficiently. It is responsible for managing and coordinating tasks, such as executing JavaScript code, performing I/O operations, and handling timers.</a:t>
            </a:r>
          </a:p>
          <a:p>
            <a:pPr marL="0" indent="0">
              <a:buNone/>
            </a:pPr>
            <a:r>
              <a:rPr lang="en-US" sz="2000" dirty="0"/>
              <a:t>Node.js operates on a single thread but achieves concurrency using the event loop, which allows it to handle multiple tasks without blocking the main thread.</a:t>
            </a:r>
          </a:p>
          <a:p>
            <a:pPr marL="0" indent="0">
              <a:buNone/>
            </a:pPr>
            <a:endParaRPr lang="en-US" sz="2000" dirty="0"/>
          </a:p>
          <a:p>
            <a:r>
              <a:rPr lang="en-US" sz="2000" b="1" dirty="0"/>
              <a:t>How the Event Loop Works</a:t>
            </a:r>
          </a:p>
          <a:p>
            <a:r>
              <a:rPr lang="en-US" sz="2000" dirty="0"/>
              <a:t>The event loop constantly monitors and processes a queue of tasks (or events) and executes them when their corresponding operations are ready.</a:t>
            </a:r>
          </a:p>
          <a:p>
            <a:pPr>
              <a:buFont typeface="+mj-lt"/>
              <a:buAutoNum type="arabicPeriod"/>
            </a:pPr>
            <a:r>
              <a:rPr lang="en-US" sz="2000" b="1" dirty="0"/>
              <a:t>Single Threaded</a:t>
            </a:r>
            <a:r>
              <a:rPr lang="en-US" sz="2000" dirty="0"/>
              <a:t>: Node.js runs JavaScript on a single thread but uses an event-driven, non-blocking model to handle multiple tasks concurrently.</a:t>
            </a:r>
          </a:p>
          <a:p>
            <a:pPr>
              <a:buFont typeface="+mj-lt"/>
              <a:buAutoNum type="arabicPeriod"/>
            </a:pPr>
            <a:r>
              <a:rPr lang="en-US" sz="2000" b="1" dirty="0"/>
              <a:t>Callback Queue</a:t>
            </a:r>
            <a:r>
              <a:rPr lang="en-US" sz="2000" dirty="0"/>
              <a:t>: Asynchronous tasks are queued, and their callbacks are executed by the event loop.</a:t>
            </a:r>
          </a:p>
          <a:p>
            <a:pPr>
              <a:buFont typeface="+mj-lt"/>
              <a:buAutoNum type="arabicPeriod"/>
            </a:pPr>
            <a:r>
              <a:rPr lang="en-US" sz="2000" b="1" dirty="0"/>
              <a:t>Non-Blocking I/O</a:t>
            </a:r>
            <a:r>
              <a:rPr lang="en-US" sz="2000" dirty="0"/>
              <a:t>: Long-running tasks like file reads or HTTP requests are handled by the operating system or worker threads, freeing the event loop to process other tasks.</a:t>
            </a:r>
          </a:p>
          <a:p>
            <a:pPr marL="0" indent="0">
              <a:buNone/>
            </a:pPr>
            <a:endParaRPr lang="en-IN" sz="2000" dirty="0"/>
          </a:p>
        </p:txBody>
      </p:sp>
    </p:spTree>
    <p:extLst>
      <p:ext uri="{BB962C8B-B14F-4D97-AF65-F5344CB8AC3E}">
        <p14:creationId xmlns:p14="http://schemas.microsoft.com/office/powerpoint/2010/main" val="399915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D908-A419-4B39-8C6A-04F061E397AA}"/>
              </a:ext>
            </a:extLst>
          </p:cNvPr>
          <p:cNvSpPr>
            <a:spLocks noGrp="1"/>
          </p:cNvSpPr>
          <p:nvPr>
            <p:ph type="title"/>
          </p:nvPr>
        </p:nvSpPr>
        <p:spPr/>
        <p:txBody>
          <a:bodyPr/>
          <a:lstStyle/>
          <a:p>
            <a:r>
              <a:rPr lang="en-IN" dirty="0"/>
              <a:t>File Handling,, </a:t>
            </a:r>
          </a:p>
        </p:txBody>
      </p:sp>
      <p:sp>
        <p:nvSpPr>
          <p:cNvPr id="3" name="Content Placeholder 2">
            <a:extLst>
              <a:ext uri="{FF2B5EF4-FFF2-40B4-BE49-F238E27FC236}">
                <a16:creationId xmlns:a16="http://schemas.microsoft.com/office/drawing/2014/main" id="{0AB1820D-1343-426E-9D4D-F3F16EB05C7B}"/>
              </a:ext>
            </a:extLst>
          </p:cNvPr>
          <p:cNvSpPr>
            <a:spLocks noGrp="1"/>
          </p:cNvSpPr>
          <p:nvPr>
            <p:ph idx="1"/>
          </p:nvPr>
        </p:nvSpPr>
        <p:spPr/>
        <p:txBody>
          <a:bodyPr>
            <a:normAutofit/>
          </a:bodyPr>
          <a:lstStyle/>
          <a:p>
            <a:pPr marL="0" indent="0">
              <a:buNone/>
            </a:pPr>
            <a:r>
              <a:rPr lang="en-US" sz="1900" dirty="0"/>
              <a:t>File handling refers to reading, writing, and managing files on a filesystem. In Node.js, this is often done using the built-in fs (file system) module, which provides both synchronous and asynchronous methods for file operations.</a:t>
            </a:r>
          </a:p>
        </p:txBody>
      </p:sp>
    </p:spTree>
    <p:extLst>
      <p:ext uri="{BB962C8B-B14F-4D97-AF65-F5344CB8AC3E}">
        <p14:creationId xmlns:p14="http://schemas.microsoft.com/office/powerpoint/2010/main" val="3263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31C3-AADC-49EB-BB67-9BB4BCC872BB}"/>
              </a:ext>
            </a:extLst>
          </p:cNvPr>
          <p:cNvSpPr>
            <a:spLocks noGrp="1"/>
          </p:cNvSpPr>
          <p:nvPr>
            <p:ph type="title"/>
          </p:nvPr>
        </p:nvSpPr>
        <p:spPr/>
        <p:txBody>
          <a:bodyPr/>
          <a:lstStyle/>
          <a:p>
            <a:r>
              <a:rPr lang="en-IN" dirty="0"/>
              <a:t>Stream</a:t>
            </a:r>
          </a:p>
        </p:txBody>
      </p:sp>
      <p:sp>
        <p:nvSpPr>
          <p:cNvPr id="3" name="Content Placeholder 2">
            <a:extLst>
              <a:ext uri="{FF2B5EF4-FFF2-40B4-BE49-F238E27FC236}">
                <a16:creationId xmlns:a16="http://schemas.microsoft.com/office/drawing/2014/main" id="{2105FB46-C6FE-4370-8AE2-84AE294D397D}"/>
              </a:ext>
            </a:extLst>
          </p:cNvPr>
          <p:cNvSpPr>
            <a:spLocks noGrp="1"/>
          </p:cNvSpPr>
          <p:nvPr>
            <p:ph idx="1"/>
          </p:nvPr>
        </p:nvSpPr>
        <p:spPr/>
        <p:txBody>
          <a:bodyPr>
            <a:normAutofit/>
          </a:bodyPr>
          <a:lstStyle/>
          <a:p>
            <a:r>
              <a:rPr lang="en-US" sz="2000" dirty="0"/>
              <a:t>A </a:t>
            </a:r>
            <a:r>
              <a:rPr lang="en-US" sz="2000" b="1" dirty="0"/>
              <a:t>stream</a:t>
            </a:r>
            <a:r>
              <a:rPr lang="en-US" sz="2000" dirty="0"/>
              <a:t> in Node.js is a way of handling continuous data flow. Streams are used for reading and writing files, processing network requests, or any operation that involves data transfer. Streams allow you to handle large data chunks efficiently without loading everything into memory.</a:t>
            </a:r>
          </a:p>
          <a:p>
            <a:r>
              <a:rPr lang="en-US" sz="2000" b="1" dirty="0"/>
              <a:t>Types of Streams:</a:t>
            </a:r>
          </a:p>
          <a:p>
            <a:pPr>
              <a:buFont typeface="+mj-lt"/>
              <a:buAutoNum type="arabicPeriod"/>
            </a:pPr>
            <a:r>
              <a:rPr lang="en-US" sz="2000" b="1" dirty="0"/>
              <a:t>Readable Streams</a:t>
            </a:r>
            <a:r>
              <a:rPr lang="en-US" sz="2000" dirty="0"/>
              <a:t>: Data can be read from these streams (e.g., file input, HTTP requests).</a:t>
            </a:r>
          </a:p>
          <a:p>
            <a:pPr>
              <a:buFont typeface="+mj-lt"/>
              <a:buAutoNum type="arabicPeriod"/>
            </a:pPr>
            <a:r>
              <a:rPr lang="en-US" sz="2000" b="1" dirty="0"/>
              <a:t>Writable Streams</a:t>
            </a:r>
            <a:r>
              <a:rPr lang="en-US" sz="2000" dirty="0"/>
              <a:t>: Data can be written to these streams (e.g., file output, HTTP responses).</a:t>
            </a:r>
          </a:p>
          <a:p>
            <a:pPr>
              <a:buFont typeface="+mj-lt"/>
              <a:buAutoNum type="arabicPeriod"/>
            </a:pPr>
            <a:r>
              <a:rPr lang="en-US" sz="2000" b="1" dirty="0"/>
              <a:t>Duplex Streams</a:t>
            </a:r>
            <a:r>
              <a:rPr lang="en-US" sz="2000" dirty="0"/>
              <a:t>: Can be both readable and writable (e.g., sockets).</a:t>
            </a:r>
          </a:p>
          <a:p>
            <a:pPr>
              <a:buFont typeface="+mj-lt"/>
              <a:buAutoNum type="arabicPeriod"/>
            </a:pPr>
            <a:r>
              <a:rPr lang="en-US" sz="2000" b="1" dirty="0"/>
              <a:t>Transform Streams</a:t>
            </a:r>
            <a:r>
              <a:rPr lang="en-US" sz="2000" dirty="0"/>
              <a:t>: Duplex streams that can modify data (e.g., compressing data).</a:t>
            </a:r>
          </a:p>
        </p:txBody>
      </p:sp>
    </p:spTree>
    <p:extLst>
      <p:ext uri="{BB962C8B-B14F-4D97-AF65-F5344CB8AC3E}">
        <p14:creationId xmlns:p14="http://schemas.microsoft.com/office/powerpoint/2010/main" val="178735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6A9-C725-4651-9CA6-49B2BE3E6FD3}"/>
              </a:ext>
            </a:extLst>
          </p:cNvPr>
          <p:cNvSpPr>
            <a:spLocks noGrp="1"/>
          </p:cNvSpPr>
          <p:nvPr>
            <p:ph type="title"/>
          </p:nvPr>
        </p:nvSpPr>
        <p:spPr/>
        <p:txBody>
          <a:bodyPr/>
          <a:lstStyle/>
          <a:p>
            <a:r>
              <a:rPr lang="en-IN" dirty="0"/>
              <a:t>Buffer</a:t>
            </a:r>
          </a:p>
        </p:txBody>
      </p:sp>
      <p:sp>
        <p:nvSpPr>
          <p:cNvPr id="3" name="Content Placeholder 2">
            <a:extLst>
              <a:ext uri="{FF2B5EF4-FFF2-40B4-BE49-F238E27FC236}">
                <a16:creationId xmlns:a16="http://schemas.microsoft.com/office/drawing/2014/main" id="{C3CB19AE-FA60-46A4-8600-8A8E9D2FDCAC}"/>
              </a:ext>
            </a:extLst>
          </p:cNvPr>
          <p:cNvSpPr>
            <a:spLocks noGrp="1"/>
          </p:cNvSpPr>
          <p:nvPr>
            <p:ph idx="1"/>
          </p:nvPr>
        </p:nvSpPr>
        <p:spPr/>
        <p:txBody>
          <a:bodyPr/>
          <a:lstStyle/>
          <a:p>
            <a:r>
              <a:rPr lang="en-US" dirty="0"/>
              <a:t>Buffer: A Temporary holding spot for data that is being moved from one place to another.</a:t>
            </a:r>
          </a:p>
          <a:p>
            <a:r>
              <a:rPr lang="en-US" dirty="0"/>
              <a:t>Chunk: A piece of data being sent through a stream. Data is split into chunks and sent through a stream.</a:t>
            </a:r>
          </a:p>
          <a:p>
            <a:r>
              <a:rPr lang="en-US" dirty="0"/>
              <a:t>Pipe: Connecting a readable stream to a writable stream. All data that is read from the readable stream is then written to the writable stream.</a:t>
            </a:r>
            <a:endParaRPr lang="en-IN" dirty="0"/>
          </a:p>
          <a:p>
            <a:endParaRPr lang="en-IN" dirty="0"/>
          </a:p>
        </p:txBody>
      </p:sp>
    </p:spTree>
    <p:extLst>
      <p:ext uri="{BB962C8B-B14F-4D97-AF65-F5344CB8AC3E}">
        <p14:creationId xmlns:p14="http://schemas.microsoft.com/office/powerpoint/2010/main" val="12833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1510</TotalTime>
  <Words>1081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Skill Development (Node – API)</vt:lpstr>
      <vt:lpstr>Promises</vt:lpstr>
      <vt:lpstr>Async Await</vt:lpstr>
      <vt:lpstr>Error Handling</vt:lpstr>
      <vt:lpstr>Event Emitter</vt:lpstr>
      <vt:lpstr>Event Loop</vt:lpstr>
      <vt:lpstr>File Handling,, </vt:lpstr>
      <vt:lpstr>Stream</vt:lpstr>
      <vt:lpstr>Buffer</vt:lpstr>
      <vt:lpstr>Blob</vt:lpstr>
      <vt:lpstr>Bas64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Development (Node – API)</dc:title>
  <dc:creator>King Technologies</dc:creator>
  <cp:lastModifiedBy>King Technologies</cp:lastModifiedBy>
  <cp:revision>6</cp:revision>
  <dcterms:created xsi:type="dcterms:W3CDTF">2024-11-18T02:59:58Z</dcterms:created>
  <dcterms:modified xsi:type="dcterms:W3CDTF">2024-11-19T04:10:44Z</dcterms:modified>
</cp:coreProperties>
</file>