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91150" autoAdjust="0"/>
  </p:normalViewPr>
  <p:slideViewPr>
    <p:cSldViewPr>
      <p:cViewPr>
        <p:scale>
          <a:sx n="40" d="100"/>
          <a:sy n="40" d="100"/>
        </p:scale>
        <p:origin x="850" y="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99730" y="3305349"/>
            <a:ext cx="6682269" cy="28476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6534870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DA5BF161-34DE-30DC-09DE-53163786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6600" y="1466379"/>
            <a:ext cx="6858000" cy="2743969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600" dirty="0"/>
              <a:t>Social Buzz top category are animals, science, healthy eating, technology and food. </a:t>
            </a:r>
            <a:endParaRPr lang="en-IN" sz="3600" dirty="0"/>
          </a:p>
        </p:txBody>
      </p:sp>
      <p:sp>
        <p:nvSpPr>
          <p:cNvPr id="19" name="Title 16">
            <a:extLst>
              <a:ext uri="{FF2B5EF4-FFF2-40B4-BE49-F238E27FC236}">
                <a16:creationId xmlns:a16="http://schemas.microsoft.com/office/drawing/2014/main" id="{72D653CC-6F72-D95B-4FE8-DEE1884F963A}"/>
              </a:ext>
            </a:extLst>
          </p:cNvPr>
          <p:cNvSpPr txBox="1">
            <a:spLocks/>
          </p:cNvSpPr>
          <p:nvPr/>
        </p:nvSpPr>
        <p:spPr>
          <a:xfrm>
            <a:off x="11057600" y="4191596"/>
            <a:ext cx="6858000" cy="2743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600" dirty="0"/>
              <a:t>Late Night and Afternoon has peak user reaction. Prime time for premium advertisements.</a:t>
            </a:r>
            <a:endParaRPr lang="en-IN" sz="3600" dirty="0"/>
          </a:p>
        </p:txBody>
      </p:sp>
      <p:sp>
        <p:nvSpPr>
          <p:cNvPr id="26" name="Title 16">
            <a:extLst>
              <a:ext uri="{FF2B5EF4-FFF2-40B4-BE49-F238E27FC236}">
                <a16:creationId xmlns:a16="http://schemas.microsoft.com/office/drawing/2014/main" id="{3BC177BF-81ED-F710-09A0-29999E2450E2}"/>
              </a:ext>
            </a:extLst>
          </p:cNvPr>
          <p:cNvSpPr txBox="1">
            <a:spLocks/>
          </p:cNvSpPr>
          <p:nvPr/>
        </p:nvSpPr>
        <p:spPr>
          <a:xfrm>
            <a:off x="11057600" y="7006676"/>
            <a:ext cx="6858000" cy="2743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q"/>
            </a:pPr>
            <a:r>
              <a:rPr lang="en-US" sz="3600" dirty="0"/>
              <a:t>Positive User experience sits at 56%. It can be drastically improved for User retention period.</a:t>
            </a:r>
            <a:endParaRPr lang="en-IN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928639" y="4015467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239F8C98-D9F1-AEAF-22B7-E12C893F0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93" y="3729807"/>
            <a:ext cx="2933279" cy="29332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</a:t>
            </a:r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Social Buzz has reached over 500 million active users each month. They have                        s                                              scaled quicker than anticipated and need the help of an advisory firm to oversee                        t                                                 their scaling process effectively.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Broadly these following task need to be undertaken: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 audit of their big data practice.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-Recommendations for a successful IPO.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-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 analysis of their content categories that highlights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                    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the top 5 categories with the largest aggregate popularity. 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2013868" y="1839604"/>
            <a:ext cx="7667457" cy="38053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Due to their rapid growth and digital nature of their core product, the amount of data that they create, collect and must analyze is huge.</a:t>
            </a:r>
            <a:endParaRPr lang="en-US" sz="2800" spc="-80" dirty="0">
              <a:solidFill>
                <a:schemeClr val="bg1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9600"/>
              </a:lnSpc>
            </a:pPr>
            <a:endParaRPr lang="en-US" sz="24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29E6DAB4-FE4D-3862-8693-60401F5F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257" y="5376099"/>
            <a:ext cx="8229600" cy="1143000"/>
          </a:xfrm>
        </p:spPr>
        <p:txBody>
          <a:bodyPr>
            <a:normAutofit fontScale="90000"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Unstructured over 100,000 pieces of content, ranging from text, images, videos and GIFs are posted.</a:t>
            </a:r>
            <a:br>
              <a:rPr lang="en-US" sz="24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3" name="Title 21">
            <a:extLst>
              <a:ext uri="{FF2B5EF4-FFF2-40B4-BE49-F238E27FC236}">
                <a16:creationId xmlns:a16="http://schemas.microsoft.com/office/drawing/2014/main" id="{1CD2E153-1CC7-4088-F0F3-DE5905D4C3D2}"/>
              </a:ext>
            </a:extLst>
          </p:cNvPr>
          <p:cNvSpPr txBox="1">
            <a:spLocks/>
          </p:cNvSpPr>
          <p:nvPr/>
        </p:nvSpPr>
        <p:spPr>
          <a:xfrm>
            <a:off x="2143257" y="63210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</a:rPr>
              <a:t>Help them to understand how the world's biggest companies manage the challenges of big data. </a:t>
            </a:r>
            <a:endParaRPr lang="en-IN" sz="2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5" name="Title 21">
            <a:extLst>
              <a:ext uri="{FF2B5EF4-FFF2-40B4-BE49-F238E27FC236}">
                <a16:creationId xmlns:a16="http://schemas.microsoft.com/office/drawing/2014/main" id="{2BA459DB-6629-39AE-5A52-A697CD416CD9}"/>
              </a:ext>
            </a:extLst>
          </p:cNvPr>
          <p:cNvSpPr txBox="1">
            <a:spLocks/>
          </p:cNvSpPr>
          <p:nvPr/>
        </p:nvSpPr>
        <p:spPr>
          <a:xfrm>
            <a:off x="2143257" y="7312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bg1"/>
                </a:solidFill>
                <a:latin typeface="Arial" panose="020B0604020202020204" pitchFamily="34" charset="0"/>
              </a:rPr>
              <a:t>Analysis of their content categories that highlights the top 5 categories with the largest aggregate popularity. </a:t>
            </a:r>
            <a:endParaRPr lang="en-IN" sz="21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05228E1A-98CC-DAB3-C2F2-94C8D149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6802" y="1421326"/>
            <a:ext cx="4336185" cy="733301"/>
          </a:xfrm>
        </p:spPr>
        <p:txBody>
          <a:bodyPr>
            <a:normAutofit/>
          </a:bodyPr>
          <a:lstStyle/>
          <a:p>
            <a:r>
              <a:rPr lang="en-US" sz="3600" dirty="0"/>
              <a:t>Rohit Kumar Singh</a:t>
            </a:r>
            <a:endParaRPr lang="en-IN" sz="3600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25B4C76A-6EB5-9224-044B-A51436A9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7842" y="2032267"/>
            <a:ext cx="3318907" cy="617808"/>
          </a:xfrm>
        </p:spPr>
        <p:txBody>
          <a:bodyPr>
            <a:noAutofit/>
          </a:bodyPr>
          <a:lstStyle/>
          <a:p>
            <a:r>
              <a:rPr lang="en-US" sz="4400" dirty="0"/>
              <a:t>Data Analyst</a:t>
            </a:r>
            <a:endParaRPr lang="en-IN" sz="44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B2C09EA-DFDA-3439-9038-B2C5EA7652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629" y="1084187"/>
            <a:ext cx="2039105" cy="2039105"/>
          </a:xfrm>
          <a:prstGeom prst="rect">
            <a:avLst/>
          </a:prstGeom>
        </p:spPr>
      </p:pic>
      <p:sp>
        <p:nvSpPr>
          <p:cNvPr id="39" name="Title 34">
            <a:extLst>
              <a:ext uri="{FF2B5EF4-FFF2-40B4-BE49-F238E27FC236}">
                <a16:creationId xmlns:a16="http://schemas.microsoft.com/office/drawing/2014/main" id="{C0B6512B-558B-F0C3-B759-9D431B62DC55}"/>
              </a:ext>
            </a:extLst>
          </p:cNvPr>
          <p:cNvSpPr txBox="1">
            <a:spLocks/>
          </p:cNvSpPr>
          <p:nvPr/>
        </p:nvSpPr>
        <p:spPr>
          <a:xfrm>
            <a:off x="13948884" y="4410199"/>
            <a:ext cx="4336185" cy="733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Marcus </a:t>
            </a:r>
            <a:r>
              <a:rPr lang="en-US" sz="3600" dirty="0" err="1"/>
              <a:t>Rompton</a:t>
            </a:r>
            <a:endParaRPr lang="en-IN" sz="3600" dirty="0"/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88793DD0-F397-66DD-8F4A-414DE81C49FF}"/>
              </a:ext>
            </a:extLst>
          </p:cNvPr>
          <p:cNvSpPr txBox="1">
            <a:spLocks/>
          </p:cNvSpPr>
          <p:nvPr/>
        </p:nvSpPr>
        <p:spPr>
          <a:xfrm>
            <a:off x="14009924" y="5021140"/>
            <a:ext cx="3318907" cy="12859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Senior Principal</a:t>
            </a:r>
            <a:endParaRPr lang="en-IN" sz="4400" dirty="0"/>
          </a:p>
        </p:txBody>
      </p:sp>
      <p:sp>
        <p:nvSpPr>
          <p:cNvPr id="41" name="Title 34">
            <a:extLst>
              <a:ext uri="{FF2B5EF4-FFF2-40B4-BE49-F238E27FC236}">
                <a16:creationId xmlns:a16="http://schemas.microsoft.com/office/drawing/2014/main" id="{E52D17E1-1E10-4EF3-D35F-58CDC27E4A64}"/>
              </a:ext>
            </a:extLst>
          </p:cNvPr>
          <p:cNvSpPr txBox="1">
            <a:spLocks/>
          </p:cNvSpPr>
          <p:nvPr/>
        </p:nvSpPr>
        <p:spPr>
          <a:xfrm>
            <a:off x="14009924" y="7255091"/>
            <a:ext cx="4336185" cy="7333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Andrew Fleming</a:t>
            </a:r>
            <a:endParaRPr lang="en-IN" sz="3600" dirty="0"/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3729910-35E5-1409-CE22-041F657A6DF6}"/>
              </a:ext>
            </a:extLst>
          </p:cNvPr>
          <p:cNvSpPr txBox="1">
            <a:spLocks/>
          </p:cNvSpPr>
          <p:nvPr/>
        </p:nvSpPr>
        <p:spPr>
          <a:xfrm>
            <a:off x="14070964" y="7866032"/>
            <a:ext cx="3912236" cy="13922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Chief Technical Architect</a:t>
            </a:r>
            <a:endParaRPr lang="en-IN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4817C538-B2E5-66B3-CAC6-EC444295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404" y="5630061"/>
            <a:ext cx="6945755" cy="1143000"/>
          </a:xfrm>
        </p:spPr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40" name="Title 38">
            <a:extLst>
              <a:ext uri="{FF2B5EF4-FFF2-40B4-BE49-F238E27FC236}">
                <a16:creationId xmlns:a16="http://schemas.microsoft.com/office/drawing/2014/main" id="{E2F864C2-E6EE-15B8-1858-E01DE9414400}"/>
              </a:ext>
            </a:extLst>
          </p:cNvPr>
          <p:cNvSpPr txBox="1">
            <a:spLocks/>
          </p:cNvSpPr>
          <p:nvPr/>
        </p:nvSpPr>
        <p:spPr>
          <a:xfrm>
            <a:off x="3041541" y="24324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41" name="Title 38">
            <a:extLst>
              <a:ext uri="{FF2B5EF4-FFF2-40B4-BE49-F238E27FC236}">
                <a16:creationId xmlns:a16="http://schemas.microsoft.com/office/drawing/2014/main" id="{BE76A64A-9BAD-D887-4151-789E9565F65F}"/>
              </a:ext>
            </a:extLst>
          </p:cNvPr>
          <p:cNvSpPr txBox="1">
            <a:spLocks/>
          </p:cNvSpPr>
          <p:nvPr/>
        </p:nvSpPr>
        <p:spPr>
          <a:xfrm>
            <a:off x="3067950" y="1153777"/>
            <a:ext cx="8553545" cy="653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Collection and Understanding</a:t>
            </a:r>
            <a:endParaRPr lang="en-IN" dirty="0"/>
          </a:p>
        </p:txBody>
      </p:sp>
      <p:sp>
        <p:nvSpPr>
          <p:cNvPr id="42" name="Title 38">
            <a:extLst>
              <a:ext uri="{FF2B5EF4-FFF2-40B4-BE49-F238E27FC236}">
                <a16:creationId xmlns:a16="http://schemas.microsoft.com/office/drawing/2014/main" id="{289BBECA-A297-C62A-64E3-99CE3B8CFAA8}"/>
              </a:ext>
            </a:extLst>
          </p:cNvPr>
          <p:cNvSpPr txBox="1">
            <a:spLocks/>
          </p:cNvSpPr>
          <p:nvPr/>
        </p:nvSpPr>
        <p:spPr>
          <a:xfrm>
            <a:off x="6000291" y="4150328"/>
            <a:ext cx="6067692" cy="87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Modelling</a:t>
            </a:r>
            <a:endParaRPr lang="en-IN" dirty="0"/>
          </a:p>
        </p:txBody>
      </p:sp>
      <p:sp>
        <p:nvSpPr>
          <p:cNvPr id="43" name="Title 38">
            <a:extLst>
              <a:ext uri="{FF2B5EF4-FFF2-40B4-BE49-F238E27FC236}">
                <a16:creationId xmlns:a16="http://schemas.microsoft.com/office/drawing/2014/main" id="{32D9C484-8404-FB7C-1850-9B90FBF9BE25}"/>
              </a:ext>
            </a:extLst>
          </p:cNvPr>
          <p:cNvSpPr txBox="1">
            <a:spLocks/>
          </p:cNvSpPr>
          <p:nvPr/>
        </p:nvSpPr>
        <p:spPr>
          <a:xfrm>
            <a:off x="9411558" y="7181528"/>
            <a:ext cx="6039606" cy="1103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Insights</a:t>
            </a:r>
            <a:endParaRPr lang="en-IN" dirty="0"/>
          </a:p>
        </p:txBody>
      </p:sp>
      <p:sp>
        <p:nvSpPr>
          <p:cNvPr id="44" name="Title 38">
            <a:extLst>
              <a:ext uri="{FF2B5EF4-FFF2-40B4-BE49-F238E27FC236}">
                <a16:creationId xmlns:a16="http://schemas.microsoft.com/office/drawing/2014/main" id="{C9E545E8-06E1-12C1-EDB2-5973888D722F}"/>
              </a:ext>
            </a:extLst>
          </p:cNvPr>
          <p:cNvSpPr txBox="1">
            <a:spLocks/>
          </p:cNvSpPr>
          <p:nvPr/>
        </p:nvSpPr>
        <p:spPr>
          <a:xfrm>
            <a:off x="3964947" y="1595976"/>
            <a:ext cx="8553546" cy="93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-used given data model to find relevant data and correlation between them.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5" name="Title 38">
            <a:extLst>
              <a:ext uri="{FF2B5EF4-FFF2-40B4-BE49-F238E27FC236}">
                <a16:creationId xmlns:a16="http://schemas.microsoft.com/office/drawing/2014/main" id="{AB8DE72E-BC43-3A07-697E-782ADBBFC173}"/>
              </a:ext>
            </a:extLst>
          </p:cNvPr>
          <p:cNvSpPr txBox="1">
            <a:spLocks/>
          </p:cNvSpPr>
          <p:nvPr/>
        </p:nvSpPr>
        <p:spPr>
          <a:xfrm>
            <a:off x="5756336" y="3173741"/>
            <a:ext cx="8553546" cy="93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-removed data with blank values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-removed unnecessary columns form the data set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6" name="Title 38">
            <a:extLst>
              <a:ext uri="{FF2B5EF4-FFF2-40B4-BE49-F238E27FC236}">
                <a16:creationId xmlns:a16="http://schemas.microsoft.com/office/drawing/2014/main" id="{95F0B461-039C-7A92-8BF8-102BA2D4C6FB}"/>
              </a:ext>
            </a:extLst>
          </p:cNvPr>
          <p:cNvSpPr txBox="1">
            <a:spLocks/>
          </p:cNvSpPr>
          <p:nvPr/>
        </p:nvSpPr>
        <p:spPr>
          <a:xfrm>
            <a:off x="7588137" y="4961739"/>
            <a:ext cx="8553546" cy="93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-using MYSQL data where joined on common columns to prepare a clean spreadsheet.</a:t>
            </a:r>
          </a:p>
          <a:p>
            <a:pPr algn="l"/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7" name="Title 38">
            <a:extLst>
              <a:ext uri="{FF2B5EF4-FFF2-40B4-BE49-F238E27FC236}">
                <a16:creationId xmlns:a16="http://schemas.microsoft.com/office/drawing/2014/main" id="{58B64C46-551A-FC7E-888C-3306840B9530}"/>
              </a:ext>
            </a:extLst>
          </p:cNvPr>
          <p:cNvSpPr txBox="1">
            <a:spLocks/>
          </p:cNvSpPr>
          <p:nvPr/>
        </p:nvSpPr>
        <p:spPr>
          <a:xfrm>
            <a:off x="9423367" y="6539124"/>
            <a:ext cx="8553546" cy="93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-analysis of Content Category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-factors affecting Categories score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8" name="Title 38">
            <a:extLst>
              <a:ext uri="{FF2B5EF4-FFF2-40B4-BE49-F238E27FC236}">
                <a16:creationId xmlns:a16="http://schemas.microsoft.com/office/drawing/2014/main" id="{869F22F5-87EF-F727-E53D-46FFF410989C}"/>
              </a:ext>
            </a:extLst>
          </p:cNvPr>
          <p:cNvSpPr txBox="1">
            <a:spLocks/>
          </p:cNvSpPr>
          <p:nvPr/>
        </p:nvSpPr>
        <p:spPr>
          <a:xfrm>
            <a:off x="11174391" y="7937033"/>
            <a:ext cx="8553546" cy="93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</a:rPr>
              <a:t>-visualization provided below.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D435EB-BB10-F908-445D-BEABB228B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271" y="2188677"/>
            <a:ext cx="6242373" cy="4194479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DA85E46-C56E-42AB-D4C5-EFC50D17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0337" y="24765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Content related to animals, science and healthy eating has the highest popularity!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373F3D6-71B7-61F1-2AA5-FE4D67278F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888" y="1822789"/>
            <a:ext cx="11558728" cy="65017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3C75DD-E536-8817-FD56-696BC7ECFB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616" y="1822789"/>
            <a:ext cx="2451972" cy="2223527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D9EC4B5C-BDDB-C30F-89C6-9D82D70A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0022" y="5138483"/>
            <a:ext cx="4112961" cy="2567556"/>
          </a:xfrm>
        </p:spPr>
        <p:txBody>
          <a:bodyPr>
            <a:normAutofit/>
          </a:bodyPr>
          <a:lstStyle/>
          <a:p>
            <a:r>
              <a:rPr lang="en-US" dirty="0"/>
              <a:t>Most activity in Late Night and Afternoon.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834701A-1E12-0816-7F5D-4582A3263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239" y="1913244"/>
            <a:ext cx="9427761" cy="5664497"/>
          </a:xfrm>
          <a:prstGeom prst="rect">
            <a:avLst/>
          </a:prstGeo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54522638-F855-EA1B-5C70-670B9648D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67" y="2297583"/>
            <a:ext cx="5620171" cy="420619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56% of User Interactions were positive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31% of User Interactions were negative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Rest were neutral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402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Clear Sans Regular Bold</vt:lpstr>
      <vt:lpstr>Arial</vt:lpstr>
      <vt:lpstr>Graphik Regular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Unstructured over 100,000 pieces of content, ranging from text, images, videos and GIFs are posted. </vt:lpstr>
      <vt:lpstr>Rohit Kumar Singh</vt:lpstr>
      <vt:lpstr>Data Analysis</vt:lpstr>
      <vt:lpstr>Content related to animals, science and healthy eating has the highest popularity! </vt:lpstr>
      <vt:lpstr>Most activity in Late Night and Afternoon.</vt:lpstr>
      <vt:lpstr>56% of User Interactions were positive  31% of User Interactions were negative  Rest were neutral</vt:lpstr>
      <vt:lpstr>Social Buzz top category are animals, science, healthy eating, technology and food.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R s</cp:lastModifiedBy>
  <cp:revision>10</cp:revision>
  <dcterms:created xsi:type="dcterms:W3CDTF">2006-08-16T00:00:00Z</dcterms:created>
  <dcterms:modified xsi:type="dcterms:W3CDTF">2024-04-27T17:44:33Z</dcterms:modified>
  <dc:identifier>DAEhDyfaYKE</dc:identifier>
</cp:coreProperties>
</file>