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Inter" charset="1" panose="020B0502030000000004"/>
      <p:regular r:id="rId14"/>
    </p:embeddedFont>
    <p:embeddedFont>
      <p:font typeface="Inter Bold" charset="1" panose="020B0802030000000004"/>
      <p:regular r:id="rId15"/>
    </p:embeddedFont>
    <p:embeddedFont>
      <p:font typeface="Inter Italics" charset="1" panose="020B0502030000000004"/>
      <p:regular r:id="rId16"/>
    </p:embeddedFont>
    <p:embeddedFont>
      <p:font typeface="Inter Bold Italics" charset="1" panose="020B08020300000000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0">
            <a:off x="0" y="7384461"/>
            <a:ext cx="18288000" cy="0"/>
          </a:xfrm>
          <a:prstGeom prst="line">
            <a:avLst/>
          </a:prstGeom>
          <a:ln cap="rnd" w="19050">
            <a:solidFill>
              <a:srgbClr val="FFFFFF"/>
            </a:solidFill>
            <a:prstDash val="solid"/>
            <a:headEnd type="none" len="sm" w="sm"/>
            <a:tailEnd type="none" len="sm" w="sm"/>
          </a:ln>
        </p:spPr>
      </p:sp>
      <p:pic>
        <p:nvPicPr>
          <p:cNvPr name="Picture 3" id="3"/>
          <p:cNvPicPr>
            <a:picLocks noChangeAspect="true"/>
          </p:cNvPicPr>
          <p:nvPr/>
        </p:nvPicPr>
        <p:blipFill>
          <a:blip r:embed="rId2"/>
          <a:srcRect l="4508" t="0" r="0" b="0"/>
          <a:stretch>
            <a:fillRect/>
          </a:stretch>
        </p:blipFill>
        <p:spPr>
          <a:xfrm flipH="false" flipV="false" rot="0">
            <a:off x="9794422" y="0"/>
            <a:ext cx="17828831" cy="10408807"/>
          </a:xfrm>
          <a:prstGeom prst="rect">
            <a:avLst/>
          </a:prstGeom>
        </p:spPr>
      </p:pic>
      <p:sp>
        <p:nvSpPr>
          <p:cNvPr name="TextBox 4" id="4"/>
          <p:cNvSpPr txBox="true"/>
          <p:nvPr/>
        </p:nvSpPr>
        <p:spPr>
          <a:xfrm rot="0">
            <a:off x="1028700" y="2261222"/>
            <a:ext cx="8538672" cy="3005456"/>
          </a:xfrm>
          <a:prstGeom prst="rect">
            <a:avLst/>
          </a:prstGeom>
        </p:spPr>
        <p:txBody>
          <a:bodyPr anchor="t" rtlCol="false" tIns="0" lIns="0" bIns="0" rIns="0">
            <a:spAutoFit/>
          </a:bodyPr>
          <a:lstStyle/>
          <a:p>
            <a:pPr>
              <a:lnSpc>
                <a:spcPts val="11660"/>
              </a:lnSpc>
            </a:pPr>
            <a:r>
              <a:rPr lang="en-US" sz="10600">
                <a:solidFill>
                  <a:srgbClr val="FFFFFF"/>
                </a:solidFill>
                <a:latin typeface="Inter Bold"/>
              </a:rPr>
              <a:t>GROCERY SHOP APP</a:t>
            </a:r>
          </a:p>
        </p:txBody>
      </p:sp>
      <p:sp>
        <p:nvSpPr>
          <p:cNvPr name="TextBox 5" id="5"/>
          <p:cNvSpPr txBox="true"/>
          <p:nvPr/>
        </p:nvSpPr>
        <p:spPr>
          <a:xfrm rot="0">
            <a:off x="1028700" y="7735887"/>
            <a:ext cx="4805566" cy="1795780"/>
          </a:xfrm>
          <a:prstGeom prst="rect">
            <a:avLst/>
          </a:prstGeom>
        </p:spPr>
        <p:txBody>
          <a:bodyPr anchor="t" rtlCol="false" tIns="0" lIns="0" bIns="0" rIns="0">
            <a:spAutoFit/>
          </a:bodyPr>
          <a:lstStyle/>
          <a:p>
            <a:pPr>
              <a:lnSpc>
                <a:spcPts val="4759"/>
              </a:lnSpc>
            </a:pPr>
            <a:r>
              <a:rPr lang="en-US" sz="3399" spc="67">
                <a:solidFill>
                  <a:srgbClr val="FFFFFF"/>
                </a:solidFill>
                <a:latin typeface="Inter"/>
              </a:rPr>
              <a:t>Group 5: </a:t>
            </a:r>
          </a:p>
          <a:p>
            <a:pPr>
              <a:lnSpc>
                <a:spcPts val="4759"/>
              </a:lnSpc>
            </a:pPr>
            <a:r>
              <a:rPr lang="en-US" sz="3399" spc="67">
                <a:solidFill>
                  <a:srgbClr val="FFFFFF"/>
                </a:solidFill>
                <a:latin typeface="Inter"/>
              </a:rPr>
              <a:t>658 Avdhoot Tavhare</a:t>
            </a:r>
          </a:p>
          <a:p>
            <a:pPr>
              <a:lnSpc>
                <a:spcPts val="4759"/>
              </a:lnSpc>
              <a:spcBef>
                <a:spcPct val="0"/>
              </a:spcBef>
            </a:pPr>
            <a:r>
              <a:rPr lang="en-US" sz="3399" spc="67">
                <a:solidFill>
                  <a:srgbClr val="FFFFFF"/>
                </a:solidFill>
                <a:latin typeface="Inter"/>
              </a:rPr>
              <a:t>659 Rohit Pingale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0">
            <a:off x="4796123" y="1665435"/>
            <a:ext cx="8393192" cy="0"/>
          </a:xfrm>
          <a:prstGeom prst="line">
            <a:avLst/>
          </a:prstGeom>
          <a:ln cap="rnd" w="47625">
            <a:solidFill>
              <a:srgbClr val="FFFFFF"/>
            </a:solidFill>
            <a:prstDash val="solid"/>
            <a:headEnd type="oval" len="lg" w="lg"/>
            <a:tailEnd type="oval" len="lg" w="lg"/>
          </a:ln>
        </p:spPr>
      </p:sp>
      <p:pic>
        <p:nvPicPr>
          <p:cNvPr name="Picture 3" id="3"/>
          <p:cNvPicPr>
            <a:picLocks noChangeAspect="true"/>
          </p:cNvPicPr>
          <p:nvPr/>
        </p:nvPicPr>
        <p:blipFill>
          <a:blip r:embed="rId2"/>
          <a:srcRect l="0" t="0" r="533" b="0"/>
          <a:stretch>
            <a:fillRect/>
          </a:stretch>
        </p:blipFill>
        <p:spPr>
          <a:xfrm flipH="false" flipV="false" rot="0">
            <a:off x="6795749" y="3639818"/>
            <a:ext cx="4696502" cy="6021899"/>
          </a:xfrm>
          <a:prstGeom prst="rect">
            <a:avLst/>
          </a:prstGeom>
        </p:spPr>
      </p:pic>
      <p:sp>
        <p:nvSpPr>
          <p:cNvPr name="TextBox 4" id="4"/>
          <p:cNvSpPr txBox="true"/>
          <p:nvPr/>
        </p:nvSpPr>
        <p:spPr>
          <a:xfrm rot="0">
            <a:off x="4796123" y="528955"/>
            <a:ext cx="8393192" cy="894715"/>
          </a:xfrm>
          <a:prstGeom prst="rect">
            <a:avLst/>
          </a:prstGeom>
        </p:spPr>
        <p:txBody>
          <a:bodyPr anchor="t" rtlCol="false" tIns="0" lIns="0" bIns="0" rIns="0">
            <a:spAutoFit/>
          </a:bodyPr>
          <a:lstStyle/>
          <a:p>
            <a:pPr algn="ctr">
              <a:lnSpc>
                <a:spcPts val="7279"/>
              </a:lnSpc>
            </a:pPr>
            <a:r>
              <a:rPr lang="en-US" sz="5199">
                <a:solidFill>
                  <a:srgbClr val="FFFFFF"/>
                </a:solidFill>
                <a:latin typeface="Inter"/>
              </a:rPr>
              <a:t>About the Final Billing Area</a:t>
            </a:r>
          </a:p>
        </p:txBody>
      </p:sp>
      <p:sp>
        <p:nvSpPr>
          <p:cNvPr name="TextBox 5" id="5"/>
          <p:cNvSpPr txBox="true"/>
          <p:nvPr/>
        </p:nvSpPr>
        <p:spPr>
          <a:xfrm rot="0">
            <a:off x="0" y="2042601"/>
            <a:ext cx="18288000" cy="1193800"/>
          </a:xfrm>
          <a:prstGeom prst="rect">
            <a:avLst/>
          </a:prstGeom>
        </p:spPr>
        <p:txBody>
          <a:bodyPr anchor="t" rtlCol="false" tIns="0" lIns="0" bIns="0" rIns="0">
            <a:spAutoFit/>
          </a:bodyPr>
          <a:lstStyle/>
          <a:p>
            <a:pPr algn="ctr">
              <a:lnSpc>
                <a:spcPts val="4759"/>
              </a:lnSpc>
            </a:pPr>
            <a:r>
              <a:rPr lang="en-US" sz="3399">
                <a:solidFill>
                  <a:srgbClr val="FFFFFF"/>
                </a:solidFill>
                <a:latin typeface="Inter"/>
              </a:rPr>
              <a:t>The Final Billing Area, with the combination of Text Area/Label Frame Widget and ScrollBar Widget will look something just like this: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0">
            <a:off x="4264157" y="1179981"/>
            <a:ext cx="9625692" cy="0"/>
          </a:xfrm>
          <a:prstGeom prst="line">
            <a:avLst/>
          </a:prstGeom>
          <a:ln cap="rnd" w="47625">
            <a:solidFill>
              <a:srgbClr val="FFFFFF"/>
            </a:solidFill>
            <a:prstDash val="solid"/>
            <a:headEnd type="oval" len="lg" w="lg"/>
            <a:tailEnd type="oval" len="lg" w="lg"/>
          </a:ln>
        </p:spPr>
      </p:sp>
      <p:pic>
        <p:nvPicPr>
          <p:cNvPr name="Picture 3" id="3"/>
          <p:cNvPicPr>
            <a:picLocks noChangeAspect="true"/>
          </p:cNvPicPr>
          <p:nvPr/>
        </p:nvPicPr>
        <p:blipFill>
          <a:blip r:embed="rId2"/>
          <a:srcRect l="0" t="0" r="0" b="0"/>
          <a:stretch>
            <a:fillRect/>
          </a:stretch>
        </p:blipFill>
        <p:spPr>
          <a:xfrm flipH="false" flipV="false" rot="0">
            <a:off x="1652329" y="1556498"/>
            <a:ext cx="14849348" cy="8344181"/>
          </a:xfrm>
          <a:prstGeom prst="rect">
            <a:avLst/>
          </a:prstGeom>
        </p:spPr>
      </p:pic>
      <p:sp>
        <p:nvSpPr>
          <p:cNvPr name="TextBox 4" id="4"/>
          <p:cNvSpPr txBox="true"/>
          <p:nvPr/>
        </p:nvSpPr>
        <p:spPr>
          <a:xfrm rot="0">
            <a:off x="5077063" y="143510"/>
            <a:ext cx="8133874" cy="885190"/>
          </a:xfrm>
          <a:prstGeom prst="rect">
            <a:avLst/>
          </a:prstGeom>
        </p:spPr>
        <p:txBody>
          <a:bodyPr anchor="t" rtlCol="false" tIns="0" lIns="0" bIns="0" rIns="0">
            <a:spAutoFit/>
          </a:bodyPr>
          <a:lstStyle/>
          <a:p>
            <a:pPr algn="ctr">
              <a:lnSpc>
                <a:spcPts val="7279"/>
              </a:lnSpc>
            </a:pPr>
            <a:r>
              <a:rPr lang="en-US" sz="5199">
                <a:solidFill>
                  <a:srgbClr val="FFFFFF"/>
                </a:solidFill>
                <a:latin typeface="Open Sans"/>
              </a:rPr>
              <a:t>Our Project's GUI Window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0">
            <a:off x="3776806" y="1600165"/>
            <a:ext cx="10390143" cy="0"/>
          </a:xfrm>
          <a:prstGeom prst="line">
            <a:avLst/>
          </a:prstGeom>
          <a:ln cap="rnd" w="47625">
            <a:solidFill>
              <a:srgbClr val="FFFFFF"/>
            </a:solidFill>
            <a:prstDash val="solid"/>
            <a:headEnd type="oval" len="lg" w="lg"/>
            <a:tailEnd type="oval" len="lg" w="lg"/>
          </a:ln>
        </p:spPr>
      </p:sp>
      <p:sp>
        <p:nvSpPr>
          <p:cNvPr name="TextBox 3" id="3"/>
          <p:cNvSpPr txBox="true"/>
          <p:nvPr/>
        </p:nvSpPr>
        <p:spPr>
          <a:xfrm rot="0">
            <a:off x="4121051" y="538480"/>
            <a:ext cx="10045898" cy="885190"/>
          </a:xfrm>
          <a:prstGeom prst="rect">
            <a:avLst/>
          </a:prstGeom>
        </p:spPr>
        <p:txBody>
          <a:bodyPr anchor="t" rtlCol="false" tIns="0" lIns="0" bIns="0" rIns="0">
            <a:spAutoFit/>
          </a:bodyPr>
          <a:lstStyle/>
          <a:p>
            <a:pPr algn="ctr">
              <a:lnSpc>
                <a:spcPts val="7279"/>
              </a:lnSpc>
            </a:pPr>
            <a:r>
              <a:rPr lang="en-US" sz="5199">
                <a:solidFill>
                  <a:srgbClr val="FFFFFF"/>
                </a:solidFill>
                <a:latin typeface="Open Sans"/>
              </a:rPr>
              <a:t>Minimum System Requirements </a:t>
            </a:r>
          </a:p>
        </p:txBody>
      </p:sp>
      <p:sp>
        <p:nvSpPr>
          <p:cNvPr name="TextBox 4" id="4"/>
          <p:cNvSpPr txBox="true"/>
          <p:nvPr/>
        </p:nvSpPr>
        <p:spPr>
          <a:xfrm rot="0">
            <a:off x="7746671" y="2667852"/>
            <a:ext cx="9747764" cy="6590448"/>
          </a:xfrm>
          <a:prstGeom prst="rect">
            <a:avLst/>
          </a:prstGeom>
        </p:spPr>
        <p:txBody>
          <a:bodyPr anchor="t" rtlCol="false" tIns="0" lIns="0" bIns="0" rIns="0">
            <a:spAutoFit/>
          </a:bodyPr>
          <a:lstStyle/>
          <a:p>
            <a:pPr algn="ctr">
              <a:lnSpc>
                <a:spcPts val="4746"/>
              </a:lnSpc>
            </a:pPr>
            <a:r>
              <a:rPr lang="en-US" sz="3390">
                <a:solidFill>
                  <a:srgbClr val="FFFFFF"/>
                </a:solidFill>
                <a:latin typeface="Inter"/>
              </a:rPr>
              <a:t>To Run this application successfully, we need the following system requirements:</a:t>
            </a:r>
          </a:p>
          <a:p>
            <a:pPr algn="ctr">
              <a:lnSpc>
                <a:spcPts val="4746"/>
              </a:lnSpc>
            </a:pPr>
          </a:p>
          <a:p>
            <a:pPr marL="731984" indent="-365992" lvl="1">
              <a:lnSpc>
                <a:spcPts val="4746"/>
              </a:lnSpc>
              <a:buFont typeface="Arial"/>
              <a:buChar char="•"/>
            </a:pPr>
            <a:r>
              <a:rPr lang="en-US" sz="3390">
                <a:solidFill>
                  <a:srgbClr val="FFFFFF"/>
                </a:solidFill>
                <a:latin typeface="Inter Bold"/>
              </a:rPr>
              <a:t>Hardware</a:t>
            </a:r>
            <a:r>
              <a:rPr lang="en-US" sz="3390">
                <a:solidFill>
                  <a:srgbClr val="FFFFFF"/>
                </a:solidFill>
                <a:latin typeface="Inter"/>
              </a:rPr>
              <a:t> - The User must have the latest version of Windows/Mac/Linux Operating Systems.</a:t>
            </a:r>
          </a:p>
          <a:p>
            <a:pPr marL="731984" indent="-365992" lvl="1">
              <a:lnSpc>
                <a:spcPts val="4746"/>
              </a:lnSpc>
              <a:buFont typeface="Arial"/>
              <a:buChar char="•"/>
            </a:pPr>
            <a:r>
              <a:rPr lang="en-US" sz="3390">
                <a:solidFill>
                  <a:srgbClr val="FFFFFF"/>
                </a:solidFill>
                <a:latin typeface="Inter Bold"/>
              </a:rPr>
              <a:t>Software</a:t>
            </a:r>
            <a:r>
              <a:rPr lang="en-US" sz="3390">
                <a:solidFill>
                  <a:srgbClr val="FFFFFF"/>
                </a:solidFill>
                <a:latin typeface="Inter"/>
              </a:rPr>
              <a:t> - In those operating system, Python Version 3.8.9 or above must be installed.</a:t>
            </a:r>
          </a:p>
          <a:p>
            <a:pPr marL="731984" indent="-365992" lvl="1">
              <a:lnSpc>
                <a:spcPts val="4746"/>
              </a:lnSpc>
              <a:buFont typeface="Arial"/>
              <a:buChar char="•"/>
            </a:pPr>
            <a:r>
              <a:rPr lang="en-US" sz="3390">
                <a:solidFill>
                  <a:srgbClr val="FFFFFF"/>
                </a:solidFill>
                <a:latin typeface="Inter Bold"/>
              </a:rPr>
              <a:t>Software </a:t>
            </a:r>
            <a:r>
              <a:rPr lang="en-US" sz="3390">
                <a:solidFill>
                  <a:srgbClr val="FFFFFF"/>
                </a:solidFill>
                <a:latin typeface="Inter"/>
              </a:rPr>
              <a:t>- TkInter Library for GUI, Anaconda Navigator / Visual Studio Code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432594" y="1929469"/>
            <a:ext cx="9422811" cy="6428062"/>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0">
            <a:off x="10156213" y="1845380"/>
            <a:ext cx="1012213" cy="0"/>
          </a:xfrm>
          <a:prstGeom prst="line">
            <a:avLst/>
          </a:prstGeom>
          <a:ln cap="rnd" w="19050">
            <a:solidFill>
              <a:srgbClr val="FFFFFF"/>
            </a:solidFill>
            <a:prstDash val="solid"/>
            <a:headEnd type="none" len="sm" w="sm"/>
            <a:tailEnd type="none" len="sm" w="sm"/>
          </a:ln>
        </p:spPr>
      </p:sp>
      <p:sp>
        <p:nvSpPr>
          <p:cNvPr name="AutoShape 3" id="3"/>
          <p:cNvSpPr/>
          <p:nvPr/>
        </p:nvSpPr>
        <p:spPr>
          <a:xfrm rot="0">
            <a:off x="10156213" y="5162550"/>
            <a:ext cx="1012213" cy="0"/>
          </a:xfrm>
          <a:prstGeom prst="line">
            <a:avLst/>
          </a:prstGeom>
          <a:ln cap="rnd" w="19050">
            <a:solidFill>
              <a:srgbClr val="FFFFFF"/>
            </a:solidFill>
            <a:prstDash val="solid"/>
            <a:headEnd type="none" len="sm" w="sm"/>
            <a:tailEnd type="none" len="sm" w="sm"/>
          </a:ln>
        </p:spPr>
      </p:sp>
      <p:sp>
        <p:nvSpPr>
          <p:cNvPr name="AutoShape 4" id="4"/>
          <p:cNvSpPr/>
          <p:nvPr/>
        </p:nvSpPr>
        <p:spPr>
          <a:xfrm rot="0">
            <a:off x="10156213" y="8492807"/>
            <a:ext cx="1012213" cy="0"/>
          </a:xfrm>
          <a:prstGeom prst="line">
            <a:avLst/>
          </a:prstGeom>
          <a:ln cap="rnd" w="19050">
            <a:solidFill>
              <a:srgbClr val="FFFFFF"/>
            </a:solidFill>
            <a:prstDash val="solid"/>
            <a:headEnd type="none" len="sm" w="sm"/>
            <a:tailEnd type="none" len="sm" w="sm"/>
          </a:ln>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75901" y="4885690"/>
            <a:ext cx="4294383" cy="4114800"/>
          </a:xfrm>
          <a:prstGeom prst="rect">
            <a:avLst/>
          </a:prstGeom>
        </p:spPr>
      </p:pic>
      <p:sp>
        <p:nvSpPr>
          <p:cNvPr name="TextBox 6" id="6"/>
          <p:cNvSpPr txBox="true"/>
          <p:nvPr/>
        </p:nvSpPr>
        <p:spPr>
          <a:xfrm rot="0">
            <a:off x="1028700" y="2035562"/>
            <a:ext cx="6591300" cy="1781174"/>
          </a:xfrm>
          <a:prstGeom prst="rect">
            <a:avLst/>
          </a:prstGeom>
        </p:spPr>
        <p:txBody>
          <a:bodyPr anchor="t" rtlCol="false" tIns="0" lIns="0" bIns="0" rIns="0">
            <a:spAutoFit/>
          </a:bodyPr>
          <a:lstStyle/>
          <a:p>
            <a:pPr>
              <a:lnSpc>
                <a:spcPts val="7020"/>
              </a:lnSpc>
            </a:pPr>
            <a:r>
              <a:rPr lang="en-US" sz="5400">
                <a:solidFill>
                  <a:srgbClr val="FFFFFF"/>
                </a:solidFill>
                <a:latin typeface="Inter Bold"/>
              </a:rPr>
              <a:t>Platform used in Project.</a:t>
            </a:r>
          </a:p>
        </p:txBody>
      </p:sp>
      <p:sp>
        <p:nvSpPr>
          <p:cNvPr name="TextBox 7" id="7"/>
          <p:cNvSpPr txBox="true"/>
          <p:nvPr/>
        </p:nvSpPr>
        <p:spPr>
          <a:xfrm rot="0">
            <a:off x="11567453" y="1512322"/>
            <a:ext cx="5311701" cy="589915"/>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Inter Bold"/>
              </a:rPr>
              <a:t>Anaconda Navigator</a:t>
            </a:r>
          </a:p>
        </p:txBody>
      </p:sp>
      <p:sp>
        <p:nvSpPr>
          <p:cNvPr name="TextBox 8" id="8"/>
          <p:cNvSpPr txBox="true"/>
          <p:nvPr/>
        </p:nvSpPr>
        <p:spPr>
          <a:xfrm rot="0">
            <a:off x="11567453" y="4809490"/>
            <a:ext cx="5311701" cy="589915"/>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Inter Bold"/>
              </a:rPr>
              <a:t>Visual Studio Code</a:t>
            </a:r>
          </a:p>
        </p:txBody>
      </p:sp>
      <p:sp>
        <p:nvSpPr>
          <p:cNvPr name="TextBox 9" id="9"/>
          <p:cNvSpPr txBox="true"/>
          <p:nvPr/>
        </p:nvSpPr>
        <p:spPr>
          <a:xfrm rot="0">
            <a:off x="11567453" y="8178800"/>
            <a:ext cx="5311701" cy="59182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Inter Bold"/>
              </a:rPr>
              <a:t>GUI - TkInter</a:t>
            </a:r>
          </a:p>
        </p:txBody>
      </p:sp>
      <p:sp>
        <p:nvSpPr>
          <p:cNvPr name="AutoShape 10" id="10"/>
          <p:cNvSpPr/>
          <p:nvPr/>
        </p:nvSpPr>
        <p:spPr>
          <a:xfrm rot="-5400000">
            <a:off x="3489109" y="5118735"/>
            <a:ext cx="9645689" cy="0"/>
          </a:xfrm>
          <a:prstGeom prst="line">
            <a:avLst/>
          </a:prstGeom>
          <a:ln cap="rnd" w="47625">
            <a:solidFill>
              <a:srgbClr val="FFFFFF"/>
            </a:solidFill>
            <a:prstDash val="solid"/>
            <a:headEnd type="oval" len="lg" w="lg"/>
            <a:tailEnd type="oval" len="lg" w="lg"/>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5400000">
            <a:off x="3065307" y="5133975"/>
            <a:ext cx="10287000" cy="0"/>
          </a:xfrm>
          <a:prstGeom prst="line">
            <a:avLst/>
          </a:prstGeom>
          <a:ln cap="rnd" w="19050">
            <a:solidFill>
              <a:srgbClr val="FFFFFF"/>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1028700" y="4739755"/>
            <a:ext cx="6365987" cy="4245317"/>
          </a:xfrm>
          <a:prstGeom prst="rect">
            <a:avLst/>
          </a:prstGeom>
        </p:spPr>
      </p:pic>
      <p:sp>
        <p:nvSpPr>
          <p:cNvPr name="TextBox 4" id="4"/>
          <p:cNvSpPr txBox="true"/>
          <p:nvPr/>
        </p:nvSpPr>
        <p:spPr>
          <a:xfrm rot="0">
            <a:off x="1028700" y="2051136"/>
            <a:ext cx="6168584" cy="1639570"/>
          </a:xfrm>
          <a:prstGeom prst="rect">
            <a:avLst/>
          </a:prstGeom>
        </p:spPr>
        <p:txBody>
          <a:bodyPr anchor="t" rtlCol="false" tIns="0" lIns="0" bIns="0" rIns="0">
            <a:spAutoFit/>
          </a:bodyPr>
          <a:lstStyle/>
          <a:p>
            <a:pPr>
              <a:lnSpc>
                <a:spcPts val="6500"/>
              </a:lnSpc>
            </a:pPr>
            <a:r>
              <a:rPr lang="en-US" sz="5000">
                <a:solidFill>
                  <a:srgbClr val="FFFFFF"/>
                </a:solidFill>
                <a:latin typeface="Inter Bold"/>
              </a:rPr>
              <a:t>Brief Idea about the Project:</a:t>
            </a:r>
          </a:p>
        </p:txBody>
      </p:sp>
      <p:sp>
        <p:nvSpPr>
          <p:cNvPr name="TextBox 5" id="5"/>
          <p:cNvSpPr txBox="true"/>
          <p:nvPr/>
        </p:nvSpPr>
        <p:spPr>
          <a:xfrm rot="0">
            <a:off x="9698042" y="1508125"/>
            <a:ext cx="7841816" cy="7668896"/>
          </a:xfrm>
          <a:prstGeom prst="rect">
            <a:avLst/>
          </a:prstGeom>
        </p:spPr>
        <p:txBody>
          <a:bodyPr anchor="t" rtlCol="false" tIns="0" lIns="0" bIns="0" rIns="0">
            <a:spAutoFit/>
          </a:bodyPr>
          <a:lstStyle/>
          <a:p>
            <a:pPr>
              <a:lnSpc>
                <a:spcPts val="4339"/>
              </a:lnSpc>
            </a:pPr>
            <a:r>
              <a:rPr lang="en-US" sz="3099">
                <a:solidFill>
                  <a:srgbClr val="FFFFFF"/>
                </a:solidFill>
                <a:latin typeface="Inter Bold"/>
              </a:rPr>
              <a:t>Basically this app is about billing, and kind of menu card of the grocery shop,as in this environment of COVID scenes people are more awared towards safety.</a:t>
            </a:r>
          </a:p>
          <a:p>
            <a:pPr>
              <a:lnSpc>
                <a:spcPts val="4339"/>
              </a:lnSpc>
            </a:pPr>
            <a:r>
              <a:rPr lang="en-US" sz="3099">
                <a:solidFill>
                  <a:srgbClr val="FFFFFF"/>
                </a:solidFill>
                <a:latin typeface="Inter Bold"/>
              </a:rPr>
              <a:t>So this application will help to choose which product the customer wants and along with that price and quantity tab we are going to provide, we will make it more user friendly and also making it contactless.</a:t>
            </a:r>
          </a:p>
          <a:p>
            <a:pPr>
              <a:lnSpc>
                <a:spcPts val="4339"/>
              </a:lnSpc>
              <a:spcBef>
                <a:spcPct val="0"/>
              </a:spcBef>
            </a:pPr>
            <a:r>
              <a:rPr lang="en-US" sz="3099">
                <a:solidFill>
                  <a:srgbClr val="FFFFFF"/>
                </a:solidFill>
                <a:latin typeface="Inter Bold"/>
              </a:rPr>
              <a:t>And in the end, we are going to add Billing tab which will display the final amount to be paid.</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5400000">
            <a:off x="3065307" y="5133975"/>
            <a:ext cx="10287000" cy="0"/>
          </a:xfrm>
          <a:prstGeom prst="line">
            <a:avLst/>
          </a:prstGeom>
          <a:ln cap="rnd" w="19050">
            <a:solidFill>
              <a:srgbClr val="FFFFFF"/>
            </a:solidFill>
            <a:prstDash val="solid"/>
            <a:headEnd type="none" len="sm" w="sm"/>
            <a:tailEnd type="none" len="sm" w="sm"/>
          </a:ln>
        </p:spPr>
      </p:sp>
      <p:sp>
        <p:nvSpPr>
          <p:cNvPr name="TextBox 3" id="3"/>
          <p:cNvSpPr txBox="true"/>
          <p:nvPr/>
        </p:nvSpPr>
        <p:spPr>
          <a:xfrm rot="0">
            <a:off x="1028700" y="4295140"/>
            <a:ext cx="5059189" cy="1639570"/>
          </a:xfrm>
          <a:prstGeom prst="rect">
            <a:avLst/>
          </a:prstGeom>
        </p:spPr>
        <p:txBody>
          <a:bodyPr anchor="t" rtlCol="false" tIns="0" lIns="0" bIns="0" rIns="0">
            <a:spAutoFit/>
          </a:bodyPr>
          <a:lstStyle/>
          <a:p>
            <a:pPr>
              <a:lnSpc>
                <a:spcPts val="6500"/>
              </a:lnSpc>
            </a:pPr>
            <a:r>
              <a:rPr lang="en-US" sz="5000">
                <a:solidFill>
                  <a:srgbClr val="FFFFFF"/>
                </a:solidFill>
                <a:latin typeface="Inter Bold"/>
              </a:rPr>
              <a:t>About the Application:</a:t>
            </a:r>
          </a:p>
        </p:txBody>
      </p:sp>
      <p:sp>
        <p:nvSpPr>
          <p:cNvPr name="TextBox 4" id="4"/>
          <p:cNvSpPr txBox="true"/>
          <p:nvPr/>
        </p:nvSpPr>
        <p:spPr>
          <a:xfrm rot="0">
            <a:off x="9417484" y="1126489"/>
            <a:ext cx="7841816" cy="8131811"/>
          </a:xfrm>
          <a:prstGeom prst="rect">
            <a:avLst/>
          </a:prstGeom>
        </p:spPr>
        <p:txBody>
          <a:bodyPr anchor="t" rtlCol="false" tIns="0" lIns="0" bIns="0" rIns="0">
            <a:spAutoFit/>
          </a:bodyPr>
          <a:lstStyle/>
          <a:p>
            <a:pPr>
              <a:lnSpc>
                <a:spcPts val="4339"/>
              </a:lnSpc>
            </a:pPr>
            <a:r>
              <a:rPr lang="en-US" sz="3099">
                <a:solidFill>
                  <a:srgbClr val="FFFFFF"/>
                </a:solidFill>
                <a:latin typeface="Inter Bold"/>
              </a:rPr>
              <a:t>While creating the Grocery Shop Bill Calculator, we have to import some libraries such as TkInter (which is also used in making GUI-Graphical User Interface). We will be importing all the necessary things required . </a:t>
            </a:r>
          </a:p>
          <a:p>
            <a:pPr>
              <a:lnSpc>
                <a:spcPts val="4339"/>
              </a:lnSpc>
            </a:pPr>
          </a:p>
          <a:p>
            <a:pPr>
              <a:lnSpc>
                <a:spcPts val="4339"/>
              </a:lnSpc>
              <a:spcBef>
                <a:spcPct val="0"/>
              </a:spcBef>
            </a:pPr>
            <a:r>
              <a:rPr lang="en-US" sz="3099">
                <a:solidFill>
                  <a:srgbClr val="FFFFFF"/>
                </a:solidFill>
                <a:latin typeface="Inter Bold"/>
              </a:rPr>
              <a:t>We will take the input from the user of the quantities of the groceries, and assign them different values. Whenever the user wants to buy a particular thing from the section, he/she needs to enter the quantity and automatically, the application will calculate the amount based on the quantities entered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4295140"/>
            <a:ext cx="4403638" cy="1639570"/>
          </a:xfrm>
          <a:prstGeom prst="rect">
            <a:avLst/>
          </a:prstGeom>
        </p:spPr>
        <p:txBody>
          <a:bodyPr anchor="t" rtlCol="false" tIns="0" lIns="0" bIns="0" rIns="0">
            <a:spAutoFit/>
          </a:bodyPr>
          <a:lstStyle/>
          <a:p>
            <a:pPr>
              <a:lnSpc>
                <a:spcPts val="6500"/>
              </a:lnSpc>
            </a:pPr>
            <a:r>
              <a:rPr lang="en-US" sz="5000">
                <a:solidFill>
                  <a:srgbClr val="FFFFFF"/>
                </a:solidFill>
                <a:latin typeface="Inter Bold"/>
              </a:rPr>
              <a:t>About the Application:</a:t>
            </a:r>
          </a:p>
        </p:txBody>
      </p:sp>
      <p:sp>
        <p:nvSpPr>
          <p:cNvPr name="TextBox 3" id="3"/>
          <p:cNvSpPr txBox="true"/>
          <p:nvPr/>
        </p:nvSpPr>
        <p:spPr>
          <a:xfrm rot="0">
            <a:off x="9144000" y="1126489"/>
            <a:ext cx="8115300" cy="8501798"/>
          </a:xfrm>
          <a:prstGeom prst="rect">
            <a:avLst/>
          </a:prstGeom>
        </p:spPr>
        <p:txBody>
          <a:bodyPr anchor="t" rtlCol="false" tIns="0" lIns="0" bIns="0" rIns="0">
            <a:spAutoFit/>
          </a:bodyPr>
          <a:lstStyle/>
          <a:p>
            <a:pPr>
              <a:lnSpc>
                <a:spcPts val="4491"/>
              </a:lnSpc>
            </a:pPr>
            <a:r>
              <a:rPr lang="en-US" sz="3208">
                <a:solidFill>
                  <a:srgbClr val="FFFFFF"/>
                </a:solidFill>
                <a:latin typeface="Inter Bold"/>
              </a:rPr>
              <a:t>We will be adding different widget into the GUI window such as Labels: to display the name of the product , Text Fields: to provide the quantity of the particular thing, Button: to display the overall bill, clear the window, to exit the application , etc.  </a:t>
            </a:r>
          </a:p>
          <a:p>
            <a:pPr>
              <a:lnSpc>
                <a:spcPts val="4491"/>
              </a:lnSpc>
              <a:spcBef>
                <a:spcPct val="0"/>
              </a:spcBef>
            </a:pPr>
            <a:r>
              <a:rPr lang="en-US" sz="3208">
                <a:solidFill>
                  <a:srgbClr val="FFFFFF"/>
                </a:solidFill>
                <a:latin typeface="Inter Bold"/>
              </a:rPr>
              <a:t>The "Overall Bill" Button will be provided in GUI which will display the Final Bill which the customer will receive. The Final Bill Receipt will be printed in the Text Area / Label Frame, which is displayed in the GUI. The "Exit" Button in the GUI will close the running application.  </a:t>
            </a:r>
          </a:p>
        </p:txBody>
      </p:sp>
      <p:sp>
        <p:nvSpPr>
          <p:cNvPr name="AutoShape 4" id="4"/>
          <p:cNvSpPr/>
          <p:nvPr/>
        </p:nvSpPr>
        <p:spPr>
          <a:xfrm rot="-5400000">
            <a:off x="2611463" y="5133975"/>
            <a:ext cx="10287000" cy="0"/>
          </a:xfrm>
          <a:prstGeom prst="line">
            <a:avLst/>
          </a:prstGeom>
          <a:ln cap="rnd" w="19050">
            <a:solidFill>
              <a:srgbClr val="FFFFF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4658457" y="591820"/>
            <a:ext cx="9815991" cy="816610"/>
          </a:xfrm>
          <a:prstGeom prst="rect">
            <a:avLst/>
          </a:prstGeom>
        </p:spPr>
        <p:txBody>
          <a:bodyPr anchor="t" rtlCol="false" tIns="0" lIns="0" bIns="0" rIns="0">
            <a:spAutoFit/>
          </a:bodyPr>
          <a:lstStyle/>
          <a:p>
            <a:pPr>
              <a:lnSpc>
                <a:spcPts val="6500"/>
              </a:lnSpc>
            </a:pPr>
            <a:r>
              <a:rPr lang="en-US" sz="5000">
                <a:solidFill>
                  <a:srgbClr val="FFFFFF"/>
                </a:solidFill>
                <a:latin typeface="Inter Bold"/>
              </a:rPr>
              <a:t>Functions To be used in GUI</a:t>
            </a:r>
          </a:p>
        </p:txBody>
      </p:sp>
      <p:sp>
        <p:nvSpPr>
          <p:cNvPr name="TextBox 3" id="3"/>
          <p:cNvSpPr txBox="true"/>
          <p:nvPr/>
        </p:nvSpPr>
        <p:spPr>
          <a:xfrm rot="0">
            <a:off x="1028700" y="3896785"/>
            <a:ext cx="16038071" cy="4976917"/>
          </a:xfrm>
          <a:prstGeom prst="rect">
            <a:avLst/>
          </a:prstGeom>
        </p:spPr>
        <p:txBody>
          <a:bodyPr anchor="t" rtlCol="false" tIns="0" lIns="0" bIns="0" rIns="0">
            <a:spAutoFit/>
          </a:bodyPr>
          <a:lstStyle/>
          <a:p>
            <a:pPr marL="677658" indent="-338829" lvl="1">
              <a:lnSpc>
                <a:spcPts val="4394"/>
              </a:lnSpc>
              <a:buFont typeface="Arial"/>
              <a:buChar char="•"/>
            </a:pPr>
            <a:r>
              <a:rPr lang="en-US" sz="3138">
                <a:solidFill>
                  <a:srgbClr val="FFFFFF"/>
                </a:solidFill>
                <a:latin typeface="Inter Bold"/>
              </a:rPr>
              <a:t>pip install tk-</a:t>
            </a:r>
          </a:p>
          <a:p>
            <a:pPr>
              <a:lnSpc>
                <a:spcPts val="4394"/>
              </a:lnSpc>
            </a:pPr>
            <a:r>
              <a:rPr lang="en-US" sz="3138">
                <a:solidFill>
                  <a:srgbClr val="FFFFFF"/>
                </a:solidFill>
                <a:latin typeface="Inter Bold"/>
              </a:rPr>
              <a:t>       Installs TKinter library into the existing Python. </a:t>
            </a:r>
          </a:p>
          <a:p>
            <a:pPr>
              <a:lnSpc>
                <a:spcPts val="4394"/>
              </a:lnSpc>
            </a:pPr>
          </a:p>
          <a:p>
            <a:pPr marL="677658" indent="-338829" lvl="1">
              <a:lnSpc>
                <a:spcPts val="4394"/>
              </a:lnSpc>
              <a:buFont typeface="Arial"/>
              <a:buChar char="•"/>
            </a:pPr>
            <a:r>
              <a:rPr lang="en-US" sz="3138">
                <a:solidFill>
                  <a:srgbClr val="FFFFFF"/>
                </a:solidFill>
                <a:latin typeface="Inter Bold"/>
              </a:rPr>
              <a:t>import tkinter as tk-</a:t>
            </a:r>
          </a:p>
          <a:p>
            <a:pPr>
              <a:lnSpc>
                <a:spcPts val="4394"/>
              </a:lnSpc>
            </a:pPr>
            <a:r>
              <a:rPr lang="en-US" sz="3138">
                <a:solidFill>
                  <a:srgbClr val="FFFFFF"/>
                </a:solidFill>
                <a:latin typeface="Inter Bold"/>
              </a:rPr>
              <a:t>       It imports TkInter library as  abbrevation of tk.</a:t>
            </a:r>
          </a:p>
          <a:p>
            <a:pPr>
              <a:lnSpc>
                <a:spcPts val="4394"/>
              </a:lnSpc>
            </a:pPr>
          </a:p>
          <a:p>
            <a:pPr marL="677658" indent="-338829" lvl="1">
              <a:lnSpc>
                <a:spcPts val="4394"/>
              </a:lnSpc>
              <a:buFont typeface="Arial"/>
              <a:buChar char="•"/>
            </a:pPr>
            <a:r>
              <a:rPr lang="en-US" sz="3138">
                <a:solidFill>
                  <a:srgbClr val="FFFFFF"/>
                </a:solidFill>
                <a:latin typeface="Inter Bold"/>
              </a:rPr>
              <a:t>From tkinter import * -</a:t>
            </a:r>
          </a:p>
          <a:p>
            <a:pPr algn="l">
              <a:lnSpc>
                <a:spcPts val="4394"/>
              </a:lnSpc>
            </a:pPr>
            <a:r>
              <a:rPr lang="en-US" sz="3138">
                <a:solidFill>
                  <a:srgbClr val="FFFFFF"/>
                </a:solidFill>
                <a:latin typeface="Inter Bold"/>
              </a:rPr>
              <a:t>       It will include all the library sources which are necessary to run the GUI Application </a:t>
            </a:r>
          </a:p>
        </p:txBody>
      </p:sp>
      <p:sp>
        <p:nvSpPr>
          <p:cNvPr name="TextBox 4" id="4"/>
          <p:cNvSpPr txBox="true"/>
          <p:nvPr/>
        </p:nvSpPr>
        <p:spPr>
          <a:xfrm rot="0">
            <a:off x="6127131" y="1953792"/>
            <a:ext cx="6033738" cy="642620"/>
          </a:xfrm>
          <a:prstGeom prst="rect">
            <a:avLst/>
          </a:prstGeom>
        </p:spPr>
        <p:txBody>
          <a:bodyPr anchor="t" rtlCol="false" tIns="0" lIns="0" bIns="0" rIns="0">
            <a:spAutoFit/>
          </a:bodyPr>
          <a:lstStyle/>
          <a:p>
            <a:pPr algn="ctr">
              <a:lnSpc>
                <a:spcPts val="5199"/>
              </a:lnSpc>
            </a:pPr>
            <a:r>
              <a:rPr lang="en-US" sz="3999">
                <a:solidFill>
                  <a:srgbClr val="FFFFFF"/>
                </a:solidFill>
                <a:latin typeface="Inter Bold"/>
              </a:rPr>
              <a:t>Main Functions</a:t>
            </a:r>
          </a:p>
        </p:txBody>
      </p:sp>
      <p:sp>
        <p:nvSpPr>
          <p:cNvPr name="AutoShape 5" id="5"/>
          <p:cNvSpPr/>
          <p:nvPr/>
        </p:nvSpPr>
        <p:spPr>
          <a:xfrm rot="0">
            <a:off x="4462260" y="1589794"/>
            <a:ext cx="9170951" cy="0"/>
          </a:xfrm>
          <a:prstGeom prst="line">
            <a:avLst/>
          </a:prstGeom>
          <a:ln cap="rnd" w="47625">
            <a:solidFill>
              <a:srgbClr val="FFFFFF"/>
            </a:solidFill>
            <a:prstDash val="solid"/>
            <a:headEnd type="oval" len="lg" w="lg"/>
            <a:tailEnd type="oval" len="lg" w="lg"/>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3851801"/>
            <a:ext cx="16230600" cy="4925695"/>
          </a:xfrm>
          <a:prstGeom prst="rect">
            <a:avLst/>
          </a:prstGeom>
        </p:spPr>
        <p:txBody>
          <a:bodyPr anchor="t" rtlCol="false" tIns="0" lIns="0" bIns="0" rIns="0">
            <a:spAutoFit/>
          </a:bodyPr>
          <a:lstStyle/>
          <a:p>
            <a:pPr algn="just" marL="669291" indent="-334646" lvl="1">
              <a:lnSpc>
                <a:spcPts val="4340"/>
              </a:lnSpc>
              <a:buFont typeface="Arial"/>
              <a:buChar char="•"/>
            </a:pPr>
            <a:r>
              <a:rPr lang="en-US" sz="3100">
                <a:solidFill>
                  <a:srgbClr val="FFFFFF"/>
                </a:solidFill>
                <a:latin typeface="Inter Bold"/>
              </a:rPr>
              <a:t>Canvas- used to add structured graphics/colours.</a:t>
            </a:r>
          </a:p>
          <a:p>
            <a:pPr algn="just" marL="669291" indent="-334646" lvl="1">
              <a:lnSpc>
                <a:spcPts val="4340"/>
              </a:lnSpc>
              <a:buFont typeface="Arial"/>
              <a:buChar char="•"/>
            </a:pPr>
            <a:r>
              <a:rPr lang="en-US" sz="3100">
                <a:solidFill>
                  <a:srgbClr val="FFFFFF"/>
                </a:solidFill>
                <a:latin typeface="Inter Bold"/>
              </a:rPr>
              <a:t>Frame Function: It works like a container, which is responsible for arranging the position of other widgets, which makes the GUI more user friendly </a:t>
            </a:r>
          </a:p>
          <a:p>
            <a:pPr algn="just" marL="669291" indent="-334646" lvl="1">
              <a:lnSpc>
                <a:spcPts val="4340"/>
              </a:lnSpc>
              <a:buFont typeface="Arial"/>
              <a:buChar char="•"/>
            </a:pPr>
            <a:r>
              <a:rPr lang="en-US" sz="3100">
                <a:solidFill>
                  <a:srgbClr val="FFFFFF"/>
                </a:solidFill>
                <a:latin typeface="Inter Bold"/>
              </a:rPr>
              <a:t>.title( )- this defines the title for the GUI window </a:t>
            </a:r>
          </a:p>
          <a:p>
            <a:pPr algn="just" marL="669291" indent="-334646" lvl="1">
              <a:lnSpc>
                <a:spcPts val="4340"/>
              </a:lnSpc>
              <a:buFont typeface="Arial"/>
              <a:buChar char="•"/>
            </a:pPr>
            <a:r>
              <a:rPr lang="en-US" sz="3100">
                <a:solidFill>
                  <a:srgbClr val="FFFFFF"/>
                </a:solidFill>
                <a:latin typeface="Inter Bold"/>
              </a:rPr>
              <a:t>.geometry( )- it defines the layout of the GUI Window  </a:t>
            </a:r>
          </a:p>
          <a:p>
            <a:pPr algn="just" marL="669291" indent="-334646" lvl="1">
              <a:lnSpc>
                <a:spcPts val="4340"/>
              </a:lnSpc>
              <a:buFont typeface="Arial"/>
              <a:buChar char="•"/>
            </a:pPr>
            <a:r>
              <a:rPr lang="en-US" sz="3100">
                <a:solidFill>
                  <a:srgbClr val="FFFFFF"/>
                </a:solidFill>
                <a:latin typeface="Inter Bold"/>
              </a:rPr>
              <a:t>tk.Frame( )- This Function allows us to  define a particular frame in the Canvas. In this Case, the frame is in white colour </a:t>
            </a:r>
          </a:p>
          <a:p>
            <a:pPr algn="just" marL="669291" indent="-334646" lvl="1">
              <a:lnSpc>
                <a:spcPts val="4340"/>
              </a:lnSpc>
              <a:buFont typeface="Arial"/>
              <a:buChar char="•"/>
            </a:pPr>
            <a:r>
              <a:rPr lang="en-US" sz="3100">
                <a:solidFill>
                  <a:srgbClr val="FFFFFF"/>
                </a:solidFill>
                <a:latin typeface="Inter Bold"/>
              </a:rPr>
              <a:t>.mainloop()- It tells Python to run the Tkinter event loop</a:t>
            </a:r>
          </a:p>
          <a:p>
            <a:pPr algn="l">
              <a:lnSpc>
                <a:spcPts val="4340"/>
              </a:lnSpc>
            </a:pPr>
          </a:p>
        </p:txBody>
      </p:sp>
      <p:sp>
        <p:nvSpPr>
          <p:cNvPr name="TextBox 3" id="3"/>
          <p:cNvSpPr txBox="true"/>
          <p:nvPr/>
        </p:nvSpPr>
        <p:spPr>
          <a:xfrm rot="0">
            <a:off x="4936897" y="971550"/>
            <a:ext cx="8918476" cy="842393"/>
          </a:xfrm>
          <a:prstGeom prst="rect">
            <a:avLst/>
          </a:prstGeom>
        </p:spPr>
        <p:txBody>
          <a:bodyPr anchor="t" rtlCol="false" tIns="0" lIns="0" bIns="0" rIns="0">
            <a:spAutoFit/>
          </a:bodyPr>
          <a:lstStyle/>
          <a:p>
            <a:pPr algn="ctr">
              <a:lnSpc>
                <a:spcPts val="6720"/>
              </a:lnSpc>
            </a:pPr>
            <a:r>
              <a:rPr lang="en-US" sz="5169">
                <a:solidFill>
                  <a:srgbClr val="FFFFFF"/>
                </a:solidFill>
                <a:latin typeface="Inter Bold"/>
              </a:rPr>
              <a:t>For Creating GUI Window</a:t>
            </a:r>
          </a:p>
        </p:txBody>
      </p:sp>
      <p:sp>
        <p:nvSpPr>
          <p:cNvPr name="AutoShape 4" id="4"/>
          <p:cNvSpPr/>
          <p:nvPr/>
        </p:nvSpPr>
        <p:spPr>
          <a:xfrm rot="0">
            <a:off x="4936897" y="2042522"/>
            <a:ext cx="8918476" cy="0"/>
          </a:xfrm>
          <a:prstGeom prst="line">
            <a:avLst/>
          </a:prstGeom>
          <a:ln cap="rnd" w="47625">
            <a:solidFill>
              <a:srgbClr val="FFFFFF"/>
            </a:solidFill>
            <a:prstDash val="solid"/>
            <a:headEnd type="oval" len="lg" w="lg"/>
            <a:tailEnd type="oval" len="lg" w="lg"/>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4352008" y="302767"/>
            <a:ext cx="9690497" cy="894715"/>
          </a:xfrm>
          <a:prstGeom prst="rect">
            <a:avLst/>
          </a:prstGeom>
        </p:spPr>
        <p:txBody>
          <a:bodyPr anchor="t" rtlCol="false" tIns="0" lIns="0" bIns="0" rIns="0">
            <a:spAutoFit/>
          </a:bodyPr>
          <a:lstStyle/>
          <a:p>
            <a:pPr algn="ctr">
              <a:lnSpc>
                <a:spcPts val="7279"/>
              </a:lnSpc>
            </a:pPr>
            <a:r>
              <a:rPr lang="en-US" sz="5199">
                <a:solidFill>
                  <a:srgbClr val="FFFFFF"/>
                </a:solidFill>
                <a:latin typeface="Inter"/>
              </a:rPr>
              <a:t>All the Widgets used in the GUI</a:t>
            </a:r>
          </a:p>
        </p:txBody>
      </p:sp>
      <p:sp>
        <p:nvSpPr>
          <p:cNvPr name="AutoShape 3" id="3"/>
          <p:cNvSpPr/>
          <p:nvPr/>
        </p:nvSpPr>
        <p:spPr>
          <a:xfrm rot="0">
            <a:off x="4230598" y="1413299"/>
            <a:ext cx="9952850" cy="0"/>
          </a:xfrm>
          <a:prstGeom prst="line">
            <a:avLst/>
          </a:prstGeom>
          <a:ln cap="rnd" w="47625">
            <a:solidFill>
              <a:srgbClr val="FFFFFF"/>
            </a:solidFill>
            <a:prstDash val="solid"/>
            <a:headEnd type="oval" len="lg" w="lg"/>
            <a:tailEnd type="oval" len="lg" w="lg"/>
          </a:ln>
        </p:spPr>
      </p:sp>
      <p:sp>
        <p:nvSpPr>
          <p:cNvPr name="TextBox 4" id="4"/>
          <p:cNvSpPr txBox="true"/>
          <p:nvPr/>
        </p:nvSpPr>
        <p:spPr>
          <a:xfrm rot="0">
            <a:off x="784251" y="1573069"/>
            <a:ext cx="16826010" cy="1212941"/>
          </a:xfrm>
          <a:prstGeom prst="rect">
            <a:avLst/>
          </a:prstGeom>
        </p:spPr>
        <p:txBody>
          <a:bodyPr anchor="t" rtlCol="false" tIns="0" lIns="0" bIns="0" rIns="0">
            <a:spAutoFit/>
          </a:bodyPr>
          <a:lstStyle/>
          <a:p>
            <a:pPr algn="ctr">
              <a:lnSpc>
                <a:spcPts val="4860"/>
              </a:lnSpc>
            </a:pPr>
            <a:r>
              <a:rPr lang="en-US" sz="3471">
                <a:solidFill>
                  <a:srgbClr val="FFFFFF"/>
                </a:solidFill>
                <a:latin typeface="Inter"/>
              </a:rPr>
              <a:t>We have used different kinds of Widgets which are available in the TkInter Library, such as: </a:t>
            </a:r>
          </a:p>
        </p:txBody>
      </p:sp>
      <p:sp>
        <p:nvSpPr>
          <p:cNvPr name="TextBox 5" id="5"/>
          <p:cNvSpPr txBox="true"/>
          <p:nvPr/>
        </p:nvSpPr>
        <p:spPr>
          <a:xfrm rot="0">
            <a:off x="2140188" y="3557588"/>
            <a:ext cx="14007624" cy="5700712"/>
          </a:xfrm>
          <a:prstGeom prst="rect">
            <a:avLst/>
          </a:prstGeom>
        </p:spPr>
        <p:txBody>
          <a:bodyPr anchor="t" rtlCol="false" tIns="0" lIns="0" bIns="0" rIns="0">
            <a:spAutoFit/>
          </a:bodyPr>
          <a:lstStyle/>
          <a:p>
            <a:pPr marL="790735" indent="-395367" lvl="1">
              <a:lnSpc>
                <a:spcPts val="5127"/>
              </a:lnSpc>
              <a:buFont typeface="Arial"/>
              <a:buChar char="•"/>
            </a:pPr>
            <a:r>
              <a:rPr lang="en-US" sz="3662">
                <a:solidFill>
                  <a:srgbClr val="FFFFFF"/>
                </a:solidFill>
                <a:latin typeface="Inter Bold"/>
              </a:rPr>
              <a:t>Label() Widget</a:t>
            </a:r>
            <a:r>
              <a:rPr lang="en-US" sz="3662">
                <a:solidFill>
                  <a:srgbClr val="FFFFFF"/>
                </a:solidFill>
                <a:latin typeface="Inter"/>
              </a:rPr>
              <a:t>: This widget will add texts into the GUI</a:t>
            </a:r>
          </a:p>
          <a:p>
            <a:pPr marL="790735" indent="-395367" lvl="1">
              <a:lnSpc>
                <a:spcPts val="5127"/>
              </a:lnSpc>
              <a:buFont typeface="Arial"/>
              <a:buChar char="•"/>
            </a:pPr>
            <a:r>
              <a:rPr lang="en-US" sz="3662">
                <a:solidFill>
                  <a:srgbClr val="FFFFFF"/>
                </a:solidFill>
                <a:latin typeface="Inter Bold"/>
              </a:rPr>
              <a:t>LabelFrame()</a:t>
            </a:r>
            <a:r>
              <a:rPr lang="en-US" sz="3662">
                <a:solidFill>
                  <a:srgbClr val="FFFFFF"/>
                </a:solidFill>
                <a:latin typeface="Inter"/>
              </a:rPr>
              <a:t>: A labelframe is a simple container widget. Its primary purpose is to act as a spacer or container for complex window layouts.</a:t>
            </a:r>
          </a:p>
          <a:p>
            <a:pPr marL="790735" indent="-395367" lvl="1">
              <a:lnSpc>
                <a:spcPts val="5127"/>
              </a:lnSpc>
              <a:buFont typeface="Arial"/>
              <a:buChar char="•"/>
            </a:pPr>
            <a:r>
              <a:rPr lang="en-US" sz="3662">
                <a:solidFill>
                  <a:srgbClr val="FFFFFF"/>
                </a:solidFill>
                <a:latin typeface="Inter Bold"/>
              </a:rPr>
              <a:t>Button(): </a:t>
            </a:r>
            <a:r>
              <a:rPr lang="en-US" sz="3662">
                <a:solidFill>
                  <a:srgbClr val="FFFFFF"/>
                </a:solidFill>
                <a:latin typeface="Inter"/>
              </a:rPr>
              <a:t>This widget will add buttons into the GUI with command as a attribute, which is compulsory</a:t>
            </a:r>
          </a:p>
          <a:p>
            <a:pPr marL="747556" indent="-373778" lvl="1">
              <a:lnSpc>
                <a:spcPts val="4847"/>
              </a:lnSpc>
              <a:buFont typeface="Arial"/>
              <a:buChar char="•"/>
            </a:pPr>
            <a:r>
              <a:rPr lang="en-US" sz="3462">
                <a:solidFill>
                  <a:srgbClr val="FFFFFF"/>
                </a:solidFill>
                <a:latin typeface="Inter Bold"/>
              </a:rPr>
              <a:t>ScrollBar(): This widget provides a slide controller that is used to implement vertical scrolled widgets, such as Listbox, Text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rot="0">
            <a:off x="4796123" y="1262018"/>
            <a:ext cx="8393192" cy="0"/>
          </a:xfrm>
          <a:prstGeom prst="line">
            <a:avLst/>
          </a:prstGeom>
          <a:ln cap="rnd" w="47625">
            <a:solidFill>
              <a:srgbClr val="FFFFFF"/>
            </a:solidFill>
            <a:prstDash val="solid"/>
            <a:headEnd type="oval" len="lg" w="lg"/>
            <a:tailEnd type="oval" len="lg" w="lg"/>
          </a:ln>
        </p:spPr>
      </p:sp>
      <p:pic>
        <p:nvPicPr>
          <p:cNvPr name="Picture 3" id="3"/>
          <p:cNvPicPr>
            <a:picLocks noChangeAspect="true"/>
          </p:cNvPicPr>
          <p:nvPr/>
        </p:nvPicPr>
        <p:blipFill>
          <a:blip r:embed="rId2"/>
          <a:srcRect l="0" t="0" r="0" b="0"/>
          <a:stretch>
            <a:fillRect/>
          </a:stretch>
        </p:blipFill>
        <p:spPr>
          <a:xfrm flipH="false" flipV="false" rot="0">
            <a:off x="1028700" y="1732176"/>
            <a:ext cx="5743434" cy="3589646"/>
          </a:xfrm>
          <a:prstGeom prst="rect">
            <a:avLst/>
          </a:prstGeom>
        </p:spPr>
      </p:pic>
      <p:sp>
        <p:nvSpPr>
          <p:cNvPr name="TextBox 4" id="4"/>
          <p:cNvSpPr txBox="true"/>
          <p:nvPr/>
        </p:nvSpPr>
        <p:spPr>
          <a:xfrm rot="0">
            <a:off x="7771210" y="1909361"/>
            <a:ext cx="10250707" cy="7706174"/>
          </a:xfrm>
          <a:prstGeom prst="rect">
            <a:avLst/>
          </a:prstGeom>
        </p:spPr>
        <p:txBody>
          <a:bodyPr anchor="t" rtlCol="false" tIns="0" lIns="0" bIns="0" rIns="0">
            <a:spAutoFit/>
          </a:bodyPr>
          <a:lstStyle/>
          <a:p>
            <a:pPr>
              <a:lnSpc>
                <a:spcPts val="5088"/>
              </a:lnSpc>
            </a:pPr>
            <a:r>
              <a:rPr lang="en-US" sz="3634">
                <a:solidFill>
                  <a:srgbClr val="FFFFFF"/>
                </a:solidFill>
                <a:latin typeface="Inter"/>
              </a:rPr>
              <a:t>We will be adding a Simple Text Area/Label Frame into the Billing area of the GUI.</a:t>
            </a:r>
          </a:p>
          <a:p>
            <a:pPr>
              <a:lnSpc>
                <a:spcPts val="5088"/>
              </a:lnSpc>
            </a:pPr>
          </a:p>
          <a:p>
            <a:pPr>
              <a:lnSpc>
                <a:spcPts val="5088"/>
              </a:lnSpc>
            </a:pPr>
            <a:r>
              <a:rPr lang="en-US" sz="3634">
                <a:solidFill>
                  <a:srgbClr val="FFFFFF"/>
                </a:solidFill>
                <a:latin typeface="Inter"/>
              </a:rPr>
              <a:t>Later on, if the bill is long enough, and consider it doesn't fit in the given Text Area/Label Frame, we have also added the ScrollBar Widget so that it will add scrolling capability to the Text Area / Label Frame.</a:t>
            </a:r>
          </a:p>
          <a:p>
            <a:pPr>
              <a:lnSpc>
                <a:spcPts val="5088"/>
              </a:lnSpc>
            </a:pPr>
          </a:p>
          <a:p>
            <a:pPr>
              <a:lnSpc>
                <a:spcPts val="5088"/>
              </a:lnSpc>
            </a:pPr>
            <a:r>
              <a:rPr lang="en-US" sz="3634">
                <a:solidFill>
                  <a:srgbClr val="FFFFFF"/>
                </a:solidFill>
                <a:latin typeface="Inter"/>
              </a:rPr>
              <a:t>The figure alongside represents the Text Area / Label Frame Widget (upper one) alongwith the ScrollBar Widget (lower one)</a:t>
            </a:r>
          </a:p>
        </p:txBody>
      </p:sp>
      <p:pic>
        <p:nvPicPr>
          <p:cNvPr name="Picture 5" id="5"/>
          <p:cNvPicPr>
            <a:picLocks noChangeAspect="true"/>
          </p:cNvPicPr>
          <p:nvPr/>
        </p:nvPicPr>
        <p:blipFill>
          <a:blip r:embed="rId3"/>
          <a:srcRect l="0" t="0" r="0" b="0"/>
          <a:stretch>
            <a:fillRect/>
          </a:stretch>
        </p:blipFill>
        <p:spPr>
          <a:xfrm flipH="false" flipV="false" rot="0">
            <a:off x="2189104" y="5800548"/>
            <a:ext cx="3422626" cy="4153823"/>
          </a:xfrm>
          <a:prstGeom prst="rect">
            <a:avLst/>
          </a:prstGeom>
        </p:spPr>
      </p:pic>
      <p:sp>
        <p:nvSpPr>
          <p:cNvPr name="TextBox 6" id="6"/>
          <p:cNvSpPr txBox="true"/>
          <p:nvPr/>
        </p:nvSpPr>
        <p:spPr>
          <a:xfrm rot="0">
            <a:off x="4796123" y="133985"/>
            <a:ext cx="8393192" cy="894715"/>
          </a:xfrm>
          <a:prstGeom prst="rect">
            <a:avLst/>
          </a:prstGeom>
        </p:spPr>
        <p:txBody>
          <a:bodyPr anchor="t" rtlCol="false" tIns="0" lIns="0" bIns="0" rIns="0">
            <a:spAutoFit/>
          </a:bodyPr>
          <a:lstStyle/>
          <a:p>
            <a:pPr algn="ctr">
              <a:lnSpc>
                <a:spcPts val="7279"/>
              </a:lnSpc>
            </a:pPr>
            <a:r>
              <a:rPr lang="en-US" sz="5199">
                <a:solidFill>
                  <a:srgbClr val="FFFFFF"/>
                </a:solidFill>
                <a:latin typeface="Inter"/>
              </a:rPr>
              <a:t>About the Final Billing Area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DAEm3Ytb0aI</dc:identifier>
  <dcterms:modified xsi:type="dcterms:W3CDTF">2011-08-01T06:04:30Z</dcterms:modified>
  <cp:revision>1</cp:revision>
  <dc:title>Grocery Shop App</dc:title>
</cp:coreProperties>
</file>