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ata-flair.training/blogs/python-project-driver-drowsiness-detection-syste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332" y="669303"/>
            <a:ext cx="8825658" cy="2354692"/>
          </a:xfrm>
        </p:spPr>
        <p:txBody>
          <a:bodyPr/>
          <a:lstStyle/>
          <a:p>
            <a:pPr algn="ctr"/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Driver Drowsiness</a:t>
            </a:r>
            <a:b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</a:br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Detection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826" y="3717741"/>
            <a:ext cx="10869106" cy="2626498"/>
          </a:xfrm>
        </p:spPr>
        <p:txBody>
          <a:bodyPr>
            <a:normAutofit fontScale="72500"/>
          </a:bodyPr>
          <a:lstStyle/>
          <a:p>
            <a:r>
              <a:rPr lang="en-US" b="1" dirty="0">
                <a:latin typeface="Bahnschrift SemiBold" panose="020B0502040204020203" charset="0"/>
                <a:cs typeface="Bahnschrift SemiBold" panose="020B0502040204020203" charset="0"/>
              </a:rPr>
              <a:t>Under the guidance of:								team members:</a:t>
            </a:r>
            <a:endParaRPr lang="en-US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	 assistant professor dr. selva kumar 					shivam vaish(1bm18cs152)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															g m rudramuni(1bm18cs085)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dirty="0">
                <a:latin typeface="Bahnschrift SemiBold" panose="020B0502040204020203" charset="0"/>
                <a:cs typeface="Bahnschrift SemiBold" panose="020B0502040204020203" charset="0"/>
              </a:rPr>
              <a:t>															rohit kudache(1bm18cs083)</a:t>
            </a:r>
            <a:endParaRPr lang="en-IN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dirty="0">
                <a:latin typeface="Bahnschrift SemiBold" panose="020B0502040204020203" charset="0"/>
                <a:cs typeface="Bahnschrift SemiBold" panose="020B0502040204020203" charset="0"/>
              </a:rPr>
              <a:t>															revanth r(1bm18cs082)</a:t>
            </a:r>
            <a:endParaRPr lang="en-IN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	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98" y="1414252"/>
            <a:ext cx="9404723" cy="1400530"/>
          </a:xfrm>
        </p:spPr>
        <p:txBody>
          <a:bodyPr/>
          <a:lstStyle/>
          <a:p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Objective: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646807"/>
            <a:ext cx="8946541" cy="2669911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Nowadays the driver safety in the car is one of the most wanted system to avoid accidents. </a:t>
            </a:r>
            <a:endParaRPr lang="en-US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Our objective of the project is to ensure the safety system. </a:t>
            </a:r>
            <a:endParaRPr lang="en-US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Design a </a:t>
            </a:r>
            <a:r>
              <a:rPr lang="en-US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computer vision system that can automatically detect driver drowsiness in a real-time video stream and then play an alarm if the driver appears to be drowsy.</a:t>
            </a:r>
            <a:endParaRPr lang="en-US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For enhancing the safety, we are detecting the eye blinks of the driver and estimating the driver status and control the car accordingly.</a:t>
            </a:r>
            <a:endParaRPr lang="en-IN" b="1" dirty="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652388"/>
            <a:ext cx="9404723" cy="1400530"/>
          </a:xfrm>
        </p:spPr>
        <p:txBody>
          <a:bodyPr/>
          <a:lstStyle/>
          <a:p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Software requirement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IN" b="1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Python: </a:t>
            </a:r>
            <a:endParaRPr lang="en-IN" b="1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lvl="1"/>
            <a:r>
              <a:rPr lang="en-IN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 Python 3 </a:t>
            </a:r>
            <a:endParaRPr lang="en-IN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/>
            <a:r>
              <a:rPr lang="en-IN" b="1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Libraries </a:t>
            </a:r>
            <a:endParaRPr lang="en-IN" b="1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lvl="1"/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Numpy: Pre-requisite for Dlib </a:t>
            </a:r>
            <a:endParaRPr lang="en-US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lvl="1"/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 Scipy: Used for calculating Euclidean distance between the eyelids. </a:t>
            </a:r>
            <a:endParaRPr lang="en-US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lvl="1"/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 Playsound: Used for sounding the alarm 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lvl="1"/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Dlib: This program is used to find the frontal human face and estimate its pose using 68 face landmarks. </a:t>
            </a:r>
            <a:endParaRPr lang="en-US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lvl="1"/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Imutils: Convenient functions written for Opencv. </a:t>
            </a:r>
            <a:endParaRPr lang="en-US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lvl="1"/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Opencv: Used to get the video stream from the webcam, etc.</a:t>
            </a:r>
            <a:endParaRPr lang="en-IN" b="1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/>
            <a:r>
              <a:rPr lang="en-IN" b="1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Operating System </a:t>
            </a:r>
            <a:endParaRPr lang="en-IN" b="1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lvl="1"/>
            <a:r>
              <a:rPr lang="en-IN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 Windows or Ubuntu </a:t>
            </a:r>
            <a:endParaRPr lang="en-IN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dirty="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95" y="829790"/>
            <a:ext cx="7036735" cy="1223128"/>
          </a:xfrm>
        </p:spPr>
        <p:txBody>
          <a:bodyPr/>
          <a:lstStyle/>
          <a:p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Implementation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Here we are using 68 landmarks concept.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C</a:t>
            </a:r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ompute the Euclidean distance between facial landmarks points in the eye aspect ratio calculation.</a:t>
            </a:r>
            <a:endParaRPr lang="en-US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If Calculated ratio = Aspect ration (usually 0.25)</a:t>
            </a:r>
            <a:endParaRPr lang="en-US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457200" lvl="1" indent="0">
              <a:buNone/>
            </a:pPr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 	then driver is sleepy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457200" lvl="1" indent="0">
              <a:buNone/>
            </a:pPr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Else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457200" lvl="1" indent="0">
              <a:buNone/>
            </a:pPr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	if Calculated ratio &gt; 0.21 and &lt;0.25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457200" lvl="1" indent="0">
              <a:buNone/>
            </a:pPr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		then  driver is dowsing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457200" lvl="1" indent="0">
              <a:buNone/>
            </a:pPr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	else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457200" lvl="1" indent="0">
              <a:buNone/>
            </a:pPr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		driver is active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457200" lvl="1" indent="0">
              <a:buNone/>
            </a:pPr>
            <a:endParaRPr lang="en-US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dirty="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488" y="876807"/>
            <a:ext cx="6716223" cy="989583"/>
          </a:xfrm>
        </p:spPr>
        <p:txBody>
          <a:bodyPr/>
          <a:lstStyle/>
          <a:p>
            <a:r>
              <a:rPr lang="en-US" dirty="0">
                <a:latin typeface="Bahnschrift SemiBold" panose="020B0502040204020203" charset="0"/>
                <a:cs typeface="Bahnschrift SemiBold" panose="020B0502040204020203" charset="0"/>
              </a:rPr>
              <a:t>Steps Involved</a:t>
            </a:r>
            <a:endParaRPr lang="en-US" dirty="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433482"/>
          </a:xfrm>
        </p:spPr>
        <p:txBody>
          <a:bodyPr/>
          <a:lstStyle/>
          <a:p>
            <a:pPr algn="l" fontAlgn="base"/>
            <a:r>
              <a:rPr lang="en-US" b="1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Step 1 –</a:t>
            </a:r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 Take image as input from a camera.</a:t>
            </a:r>
            <a:endParaRPr lang="en-US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 fontAlgn="base"/>
            <a:r>
              <a:rPr lang="en-US" b="1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Step 2 –</a:t>
            </a:r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 Detect the face in the image and create a Region of Interest (ROI).</a:t>
            </a:r>
            <a:endParaRPr lang="en-US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 fontAlgn="base"/>
            <a:r>
              <a:rPr lang="en-US" b="1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Step 3 –</a:t>
            </a:r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 Detect the eyes from ROI and feed it to the classifier.</a:t>
            </a:r>
            <a:endParaRPr lang="en-US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 fontAlgn="base"/>
            <a:r>
              <a:rPr lang="en-US" b="1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Step 4 –</a:t>
            </a:r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 Classifier will categorize whether eyes are open or closed.</a:t>
            </a:r>
            <a:endParaRPr lang="en-US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l" fontAlgn="base"/>
            <a:r>
              <a:rPr lang="en-US" b="1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Step 5 –</a:t>
            </a:r>
            <a:r>
              <a:rPr lang="en-US" b="0" i="0" dirty="0">
                <a:effectLst/>
                <a:latin typeface="Bahnschrift SemiBold" panose="020B0502040204020203" charset="0"/>
                <a:cs typeface="Bahnschrift SemiBold" panose="020B0502040204020203" charset="0"/>
              </a:rPr>
              <a:t> Calculate score to check whether the person is drowsy.</a:t>
            </a:r>
            <a:endParaRPr lang="en-US" b="0" i="0" dirty="0"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0" indent="0">
              <a:buNone/>
            </a:pPr>
            <a:endParaRPr lang="en-IN" dirty="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56181" y="5981192"/>
          <a:ext cx="11151910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51910"/>
              </a:tblGrid>
              <a:tr h="61639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  <a:latin typeface="Bahnschrift SemiBold" panose="020B0502040204020203" charset="0"/>
                          <a:cs typeface="Bahnschrift SemiBold" panose="020B0502040204020203" charset="0"/>
                          <a:hlinkClick r:id="rId1"/>
                        </a:rPr>
                        <a:t>Intermediate Python Project - Driver Drowsiness Detection System with OpenCV &amp; </a:t>
                      </a:r>
                      <a:r>
                        <a:rPr lang="en-IN" dirty="0" err="1">
                          <a:solidFill>
                            <a:srgbClr val="0070C0"/>
                          </a:solidFill>
                          <a:latin typeface="Bahnschrift SemiBold" panose="020B0502040204020203" charset="0"/>
                          <a:cs typeface="Bahnschrift SemiBold" panose="020B0502040204020203" charset="0"/>
                          <a:hlinkClick r:id="rId1"/>
                        </a:rPr>
                        <a:t>Keras</a:t>
                      </a:r>
                      <a:r>
                        <a:rPr lang="en-IN" dirty="0">
                          <a:solidFill>
                            <a:srgbClr val="0070C0"/>
                          </a:solidFill>
                          <a:latin typeface="Bahnschrift SemiBold" panose="020B0502040204020203" charset="0"/>
                          <a:cs typeface="Bahnschrift SemiBold" panose="020B0502040204020203" charset="0"/>
                          <a:hlinkClick r:id="rId1"/>
                        </a:rPr>
                        <a:t> - </a:t>
                      </a:r>
                      <a:r>
                        <a:rPr lang="en-IN" dirty="0" err="1">
                          <a:solidFill>
                            <a:srgbClr val="0070C0"/>
                          </a:solidFill>
                          <a:latin typeface="Bahnschrift SemiBold" panose="020B0502040204020203" charset="0"/>
                          <a:cs typeface="Bahnschrift SemiBold" panose="020B0502040204020203" charset="0"/>
                          <a:hlinkClick r:id="rId1"/>
                        </a:rPr>
                        <a:t>DataFlair</a:t>
                      </a:r>
                      <a:r>
                        <a:rPr lang="en-IN" dirty="0">
                          <a:solidFill>
                            <a:srgbClr val="0070C0"/>
                          </a:solidFill>
                          <a:latin typeface="Bahnschrift SemiBold" panose="020B0502040204020203" charset="0"/>
                          <a:cs typeface="Bahnschrift SemiBold" panose="020B0502040204020203" charset="0"/>
                          <a:hlinkClick r:id="rId1"/>
                        </a:rPr>
                        <a:t> (data-</a:t>
                      </a:r>
                      <a:r>
                        <a:rPr lang="en-IN" dirty="0" err="1">
                          <a:solidFill>
                            <a:srgbClr val="0070C0"/>
                          </a:solidFill>
                          <a:latin typeface="Bahnschrift SemiBold" panose="020B0502040204020203" charset="0"/>
                          <a:cs typeface="Bahnschrift SemiBold" panose="020B0502040204020203" charset="0"/>
                          <a:hlinkClick r:id="rId1"/>
                        </a:rPr>
                        <a:t>flair.training</a:t>
                      </a:r>
                      <a:r>
                        <a:rPr lang="en-IN" dirty="0">
                          <a:solidFill>
                            <a:srgbClr val="0070C0"/>
                          </a:solidFill>
                          <a:latin typeface="Bahnschrift SemiBold" panose="020B0502040204020203" charset="0"/>
                          <a:cs typeface="Bahnschrift SemiBold" panose="020B0502040204020203" charset="0"/>
                          <a:hlinkClick r:id="rId1"/>
                        </a:rPr>
                        <a:t>)</a:t>
                      </a:r>
                      <a:endParaRPr lang="en-IN" dirty="0">
                        <a:solidFill>
                          <a:srgbClr val="0070C0"/>
                        </a:solidFill>
                        <a:latin typeface="Bahnschrift SemiBold" panose="020B0502040204020203" charset="0"/>
                        <a:cs typeface="Bahnschrift SemiBold" panose="020B0502040204020203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1915</Words>
  <Application>WPS Presentation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Arial</vt:lpstr>
      <vt:lpstr>Century Gothic</vt:lpstr>
      <vt:lpstr>Segoe Print</vt:lpstr>
      <vt:lpstr>Microsoft YaHei</vt:lpstr>
      <vt:lpstr>Arial Unicode MS</vt:lpstr>
      <vt:lpstr>Symbol</vt:lpstr>
      <vt:lpstr>Calibri</vt:lpstr>
      <vt:lpstr>Segoe UI Black</vt:lpstr>
      <vt:lpstr>Malgun Gothic</vt:lpstr>
      <vt:lpstr>Microsoft JhengHei</vt:lpstr>
      <vt:lpstr>Microsoft JhengHei Light</vt:lpstr>
      <vt:lpstr>MS Gothic</vt:lpstr>
      <vt:lpstr>MingLiU_HKSCS-ExtB</vt:lpstr>
      <vt:lpstr>Bahnschrift Condensed</vt:lpstr>
      <vt:lpstr>Arial Black</vt:lpstr>
      <vt:lpstr>Bahnschrift SemiBold Condensed</vt:lpstr>
      <vt:lpstr>Bahnschrift SemiBold</vt:lpstr>
      <vt:lpstr>Ion</vt:lpstr>
      <vt:lpstr>Driver Drowsiness Detection</vt:lpstr>
      <vt:lpstr>Objective:</vt:lpstr>
      <vt:lpstr>Software requirement</vt:lpstr>
      <vt:lpstr>Implementation</vt:lpstr>
      <vt:lpstr>Steps Involved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Drowsiness Detection</dc:title>
  <dc:creator>SAINATH V</dc:creator>
  <cp:lastModifiedBy>SAINATH V AMBALAZERI</cp:lastModifiedBy>
  <cp:revision>8</cp:revision>
  <dcterms:created xsi:type="dcterms:W3CDTF">2021-03-26T15:48:00Z</dcterms:created>
  <dcterms:modified xsi:type="dcterms:W3CDTF">2021-04-03T02:52:07Z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