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d1f5b9d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d1f5b9d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6e572b088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e572b088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d1f5b9d6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d1f5b9d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d1f5b9d6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d1f5b9d6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d1f5b9d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d1f5b9d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d1f5b9d6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d1f5b9d6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d1f5b9d6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d1f5b9d6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7d1f5b9d6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d1f5b9d6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d1f5b9d6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d1f5b9d6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d1f5b9d6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d1f5b9d6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6e572b08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e572b08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d1f5b9d6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d1f5b9d6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d1f5b9d6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d1f5b9d6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d1f5b9d6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d1f5b9d6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d1f5b9d6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d1f5b9d6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d1f5b9d6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d1f5b9d6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d1f5b9d6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d1f5b9d6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d1f5b9d6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d1f5b9d6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d1f5b9d6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d1f5b9d6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d1f5b9d6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d1f5b9d6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d1f5b9d6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d1f5b9d6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6e572b088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e572b088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d1f5b9d6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d1f5b9d6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d1f5b9d6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d1f5b9d6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d1f5b9d6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d1f5b9d6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d1f5b9d6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d1f5b9d6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d1f5b9d62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d1f5b9d62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6e572b088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e572b088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6e572b088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e572b088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6e572b088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e572b088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6e572b08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e572b08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e572b088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572b08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d1f5b9d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d1f5b9d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en.wikipedia.org/wiki/Bilinear_interpolation"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Understanding Faster R-CNN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RPN</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Take an input image of 800x800 and send it to the network. </a:t>
            </a:r>
            <a:endParaRPr sz="1600">
              <a:solidFill>
                <a:schemeClr val="dk1"/>
              </a:solidFill>
              <a:highlight>
                <a:srgbClr val="FFFFFF"/>
              </a:highlight>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For a VGG Network, after subsampling ratio of 16, the output will be [512, 50, 50]. </a:t>
            </a:r>
            <a:endParaRPr sz="1600">
              <a:solidFill>
                <a:schemeClr val="dk1"/>
              </a:solidFill>
              <a:highlight>
                <a:srgbClr val="FFFFFF"/>
              </a:highlight>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An RPN network is applied on this feature map, which generates (50*50*9) boxes regression and classification scores. </a:t>
            </a:r>
            <a:endParaRPr sz="1600">
              <a:solidFill>
                <a:schemeClr val="dk1"/>
              </a:solidFill>
              <a:highlight>
                <a:srgbClr val="FFFFFF"/>
              </a:highlight>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So regression output is 50*50*9*4 (x,y, w, h) and classification output is 50*50*9*2 (object present or not). </a:t>
            </a:r>
            <a:endParaRPr sz="1600">
              <a:solidFill>
                <a:schemeClr val="dk1"/>
              </a:solidFill>
              <a:highlight>
                <a:srgbClr val="FFFFFF"/>
              </a:highlight>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Here 9 implies the number of anchor boxes at each location.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550">
                <a:highlight>
                  <a:srgbClr val="FFFFFF"/>
                </a:highlight>
              </a:rPr>
              <a:t>Anchor boxes</a:t>
            </a:r>
            <a:endParaRPr b="1" sz="2550">
              <a:highlight>
                <a:srgbClr val="FFFFFF"/>
              </a:highlight>
            </a:endParaRPr>
          </a:p>
          <a:p>
            <a:pPr indent="0" lvl="0" marL="0" rtl="0" algn="l">
              <a:lnSpc>
                <a:spcPct val="100000"/>
              </a:lnSpc>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749300" rtl="0" algn="l">
              <a:lnSpc>
                <a:spcPct val="150000"/>
              </a:lnSpc>
              <a:spcBef>
                <a:spcPts val="0"/>
              </a:spcBef>
              <a:spcAft>
                <a:spcPts val="0"/>
              </a:spcAft>
              <a:buClr>
                <a:schemeClr val="dk1"/>
              </a:buClr>
              <a:buSzPts val="18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Generate Anchor at a feature map location</a:t>
            </a:r>
            <a:endParaRPr>
              <a:solidFill>
                <a:schemeClr val="dk1"/>
              </a:solidFill>
              <a:highlight>
                <a:srgbClr val="FFFFFF"/>
              </a:highlight>
              <a:latin typeface="Times New Roman"/>
              <a:ea typeface="Times New Roman"/>
              <a:cs typeface="Times New Roman"/>
              <a:sym typeface="Times New Roman"/>
            </a:endParaRPr>
          </a:p>
          <a:p>
            <a:pPr indent="-342900" lvl="0" marL="749300" rtl="0" algn="l">
              <a:lnSpc>
                <a:spcPct val="150000"/>
              </a:lnSpc>
              <a:spcBef>
                <a:spcPts val="0"/>
              </a:spcBef>
              <a:spcAft>
                <a:spcPts val="0"/>
              </a:spcAft>
              <a:buClr>
                <a:schemeClr val="dk1"/>
              </a:buClr>
              <a:buSzPts val="18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Generate Anchor at all the feature map location.</a:t>
            </a:r>
            <a:endParaRPr>
              <a:solidFill>
                <a:schemeClr val="dk1"/>
              </a:solidFill>
              <a:highlight>
                <a:srgbClr val="FFFFFF"/>
              </a:highlight>
              <a:latin typeface="Times New Roman"/>
              <a:ea typeface="Times New Roman"/>
              <a:cs typeface="Times New Roman"/>
              <a:sym typeface="Times New Roman"/>
            </a:endParaRPr>
          </a:p>
          <a:p>
            <a:pPr indent="-342900" lvl="0" marL="749300" rtl="0" algn="l">
              <a:lnSpc>
                <a:spcPct val="150000"/>
              </a:lnSpc>
              <a:spcBef>
                <a:spcPts val="0"/>
              </a:spcBef>
              <a:spcAft>
                <a:spcPts val="0"/>
              </a:spcAft>
              <a:buClr>
                <a:schemeClr val="dk1"/>
              </a:buClr>
              <a:buSzPts val="18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Assign the labels and location of objects (with respect to the anchor) to each and every anchor.</a:t>
            </a:r>
            <a:endParaRPr>
              <a:solidFill>
                <a:schemeClr val="dk1"/>
              </a:solidFill>
              <a:highlight>
                <a:srgbClr val="FFFFFF"/>
              </a:highlight>
              <a:latin typeface="Times New Roman"/>
              <a:ea typeface="Times New Roman"/>
              <a:cs typeface="Times New Roman"/>
              <a:sym typeface="Times New Roman"/>
            </a:endParaRPr>
          </a:p>
          <a:p>
            <a:pPr indent="-342900" lvl="0" marL="749300" rtl="0" algn="l">
              <a:lnSpc>
                <a:spcPct val="150000"/>
              </a:lnSpc>
              <a:spcBef>
                <a:spcPts val="0"/>
              </a:spcBef>
              <a:spcAft>
                <a:spcPts val="0"/>
              </a:spcAft>
              <a:buClr>
                <a:schemeClr val="dk1"/>
              </a:buClr>
              <a:buSzPts val="1800"/>
              <a:buFont typeface="Times New Roman"/>
              <a:buAutoNum type="arabicPeriod"/>
            </a:pPr>
            <a:r>
              <a:rPr lang="en">
                <a:solidFill>
                  <a:schemeClr val="dk1"/>
                </a:solidFill>
                <a:highlight>
                  <a:srgbClr val="FFFFFF"/>
                </a:highlight>
                <a:latin typeface="Times New Roman"/>
                <a:ea typeface="Times New Roman"/>
                <a:cs typeface="Times New Roman"/>
                <a:sym typeface="Times New Roman"/>
              </a:rPr>
              <a:t>Generate Anchor at a feature map location</a:t>
            </a:r>
            <a:endParaRPr>
              <a:solidFill>
                <a:schemeClr val="dk1"/>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At each location, we have 9 anchor boxes, and they have different scales and aspect ratios. The following are defined</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600">
                <a:solidFill>
                  <a:schemeClr val="dk1"/>
                </a:solidFill>
                <a:highlight>
                  <a:srgbClr val="FFFFFF"/>
                </a:highlight>
                <a:latin typeface="Georgia"/>
                <a:ea typeface="Georgia"/>
                <a:cs typeface="Georgia"/>
                <a:sym typeface="Georgia"/>
              </a:rPr>
              <a:t>At feature map location 1,1 is mapped to [0, 0, 16, 16] box on the image. this has center at 8, 8. Now we need to draw the 9 anchor boxes using the above scales and ratios.</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chemeClr val="dk1"/>
              </a:solidFill>
              <a:highlight>
                <a:srgbClr val="EFEFEF"/>
              </a:highlight>
              <a:latin typeface="Georgia"/>
              <a:ea typeface="Georgia"/>
              <a:cs typeface="Georgia"/>
              <a:sym typeface="Georgia"/>
            </a:endParaRPr>
          </a:p>
        </p:txBody>
      </p:sp>
      <p:sp>
        <p:nvSpPr>
          <p:cNvPr id="127" name="Google Shape;127;p24"/>
          <p:cNvSpPr txBox="1"/>
          <p:nvPr/>
        </p:nvSpPr>
        <p:spPr>
          <a:xfrm>
            <a:off x="429725" y="1947275"/>
            <a:ext cx="8520600" cy="1087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EFEFEF"/>
                </a:highlight>
                <a:latin typeface="Courier New"/>
                <a:ea typeface="Courier New"/>
                <a:cs typeface="Courier New"/>
                <a:sym typeface="Courier New"/>
              </a:rPr>
              <a:t>anchors_boxes_per_location = 9												</a:t>
            </a:r>
            <a:endParaRPr sz="1200">
              <a:solidFill>
                <a:schemeClr val="dk1"/>
              </a:solidFill>
              <a:highlight>
                <a:srgbClr val="EFEFE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EFEFEF"/>
                </a:highlight>
                <a:latin typeface="Courier New"/>
                <a:ea typeface="Courier New"/>
                <a:cs typeface="Courier New"/>
                <a:sym typeface="Courier New"/>
              </a:rPr>
              <a:t>scales = [8, 16, 32]</a:t>
            </a:r>
            <a:endParaRPr sz="1200">
              <a:solidFill>
                <a:schemeClr val="dk1"/>
              </a:solidFill>
              <a:highlight>
                <a:srgbClr val="EFEFE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EFEFEF"/>
                </a:highlight>
                <a:latin typeface="Courier New"/>
                <a:ea typeface="Courier New"/>
                <a:cs typeface="Courier New"/>
                <a:sym typeface="Courier New"/>
              </a:rPr>
              <a:t>ratios = [0.5, 1, 2]</a:t>
            </a:r>
            <a:endParaRPr sz="1200">
              <a:solidFill>
                <a:schemeClr val="dk1"/>
              </a:solidFill>
              <a:highlight>
                <a:srgbClr val="EFEFEF"/>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highlight>
                  <a:srgbClr val="EFEFEF"/>
                </a:highlight>
                <a:latin typeface="Courier New"/>
                <a:ea typeface="Courier New"/>
                <a:cs typeface="Courier New"/>
                <a:sym typeface="Courier New"/>
              </a:rPr>
              <a:t>ctr_x, ctr_y = 16/2, 16/2 [at (1,1) location)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5130000" y="642175"/>
            <a:ext cx="3702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Georgia"/>
                <a:ea typeface="Georgia"/>
                <a:cs typeface="Georgia"/>
                <a:sym typeface="Georgia"/>
              </a:rPr>
              <a:t>Scales:</a:t>
            </a:r>
            <a:endParaRPr b="1">
              <a:latin typeface="Georgia"/>
              <a:ea typeface="Georgia"/>
              <a:cs typeface="Georgia"/>
              <a:sym typeface="Georgia"/>
            </a:endParaRPr>
          </a:p>
          <a:p>
            <a:pPr indent="0" lvl="0" marL="0" rtl="0" algn="l">
              <a:lnSpc>
                <a:spcPct val="100000"/>
              </a:lnSpc>
              <a:spcBef>
                <a:spcPts val="0"/>
              </a:spcBef>
              <a:spcAft>
                <a:spcPts val="0"/>
              </a:spcAft>
              <a:buNone/>
            </a:pPr>
            <a:r>
              <a:rPr lang="en">
                <a:latin typeface="Georgia"/>
                <a:ea typeface="Georgia"/>
                <a:cs typeface="Georgia"/>
                <a:sym typeface="Georgia"/>
              </a:rPr>
              <a:t>128*128, 256*256, 512*512</a:t>
            </a:r>
            <a:endParaRPr>
              <a:latin typeface="Georgia"/>
              <a:ea typeface="Georgia"/>
              <a:cs typeface="Georgia"/>
              <a:sym typeface="Georgia"/>
            </a:endParaRPr>
          </a:p>
          <a:p>
            <a:pPr indent="0" lvl="0" marL="0" rtl="0" algn="l">
              <a:lnSpc>
                <a:spcPct val="100000"/>
              </a:lnSpc>
              <a:spcBef>
                <a:spcPts val="0"/>
              </a:spcBef>
              <a:spcAft>
                <a:spcPts val="0"/>
              </a:spcAft>
              <a:buNone/>
            </a:pPr>
            <a:r>
              <a:t/>
            </a:r>
            <a:endParaRPr>
              <a:latin typeface="Georgia"/>
              <a:ea typeface="Georgia"/>
              <a:cs typeface="Georgia"/>
              <a:sym typeface="Georgia"/>
            </a:endParaRPr>
          </a:p>
          <a:p>
            <a:pPr indent="0" lvl="0" marL="0" rtl="0" algn="l">
              <a:lnSpc>
                <a:spcPct val="100000"/>
              </a:lnSpc>
              <a:spcBef>
                <a:spcPts val="0"/>
              </a:spcBef>
              <a:spcAft>
                <a:spcPts val="0"/>
              </a:spcAft>
              <a:buNone/>
            </a:pPr>
            <a:r>
              <a:rPr b="1" lang="en">
                <a:latin typeface="Georgia"/>
                <a:ea typeface="Georgia"/>
                <a:cs typeface="Georgia"/>
                <a:sym typeface="Georgia"/>
              </a:rPr>
              <a:t>Ratios:</a:t>
            </a:r>
            <a:endParaRPr b="1">
              <a:latin typeface="Georgia"/>
              <a:ea typeface="Georgia"/>
              <a:cs typeface="Georgia"/>
              <a:sym typeface="Georgia"/>
            </a:endParaRPr>
          </a:p>
          <a:p>
            <a:pPr indent="0" lvl="0" marL="0" rtl="0" algn="l">
              <a:lnSpc>
                <a:spcPct val="100000"/>
              </a:lnSpc>
              <a:spcBef>
                <a:spcPts val="0"/>
              </a:spcBef>
              <a:spcAft>
                <a:spcPts val="0"/>
              </a:spcAft>
              <a:buNone/>
            </a:pPr>
            <a:r>
              <a:rPr lang="en">
                <a:latin typeface="Georgia"/>
                <a:ea typeface="Georgia"/>
                <a:cs typeface="Georgia"/>
                <a:sym typeface="Georgia"/>
              </a:rPr>
              <a:t>1:1, 1:2, 2:1</a:t>
            </a:r>
            <a:endParaRPr>
              <a:latin typeface="Georgia"/>
              <a:ea typeface="Georgia"/>
              <a:cs typeface="Georgia"/>
              <a:sym typeface="Georgia"/>
            </a:endParaRPr>
          </a:p>
          <a:p>
            <a:pPr indent="0" lvl="0" marL="0" rtl="0" algn="l">
              <a:lnSpc>
                <a:spcPct val="100000"/>
              </a:lnSpc>
              <a:spcBef>
                <a:spcPts val="0"/>
              </a:spcBef>
              <a:spcAft>
                <a:spcPts val="0"/>
              </a:spcAft>
              <a:buNone/>
            </a:pPr>
            <a:r>
              <a:t/>
            </a:r>
            <a:endParaRPr b="1">
              <a:latin typeface="Georgia"/>
              <a:ea typeface="Georgia"/>
              <a:cs typeface="Georgia"/>
              <a:sym typeface="Georgia"/>
            </a:endParaRPr>
          </a:p>
          <a:p>
            <a:pPr indent="0" lvl="0" marL="0" rtl="0" algn="l">
              <a:spcBef>
                <a:spcPts val="0"/>
              </a:spcBef>
              <a:spcAft>
                <a:spcPts val="0"/>
              </a:spcAft>
              <a:buNone/>
            </a:pPr>
            <a:r>
              <a:rPr lang="en">
                <a:latin typeface="Georgia"/>
                <a:ea typeface="Georgia"/>
                <a:cs typeface="Georgia"/>
                <a:sym typeface="Georgia"/>
              </a:rPr>
              <a:t>Image representing all the image centers (50*50).</a:t>
            </a:r>
            <a:endParaRPr>
              <a:latin typeface="Georgia"/>
              <a:ea typeface="Georgia"/>
              <a:cs typeface="Georgia"/>
              <a:sym typeface="Georgia"/>
            </a:endParaRPr>
          </a:p>
          <a:p>
            <a:pPr indent="0" lvl="0" marL="0" rtl="0" algn="l">
              <a:spcBef>
                <a:spcPts val="1600"/>
              </a:spcBef>
              <a:spcAft>
                <a:spcPts val="0"/>
              </a:spcAft>
              <a:buNone/>
            </a:pPr>
            <a:r>
              <a:rPr lang="en">
                <a:solidFill>
                  <a:schemeClr val="dk1"/>
                </a:solidFill>
                <a:highlight>
                  <a:srgbClr val="FFFFFF"/>
                </a:highlight>
                <a:latin typeface="Georgia"/>
                <a:ea typeface="Georgia"/>
                <a:cs typeface="Georgia"/>
                <a:sym typeface="Georgia"/>
              </a:rPr>
              <a:t>Since there are 50*50 anchor centers and each one has 9 anchors. in total we get 22500 anchors.</a:t>
            </a:r>
            <a:endParaRPr>
              <a:latin typeface="Georgia"/>
              <a:ea typeface="Georgia"/>
              <a:cs typeface="Georgia"/>
              <a:sym typeface="Georgia"/>
            </a:endParaRPr>
          </a:p>
          <a:p>
            <a:pPr indent="0" lvl="0" marL="0" rtl="0" algn="l">
              <a:spcBef>
                <a:spcPts val="160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311700" y="445025"/>
            <a:ext cx="4398449" cy="4378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95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Anchor at One Location</a:t>
            </a:r>
            <a:endParaRPr/>
          </a:p>
        </p:txBody>
      </p:sp>
      <p:sp>
        <p:nvSpPr>
          <p:cNvPr id="140" name="Google Shape;140;p26"/>
          <p:cNvSpPr txBox="1"/>
          <p:nvPr>
            <p:ph idx="1" type="body"/>
          </p:nvPr>
        </p:nvSpPr>
        <p:spPr>
          <a:xfrm>
            <a:off x="311700" y="722513"/>
            <a:ext cx="8520600" cy="2333400"/>
          </a:xfrm>
          <a:prstGeom prst="rect">
            <a:avLst/>
          </a:prstGeom>
          <a:solidFill>
            <a:srgbClr val="F3F3F3"/>
          </a:solidFill>
        </p:spPr>
        <p:txBody>
          <a:bodyPr anchorCtr="0" anchor="t" bIns="91425" lIns="91425" spcFirstLastPara="1" rIns="91425" wrap="square" tIns="91425">
            <a:noAutofit/>
          </a:bodyPr>
          <a:lstStyle/>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anchor_base = np.zeros((len(ratios) * len(scales), 4), dtype=np.float32)</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print(anchor_base)</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for i in range(len(ratios)):</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for j in range(len(anchor_scales)):</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h = sub_sample * anchor_scales[j] * np.sqrt(ratios[i])</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w = sub_sample * anchor_scales[j] * np.sqrt(1./ ratios[i])</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index = i * len(anchor_scales) + j</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anchor_base[index, 0] = ctr_y - h / 2.</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anchor_base[index, 1] = ctr_x - w / 2.</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anchor_base[index, 2] = ctr_y + h / 2.</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None/>
            </a:pPr>
            <a:r>
              <a:rPr lang="en" sz="1200">
                <a:solidFill>
                  <a:schemeClr val="dk1"/>
                </a:solidFill>
                <a:latin typeface="Courier New"/>
                <a:ea typeface="Courier New"/>
                <a:cs typeface="Courier New"/>
                <a:sym typeface="Courier New"/>
              </a:rPr>
              <a:t>anchor_base[index, 3] = ctr_x + w / 2.</a:t>
            </a:r>
            <a:endParaRPr/>
          </a:p>
        </p:txBody>
      </p:sp>
      <p:sp>
        <p:nvSpPr>
          <p:cNvPr id="141" name="Google Shape;141;p26"/>
          <p:cNvSpPr txBox="1"/>
          <p:nvPr/>
        </p:nvSpPr>
        <p:spPr>
          <a:xfrm>
            <a:off x="311700" y="3055925"/>
            <a:ext cx="7338000" cy="856200"/>
          </a:xfrm>
          <a:prstGeom prst="rect">
            <a:avLst/>
          </a:prstGeom>
          <a:noFill/>
          <a:ln>
            <a:noFill/>
          </a:ln>
        </p:spPr>
        <p:txBody>
          <a:bodyPr anchorCtr="0" anchor="t" bIns="91425" lIns="91425" spcFirstLastPara="1" rIns="91425" wrap="square" tIns="91425">
            <a:noAutofit/>
          </a:bodyPr>
          <a:lstStyle/>
          <a:p>
            <a:pPr indent="0" lvl="0" marL="190500" marR="190500" rtl="0" algn="l">
              <a:spcBef>
                <a:spcPts val="0"/>
              </a:spcBef>
              <a:spcAft>
                <a:spcPts val="0"/>
              </a:spcAft>
              <a:buNone/>
            </a:pPr>
            <a:r>
              <a:rPr lang="en" sz="1100">
                <a:solidFill>
                  <a:schemeClr val="dk1"/>
                </a:solidFill>
                <a:latin typeface="Courier New"/>
                <a:ea typeface="Courier New"/>
                <a:cs typeface="Courier New"/>
                <a:sym typeface="Courier New"/>
              </a:rPr>
              <a:t>Out:</a:t>
            </a:r>
            <a:endParaRPr sz="1100">
              <a:solidFill>
                <a:schemeClr val="dk1"/>
              </a:solidFill>
              <a:latin typeface="Courier New"/>
              <a:ea typeface="Courier New"/>
              <a:cs typeface="Courier New"/>
              <a:sym typeface="Courier New"/>
            </a:endParaRPr>
          </a:p>
          <a:p>
            <a:pPr indent="0" lvl="0" marL="19050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array([[0., 0., 0., 0.],</a:t>
            </a:r>
            <a:endParaRPr sz="1100">
              <a:solidFill>
                <a:schemeClr val="dk1"/>
              </a:solidFill>
              <a:latin typeface="Courier New"/>
              <a:ea typeface="Courier New"/>
              <a:cs typeface="Courier New"/>
              <a:sym typeface="Courier New"/>
            </a:endParaRPr>
          </a:p>
          <a:p>
            <a:pPr indent="0" lvl="0" marL="19050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[0., 0., 0., 0.],</a:t>
            </a:r>
            <a:endParaRPr sz="1100">
              <a:solidFill>
                <a:schemeClr val="dk1"/>
              </a:solidFill>
              <a:latin typeface="Courier New"/>
              <a:ea typeface="Courier New"/>
              <a:cs typeface="Courier New"/>
              <a:sym typeface="Courier New"/>
            </a:endParaRPr>
          </a:p>
          <a:p>
            <a:pPr indent="0" lvl="0" marL="19050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[0., 0., 0., 0.],</a:t>
            </a:r>
            <a:endParaRPr sz="1100">
              <a:solidFill>
                <a:schemeClr val="dk1"/>
              </a:solidFill>
              <a:latin typeface="Courier New"/>
              <a:ea typeface="Courier New"/>
              <a:cs typeface="Courier New"/>
              <a:sym typeface="Courier New"/>
            </a:endParaRPr>
          </a:p>
          <a:p>
            <a:pPr indent="0" lvl="0" marL="19050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[0., 0., 0., 0.],</a:t>
            </a:r>
            <a:endParaRPr sz="1100">
              <a:solidFill>
                <a:schemeClr val="dk1"/>
              </a:solidFill>
              <a:latin typeface="Courier New"/>
              <a:ea typeface="Courier New"/>
              <a:cs typeface="Courier New"/>
              <a:sym typeface="Courier New"/>
            </a:endParaRPr>
          </a:p>
          <a:p>
            <a:pPr indent="0" lvl="0" marL="19050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[0., 0., 0., 0.],</a:t>
            </a:r>
            <a:endParaRPr sz="1100">
              <a:solidFill>
                <a:schemeClr val="dk1"/>
              </a:solidFill>
              <a:latin typeface="Courier New"/>
              <a:ea typeface="Courier New"/>
              <a:cs typeface="Courier New"/>
              <a:sym typeface="Courier New"/>
            </a:endParaRPr>
          </a:p>
          <a:p>
            <a:pPr indent="0" lvl="0" marL="19050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[0., 0., 0., 0.],</a:t>
            </a:r>
            <a:endParaRPr sz="1100">
              <a:solidFill>
                <a:schemeClr val="dk1"/>
              </a:solidFill>
              <a:latin typeface="Courier New"/>
              <a:ea typeface="Courier New"/>
              <a:cs typeface="Courier New"/>
              <a:sym typeface="Courier New"/>
            </a:endParaRPr>
          </a:p>
          <a:p>
            <a:pPr indent="0" lvl="0" marL="19050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[0., 0., 0., 0.],</a:t>
            </a:r>
            <a:endParaRPr sz="1100">
              <a:solidFill>
                <a:schemeClr val="dk1"/>
              </a:solidFill>
              <a:latin typeface="Courier New"/>
              <a:ea typeface="Courier New"/>
              <a:cs typeface="Courier New"/>
              <a:sym typeface="Courier New"/>
            </a:endParaRPr>
          </a:p>
          <a:p>
            <a:pPr indent="0" lvl="0" marL="19050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[0., 0., 0., 0.],</a:t>
            </a:r>
            <a:endParaRPr sz="1100">
              <a:solidFill>
                <a:schemeClr val="dk1"/>
              </a:solidFill>
              <a:latin typeface="Courier New"/>
              <a:ea typeface="Courier New"/>
              <a:cs typeface="Courier New"/>
              <a:sym typeface="Courier New"/>
            </a:endParaRPr>
          </a:p>
          <a:p>
            <a:pPr indent="0" lvl="0" marL="19050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[0., 0., 0., 0.]], dtype=float32)</a:t>
            </a:r>
            <a:endParaRPr sz="11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100"/>
          </a:p>
        </p:txBody>
      </p:sp>
      <p:sp>
        <p:nvSpPr>
          <p:cNvPr id="142" name="Google Shape;142;p26"/>
          <p:cNvSpPr txBox="1"/>
          <p:nvPr/>
        </p:nvSpPr>
        <p:spPr>
          <a:xfrm>
            <a:off x="3787125" y="3055925"/>
            <a:ext cx="7338000" cy="1477200"/>
          </a:xfrm>
          <a:prstGeom prst="rect">
            <a:avLst/>
          </a:prstGeom>
          <a:noFill/>
          <a:ln>
            <a:noFill/>
          </a:ln>
        </p:spPr>
        <p:txBody>
          <a:bodyPr anchorCtr="0" anchor="t" bIns="91425" lIns="91425" spcFirstLastPara="1" rIns="91425" wrap="square" tIns="91425">
            <a:noAutofit/>
          </a:bodyPr>
          <a:lstStyle/>
          <a:p>
            <a:pPr indent="0" lvl="0" marL="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Out:</a:t>
            </a:r>
            <a:endParaRPr sz="1100">
              <a:solidFill>
                <a:schemeClr val="dk1"/>
              </a:solidFill>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array([[ -37.254833, -82.50967 , 53.254833, 98.50967 ],</a:t>
            </a:r>
            <a:endParaRPr sz="1100">
              <a:solidFill>
                <a:schemeClr val="dk1"/>
              </a:solidFill>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-82.50967 , -173.01933 , 98.50967 , 189.01933 ],</a:t>
            </a:r>
            <a:endParaRPr sz="1100">
              <a:solidFill>
                <a:schemeClr val="dk1"/>
              </a:solidFill>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[-173.01933 , -354.03867 , 189.01933 , 370.03867 ],</a:t>
            </a:r>
            <a:endParaRPr sz="1100">
              <a:solidFill>
                <a:schemeClr val="dk1"/>
              </a:solidFill>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-56. , -56. , 72. , 72. ],</a:t>
            </a:r>
            <a:endParaRPr sz="1100">
              <a:solidFill>
                <a:schemeClr val="dk1"/>
              </a:solidFill>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[-120. , -120. , 136. , 136. ],</a:t>
            </a:r>
            <a:endParaRPr sz="1100">
              <a:solidFill>
                <a:schemeClr val="dk1"/>
              </a:solidFill>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[-248. , -248. , 264. , 264. ],</a:t>
            </a:r>
            <a:endParaRPr sz="1100">
              <a:solidFill>
                <a:schemeClr val="dk1"/>
              </a:solidFill>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-82.50967 , -37.254833, 98.50967 , 53.254833],</a:t>
            </a:r>
            <a:endParaRPr sz="1100">
              <a:solidFill>
                <a:schemeClr val="dk1"/>
              </a:solidFill>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[-173.01933 , -82.50967 , 189.01933 , 98.50967 ],</a:t>
            </a:r>
            <a:endParaRPr sz="1100">
              <a:solidFill>
                <a:schemeClr val="dk1"/>
              </a:solidFill>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[-354.03867 , -173.01933 , 370.03867 , 189.01933 ]],</a:t>
            </a:r>
            <a:endParaRPr sz="1100">
              <a:solidFill>
                <a:schemeClr val="dk1"/>
              </a:solidFill>
              <a:latin typeface="Courier New"/>
              <a:ea typeface="Courier New"/>
              <a:cs typeface="Courier New"/>
              <a:sym typeface="Courier New"/>
            </a:endParaRPr>
          </a:p>
          <a:p>
            <a:pPr indent="0" lvl="0" marL="0" marR="190500" rtl="0" algn="l">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dtype=float32)</a:t>
            </a:r>
            <a:endParaRPr sz="11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100">
              <a:solidFill>
                <a:schemeClr val="dk2"/>
              </a:solidFill>
            </a:endParaRPr>
          </a:p>
          <a:p>
            <a:pPr indent="0" lvl="0" marL="0" rtl="0" algn="l">
              <a:spcBef>
                <a:spcPts val="0"/>
              </a:spcBef>
              <a:spcAft>
                <a:spcPts val="0"/>
              </a:spcAft>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Anchors for all locations</a:t>
            </a:r>
            <a:endParaRPr/>
          </a:p>
        </p:txBody>
      </p:sp>
      <p:sp>
        <p:nvSpPr>
          <p:cNvPr id="148" name="Google Shape;148;p27"/>
          <p:cNvSpPr txBox="1"/>
          <p:nvPr>
            <p:ph idx="1" type="body"/>
          </p:nvPr>
        </p:nvSpPr>
        <p:spPr>
          <a:xfrm>
            <a:off x="311700" y="1152475"/>
            <a:ext cx="8520600" cy="3416400"/>
          </a:xfrm>
          <a:prstGeom prst="rect">
            <a:avLst/>
          </a:prstGeom>
          <a:solidFill>
            <a:srgbClr val="F3F3F3"/>
          </a:solidFill>
        </p:spPr>
        <p:txBody>
          <a:bodyPr anchorCtr="0" anchor="t" bIns="91425" lIns="91425" spcFirstLastPara="1" rIns="91425" wrap="square" tIns="91425">
            <a:noAutofit/>
          </a:bodyPr>
          <a:lstStyle/>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fe_size = 50</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anchors = np.zeros((fe_size * fe_size * 9), 4)</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index = 0</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for c in ctr:</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ctr_y, ctr_x = c</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for i in range(len(ratios)):</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for j in range(len(anchor_scales)):</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h = sub_sample * anchor_scales[j] * np.sqrt(ratios[i])</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w = sub_sample * anchor_scales[j] * np.sqrt(1./ ratios[i])</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anchors[index, 0] = ctr_y - h / 2.</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anchors[index, 1] = ctr_x - w / 2.</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anchors[index, 2] = ctr_y + h / 2.</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anchors[index, 3] = ctr_x + w / 2.</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index += 1</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print(anchors.shape)</a:t>
            </a:r>
            <a:endParaRPr sz="1200">
              <a:solidFill>
                <a:schemeClr val="dk1"/>
              </a:solidFill>
              <a:latin typeface="Courier New"/>
              <a:ea typeface="Courier New"/>
              <a:cs typeface="Courier New"/>
              <a:sym typeface="Courier New"/>
            </a:endParaRPr>
          </a:p>
          <a:p>
            <a:pPr indent="0" lvl="0" marL="190500" marR="190500" rtl="0" algn="l">
              <a:lnSpc>
                <a:spcPct val="100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#Out: [22500, 4]</a:t>
            </a:r>
            <a:endParaRPr sz="12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5492675" y="351000"/>
            <a:ext cx="37155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chemeClr val="dk2"/>
                </a:solidFill>
              </a:rPr>
              <a:t>Anchor boxes at (400,400)</a:t>
            </a:r>
            <a:endParaRPr b="1" sz="2400">
              <a:solidFill>
                <a:schemeClr val="dk2"/>
              </a:solidFill>
            </a:endParaRPr>
          </a:p>
          <a:p>
            <a:pPr indent="0" lvl="0" marL="0" rtl="0" algn="l">
              <a:spcBef>
                <a:spcPts val="1600"/>
              </a:spcBef>
              <a:spcAft>
                <a:spcPts val="0"/>
              </a:spcAft>
              <a:buNone/>
            </a:pPr>
            <a:r>
              <a:t/>
            </a:r>
            <a:endParaRPr b="1" sz="1800">
              <a:solidFill>
                <a:schemeClr val="dk2"/>
              </a:solidFill>
            </a:endParaRPr>
          </a:p>
        </p:txBody>
      </p:sp>
      <p:sp>
        <p:nvSpPr>
          <p:cNvPr id="154" name="Google Shape;154;p28"/>
          <p:cNvSpPr txBox="1"/>
          <p:nvPr>
            <p:ph idx="1" type="body"/>
          </p:nvPr>
        </p:nvSpPr>
        <p:spPr>
          <a:xfrm>
            <a:off x="5492675" y="1552525"/>
            <a:ext cx="3715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latin typeface="Georgia"/>
                <a:ea typeface="Georgia"/>
                <a:cs typeface="Georgia"/>
                <a:sym typeface="Georgia"/>
              </a:rPr>
              <a:t>Scales:</a:t>
            </a:r>
            <a:endParaRPr b="1">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
                <a:latin typeface="Georgia"/>
                <a:ea typeface="Georgia"/>
                <a:cs typeface="Georgia"/>
                <a:sym typeface="Georgia"/>
              </a:rPr>
              <a:t>128*128, 256*256, 512*512</a:t>
            </a:r>
            <a:endParaRPr>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t/>
            </a:r>
            <a:endParaRPr>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b="1" lang="en">
                <a:latin typeface="Georgia"/>
                <a:ea typeface="Georgia"/>
                <a:cs typeface="Georgia"/>
                <a:sym typeface="Georgia"/>
              </a:rPr>
              <a:t>Ratios:</a:t>
            </a:r>
            <a:endParaRPr b="1">
              <a:latin typeface="Georgia"/>
              <a:ea typeface="Georgia"/>
              <a:cs typeface="Georgia"/>
              <a:sym typeface="Georgia"/>
            </a:endParaRPr>
          </a:p>
          <a:p>
            <a:pPr indent="0" lvl="0" marL="0" rtl="0" algn="l">
              <a:lnSpc>
                <a:spcPct val="100000"/>
              </a:lnSpc>
              <a:spcBef>
                <a:spcPts val="0"/>
              </a:spcBef>
              <a:spcAft>
                <a:spcPts val="0"/>
              </a:spcAft>
              <a:buClr>
                <a:schemeClr val="dk1"/>
              </a:buClr>
              <a:buSzPts val="1100"/>
              <a:buFont typeface="Arial"/>
              <a:buNone/>
            </a:pPr>
            <a:r>
              <a:rPr lang="en">
                <a:latin typeface="Georgia"/>
                <a:ea typeface="Georgia"/>
                <a:cs typeface="Georgia"/>
                <a:sym typeface="Georgia"/>
              </a:rPr>
              <a:t>1:1, 1:2, 2:1</a:t>
            </a:r>
            <a:endParaRPr>
              <a:latin typeface="Georgia"/>
              <a:ea typeface="Georgia"/>
              <a:cs typeface="Georgia"/>
              <a:sym typeface="Georgia"/>
            </a:endParaRPr>
          </a:p>
          <a:p>
            <a:pPr indent="0" lvl="0" marL="0" rtl="0" algn="l">
              <a:spcBef>
                <a:spcPts val="0"/>
              </a:spcBef>
              <a:spcAft>
                <a:spcPts val="1600"/>
              </a:spcAft>
              <a:buNone/>
            </a:pPr>
            <a:r>
              <a:t/>
            </a:r>
            <a:endParaRPr/>
          </a:p>
        </p:txBody>
      </p:sp>
      <p:pic>
        <p:nvPicPr>
          <p:cNvPr id="155" name="Google Shape;155;p28"/>
          <p:cNvPicPr preferRelativeResize="0"/>
          <p:nvPr/>
        </p:nvPicPr>
        <p:blipFill>
          <a:blip r:embed="rId3">
            <a:alphaModFix/>
          </a:blip>
          <a:stretch>
            <a:fillRect/>
          </a:stretch>
        </p:blipFill>
        <p:spPr>
          <a:xfrm>
            <a:off x="311700" y="268000"/>
            <a:ext cx="4730175" cy="4700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243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RPN Network</a:t>
            </a:r>
            <a:endParaRPr/>
          </a:p>
        </p:txBody>
      </p:sp>
      <p:sp>
        <p:nvSpPr>
          <p:cNvPr id="161" name="Google Shape;161;p29"/>
          <p:cNvSpPr txBox="1"/>
          <p:nvPr>
            <p:ph idx="1" type="body"/>
          </p:nvPr>
        </p:nvSpPr>
        <p:spPr>
          <a:xfrm>
            <a:off x="311700" y="951050"/>
            <a:ext cx="8520600" cy="3416400"/>
          </a:xfrm>
          <a:prstGeom prst="rect">
            <a:avLst/>
          </a:prstGeom>
        </p:spPr>
        <p:txBody>
          <a:bodyPr anchorCtr="0" anchor="t" bIns="91425" lIns="91425" spcFirstLastPara="1" rIns="91425" wrap="square" tIns="91425">
            <a:noAutofit/>
          </a:bodyPr>
          <a:lstStyle/>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So the RPN produces object proposals wrt to each anchor box along with their objectness score. An anchor box is assigned +ve if it has max_iou with the ground truth object or iou greater than 0.7. An anchor box is assigned negative if it has iou &lt; 0.4. All the anchor boxes with iou [0.4, 0.7] are ignored. Anchor boxes which fall outside the image are also ignored.</a:t>
            </a:r>
            <a:endParaRPr sz="1600">
              <a:solidFill>
                <a:schemeClr val="dk1"/>
              </a:solidFill>
              <a:highlight>
                <a:srgbClr val="FFFFFF"/>
              </a:highlight>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Again, since vast majority of them will have negative samples, we will use the same Fast R-CNN strategy to sample 128+ve samples and 128-ve samples (total 256) for a batch size of 2 for training.</a:t>
            </a:r>
            <a:endParaRPr sz="1600">
              <a:solidFill>
                <a:schemeClr val="dk1"/>
              </a:solidFill>
              <a:highlight>
                <a:srgbClr val="FFFFFF"/>
              </a:highlight>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Smooth L1 loss and cross entropy loss can be used for regression and classification. Regression outputs are offset with anchor box locations using the following formulae</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 sz="1600">
                <a:solidFill>
                  <a:schemeClr val="dk1"/>
                </a:solidFill>
                <a:highlight>
                  <a:srgbClr val="FFFFFF"/>
                </a:highlight>
                <a:latin typeface="Georgia"/>
                <a:ea typeface="Georgia"/>
                <a:cs typeface="Georgia"/>
                <a:sym typeface="Georgia"/>
              </a:rPr>
              <a:t>x, y , w, h</a:t>
            </a:r>
            <a:r>
              <a:rPr lang="en" sz="1600">
                <a:solidFill>
                  <a:schemeClr val="dk1"/>
                </a:solidFill>
                <a:highlight>
                  <a:srgbClr val="FFFFFF"/>
                </a:highlight>
                <a:latin typeface="Georgia"/>
                <a:ea typeface="Georgia"/>
                <a:cs typeface="Georgia"/>
                <a:sym typeface="Georgia"/>
              </a:rPr>
              <a:t> are the ground truth box center co-ordinates, width and height.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1600"/>
              </a:spcAft>
              <a:buNone/>
            </a:pPr>
            <a:r>
              <a:rPr b="1" lang="en" sz="1600">
                <a:solidFill>
                  <a:schemeClr val="dk1"/>
                </a:solidFill>
                <a:highlight>
                  <a:srgbClr val="FFFFFF"/>
                </a:highlight>
                <a:latin typeface="Georgia"/>
                <a:ea typeface="Georgia"/>
                <a:cs typeface="Georgia"/>
                <a:sym typeface="Georgia"/>
              </a:rPr>
              <a:t>x_a, y_a, h_a and w_a</a:t>
            </a:r>
            <a:r>
              <a:rPr lang="en" sz="1600">
                <a:solidFill>
                  <a:schemeClr val="dk1"/>
                </a:solidFill>
                <a:highlight>
                  <a:srgbClr val="FFFFFF"/>
                </a:highlight>
                <a:latin typeface="Georgia"/>
                <a:ea typeface="Georgia"/>
                <a:cs typeface="Georgia"/>
                <a:sym typeface="Georgia"/>
              </a:rPr>
              <a:t> are anchor boxes center cooridinates, width and height.</a:t>
            </a:r>
            <a:endParaRPr/>
          </a:p>
        </p:txBody>
      </p:sp>
      <p:sp>
        <p:nvSpPr>
          <p:cNvPr id="168" name="Google Shape;168;p30"/>
          <p:cNvSpPr txBox="1"/>
          <p:nvPr/>
        </p:nvSpPr>
        <p:spPr>
          <a:xfrm>
            <a:off x="311700" y="1301850"/>
            <a:ext cx="8520600" cy="988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t_{x} = (x - x_{a})/w_{a}</a:t>
            </a:r>
            <a:endParaRPr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t_{y} = (y - y_{a})/h_{a}</a:t>
            </a:r>
            <a:endParaRPr sz="12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t_{w} = log(w/ w_a)</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t_{h} = log(h/ h_a)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highlight>
                  <a:srgbClr val="FFFFFF"/>
                </a:highlight>
                <a:latin typeface="Georgia"/>
                <a:ea typeface="Georgia"/>
                <a:cs typeface="Georgia"/>
                <a:sym typeface="Georgia"/>
              </a:rPr>
              <a:t>Once RPN outputs are generated, we need to process them before sending to the RoI pooling layer (aka fast R-CNN network) . The Faster R_CNN says, RPN proposals highly overlap with each other. To reduced redundancy, we adopt non-maximum supression (NMS) on the proposal regions based on their cls scores. We fix the IoU threshold for NMS at 0.7, which leaves us about 2000 proposal regions per image. After an ablation study, the authors show that NMS does not harm the ultimate detection accuracy, but substantially reduces the number of proposals. After NMS, we use the top-N ranked proposal regions for detection. In the following we training Fast R-CNN using 2000 RPN proposals. During testing they evaluate only 300 proposals, they have tested this with various numbers and obtained this.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Faster R-CNN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highlight>
                  <a:srgbClr val="FFFFFF"/>
                </a:highlight>
                <a:latin typeface="Georgia"/>
                <a:ea typeface="Georgia"/>
                <a:cs typeface="Georgia"/>
                <a:sym typeface="Georgia"/>
              </a:rPr>
              <a:t>Faster R-CNN is one of the first frameworks which completely works on Deep learning. It is built upon the knowledge of </a:t>
            </a:r>
            <a:r>
              <a:rPr b="1" lang="en" sz="1600">
                <a:solidFill>
                  <a:schemeClr val="dk1"/>
                </a:solidFill>
                <a:highlight>
                  <a:srgbClr val="FFFFFF"/>
                </a:highlight>
                <a:latin typeface="Georgia"/>
                <a:ea typeface="Georgia"/>
                <a:cs typeface="Georgia"/>
                <a:sym typeface="Georgia"/>
              </a:rPr>
              <a:t>Fast RCNN</a:t>
            </a:r>
            <a:r>
              <a:rPr lang="en" sz="1600">
                <a:solidFill>
                  <a:schemeClr val="dk1"/>
                </a:solidFill>
                <a:highlight>
                  <a:srgbClr val="FFFFFF"/>
                </a:highlight>
                <a:latin typeface="Georgia"/>
                <a:ea typeface="Georgia"/>
                <a:cs typeface="Georgia"/>
                <a:sym typeface="Georgia"/>
              </a:rPr>
              <a:t> which indeed built upon the ideas of </a:t>
            </a:r>
            <a:r>
              <a:rPr b="1" lang="en" sz="1600">
                <a:solidFill>
                  <a:schemeClr val="dk1"/>
                </a:solidFill>
                <a:highlight>
                  <a:srgbClr val="FFFFFF"/>
                </a:highlight>
                <a:latin typeface="Georgia"/>
                <a:ea typeface="Georgia"/>
                <a:cs typeface="Georgia"/>
                <a:sym typeface="Georgia"/>
              </a:rPr>
              <a:t>RCNN</a:t>
            </a:r>
            <a:r>
              <a:rPr lang="en" sz="1600">
                <a:solidFill>
                  <a:schemeClr val="dk1"/>
                </a:solidFill>
                <a:highlight>
                  <a:srgbClr val="FFFFFF"/>
                </a:highlight>
                <a:latin typeface="Georgia"/>
                <a:ea typeface="Georgia"/>
                <a:cs typeface="Georgia"/>
                <a:sym typeface="Georgia"/>
              </a:rPr>
              <a:t> and </a:t>
            </a:r>
            <a:r>
              <a:rPr b="1" lang="en" sz="1600">
                <a:solidFill>
                  <a:schemeClr val="dk1"/>
                </a:solidFill>
                <a:highlight>
                  <a:srgbClr val="FFFFFF"/>
                </a:highlight>
                <a:latin typeface="Georgia"/>
                <a:ea typeface="Georgia"/>
                <a:cs typeface="Georgia"/>
                <a:sym typeface="Georgia"/>
              </a:rPr>
              <a:t>SPP-Net</a:t>
            </a:r>
            <a:r>
              <a:rPr lang="en" sz="1600">
                <a:solidFill>
                  <a:schemeClr val="dk1"/>
                </a:solidFill>
                <a:highlight>
                  <a:srgbClr val="FFFFFF"/>
                </a:highlight>
                <a:latin typeface="Georgia"/>
                <a:ea typeface="Georgia"/>
                <a:cs typeface="Georgia"/>
                <a:sym typeface="Georgia"/>
              </a:rPr>
              <a:t>.</a:t>
            </a:r>
            <a:endParaRPr/>
          </a:p>
        </p:txBody>
      </p:sp>
      <p:pic>
        <p:nvPicPr>
          <p:cNvPr id="62" name="Google Shape;62;p14"/>
          <p:cNvPicPr preferRelativeResize="0"/>
          <p:nvPr/>
        </p:nvPicPr>
        <p:blipFill>
          <a:blip r:embed="rId3">
            <a:alphaModFix/>
          </a:blip>
          <a:stretch>
            <a:fillRect/>
          </a:stretch>
        </p:blipFill>
        <p:spPr>
          <a:xfrm>
            <a:off x="938375" y="2190750"/>
            <a:ext cx="7025325" cy="2639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2"/>
          <p:cNvSpPr txBox="1"/>
          <p:nvPr>
            <p:ph idx="1" type="body"/>
          </p:nvPr>
        </p:nvSpPr>
        <p:spPr>
          <a:xfrm>
            <a:off x="311700" y="467576"/>
            <a:ext cx="8520600" cy="44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600">
                <a:solidFill>
                  <a:schemeClr val="dk1"/>
                </a:solidFill>
                <a:highlight>
                  <a:srgbClr val="FFFFFF"/>
                </a:highlight>
                <a:latin typeface="Georgia"/>
                <a:ea typeface="Georgia"/>
                <a:cs typeface="Georgia"/>
                <a:sym typeface="Georgia"/>
              </a:rPr>
              <a:t>Once the ~2000 proposals are generated, these are transformed using the following formulas</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sz="1600">
                <a:solidFill>
                  <a:schemeClr val="dk1"/>
                </a:solidFill>
                <a:highlight>
                  <a:srgbClr val="FFFFFF"/>
                </a:highlight>
                <a:latin typeface="Georgia"/>
                <a:ea typeface="Georgia"/>
                <a:cs typeface="Georgia"/>
                <a:sym typeface="Georgia"/>
              </a:rPr>
              <a:t>Now these 2000 proposals are similar to the proposals generated by selective search in Fast R-CNN. So the rest of the process is similar to Fast R-CNN.</a:t>
            </a:r>
            <a:endParaRPr sz="1600">
              <a:solidFill>
                <a:schemeClr val="dk1"/>
              </a:solidFill>
              <a:highlight>
                <a:srgbClr val="FFFFFF"/>
              </a:highlight>
              <a:latin typeface="Georgia"/>
              <a:ea typeface="Georgia"/>
              <a:cs typeface="Georgia"/>
              <a:sym typeface="Georgia"/>
            </a:endParaRPr>
          </a:p>
        </p:txBody>
      </p:sp>
      <p:sp>
        <p:nvSpPr>
          <p:cNvPr id="181" name="Google Shape;181;p32"/>
          <p:cNvSpPr txBox="1"/>
          <p:nvPr/>
        </p:nvSpPr>
        <p:spPr>
          <a:xfrm>
            <a:off x="311700" y="467570"/>
            <a:ext cx="8520600" cy="1275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nms_thresh = 0.7</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n_train_pre_nms = 12000</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n_train_post_nms = 2000</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n_test_pre_nms = 6000</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n_test_post_nms = 300</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min_size = 16</a:t>
            </a:r>
            <a:endParaRPr/>
          </a:p>
        </p:txBody>
      </p:sp>
      <p:sp>
        <p:nvSpPr>
          <p:cNvPr id="182" name="Google Shape;182;p32"/>
          <p:cNvSpPr txBox="1"/>
          <p:nvPr/>
        </p:nvSpPr>
        <p:spPr>
          <a:xfrm>
            <a:off x="311700" y="2608070"/>
            <a:ext cx="8520600" cy="1275900"/>
          </a:xfrm>
          <a:prstGeom prst="rect">
            <a:avLst/>
          </a:prstGeom>
          <a:solidFill>
            <a:srgbClr val="F3F3F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200">
                <a:solidFill>
                  <a:schemeClr val="dk1"/>
                </a:solidFill>
                <a:latin typeface="Courier New"/>
                <a:ea typeface="Courier New"/>
                <a:cs typeface="Courier New"/>
                <a:sym typeface="Courier New"/>
              </a:rPr>
              <a:t>x = (w_{a} * ctr_x_{p}) + ctr_x_{a}</a:t>
            </a:r>
            <a:endParaRPr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200">
                <a:solidFill>
                  <a:schemeClr val="dk1"/>
                </a:solidFill>
                <a:latin typeface="Courier New"/>
                <a:ea typeface="Courier New"/>
                <a:cs typeface="Courier New"/>
                <a:sym typeface="Courier New"/>
              </a:rPr>
              <a:t>y = (h_{a} * ctr_x_{p}) + ctr_x_{a}</a:t>
            </a:r>
            <a:endParaRPr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200">
                <a:solidFill>
                  <a:schemeClr val="dk1"/>
                </a:solidFill>
                <a:latin typeface="Courier New"/>
                <a:ea typeface="Courier New"/>
                <a:cs typeface="Courier New"/>
                <a:sym typeface="Courier New"/>
              </a:rPr>
              <a:t>h = np.exp(h_{p}) * h_{a}</a:t>
            </a:r>
            <a:endParaRPr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200">
                <a:solidFill>
                  <a:schemeClr val="dk1"/>
                </a:solidFill>
                <a:latin typeface="Courier New"/>
                <a:ea typeface="Courier New"/>
                <a:cs typeface="Courier New"/>
                <a:sym typeface="Courier New"/>
              </a:rPr>
              <a:t>w = np.exp(w_{p}) * w_{a}</a:t>
            </a:r>
            <a:endParaRPr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 sz="1200">
                <a:solidFill>
                  <a:schemeClr val="dk1"/>
                </a:solidFill>
                <a:latin typeface="Courier New"/>
                <a:ea typeface="Courier New"/>
                <a:cs typeface="Courier New"/>
                <a:sym typeface="Courier New"/>
              </a:rPr>
              <a:t>and later convert to y1, x1, y2, x2 format</a:t>
            </a:r>
            <a:endParaRPr sz="12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9" name="Google Shape;189;p33"/>
          <p:cNvPicPr preferRelativeResize="0"/>
          <p:nvPr/>
        </p:nvPicPr>
        <p:blipFill>
          <a:blip r:embed="rId3">
            <a:alphaModFix/>
          </a:blip>
          <a:stretch>
            <a:fillRect/>
          </a:stretch>
        </p:blipFill>
        <p:spPr>
          <a:xfrm>
            <a:off x="0" y="321"/>
            <a:ext cx="9144003" cy="514285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6" name="Google Shape;196;p34"/>
          <p:cNvPicPr preferRelativeResize="0"/>
          <p:nvPr/>
        </p:nvPicPr>
        <p:blipFill rotWithShape="1">
          <a:blip r:embed="rId3">
            <a:alphaModFix/>
          </a:blip>
          <a:srcRect b="22714" l="0" r="20248" t="0"/>
          <a:stretch/>
        </p:blipFill>
        <p:spPr>
          <a:xfrm>
            <a:off x="0" y="325"/>
            <a:ext cx="9199203" cy="50142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 R-CNN</a:t>
            </a:r>
            <a:endParaRPr/>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749300" rtl="0" algn="l">
              <a:lnSpc>
                <a:spcPct val="158000"/>
              </a:lnSpc>
              <a:spcBef>
                <a:spcPts val="140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The network processes the whole image to produce a convolutional feature map. Then for each object proposal ROI pooling layer extracts fixed-length feature vector, which is finally passed to subsequent FC layers.</a:t>
            </a:r>
            <a:endParaRPr sz="1600">
              <a:solidFill>
                <a:schemeClr val="dk1"/>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The FC layers branch into two sibling output layers, one that estimates softmax probability over K+1 object classes, and another layer producing the refined bounding box positions.</a:t>
            </a:r>
            <a:endParaRPr sz="1600">
              <a:solidFill>
                <a:schemeClr val="dk1"/>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2000 proposals of particular image are not passed through the network as in R-CNN. Instead, The image is passed only once and the computed features are shared across ~2000 proposals.</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b="1" sz="1950">
              <a:solidFill>
                <a:schemeClr val="dk1"/>
              </a:solidFill>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749300" rtl="0" algn="l">
              <a:lnSpc>
                <a:spcPct val="158000"/>
              </a:lnSpc>
              <a:spcBef>
                <a:spcPts val="170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Also, the ROI pooling layer does max pooling in each sub-window of approximate size h/H X w/W. H and W are hyper-parameters. It is a special case of SPP layer with one pyramid level.</a:t>
            </a:r>
            <a:endParaRPr sz="1600">
              <a:solidFill>
                <a:schemeClr val="dk1"/>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The two sibling output layers’ outputs are used to calculate a multi-task loss on each labeled ROI to jointly train for classification and bounding-box regression.</a:t>
            </a:r>
            <a:endParaRPr sz="1600">
              <a:solidFill>
                <a:schemeClr val="dk1"/>
              </a:solidFill>
              <a:highlight>
                <a:srgbClr val="FFFFFF"/>
              </a:highlight>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highlight>
                  <a:srgbClr val="FFFFFF"/>
                </a:highlight>
                <a:latin typeface="Georgia"/>
                <a:ea typeface="Georgia"/>
                <a:cs typeface="Georgia"/>
                <a:sym typeface="Georgia"/>
              </a:rPr>
              <a:t>They have used L1 loss for bounding box regression as opposed to L2 loss in R-CNN and SPP-Net which is more sensitive to outliers.</a:t>
            </a:r>
            <a:endParaRPr sz="1600">
              <a:solidFill>
                <a:schemeClr val="dk1"/>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5" name="Google Shape;215;p37"/>
          <p:cNvPicPr preferRelativeResize="0"/>
          <p:nvPr/>
        </p:nvPicPr>
        <p:blipFill>
          <a:blip r:embed="rId3">
            <a:alphaModFix/>
          </a:blip>
          <a:stretch>
            <a:fillRect/>
          </a:stretch>
        </p:blipFill>
        <p:spPr>
          <a:xfrm>
            <a:off x="0" y="321"/>
            <a:ext cx="9144003" cy="514285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1" name="Google Shape;221;p38"/>
          <p:cNvPicPr preferRelativeResize="0"/>
          <p:nvPr/>
        </p:nvPicPr>
        <p:blipFill>
          <a:blip r:embed="rId3">
            <a:alphaModFix/>
          </a:blip>
          <a:stretch>
            <a:fillRect/>
          </a:stretch>
        </p:blipFill>
        <p:spPr>
          <a:xfrm>
            <a:off x="0" y="321"/>
            <a:ext cx="9144003" cy="514285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Functions</a:t>
            </a:r>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highlight>
                  <a:srgbClr val="FFFFFF"/>
                </a:highlight>
                <a:latin typeface="Georgia"/>
                <a:ea typeface="Georgia"/>
                <a:cs typeface="Georgia"/>
                <a:sym typeface="Georgia"/>
              </a:rPr>
              <a:t>The Fast R-CNN network has two sibling networks as discussed above, the classification layer outputs discrete probability scores and the regression layer outputs offsets of x, y, w, h values of the object. For classification we can use cross entropy loss. for regression they use smooth L1 loss.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a:t>
            </a:r>
            <a:endParaRPr/>
          </a:p>
        </p:txBody>
      </p:sp>
      <p:sp>
        <p:nvSpPr>
          <p:cNvPr id="233" name="Google Shape;23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While training Fast R-CNN uses batch size of 2. Since for a batch size of 2 we have ~2000 x 2 = 4000 boxes and majority of them won’t contain the object, there will be extreme class imbalance while training this network. For this sake, we randomly sample 64 +ve boxes and 64 -ve boxes from the ~4000 boxes and compute losses only for these boxes. Incase if we have less +ve boxes, we will pad with negative boxes. In total we will have 128 boxes for each iteration. The same approach is used in Faster R-CNN also.</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sz="1600">
                <a:solidFill>
                  <a:schemeClr val="dk1"/>
                </a:solidFill>
                <a:highlight>
                  <a:srgbClr val="FFFFFF"/>
                </a:highlight>
                <a:latin typeface="Georgia"/>
                <a:ea typeface="Georgia"/>
                <a:cs typeface="Georgia"/>
                <a:sym typeface="Georgia"/>
              </a:rPr>
              <a:t>A Proposal is said to be foreground if it has iou &gt; 0.5 with any of the bounding box, we will assign class to the proposal accordingly. proposals which has [0.1, 0.5) are termed to be negative. Remaining all proposals are ignored</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Mask R-CNN</a:t>
            </a:r>
            <a:endParaRPr/>
          </a:p>
        </p:txBody>
      </p:sp>
      <p:sp>
        <p:nvSpPr>
          <p:cNvPr id="239" name="Google Shape;23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Idea:</a:t>
            </a:r>
            <a:r>
              <a:rPr lang="en"/>
              <a:t> </a:t>
            </a:r>
            <a:r>
              <a:rPr lang="en" sz="1600">
                <a:solidFill>
                  <a:schemeClr val="dk1"/>
                </a:solidFill>
                <a:highlight>
                  <a:srgbClr val="FFFFFF"/>
                </a:highlight>
                <a:latin typeface="Georgia"/>
                <a:ea typeface="Georgia"/>
                <a:cs typeface="Georgia"/>
                <a:sym typeface="Georgia"/>
              </a:rPr>
              <a:t>Can we extend such techniques to go one step further and locate exact pixels of each object instead of just bounding boxes?</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lang="en" sz="1600">
                <a:solidFill>
                  <a:schemeClr val="dk1"/>
                </a:solidFill>
                <a:highlight>
                  <a:srgbClr val="FFFFFF"/>
                </a:highlight>
                <a:latin typeface="Georgia"/>
                <a:ea typeface="Georgia"/>
                <a:cs typeface="Georgia"/>
                <a:sym typeface="Georgia"/>
              </a:rPr>
              <a:t>Mask R-CNN does this by adding a branch to Faster R-CNN that outputs a binary mask that says whether or not a given pixel is part of an object. The branch (in white in the above image), as before, is just a Fully Convolutional Network on top of a CNN based feature map. Here are its inputs and outputs:</a:t>
            </a:r>
            <a:endParaRPr sz="1600">
              <a:solidFill>
                <a:schemeClr val="dk1"/>
              </a:solidFill>
              <a:highlight>
                <a:srgbClr val="FFFFFF"/>
              </a:highlight>
              <a:latin typeface="Georgia"/>
              <a:ea typeface="Georgia"/>
              <a:cs typeface="Georgia"/>
              <a:sym typeface="Georgia"/>
            </a:endParaRPr>
          </a:p>
          <a:p>
            <a:pPr indent="-330200" lvl="0" marL="457200" rtl="0" algn="l">
              <a:spcBef>
                <a:spcPts val="1600"/>
              </a:spcBef>
              <a:spcAft>
                <a:spcPts val="0"/>
              </a:spcAft>
              <a:buClr>
                <a:schemeClr val="dk1"/>
              </a:buClr>
              <a:buSzPts val="1600"/>
              <a:buFont typeface="Georgia"/>
              <a:buChar char="-"/>
            </a:pPr>
            <a:r>
              <a:rPr b="1" lang="en" sz="1600">
                <a:solidFill>
                  <a:schemeClr val="dk1"/>
                </a:solidFill>
                <a:highlight>
                  <a:srgbClr val="FFFFFF"/>
                </a:highlight>
                <a:latin typeface="Georgia"/>
                <a:ea typeface="Georgia"/>
                <a:cs typeface="Georgia"/>
                <a:sym typeface="Georgia"/>
              </a:rPr>
              <a:t>Inputs</a:t>
            </a:r>
            <a:r>
              <a:rPr lang="en" sz="1600">
                <a:solidFill>
                  <a:schemeClr val="dk1"/>
                </a:solidFill>
                <a:highlight>
                  <a:srgbClr val="FFFFFF"/>
                </a:highlight>
                <a:latin typeface="Georgia"/>
                <a:ea typeface="Georgia"/>
                <a:cs typeface="Georgia"/>
                <a:sym typeface="Georgia"/>
              </a:rPr>
              <a:t>: CNN Feature Map.</a:t>
            </a:r>
            <a:endParaRPr sz="1600">
              <a:solidFill>
                <a:schemeClr val="dk1"/>
              </a:solidFill>
              <a:highlight>
                <a:srgbClr val="FFFFFF"/>
              </a:highlight>
              <a:latin typeface="Georgia"/>
              <a:ea typeface="Georgia"/>
              <a:cs typeface="Georgia"/>
              <a:sym typeface="Georgia"/>
            </a:endParaRPr>
          </a:p>
          <a:p>
            <a:pPr indent="-330200" lvl="0" marL="457200" rtl="0" algn="l">
              <a:spcBef>
                <a:spcPts val="0"/>
              </a:spcBef>
              <a:spcAft>
                <a:spcPts val="0"/>
              </a:spcAft>
              <a:buClr>
                <a:schemeClr val="dk1"/>
              </a:buClr>
              <a:buSzPts val="1600"/>
              <a:buFont typeface="Georgia"/>
              <a:buChar char="-"/>
            </a:pPr>
            <a:r>
              <a:rPr b="1" lang="en" sz="1600">
                <a:solidFill>
                  <a:schemeClr val="dk1"/>
                </a:solidFill>
                <a:highlight>
                  <a:srgbClr val="FFFFFF"/>
                </a:highlight>
                <a:latin typeface="Georgia"/>
                <a:ea typeface="Georgia"/>
                <a:cs typeface="Georgia"/>
                <a:sym typeface="Georgia"/>
              </a:rPr>
              <a:t>Outputs</a:t>
            </a:r>
            <a:r>
              <a:rPr lang="en" sz="1600">
                <a:solidFill>
                  <a:schemeClr val="dk1"/>
                </a:solidFill>
                <a:highlight>
                  <a:srgbClr val="FFFFFF"/>
                </a:highlight>
                <a:latin typeface="Georgia"/>
                <a:ea typeface="Georgia"/>
                <a:cs typeface="Georgia"/>
                <a:sym typeface="Georgia"/>
              </a:rPr>
              <a:t>: Matrix with 1s on all locations where the pixel belongs to the object and 0s elsewhere (this is known as a binary mask).</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600">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5814950" y="863538"/>
            <a:ext cx="3003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highlight>
                  <a:srgbClr val="FFFFFF"/>
                </a:highlight>
                <a:latin typeface="Georgia"/>
                <a:ea typeface="Georgia"/>
                <a:cs typeface="Georgia"/>
                <a:sym typeface="Georgia"/>
              </a:rPr>
              <a:t>Faster R-CNN fixes the problem of selective search by replacing it with Region Proposal Network (RPN). We first extract feature maps from the input image using ConvNet and then pass those maps through a RPN which returns object proposals. Finally, these maps are classified and the bounding boxes are predicted.</a:t>
            </a:r>
            <a:endParaRPr/>
          </a:p>
        </p:txBody>
      </p:sp>
      <p:pic>
        <p:nvPicPr>
          <p:cNvPr id="68" name="Google Shape;68;p15"/>
          <p:cNvPicPr preferRelativeResize="0"/>
          <p:nvPr/>
        </p:nvPicPr>
        <p:blipFill>
          <a:blip r:embed="rId3">
            <a:alphaModFix/>
          </a:blip>
          <a:stretch>
            <a:fillRect/>
          </a:stretch>
        </p:blipFill>
        <p:spPr>
          <a:xfrm>
            <a:off x="311688" y="242875"/>
            <a:ext cx="5210175" cy="4657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highlight>
                  <a:srgbClr val="FFFFFF"/>
                </a:highlight>
                <a:latin typeface="Georgia"/>
                <a:ea typeface="Georgia"/>
                <a:cs typeface="Georgia"/>
                <a:sym typeface="Georgia"/>
              </a:rPr>
              <a:t>When run without modifications on the original Faster R-CNN architecture, the Mask R-CNN authors realized that the regions of the feature map selected by RoIPool were slightly misaligned from the regions of the original image. Since image segmentation requires pixel level specificity, unlike bounding boxes, this naturally led to inaccuracies.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RoI Align</a:t>
            </a:r>
            <a:endParaRPr/>
          </a:p>
        </p:txBody>
      </p:sp>
      <p:sp>
        <p:nvSpPr>
          <p:cNvPr id="251" name="Google Shape;25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This problem by cleverly adjusting RoIPool to be more precisely aligned using RoIAlign. In RoIPool, we would round this down and select 2 pixels causing a slight misalignment. However, in RoIAlign, </a:t>
            </a:r>
            <a:r>
              <a:rPr b="1" lang="en" sz="1600">
                <a:solidFill>
                  <a:schemeClr val="dk1"/>
                </a:solidFill>
                <a:highlight>
                  <a:srgbClr val="FFFFFF"/>
                </a:highlight>
                <a:latin typeface="Georgia"/>
                <a:ea typeface="Georgia"/>
                <a:cs typeface="Georgia"/>
                <a:sym typeface="Georgia"/>
              </a:rPr>
              <a:t>we avoid such rounding.</a:t>
            </a:r>
            <a:r>
              <a:rPr lang="en" sz="1600">
                <a:solidFill>
                  <a:schemeClr val="dk1"/>
                </a:solidFill>
                <a:highlight>
                  <a:srgbClr val="FFFFFF"/>
                </a:highlight>
                <a:latin typeface="Georgia"/>
                <a:ea typeface="Georgia"/>
                <a:cs typeface="Georgia"/>
                <a:sym typeface="Georgia"/>
              </a:rPr>
              <a:t> Instead, we use </a:t>
            </a:r>
            <a:r>
              <a:rPr lang="en" sz="1600">
                <a:solidFill>
                  <a:schemeClr val="hlink"/>
                </a:solidFill>
                <a:highlight>
                  <a:srgbClr val="FFFFFF"/>
                </a:highlight>
                <a:uFill>
                  <a:noFill/>
                </a:uFill>
                <a:latin typeface="Georgia"/>
                <a:ea typeface="Georgia"/>
                <a:cs typeface="Georgia"/>
                <a:sym typeface="Georgia"/>
                <a:hlinkClick r:id="rId3"/>
              </a:rPr>
              <a:t>bilinear interpolation</a:t>
            </a:r>
            <a:r>
              <a:rPr lang="en" sz="1600">
                <a:solidFill>
                  <a:schemeClr val="dk1"/>
                </a:solidFill>
                <a:highlight>
                  <a:srgbClr val="FFFFFF"/>
                </a:highlight>
                <a:latin typeface="Georgia"/>
                <a:ea typeface="Georgia"/>
                <a:cs typeface="Georgia"/>
                <a:sym typeface="Georgia"/>
              </a:rPr>
              <a:t> to get a precise idea of what would be at pixel 2.93. This, at a high level, is what allows us to avoid the misalignments caused by RoIPool.</a:t>
            </a:r>
            <a:endParaRPr sz="1600">
              <a:solidFill>
                <a:schemeClr val="dk1"/>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Clr>
                <a:schemeClr val="dk1"/>
              </a:buClr>
              <a:buSzPts val="1100"/>
              <a:buFont typeface="Arial"/>
              <a:buNone/>
            </a:pPr>
            <a:r>
              <a:rPr lang="en" sz="1600">
                <a:solidFill>
                  <a:schemeClr val="dk1"/>
                </a:solidFill>
                <a:highlight>
                  <a:srgbClr val="FFFFFF"/>
                </a:highlight>
                <a:latin typeface="Georgia"/>
                <a:ea typeface="Georgia"/>
                <a:cs typeface="Georgia"/>
                <a:sym typeface="Georgia"/>
              </a:rPr>
              <a:t>Once these masks are generated, Mask R-CNN combines them with the classifications and bounding boxes from Faster R-CNN to generate such wonderfully precise segmentation</a:t>
            </a:r>
            <a:endParaRPr sz="1600">
              <a:solidFill>
                <a:schemeClr val="dk1"/>
              </a:solidFill>
              <a:highlight>
                <a:srgbClr val="FFFFFF"/>
              </a:highlight>
              <a:latin typeface="Georgia"/>
              <a:ea typeface="Georgia"/>
              <a:cs typeface="Georgia"/>
              <a:sym typeface="Georgia"/>
            </a:endParaRPr>
          </a:p>
          <a:p>
            <a:pPr indent="0" lvl="0" marL="0" rtl="0" algn="l">
              <a:lnSpc>
                <a:spcPct val="150000"/>
              </a:lnSpc>
              <a:spcBef>
                <a:spcPts val="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58" name="Google Shape;258;p44"/>
          <p:cNvPicPr preferRelativeResize="0"/>
          <p:nvPr/>
        </p:nvPicPr>
        <p:blipFill>
          <a:blip r:embed="rId3">
            <a:alphaModFix/>
          </a:blip>
          <a:stretch>
            <a:fillRect/>
          </a:stretch>
        </p:blipFill>
        <p:spPr>
          <a:xfrm>
            <a:off x="1493025" y="264675"/>
            <a:ext cx="6215301" cy="4614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65" name="Google Shape;265;p45"/>
          <p:cNvPicPr preferRelativeResize="0"/>
          <p:nvPr/>
        </p:nvPicPr>
        <p:blipFill>
          <a:blip r:embed="rId3">
            <a:alphaModFix/>
          </a:blip>
          <a:stretch>
            <a:fillRect/>
          </a:stretch>
        </p:blipFill>
        <p:spPr>
          <a:xfrm>
            <a:off x="205913" y="511825"/>
            <a:ext cx="8732175" cy="37856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Plan (Phase-1)</a:t>
            </a:r>
            <a:endParaRPr/>
          </a:p>
        </p:txBody>
      </p:sp>
      <p:sp>
        <p:nvSpPr>
          <p:cNvPr id="271" name="Google Shape;271;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Object detection (done)</a:t>
            </a:r>
            <a:endParaRPr/>
          </a:p>
          <a:p>
            <a:pPr indent="-342900" lvl="0" marL="457200" rtl="0" algn="l">
              <a:spcBef>
                <a:spcPts val="0"/>
              </a:spcBef>
              <a:spcAft>
                <a:spcPts val="0"/>
              </a:spcAft>
              <a:buSzPts val="1800"/>
              <a:buChar char="-"/>
            </a:pPr>
            <a:r>
              <a:rPr lang="en"/>
              <a:t>Region Proposals (done)</a:t>
            </a:r>
            <a:endParaRPr/>
          </a:p>
          <a:p>
            <a:pPr indent="-342900" lvl="0" marL="457200" rtl="0" algn="l">
              <a:spcBef>
                <a:spcPts val="0"/>
              </a:spcBef>
              <a:spcAft>
                <a:spcPts val="0"/>
              </a:spcAft>
              <a:buSzPts val="1800"/>
              <a:buChar char="-"/>
            </a:pPr>
            <a:r>
              <a:rPr lang="en"/>
              <a:t>R-CNN, Fast R-CNN (done)</a:t>
            </a:r>
            <a:endParaRPr/>
          </a:p>
          <a:p>
            <a:pPr indent="-342900" lvl="0" marL="457200" rtl="0" algn="l">
              <a:spcBef>
                <a:spcPts val="0"/>
              </a:spcBef>
              <a:spcAft>
                <a:spcPts val="0"/>
              </a:spcAft>
              <a:buSzPts val="1800"/>
              <a:buChar char="-"/>
            </a:pPr>
            <a:r>
              <a:rPr lang="en"/>
              <a:t>Faster R-CNN (Read Base Paper) (done)</a:t>
            </a:r>
            <a:endParaRPr/>
          </a:p>
          <a:p>
            <a:pPr indent="-342900" lvl="0" marL="457200" rtl="0" algn="l">
              <a:spcBef>
                <a:spcPts val="0"/>
              </a:spcBef>
              <a:spcAft>
                <a:spcPts val="0"/>
              </a:spcAft>
              <a:buSzPts val="1800"/>
              <a:buChar char="-"/>
            </a:pPr>
            <a:r>
              <a:rPr lang="en">
                <a:solidFill>
                  <a:srgbClr val="FF0000"/>
                </a:solidFill>
              </a:rPr>
              <a:t>Get Familiar with PASCAL VOC (done)</a:t>
            </a:r>
            <a:endParaRPr b="1"/>
          </a:p>
          <a:p>
            <a:pPr indent="-342900" lvl="0" marL="457200" rtl="0" algn="l">
              <a:spcBef>
                <a:spcPts val="0"/>
              </a:spcBef>
              <a:spcAft>
                <a:spcPts val="0"/>
              </a:spcAft>
              <a:buSzPts val="1800"/>
              <a:buChar char="-"/>
            </a:pPr>
            <a:r>
              <a:rPr lang="en"/>
              <a:t>Read about VGG network (done)</a:t>
            </a:r>
            <a:endParaRPr/>
          </a:p>
          <a:p>
            <a:pPr indent="-342900" lvl="0" marL="457200" rtl="0" algn="l">
              <a:spcBef>
                <a:spcPts val="0"/>
              </a:spcBef>
              <a:spcAft>
                <a:spcPts val="0"/>
              </a:spcAft>
              <a:buClr>
                <a:srgbClr val="FF0000"/>
              </a:buClr>
              <a:buSzPts val="1800"/>
              <a:buChar char="-"/>
            </a:pPr>
            <a:r>
              <a:rPr lang="en">
                <a:solidFill>
                  <a:srgbClr val="FF0000"/>
                </a:solidFill>
              </a:rPr>
              <a:t>Understand Code for Faster R-CNN (done)</a:t>
            </a:r>
            <a:endParaRPr>
              <a:solidFill>
                <a:srgbClr val="FF0000"/>
              </a:solidFill>
            </a:endParaRPr>
          </a:p>
          <a:p>
            <a:pPr indent="-342900" lvl="0" marL="457200" rtl="0" algn="l">
              <a:spcBef>
                <a:spcPts val="0"/>
              </a:spcBef>
              <a:spcAft>
                <a:spcPts val="0"/>
              </a:spcAft>
              <a:buSzPts val="1800"/>
              <a:buChar char="-"/>
            </a:pPr>
            <a:r>
              <a:rPr b="1" lang="en"/>
              <a:t>Mask R-CNN</a:t>
            </a:r>
            <a:endParaRPr b="1"/>
          </a:p>
          <a:p>
            <a:pPr indent="-342900" lvl="0" marL="457200" rtl="0" algn="l">
              <a:spcBef>
                <a:spcPts val="0"/>
              </a:spcBef>
              <a:spcAft>
                <a:spcPts val="0"/>
              </a:spcAft>
              <a:buSzPts val="1800"/>
              <a:buChar char="-"/>
            </a:pPr>
            <a:r>
              <a:rPr b="1" lang="en"/>
              <a:t>Understand Mask R-CNN code</a:t>
            </a:r>
            <a:endParaRPr b="1"/>
          </a:p>
          <a:p>
            <a:pPr indent="0" lvl="0" marL="0" rtl="0" algn="l">
              <a:spcBef>
                <a:spcPts val="1600"/>
              </a:spcBef>
              <a:spcAft>
                <a:spcPts val="0"/>
              </a:spcAft>
              <a:buClr>
                <a:schemeClr val="dk1"/>
              </a:buClr>
              <a:buSzPts val="1100"/>
              <a:buFont typeface="Arial"/>
              <a:buNone/>
            </a:pPr>
            <a:r>
              <a:t/>
            </a:r>
            <a:endParaRPr b="1"/>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5" name="Google Shape;75;p16"/>
          <p:cNvPicPr preferRelativeResize="0"/>
          <p:nvPr/>
        </p:nvPicPr>
        <p:blipFill>
          <a:blip r:embed="rId3">
            <a:alphaModFix/>
          </a:blip>
          <a:stretch>
            <a:fillRect/>
          </a:stretch>
        </p:blipFill>
        <p:spPr>
          <a:xfrm>
            <a:off x="1681163" y="252413"/>
            <a:ext cx="5781675" cy="4638675"/>
          </a:xfrm>
          <a:prstGeom prst="rect">
            <a:avLst/>
          </a:prstGeom>
          <a:noFill/>
          <a:ln>
            <a:noFill/>
          </a:ln>
        </p:spPr>
      </p:pic>
      <p:pic>
        <p:nvPicPr>
          <p:cNvPr id="76" name="Google Shape;76;p16"/>
          <p:cNvPicPr preferRelativeResize="0"/>
          <p:nvPr/>
        </p:nvPicPr>
        <p:blipFill>
          <a:blip r:embed="rId3">
            <a:alphaModFix/>
          </a:blip>
          <a:stretch>
            <a:fillRect/>
          </a:stretch>
        </p:blipFill>
        <p:spPr>
          <a:xfrm>
            <a:off x="1954438" y="185250"/>
            <a:ext cx="5781675" cy="463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Faster R-CNN from Scratch</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749300" rtl="0" algn="l">
              <a:lnSpc>
                <a:spcPct val="158000"/>
              </a:lnSpc>
              <a:spcBef>
                <a:spcPts val="0"/>
              </a:spcBef>
              <a:spcAft>
                <a:spcPts val="0"/>
              </a:spcAft>
              <a:buClr>
                <a:schemeClr val="dk1"/>
              </a:buClr>
              <a:buSzPts val="1800"/>
              <a:buFont typeface="Georgia"/>
              <a:buAutoNum type="arabicPeriod"/>
            </a:pPr>
            <a:r>
              <a:rPr lang="en">
                <a:solidFill>
                  <a:schemeClr val="dk1"/>
                </a:solidFill>
                <a:highlight>
                  <a:srgbClr val="FFFFFF"/>
                </a:highlight>
                <a:latin typeface="Georgia"/>
                <a:ea typeface="Georgia"/>
                <a:cs typeface="Georgia"/>
                <a:sym typeface="Georgia"/>
              </a:rPr>
              <a:t>Take an input image and pass it to the ConvNet which returns feature maps for the image</a:t>
            </a:r>
            <a:endParaRPr>
              <a:solidFill>
                <a:schemeClr val="dk1"/>
              </a:solidFill>
              <a:highlight>
                <a:srgbClr val="FFFFFF"/>
              </a:highlight>
              <a:latin typeface="Georgia"/>
              <a:ea typeface="Georgia"/>
              <a:cs typeface="Georgia"/>
              <a:sym typeface="Georgia"/>
            </a:endParaRPr>
          </a:p>
          <a:p>
            <a:pPr indent="-342900" lvl="0" marL="749300" rtl="0" algn="l">
              <a:lnSpc>
                <a:spcPct val="158000"/>
              </a:lnSpc>
              <a:spcBef>
                <a:spcPts val="0"/>
              </a:spcBef>
              <a:spcAft>
                <a:spcPts val="0"/>
              </a:spcAft>
              <a:buClr>
                <a:schemeClr val="dk1"/>
              </a:buClr>
              <a:buSzPts val="1800"/>
              <a:buFont typeface="Georgia"/>
              <a:buAutoNum type="arabicPeriod"/>
            </a:pPr>
            <a:r>
              <a:rPr lang="en">
                <a:solidFill>
                  <a:schemeClr val="dk1"/>
                </a:solidFill>
                <a:highlight>
                  <a:srgbClr val="FFFFFF"/>
                </a:highlight>
                <a:latin typeface="Georgia"/>
                <a:ea typeface="Georgia"/>
                <a:cs typeface="Georgia"/>
                <a:sym typeface="Georgia"/>
              </a:rPr>
              <a:t>Apply Region Proposal Network (RPN) on these feature maps and get object proposals</a:t>
            </a:r>
            <a:endParaRPr>
              <a:solidFill>
                <a:schemeClr val="dk1"/>
              </a:solidFill>
              <a:highlight>
                <a:srgbClr val="FFFFFF"/>
              </a:highlight>
              <a:latin typeface="Georgia"/>
              <a:ea typeface="Georgia"/>
              <a:cs typeface="Georgia"/>
              <a:sym typeface="Georgia"/>
            </a:endParaRPr>
          </a:p>
          <a:p>
            <a:pPr indent="-342900" lvl="0" marL="749300" rtl="0" algn="l">
              <a:lnSpc>
                <a:spcPct val="158000"/>
              </a:lnSpc>
              <a:spcBef>
                <a:spcPts val="0"/>
              </a:spcBef>
              <a:spcAft>
                <a:spcPts val="0"/>
              </a:spcAft>
              <a:buClr>
                <a:schemeClr val="dk1"/>
              </a:buClr>
              <a:buSzPts val="1800"/>
              <a:buFont typeface="Georgia"/>
              <a:buAutoNum type="arabicPeriod"/>
            </a:pPr>
            <a:r>
              <a:rPr lang="en">
                <a:solidFill>
                  <a:schemeClr val="dk1"/>
                </a:solidFill>
                <a:highlight>
                  <a:srgbClr val="FFFFFF"/>
                </a:highlight>
                <a:latin typeface="Georgia"/>
                <a:ea typeface="Georgia"/>
                <a:cs typeface="Georgia"/>
                <a:sym typeface="Georgia"/>
              </a:rPr>
              <a:t>Apply ROI pooling layer to bring down all the proposals to the same size</a:t>
            </a:r>
            <a:endParaRPr>
              <a:solidFill>
                <a:schemeClr val="dk1"/>
              </a:solidFill>
              <a:highlight>
                <a:srgbClr val="FFFFFF"/>
              </a:highlight>
              <a:latin typeface="Georgia"/>
              <a:ea typeface="Georgia"/>
              <a:cs typeface="Georgia"/>
              <a:sym typeface="Georgia"/>
            </a:endParaRPr>
          </a:p>
          <a:p>
            <a:pPr indent="-342900" lvl="0" marL="749300" rtl="0" algn="l">
              <a:lnSpc>
                <a:spcPct val="158000"/>
              </a:lnSpc>
              <a:spcBef>
                <a:spcPts val="0"/>
              </a:spcBef>
              <a:spcAft>
                <a:spcPts val="0"/>
              </a:spcAft>
              <a:buClr>
                <a:schemeClr val="dk1"/>
              </a:buClr>
              <a:buSzPts val="1800"/>
              <a:buFont typeface="Georgia"/>
              <a:buAutoNum type="arabicPeriod"/>
            </a:pPr>
            <a:r>
              <a:rPr lang="en">
                <a:solidFill>
                  <a:schemeClr val="dk1"/>
                </a:solidFill>
                <a:highlight>
                  <a:srgbClr val="FFFFFF"/>
                </a:highlight>
                <a:latin typeface="Georgia"/>
                <a:ea typeface="Georgia"/>
                <a:cs typeface="Georgia"/>
                <a:sym typeface="Georgia"/>
              </a:rPr>
              <a:t>Finally, pass these proposals to a fully connected layer in order to classify any predict the bounding boxes for the image</a:t>
            </a:r>
            <a:endParaRPr>
              <a:solidFill>
                <a:schemeClr val="dk1"/>
              </a:solidFill>
              <a:highlight>
                <a:srgbClr val="FFFFFF"/>
              </a:highlight>
              <a:latin typeface="Georgia"/>
              <a:ea typeface="Georgia"/>
              <a:cs typeface="Georgia"/>
              <a:sym typeface="Georgia"/>
            </a:endParaRPr>
          </a:p>
          <a:p>
            <a:pPr indent="0" lvl="0" marL="0" rtl="0" algn="l">
              <a:spcBef>
                <a:spcPts val="0"/>
              </a:spcBef>
              <a:spcAft>
                <a:spcPts val="1600"/>
              </a:spcAft>
              <a:buNone/>
            </a:pPr>
            <a:r>
              <a:t/>
            </a:r>
            <a:endParaRPr b="1">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flow</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highlight>
                  <a:srgbClr val="FFFFFF"/>
                </a:highlight>
                <a:latin typeface="Georgia"/>
                <a:ea typeface="Georgia"/>
                <a:cs typeface="Georgia"/>
                <a:sym typeface="Georgia"/>
              </a:rPr>
              <a:t>The usual data flow in Faster R-CNN when training the network is as written below</a:t>
            </a:r>
            <a:endParaRPr>
              <a:solidFill>
                <a:schemeClr val="dk1"/>
              </a:solidFill>
              <a:highlight>
                <a:srgbClr val="FFFFFF"/>
              </a:highlight>
              <a:latin typeface="Georgia"/>
              <a:ea typeface="Georgia"/>
              <a:cs typeface="Georgia"/>
              <a:sym typeface="Georgia"/>
            </a:endParaRPr>
          </a:p>
          <a:p>
            <a:pPr indent="-342900" lvl="0" marL="457200" rtl="0" algn="l">
              <a:lnSpc>
                <a:spcPct val="150000"/>
              </a:lnSpc>
              <a:spcBef>
                <a:spcPts val="0"/>
              </a:spcBef>
              <a:spcAft>
                <a:spcPts val="0"/>
              </a:spcAft>
              <a:buClr>
                <a:schemeClr val="dk1"/>
              </a:buClr>
              <a:buSzPts val="1800"/>
              <a:buFont typeface="Georgia"/>
              <a:buAutoNum type="arabicPeriod"/>
            </a:pPr>
            <a:r>
              <a:rPr lang="en">
                <a:solidFill>
                  <a:schemeClr val="dk1"/>
                </a:solidFill>
                <a:highlight>
                  <a:srgbClr val="FFFFFF"/>
                </a:highlight>
                <a:latin typeface="Georgia"/>
                <a:ea typeface="Georgia"/>
                <a:cs typeface="Georgia"/>
                <a:sym typeface="Georgia"/>
              </a:rPr>
              <a:t>Features Extraction from the image.</a:t>
            </a:r>
            <a:endParaRPr>
              <a:solidFill>
                <a:schemeClr val="dk1"/>
              </a:solidFill>
              <a:highlight>
                <a:srgbClr val="FFFFFF"/>
              </a:highlight>
              <a:latin typeface="Georgia"/>
              <a:ea typeface="Georgia"/>
              <a:cs typeface="Georgia"/>
              <a:sym typeface="Georgia"/>
            </a:endParaRPr>
          </a:p>
          <a:p>
            <a:pPr indent="-342900" lvl="0" marL="457200" rtl="0" algn="l">
              <a:lnSpc>
                <a:spcPct val="150000"/>
              </a:lnSpc>
              <a:spcBef>
                <a:spcPts val="0"/>
              </a:spcBef>
              <a:spcAft>
                <a:spcPts val="0"/>
              </a:spcAft>
              <a:buClr>
                <a:schemeClr val="dk1"/>
              </a:buClr>
              <a:buSzPts val="1800"/>
              <a:buFont typeface="Georgia"/>
              <a:buAutoNum type="arabicPeriod"/>
            </a:pPr>
            <a:r>
              <a:rPr lang="en">
                <a:solidFill>
                  <a:schemeClr val="dk1"/>
                </a:solidFill>
                <a:highlight>
                  <a:srgbClr val="FFFFFF"/>
                </a:highlight>
                <a:latin typeface="Georgia"/>
                <a:ea typeface="Georgia"/>
                <a:cs typeface="Georgia"/>
                <a:sym typeface="Georgia"/>
              </a:rPr>
              <a:t>Creating anchor targets.</a:t>
            </a:r>
            <a:endParaRPr>
              <a:solidFill>
                <a:schemeClr val="dk1"/>
              </a:solidFill>
              <a:highlight>
                <a:srgbClr val="FFFFFF"/>
              </a:highlight>
              <a:latin typeface="Georgia"/>
              <a:ea typeface="Georgia"/>
              <a:cs typeface="Georgia"/>
              <a:sym typeface="Georgia"/>
            </a:endParaRPr>
          </a:p>
          <a:p>
            <a:pPr indent="-342900" lvl="0" marL="457200" rtl="0" algn="l">
              <a:lnSpc>
                <a:spcPct val="150000"/>
              </a:lnSpc>
              <a:spcBef>
                <a:spcPts val="0"/>
              </a:spcBef>
              <a:spcAft>
                <a:spcPts val="0"/>
              </a:spcAft>
              <a:buClr>
                <a:schemeClr val="dk1"/>
              </a:buClr>
              <a:buSzPts val="1800"/>
              <a:buFont typeface="Georgia"/>
              <a:buAutoNum type="arabicPeriod"/>
            </a:pPr>
            <a:r>
              <a:rPr lang="en">
                <a:solidFill>
                  <a:schemeClr val="dk1"/>
                </a:solidFill>
                <a:highlight>
                  <a:srgbClr val="FFFFFF"/>
                </a:highlight>
                <a:latin typeface="Georgia"/>
                <a:ea typeface="Georgia"/>
                <a:cs typeface="Georgia"/>
                <a:sym typeface="Georgia"/>
              </a:rPr>
              <a:t>Locations and objectness score prediction from the RPN network.</a:t>
            </a:r>
            <a:endParaRPr>
              <a:solidFill>
                <a:schemeClr val="dk1"/>
              </a:solidFill>
              <a:highlight>
                <a:srgbClr val="FFFFFF"/>
              </a:highlight>
              <a:latin typeface="Georgia"/>
              <a:ea typeface="Georgia"/>
              <a:cs typeface="Georgia"/>
              <a:sym typeface="Georgia"/>
            </a:endParaRPr>
          </a:p>
          <a:p>
            <a:pPr indent="-342900" lvl="0" marL="457200" rtl="0" algn="l">
              <a:lnSpc>
                <a:spcPct val="150000"/>
              </a:lnSpc>
              <a:spcBef>
                <a:spcPts val="0"/>
              </a:spcBef>
              <a:spcAft>
                <a:spcPts val="0"/>
              </a:spcAft>
              <a:buClr>
                <a:schemeClr val="dk1"/>
              </a:buClr>
              <a:buSzPts val="1800"/>
              <a:buFont typeface="Georgia"/>
              <a:buAutoNum type="arabicPeriod"/>
            </a:pPr>
            <a:r>
              <a:rPr lang="en">
                <a:solidFill>
                  <a:schemeClr val="dk1"/>
                </a:solidFill>
                <a:highlight>
                  <a:srgbClr val="FFFFFF"/>
                </a:highlight>
                <a:latin typeface="Georgia"/>
                <a:ea typeface="Georgia"/>
                <a:cs typeface="Georgia"/>
                <a:sym typeface="Georgia"/>
              </a:rPr>
              <a:t>Taking the top N locations and their objectness scores aka proposal layer</a:t>
            </a:r>
            <a:endParaRPr>
              <a:solidFill>
                <a:schemeClr val="dk1"/>
              </a:solidFill>
              <a:highlight>
                <a:srgbClr val="FFFFFF"/>
              </a:highlight>
              <a:latin typeface="Georgia"/>
              <a:ea typeface="Georgia"/>
              <a:cs typeface="Georgia"/>
              <a:sym typeface="Georgia"/>
            </a:endParaRPr>
          </a:p>
          <a:p>
            <a:pPr indent="-342900" lvl="0" marL="457200" rtl="0" algn="l">
              <a:lnSpc>
                <a:spcPct val="150000"/>
              </a:lnSpc>
              <a:spcBef>
                <a:spcPts val="0"/>
              </a:spcBef>
              <a:spcAft>
                <a:spcPts val="0"/>
              </a:spcAft>
              <a:buClr>
                <a:schemeClr val="dk1"/>
              </a:buClr>
              <a:buSzPts val="1800"/>
              <a:buFont typeface="Georgia"/>
              <a:buAutoNum type="arabicPeriod"/>
            </a:pPr>
            <a:r>
              <a:rPr lang="en">
                <a:solidFill>
                  <a:schemeClr val="dk1"/>
                </a:solidFill>
                <a:highlight>
                  <a:srgbClr val="FFFFFF"/>
                </a:highlight>
                <a:latin typeface="Georgia"/>
                <a:ea typeface="Georgia"/>
                <a:cs typeface="Georgia"/>
                <a:sym typeface="Georgia"/>
              </a:rPr>
              <a:t>Passing these top N locations through Fast R-CNN network and generating locations and cls predictions for each location is suggested in 4.</a:t>
            </a:r>
            <a:endParaRPr>
              <a:solidFill>
                <a:schemeClr val="dk1"/>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None/>
            </a:pPr>
            <a:r>
              <a:t/>
            </a:r>
            <a:endParaRPr>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Georgia"/>
              <a:buAutoNum type="arabicPeriod" startAt="6"/>
            </a:pPr>
            <a:r>
              <a:rPr lang="en">
                <a:solidFill>
                  <a:schemeClr val="dk1"/>
                </a:solidFill>
                <a:highlight>
                  <a:srgbClr val="FFFFFF"/>
                </a:highlight>
                <a:latin typeface="Georgia"/>
                <a:ea typeface="Georgia"/>
                <a:cs typeface="Georgia"/>
                <a:sym typeface="Georgia"/>
              </a:rPr>
              <a:t>generating proposal targets for each location suggested in 4</a:t>
            </a:r>
            <a:endParaRPr>
              <a:solidFill>
                <a:schemeClr val="dk1"/>
              </a:solidFill>
              <a:highlight>
                <a:srgbClr val="FFFFFF"/>
              </a:highlight>
              <a:latin typeface="Georgia"/>
              <a:ea typeface="Georgia"/>
              <a:cs typeface="Georgia"/>
              <a:sym typeface="Georgia"/>
            </a:endParaRPr>
          </a:p>
          <a:p>
            <a:pPr indent="-342900" lvl="0" marL="457200" rtl="0" algn="l">
              <a:lnSpc>
                <a:spcPct val="150000"/>
              </a:lnSpc>
              <a:spcBef>
                <a:spcPts val="0"/>
              </a:spcBef>
              <a:spcAft>
                <a:spcPts val="0"/>
              </a:spcAft>
              <a:buClr>
                <a:schemeClr val="dk1"/>
              </a:buClr>
              <a:buSzPts val="1800"/>
              <a:buFont typeface="Georgia"/>
              <a:buAutoNum type="arabicPeriod" startAt="6"/>
            </a:pPr>
            <a:r>
              <a:rPr lang="en">
                <a:solidFill>
                  <a:schemeClr val="dk1"/>
                </a:solidFill>
                <a:highlight>
                  <a:srgbClr val="FFFFFF"/>
                </a:highlight>
                <a:latin typeface="Georgia"/>
                <a:ea typeface="Georgia"/>
                <a:cs typeface="Georgia"/>
                <a:sym typeface="Georgia"/>
              </a:rPr>
              <a:t>Using 2 and 3 to calculate rpn_cls_loss and rpn_reg_loss.</a:t>
            </a:r>
            <a:endParaRPr>
              <a:solidFill>
                <a:schemeClr val="dk1"/>
              </a:solidFill>
              <a:highlight>
                <a:srgbClr val="FFFFFF"/>
              </a:highlight>
              <a:latin typeface="Georgia"/>
              <a:ea typeface="Georgia"/>
              <a:cs typeface="Georgia"/>
              <a:sym typeface="Georgia"/>
            </a:endParaRPr>
          </a:p>
          <a:p>
            <a:pPr indent="-342900" lvl="0" marL="457200" rtl="0" algn="l">
              <a:lnSpc>
                <a:spcPct val="150000"/>
              </a:lnSpc>
              <a:spcBef>
                <a:spcPts val="0"/>
              </a:spcBef>
              <a:spcAft>
                <a:spcPts val="0"/>
              </a:spcAft>
              <a:buClr>
                <a:schemeClr val="dk1"/>
              </a:buClr>
              <a:buSzPts val="1800"/>
              <a:buFont typeface="Georgia"/>
              <a:buAutoNum type="arabicPeriod" startAt="6"/>
            </a:pPr>
            <a:r>
              <a:rPr lang="en">
                <a:solidFill>
                  <a:schemeClr val="dk1"/>
                </a:solidFill>
                <a:highlight>
                  <a:srgbClr val="FFFFFF"/>
                </a:highlight>
                <a:latin typeface="Georgia"/>
                <a:ea typeface="Georgia"/>
                <a:cs typeface="Georgia"/>
                <a:sym typeface="Georgia"/>
              </a:rPr>
              <a:t>using 5 and 6 to calculate roi_cls_loss and roi_reg_loss.</a:t>
            </a:r>
            <a:endParaRPr>
              <a:solidFill>
                <a:schemeClr val="dk1"/>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None/>
            </a:pPr>
            <a:r>
              <a:t/>
            </a:r>
            <a:endParaRPr>
              <a:solidFill>
                <a:schemeClr val="dk1"/>
              </a:solidFill>
              <a:highlight>
                <a:srgbClr val="FFFFFF"/>
              </a:highlight>
              <a:latin typeface="Georgia"/>
              <a:ea typeface="Georgia"/>
              <a:cs typeface="Georgia"/>
              <a:sym typeface="Georgia"/>
            </a:endParaRPr>
          </a:p>
          <a:p>
            <a:pPr indent="0" lvl="0" marL="0" rtl="0" algn="l">
              <a:lnSpc>
                <a:spcPct val="150000"/>
              </a:lnSpc>
              <a:spcBef>
                <a:spcPts val="0"/>
              </a:spcBef>
              <a:spcAft>
                <a:spcPts val="0"/>
              </a:spcAft>
              <a:buNone/>
            </a:pPr>
            <a:r>
              <a:rPr lang="en">
                <a:solidFill>
                  <a:schemeClr val="dk1"/>
                </a:solidFill>
                <a:highlight>
                  <a:srgbClr val="FFFFFF"/>
                </a:highlight>
                <a:latin typeface="Georgia"/>
                <a:ea typeface="Georgia"/>
                <a:cs typeface="Georgia"/>
                <a:sym typeface="Georgia"/>
              </a:rPr>
              <a:t>We will configure </a:t>
            </a:r>
            <a:r>
              <a:rPr b="1" lang="en">
                <a:solidFill>
                  <a:schemeClr val="dk1"/>
                </a:solidFill>
                <a:highlight>
                  <a:srgbClr val="FFFFFF"/>
                </a:highlight>
                <a:latin typeface="Georgia"/>
                <a:ea typeface="Georgia"/>
                <a:cs typeface="Georgia"/>
                <a:sym typeface="Georgia"/>
              </a:rPr>
              <a:t>VGG16</a:t>
            </a:r>
            <a:r>
              <a:rPr lang="en">
                <a:solidFill>
                  <a:schemeClr val="dk1"/>
                </a:solidFill>
                <a:highlight>
                  <a:srgbClr val="FFFFFF"/>
                </a:highlight>
                <a:latin typeface="Georgia"/>
                <a:ea typeface="Georgia"/>
                <a:cs typeface="Georgia"/>
                <a:sym typeface="Georgia"/>
              </a:rPr>
              <a:t> and use it as the back-end in this experiment.</a:t>
            </a:r>
            <a:endParaRPr>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100" name="Google Shape;100;p20"/>
          <p:cNvSpPr txBox="1"/>
          <p:nvPr>
            <p:ph idx="1" type="body"/>
          </p:nvPr>
        </p:nvSpPr>
        <p:spPr>
          <a:xfrm>
            <a:off x="4069150" y="1152475"/>
            <a:ext cx="476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highlight>
                  <a:srgbClr val="FFFFFF"/>
                </a:highlight>
                <a:latin typeface="Georgia"/>
                <a:ea typeface="Georgia"/>
                <a:cs typeface="Georgia"/>
                <a:sym typeface="Georgia"/>
              </a:rPr>
              <a:t>The VGG16 network is used as a feature extraction module here, This acts as a backbone for both the RPN network and Fast_R-CNN network. We need to make a few changes to the VGG network inorder to make this work. </a:t>
            </a:r>
            <a:endParaRPr sz="1600">
              <a:solidFill>
                <a:schemeClr val="dk1"/>
              </a:solidFill>
              <a:highlight>
                <a:srgbClr val="FFFFFF"/>
              </a:highlight>
              <a:latin typeface="Georgia"/>
              <a:ea typeface="Georgia"/>
              <a:cs typeface="Georgia"/>
              <a:sym typeface="Georgia"/>
            </a:endParaRPr>
          </a:p>
          <a:p>
            <a:pPr indent="0" lvl="0" marL="0" rtl="0" algn="l">
              <a:spcBef>
                <a:spcPts val="1600"/>
              </a:spcBef>
              <a:spcAft>
                <a:spcPts val="0"/>
              </a:spcAft>
              <a:buNone/>
            </a:pPr>
            <a:r>
              <a:rPr b="1" lang="en" sz="1400">
                <a:solidFill>
                  <a:schemeClr val="dk1"/>
                </a:solidFill>
                <a:highlight>
                  <a:srgbClr val="FFFFFF"/>
                </a:highlight>
                <a:latin typeface="Georgia"/>
                <a:ea typeface="Georgia"/>
                <a:cs typeface="Georgia"/>
                <a:sym typeface="Georgia"/>
              </a:rPr>
              <a:t>Output image size = Input Image size/sub-sample</a:t>
            </a:r>
            <a:endParaRPr b="1" sz="1400">
              <a:solidFill>
                <a:schemeClr val="dk1"/>
              </a:solidFill>
              <a:highlight>
                <a:srgbClr val="FFFFFF"/>
              </a:highlight>
              <a:latin typeface="Georgia"/>
              <a:ea typeface="Georgia"/>
              <a:cs typeface="Georgia"/>
              <a:sym typeface="Georgia"/>
            </a:endParaRPr>
          </a:p>
          <a:p>
            <a:pPr indent="0" lvl="0" marL="0" rtl="0" algn="l">
              <a:spcBef>
                <a:spcPts val="1600"/>
              </a:spcBef>
              <a:spcAft>
                <a:spcPts val="1600"/>
              </a:spcAft>
              <a:buNone/>
            </a:pPr>
            <a:r>
              <a:rPr lang="en" sz="1600">
                <a:solidFill>
                  <a:schemeClr val="dk1"/>
                </a:solidFill>
                <a:highlight>
                  <a:srgbClr val="FFFFFF"/>
                </a:highlight>
                <a:latin typeface="Georgia"/>
                <a:ea typeface="Georgia"/>
                <a:cs typeface="Georgia"/>
                <a:sym typeface="Georgia"/>
              </a:rPr>
              <a:t>So we need to check here the VGG16 module is achieving this feature map size and trim the network</a:t>
            </a:r>
            <a:endParaRPr sz="1600">
              <a:solidFill>
                <a:schemeClr val="dk1"/>
              </a:solidFill>
              <a:highlight>
                <a:srgbClr val="FFFFFF"/>
              </a:highlight>
              <a:latin typeface="Georgia"/>
              <a:ea typeface="Georgia"/>
              <a:cs typeface="Georgia"/>
              <a:sym typeface="Georgia"/>
            </a:endParaRPr>
          </a:p>
        </p:txBody>
      </p:sp>
      <p:pic>
        <p:nvPicPr>
          <p:cNvPr id="101" name="Google Shape;101;p20"/>
          <p:cNvPicPr preferRelativeResize="0"/>
          <p:nvPr/>
        </p:nvPicPr>
        <p:blipFill>
          <a:blip r:embed="rId3">
            <a:alphaModFix/>
          </a:blip>
          <a:stretch>
            <a:fillRect/>
          </a:stretch>
        </p:blipFill>
        <p:spPr>
          <a:xfrm>
            <a:off x="311700" y="1225463"/>
            <a:ext cx="3632675" cy="363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308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VGG16 Architecture</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8" name="Google Shape;108;p21"/>
          <p:cNvPicPr preferRelativeResize="0"/>
          <p:nvPr/>
        </p:nvPicPr>
        <p:blipFill>
          <a:blip r:embed="rId3">
            <a:alphaModFix/>
          </a:blip>
          <a:stretch>
            <a:fillRect/>
          </a:stretch>
        </p:blipFill>
        <p:spPr>
          <a:xfrm>
            <a:off x="426625" y="881275"/>
            <a:ext cx="7026750" cy="412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