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EF2976-7F12-450A-8DC2-CF1582ECE1D3}">
  <a:tblStyle styleId="{9EEF2976-7F12-450A-8DC2-CF1582ECE1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5b36887a9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5b36887a9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5b36887a9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5b36887a9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5b36887a9_6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5b36887a9_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5b36887a9_6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5b36887a9_6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5b36887a9_6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5b36887a9_6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5b36887a9_2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5b36887a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5b36887a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5b36887a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5b36887a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5b36887a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5b36887a9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5b36887a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5b36887a9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5b36887a9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5b36889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5b36889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5b36887a9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5b36887a9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5b36887a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5b36887a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NVykXa7V83rVWa0wht9D7lnr4BKxxjko/view" TargetMode="External"/><Relationship Id="rId4" Type="http://schemas.openxmlformats.org/officeDocument/2006/relationships/image" Target="../media/image13.jpg"/><Relationship Id="rId5" Type="http://schemas.openxmlformats.org/officeDocument/2006/relationships/hyperlink" Target="http://drive.google.com/file/d/1MNkJ_Hezl5h-iJtiBAqW1yKokJ3N6zFp/view" TargetMode="External"/><Relationship Id="rId6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MNkJ_Hezl5h-iJtiBAqW1yKokJ3N6zFp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74925"/>
            <a:ext cx="8520600" cy="14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EDSR and SRGAN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Explanation and Results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6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5887150" y="1152475"/>
            <a:ext cx="311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GAN based approach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High upscaling factors</a:t>
            </a:r>
            <a:r>
              <a:rPr lang="en"/>
              <a:t> (4x)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Optimised on </a:t>
            </a:r>
            <a:r>
              <a:rPr b="1" lang="en"/>
              <a:t>perceptual loss</a:t>
            </a:r>
            <a:r>
              <a:rPr lang="en"/>
              <a:t> (instead of MSE) to result in visually appealing images.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Uses </a:t>
            </a:r>
            <a:r>
              <a:rPr b="1" lang="en"/>
              <a:t>Batch Normalization</a:t>
            </a:r>
            <a:r>
              <a:rPr lang="en"/>
              <a:t> for faster training by removing internal covariate shift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75" y="1327602"/>
            <a:ext cx="5729726" cy="27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5519225" y="661625"/>
            <a:ext cx="3399900" cy="43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A low resolution image (ILR) is obtained by applying a gaussian filter to a high resolution image (IHR) followed by a down-sampling operation with down-sampling factor r.</a:t>
            </a:r>
            <a:endParaRPr sz="14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•ILR is given as : W x H x C</a:t>
            </a:r>
            <a:endParaRPr sz="14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•IHR and ISR are given as : rW x rH x C</a:t>
            </a:r>
            <a:endParaRPr sz="14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1. </a:t>
            </a:r>
            <a:r>
              <a:rPr b="1" lang="en" sz="1400">
                <a:solidFill>
                  <a:srgbClr val="292929"/>
                </a:solidFill>
                <a:highlight>
                  <a:srgbClr val="FFFFFF"/>
                </a:highlight>
              </a:rPr>
              <a:t>Generator function G</a:t>
            </a: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 estimates for a given input LR image its corresponding HR image which is a super resolved image SR.</a:t>
            </a:r>
            <a:endParaRPr sz="14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2.</a:t>
            </a:r>
            <a:r>
              <a:rPr b="1" lang="en" sz="1400">
                <a:solidFill>
                  <a:srgbClr val="292929"/>
                </a:solidFill>
                <a:highlight>
                  <a:srgbClr val="FFFFFF"/>
                </a:highlight>
              </a:rPr>
              <a:t>Discriminator D</a:t>
            </a: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 is trained to distinguish super resolved images and real images.</a:t>
            </a:r>
            <a:endParaRPr sz="1400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75" y="1116075"/>
            <a:ext cx="5120775" cy="28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317063" y="4052800"/>
            <a:ext cx="49824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Input Image (Low res): </a:t>
            </a:r>
            <a:r>
              <a:rPr b="1" i="1" lang="en" sz="1300">
                <a:solidFill>
                  <a:schemeClr val="dk2"/>
                </a:solidFill>
              </a:rPr>
              <a:t>ILR</a:t>
            </a:r>
            <a:endParaRPr b="1" i="1"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Output Image(Super res): </a:t>
            </a:r>
            <a:r>
              <a:rPr b="1" i="1" lang="en" sz="1300">
                <a:solidFill>
                  <a:schemeClr val="dk2"/>
                </a:solidFill>
              </a:rPr>
              <a:t>ISR</a:t>
            </a:r>
            <a:endParaRPr b="1" i="1"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Ground Truth(High res): </a:t>
            </a:r>
            <a:r>
              <a:rPr b="1" i="1" lang="en" sz="1300">
                <a:solidFill>
                  <a:schemeClr val="dk2"/>
                </a:solidFill>
              </a:rPr>
              <a:t>IHR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50" y="1729052"/>
            <a:ext cx="33528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8025" y="515237"/>
            <a:ext cx="2995827" cy="6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141652"/>
            <a:ext cx="28638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122464"/>
            <a:ext cx="2579400" cy="6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727400" y="1142527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Perceptual Loss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47" name="Google Shape;147;p24"/>
          <p:cNvCxnSpPr>
            <a:stCxn id="146" idx="2"/>
            <a:endCxn id="143" idx="1"/>
          </p:cNvCxnSpPr>
          <p:nvPr/>
        </p:nvCxnSpPr>
        <p:spPr>
          <a:xfrm flipH="1" rot="10800000">
            <a:off x="2227400" y="855427"/>
            <a:ext cx="2190600" cy="7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4"/>
          <p:cNvCxnSpPr>
            <a:stCxn id="146" idx="2"/>
            <a:endCxn id="144" idx="1"/>
          </p:cNvCxnSpPr>
          <p:nvPr/>
        </p:nvCxnSpPr>
        <p:spPr>
          <a:xfrm flipH="1" rot="10800000">
            <a:off x="2227400" y="1560727"/>
            <a:ext cx="2344500" cy="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4"/>
          <p:cNvCxnSpPr>
            <a:endCxn id="145" idx="1"/>
          </p:cNvCxnSpPr>
          <p:nvPr/>
        </p:nvCxnSpPr>
        <p:spPr>
          <a:xfrm>
            <a:off x="3098400" y="2193751"/>
            <a:ext cx="14736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4"/>
          <p:cNvSpPr txBox="1"/>
          <p:nvPr>
            <p:ph type="title"/>
          </p:nvPr>
        </p:nvSpPr>
        <p:spPr>
          <a:xfrm>
            <a:off x="422600" y="2945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</a:t>
            </a:r>
            <a:r>
              <a:rPr lang="en"/>
              <a:t>Function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18000" y="4122300"/>
            <a:ext cx="37338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7363" y="4116550"/>
            <a:ext cx="330517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527375" y="358641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Generator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4405325" y="366059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Discriminator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20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video (144 px)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5" title="sports144p_inpu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23899"/>
            <a:ext cx="4188500" cy="23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 title="sports2_output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7425" y="2571750"/>
            <a:ext cx="3886574" cy="21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4521300" y="853100"/>
            <a:ext cx="20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</a:t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4032625" y="3858025"/>
            <a:ext cx="20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 Output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Video (on 144 px input)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6" title="sports2_outpu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46175"/>
            <a:ext cx="61392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85850" y="2834125"/>
            <a:ext cx="7528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[ </a:t>
            </a:r>
            <a:r>
              <a:rPr lang="en" sz="1600"/>
              <a:t>Winner of NTIRE (New Trends in Image Restoration and Enhancement) 2017 Challenge on Image Super-Resolution. ]</a:t>
            </a:r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1502550"/>
            <a:ext cx="8520600" cy="10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EDSR (Enhanced Deep Residual Networks for Single Image Super-Resolution)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294150" y="157350"/>
            <a:ext cx="8520600" cy="73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Key features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139800" y="952500"/>
            <a:ext cx="5201400" cy="4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32 ResBlocks &amp; 256 channels.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Removed Batch Normalisation (they claim input LR image and output SR image belong to same distribution). </a:t>
            </a:r>
            <a:r>
              <a:rPr lang="en" sz="1600"/>
              <a:t>This also saves 40% memory.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Local-Global skip connections.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Upscaling at the end/last step.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Use L1 Loss function (even though general convention is to use L2 loss as it is directly related to PSNR) as it gives better performance and convergence.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Use self ensemble techniques by simply transforming(flip/rotate) the input images &amp; then averaging over the outputs to calculate loss (called EDSR+)</a:t>
            </a:r>
            <a:endParaRPr sz="16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200" y="1148800"/>
            <a:ext cx="3582051" cy="284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731150"/>
            <a:ext cx="3588450" cy="25126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3939450"/>
            <a:ext cx="4907275" cy="10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177825" y="3829988"/>
            <a:ext cx="1813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 #features is high (256), to maintain stability, a residual scaling factor of 0.1 is used.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5">
            <a:alphaModFix/>
          </a:blip>
          <a:srcRect b="32395" l="0" r="0" t="0"/>
          <a:stretch/>
        </p:blipFill>
        <p:spPr>
          <a:xfrm>
            <a:off x="5001700" y="731150"/>
            <a:ext cx="3751975" cy="17287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377975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Key Differences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238075" y="3427300"/>
            <a:ext cx="156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Previous approaches</a:t>
            </a:r>
            <a:endParaRPr sz="1100"/>
          </a:p>
        </p:txBody>
      </p:sp>
      <p:sp>
        <p:nvSpPr>
          <p:cNvPr id="79" name="Google Shape;79;p16"/>
          <p:cNvSpPr txBox="1"/>
          <p:nvPr/>
        </p:nvSpPr>
        <p:spPr>
          <a:xfrm>
            <a:off x="3676475" y="3427300"/>
            <a:ext cx="156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EDSR </a:t>
            </a:r>
            <a:r>
              <a:rPr lang="en" sz="1100"/>
              <a:t>approach</a:t>
            </a:r>
            <a:endParaRPr sz="1100"/>
          </a:p>
        </p:txBody>
      </p:sp>
      <p:cxnSp>
        <p:nvCxnSpPr>
          <p:cNvPr id="80" name="Google Shape;80;p16"/>
          <p:cNvCxnSpPr/>
          <p:nvPr/>
        </p:nvCxnSpPr>
        <p:spPr>
          <a:xfrm rot="10800000">
            <a:off x="4305200" y="3705100"/>
            <a:ext cx="2400" cy="3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6"/>
          <p:cNvCxnSpPr/>
          <p:nvPr/>
        </p:nvCxnSpPr>
        <p:spPr>
          <a:xfrm rot="10800000">
            <a:off x="1943000" y="3705100"/>
            <a:ext cx="2400" cy="3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2" name="Google Shape;82;p16"/>
          <p:cNvPicPr preferRelativeResize="0"/>
          <p:nvPr/>
        </p:nvPicPr>
        <p:blipFill rotWithShape="1">
          <a:blip r:embed="rId5">
            <a:alphaModFix/>
          </a:blip>
          <a:srcRect b="-1938" l="0" r="0" t="75089"/>
          <a:stretch/>
        </p:blipFill>
        <p:spPr>
          <a:xfrm>
            <a:off x="5001700" y="2459913"/>
            <a:ext cx="3751975" cy="68658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17"/>
          <p:cNvGraphicFramePr/>
          <p:nvPr/>
        </p:nvGraphicFramePr>
        <p:xfrm>
          <a:off x="945875" y="84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{9EEF2976-7F12-450A-8DC2-CF1582ECE1D3}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Hyper Param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Value/Details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DIV2K (800 imgs for training)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Augmentation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Flip &amp; rotation (x8) [done in EDSR+]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 batch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Depth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ResBlocks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Width / #features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256 channels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baseline="30000" lang="en"/>
                        <a:t>-5</a:t>
                      </a:r>
                      <a:r>
                        <a:rPr lang="en"/>
                        <a:t> &amp; halved every 2 x 10</a:t>
                      </a:r>
                      <a:r>
                        <a:rPr baseline="30000" lang="en"/>
                        <a:t>5 </a:t>
                      </a:r>
                      <a:r>
                        <a:rPr lang="en"/>
                        <a:t>iterations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Optimizer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Adam </a:t>
                      </a:r>
                      <a:r>
                        <a:rPr lang="en"/>
                        <a:t>(</a:t>
                      </a:r>
                      <a:r>
                        <a:rPr lang="en"/>
                        <a:t>β1 = 0.9, β2 = 0.999, ϵ = 10</a:t>
                      </a:r>
                      <a:r>
                        <a:rPr baseline="30000" lang="en"/>
                        <a:t>-8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 Function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L1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Residual scaling factor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" name="Google Shape;88;p17"/>
          <p:cNvSpPr txBox="1"/>
          <p:nvPr/>
        </p:nvSpPr>
        <p:spPr>
          <a:xfrm>
            <a:off x="800750" y="137500"/>
            <a:ext cx="723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Implementation Details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11700" y="115075"/>
            <a:ext cx="8520600" cy="6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Results</a:t>
            </a:r>
            <a:endParaRPr sz="3000"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20354" l="0" r="0" t="2663"/>
          <a:stretch/>
        </p:blipFill>
        <p:spPr>
          <a:xfrm>
            <a:off x="266050" y="778575"/>
            <a:ext cx="8563202" cy="31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84267"/>
          <a:stretch/>
        </p:blipFill>
        <p:spPr>
          <a:xfrm>
            <a:off x="350525" y="3980625"/>
            <a:ext cx="8320350" cy="6482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645025" y="4628900"/>
            <a:ext cx="79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The results mentioned above were replicated using their pre-trained model (for EDSR).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ctrTitle"/>
          </p:nvPr>
        </p:nvSpPr>
        <p:spPr>
          <a:xfrm>
            <a:off x="311700" y="248475"/>
            <a:ext cx="8520600" cy="96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Eg. Snapshot of replicated result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00" y="1577825"/>
            <a:ext cx="8465297" cy="12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311700" y="1391500"/>
            <a:ext cx="4540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A</a:t>
            </a:r>
            <a:r>
              <a:rPr lang="en" sz="1600">
                <a:solidFill>
                  <a:schemeClr val="dk1"/>
                </a:solidFill>
              </a:rPr>
              <a:t> variant of EDSR, slightly lower performing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3-module structure: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Pre-processing (scaling factor dependent)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Main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Upscaling (scaling factor dependent)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Used for multi scale upscaling (i.e. x2, x3, x4 can all be achieved by using same model).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8" name="Google Shape;108;p20"/>
          <p:cNvSpPr txBox="1"/>
          <p:nvPr>
            <p:ph type="ctrTitle"/>
          </p:nvPr>
        </p:nvSpPr>
        <p:spPr>
          <a:xfrm>
            <a:off x="346500" y="289900"/>
            <a:ext cx="8520600" cy="92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MDSR 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625" y="1482600"/>
            <a:ext cx="4097075" cy="30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5203800" y="1141300"/>
            <a:ext cx="142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Pre-processing unit</a:t>
            </a:r>
            <a:endParaRPr sz="1100"/>
          </a:p>
        </p:txBody>
      </p:sp>
      <p:sp>
        <p:nvSpPr>
          <p:cNvPr id="111" name="Google Shape;111;p20"/>
          <p:cNvSpPr txBox="1"/>
          <p:nvPr/>
        </p:nvSpPr>
        <p:spPr>
          <a:xfrm>
            <a:off x="6421325" y="1668125"/>
            <a:ext cx="198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Central/ main unit</a:t>
            </a:r>
            <a:endParaRPr sz="1100"/>
          </a:p>
        </p:txBody>
      </p:sp>
      <p:sp>
        <p:nvSpPr>
          <p:cNvPr id="112" name="Google Shape;112;p20"/>
          <p:cNvSpPr txBox="1"/>
          <p:nvPr/>
        </p:nvSpPr>
        <p:spPr>
          <a:xfrm>
            <a:off x="7519600" y="1183600"/>
            <a:ext cx="142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Final upscaling unit </a:t>
            </a:r>
            <a:endParaRPr sz="1100"/>
          </a:p>
        </p:txBody>
      </p:sp>
      <p:sp>
        <p:nvSpPr>
          <p:cNvPr id="113" name="Google Shape;113;p20"/>
          <p:cNvSpPr/>
          <p:nvPr/>
        </p:nvSpPr>
        <p:spPr>
          <a:xfrm>
            <a:off x="5866400" y="1482600"/>
            <a:ext cx="74700" cy="190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6933200" y="2016000"/>
            <a:ext cx="74700" cy="190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8152400" y="1558800"/>
            <a:ext cx="74700" cy="190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SRGAN</a:t>
            </a:r>
            <a:endParaRPr/>
          </a:p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GAN based approach to Super Resolution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