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B3D34F-2561-4366-9ADF-81F41B00526E}">
  <a:tblStyle styleId="{E9B3D34F-2561-4366-9ADF-81F41B00526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c2e4c5ab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c2e4c5ab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c2e4c5ab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c2e4c5ab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b95a9ea5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b95a9ea5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b95a9ea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b95a9ea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c2e4c5ab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c2e4c5ab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c2e4c5ab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c2e4c5ab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c2e4c5a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c2e4c5a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c2e4c5ab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c2e4c5ab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c2e4c5ab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c2e4c5ab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c2e4c5ab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c2e4c5ab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c2e4c5ab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c2e4c5ab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5.png"/><Relationship Id="rId6"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1.png"/><Relationship Id="rId6" Type="http://schemas.openxmlformats.org/officeDocument/2006/relationships/image" Target="../media/image13.png"/><Relationship Id="rId7"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SRGAN and EDSR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Quantitative &amp; </a:t>
            </a:r>
            <a:r>
              <a:rPr lang="en"/>
              <a:t>Qualitative </a:t>
            </a:r>
            <a:r>
              <a:rPr lang="en"/>
              <a:t>Results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2"/>
          <p:cNvPicPr preferRelativeResize="0"/>
          <p:nvPr/>
        </p:nvPicPr>
        <p:blipFill rotWithShape="1">
          <a:blip r:embed="rId3">
            <a:alphaModFix/>
          </a:blip>
          <a:srcRect b="62398" l="0" r="68535" t="8968"/>
          <a:stretch/>
        </p:blipFill>
        <p:spPr>
          <a:xfrm>
            <a:off x="311700" y="1492624"/>
            <a:ext cx="1973888" cy="1796271"/>
          </a:xfrm>
          <a:prstGeom prst="rect">
            <a:avLst/>
          </a:prstGeom>
          <a:noFill/>
          <a:ln>
            <a:noFill/>
          </a:ln>
        </p:spPr>
      </p:pic>
      <p:pic>
        <p:nvPicPr>
          <p:cNvPr id="140" name="Google Shape;140;p22"/>
          <p:cNvPicPr preferRelativeResize="0"/>
          <p:nvPr/>
        </p:nvPicPr>
        <p:blipFill rotWithShape="1">
          <a:blip r:embed="rId4">
            <a:alphaModFix/>
          </a:blip>
          <a:srcRect b="62512" l="-1256" r="68778" t="9124"/>
          <a:stretch/>
        </p:blipFill>
        <p:spPr>
          <a:xfrm>
            <a:off x="2414983" y="1492624"/>
            <a:ext cx="2056915" cy="1796271"/>
          </a:xfrm>
          <a:prstGeom prst="rect">
            <a:avLst/>
          </a:prstGeom>
          <a:noFill/>
          <a:ln>
            <a:noFill/>
          </a:ln>
        </p:spPr>
      </p:pic>
      <p:sp>
        <p:nvSpPr>
          <p:cNvPr id="141" name="Google Shape;141;p22"/>
          <p:cNvSpPr txBox="1"/>
          <p:nvPr/>
        </p:nvSpPr>
        <p:spPr>
          <a:xfrm>
            <a:off x="-106500" y="3504732"/>
            <a:ext cx="2503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Low Resolution </a:t>
            </a:r>
            <a:endParaRPr b="1"/>
          </a:p>
          <a:p>
            <a:pPr indent="0" lvl="0" marL="0" rtl="0" algn="ctr">
              <a:spcBef>
                <a:spcPts val="0"/>
              </a:spcBef>
              <a:spcAft>
                <a:spcPts val="0"/>
              </a:spcAft>
              <a:buNone/>
            </a:pPr>
            <a:r>
              <a:rPr b="1" lang="en"/>
              <a:t>Input Image</a:t>
            </a:r>
            <a:endParaRPr b="1"/>
          </a:p>
        </p:txBody>
      </p:sp>
      <p:sp>
        <p:nvSpPr>
          <p:cNvPr id="142" name="Google Shape;142;p22"/>
          <p:cNvSpPr txBox="1"/>
          <p:nvPr/>
        </p:nvSpPr>
        <p:spPr>
          <a:xfrm>
            <a:off x="2179500" y="3504732"/>
            <a:ext cx="250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SRGAN</a:t>
            </a:r>
            <a:endParaRPr b="1"/>
          </a:p>
        </p:txBody>
      </p:sp>
      <p:sp>
        <p:nvSpPr>
          <p:cNvPr id="143" name="Google Shape;143;p22"/>
          <p:cNvSpPr txBox="1"/>
          <p:nvPr/>
        </p:nvSpPr>
        <p:spPr>
          <a:xfrm>
            <a:off x="4313100" y="3504732"/>
            <a:ext cx="250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EDSR</a:t>
            </a:r>
            <a:endParaRPr b="1"/>
          </a:p>
        </p:txBody>
      </p:sp>
      <p:sp>
        <p:nvSpPr>
          <p:cNvPr id="144" name="Google Shape;14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Zoomed Images </a:t>
            </a:r>
            <a:r>
              <a:rPr lang="en"/>
              <a:t>(2x upscaling)</a:t>
            </a:r>
            <a:endParaRPr/>
          </a:p>
          <a:p>
            <a:pPr indent="0" lvl="0" marL="0" rtl="0" algn="l">
              <a:spcBef>
                <a:spcPts val="0"/>
              </a:spcBef>
              <a:spcAft>
                <a:spcPts val="0"/>
              </a:spcAft>
              <a:buNone/>
            </a:pPr>
            <a:r>
              <a:t/>
            </a:r>
            <a:endParaRPr/>
          </a:p>
        </p:txBody>
      </p:sp>
      <p:pic>
        <p:nvPicPr>
          <p:cNvPr id="145" name="Google Shape;145;p22"/>
          <p:cNvPicPr preferRelativeResize="0"/>
          <p:nvPr/>
        </p:nvPicPr>
        <p:blipFill rotWithShape="1">
          <a:blip r:embed="rId5">
            <a:alphaModFix/>
          </a:blip>
          <a:srcRect b="61362" l="0" r="68561" t="8620"/>
          <a:stretch/>
        </p:blipFill>
        <p:spPr>
          <a:xfrm>
            <a:off x="4662648" y="1492627"/>
            <a:ext cx="1881377" cy="1796272"/>
          </a:xfrm>
          <a:prstGeom prst="rect">
            <a:avLst/>
          </a:prstGeom>
          <a:noFill/>
          <a:ln>
            <a:noFill/>
          </a:ln>
        </p:spPr>
      </p:pic>
      <p:pic>
        <p:nvPicPr>
          <p:cNvPr id="146" name="Google Shape;146;p22"/>
          <p:cNvPicPr preferRelativeResize="0"/>
          <p:nvPr/>
        </p:nvPicPr>
        <p:blipFill rotWithShape="1">
          <a:blip r:embed="rId6">
            <a:alphaModFix/>
          </a:blip>
          <a:srcRect b="60864" l="0" r="68363" t="8851"/>
          <a:stretch/>
        </p:blipFill>
        <p:spPr>
          <a:xfrm>
            <a:off x="6747825" y="1492625"/>
            <a:ext cx="1881375" cy="1800856"/>
          </a:xfrm>
          <a:prstGeom prst="rect">
            <a:avLst/>
          </a:prstGeom>
          <a:noFill/>
          <a:ln>
            <a:noFill/>
          </a:ln>
        </p:spPr>
      </p:pic>
      <p:sp>
        <p:nvSpPr>
          <p:cNvPr id="147" name="Google Shape;147;p22"/>
          <p:cNvSpPr txBox="1"/>
          <p:nvPr/>
        </p:nvSpPr>
        <p:spPr>
          <a:xfrm>
            <a:off x="6522900" y="3426696"/>
            <a:ext cx="2503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High Resolution</a:t>
            </a:r>
            <a:endParaRPr b="1"/>
          </a:p>
          <a:p>
            <a:pPr indent="0" lvl="0" marL="0" rtl="0" algn="ctr">
              <a:spcBef>
                <a:spcPts val="0"/>
              </a:spcBef>
              <a:spcAft>
                <a:spcPts val="0"/>
              </a:spcAft>
              <a:buNone/>
            </a:pPr>
            <a:r>
              <a:rPr b="1" lang="en"/>
              <a:t>Ground Truth</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3"/>
          <p:cNvPicPr preferRelativeResize="0"/>
          <p:nvPr/>
        </p:nvPicPr>
        <p:blipFill rotWithShape="1">
          <a:blip r:embed="rId3">
            <a:alphaModFix/>
          </a:blip>
          <a:srcRect b="80198" l="47889" r="41481" t="10195"/>
          <a:stretch/>
        </p:blipFill>
        <p:spPr>
          <a:xfrm>
            <a:off x="2732775" y="1533475"/>
            <a:ext cx="1991625" cy="1800000"/>
          </a:xfrm>
          <a:prstGeom prst="rect">
            <a:avLst/>
          </a:prstGeom>
          <a:noFill/>
          <a:ln>
            <a:noFill/>
          </a:ln>
        </p:spPr>
      </p:pic>
      <p:pic>
        <p:nvPicPr>
          <p:cNvPr id="153" name="Google Shape;153;p23"/>
          <p:cNvPicPr preferRelativeResize="0"/>
          <p:nvPr/>
        </p:nvPicPr>
        <p:blipFill rotWithShape="1">
          <a:blip r:embed="rId4">
            <a:alphaModFix/>
          </a:blip>
          <a:srcRect b="78761" l="46793" r="41278" t="11055"/>
          <a:stretch/>
        </p:blipFill>
        <p:spPr>
          <a:xfrm>
            <a:off x="387900" y="1533475"/>
            <a:ext cx="2108505" cy="1800000"/>
          </a:xfrm>
          <a:prstGeom prst="rect">
            <a:avLst/>
          </a:prstGeom>
          <a:noFill/>
          <a:ln>
            <a:noFill/>
          </a:ln>
        </p:spPr>
      </p:pic>
      <p:pic>
        <p:nvPicPr>
          <p:cNvPr id="154" name="Google Shape;154;p23"/>
          <p:cNvPicPr preferRelativeResize="0"/>
          <p:nvPr/>
        </p:nvPicPr>
        <p:blipFill rotWithShape="1">
          <a:blip r:embed="rId5">
            <a:alphaModFix/>
          </a:blip>
          <a:srcRect b="80478" l="47212" r="41854" t="10025"/>
          <a:stretch/>
        </p:blipFill>
        <p:spPr>
          <a:xfrm>
            <a:off x="6994325" y="1533475"/>
            <a:ext cx="1867375" cy="1800000"/>
          </a:xfrm>
          <a:prstGeom prst="rect">
            <a:avLst/>
          </a:prstGeom>
          <a:noFill/>
          <a:ln>
            <a:noFill/>
          </a:ln>
        </p:spPr>
      </p:pic>
      <p:sp>
        <p:nvSpPr>
          <p:cNvPr id="155" name="Google Shape;15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Zoomed Images (2x upscaling)</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56" name="Google Shape;156;p23"/>
          <p:cNvSpPr txBox="1"/>
          <p:nvPr/>
        </p:nvSpPr>
        <p:spPr>
          <a:xfrm>
            <a:off x="122100" y="3502896"/>
            <a:ext cx="2503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Low Resolution </a:t>
            </a:r>
            <a:endParaRPr b="1"/>
          </a:p>
          <a:p>
            <a:pPr indent="0" lvl="0" marL="0" rtl="0" algn="ctr">
              <a:spcBef>
                <a:spcPts val="0"/>
              </a:spcBef>
              <a:spcAft>
                <a:spcPts val="0"/>
              </a:spcAft>
              <a:buNone/>
            </a:pPr>
            <a:r>
              <a:rPr b="1" lang="en"/>
              <a:t>Input Image</a:t>
            </a:r>
            <a:endParaRPr b="1"/>
          </a:p>
        </p:txBody>
      </p:sp>
      <p:sp>
        <p:nvSpPr>
          <p:cNvPr id="157" name="Google Shape;157;p23"/>
          <p:cNvSpPr txBox="1"/>
          <p:nvPr/>
        </p:nvSpPr>
        <p:spPr>
          <a:xfrm>
            <a:off x="2484300" y="3502896"/>
            <a:ext cx="250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SRGAN</a:t>
            </a:r>
            <a:endParaRPr b="1"/>
          </a:p>
        </p:txBody>
      </p:sp>
      <p:sp>
        <p:nvSpPr>
          <p:cNvPr id="158" name="Google Shape;158;p23"/>
          <p:cNvSpPr txBox="1"/>
          <p:nvPr/>
        </p:nvSpPr>
        <p:spPr>
          <a:xfrm>
            <a:off x="4541700" y="3502896"/>
            <a:ext cx="250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EDSR</a:t>
            </a:r>
            <a:endParaRPr b="1"/>
          </a:p>
        </p:txBody>
      </p:sp>
      <p:sp>
        <p:nvSpPr>
          <p:cNvPr id="159" name="Google Shape;159;p23"/>
          <p:cNvSpPr txBox="1"/>
          <p:nvPr/>
        </p:nvSpPr>
        <p:spPr>
          <a:xfrm>
            <a:off x="6675300" y="3502896"/>
            <a:ext cx="2503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High Resolution</a:t>
            </a:r>
            <a:endParaRPr b="1"/>
          </a:p>
          <a:p>
            <a:pPr indent="0" lvl="0" marL="0" rtl="0" algn="ctr">
              <a:spcBef>
                <a:spcPts val="0"/>
              </a:spcBef>
              <a:spcAft>
                <a:spcPts val="0"/>
              </a:spcAft>
              <a:buNone/>
            </a:pPr>
            <a:r>
              <a:rPr b="1" lang="en"/>
              <a:t>Ground Truth</a:t>
            </a:r>
            <a:endParaRPr b="1"/>
          </a:p>
        </p:txBody>
      </p:sp>
      <p:pic>
        <p:nvPicPr>
          <p:cNvPr id="160" name="Google Shape;160;p23"/>
          <p:cNvPicPr preferRelativeResize="0"/>
          <p:nvPr/>
        </p:nvPicPr>
        <p:blipFill rotWithShape="1">
          <a:blip r:embed="rId6">
            <a:alphaModFix/>
          </a:blip>
          <a:srcRect b="80296" l="46963" r="42516" t="8601"/>
          <a:stretch/>
        </p:blipFill>
        <p:spPr>
          <a:xfrm>
            <a:off x="5001875" y="1533474"/>
            <a:ext cx="1705712" cy="180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500"/>
              <a:t>Conclusion: T</a:t>
            </a:r>
            <a:r>
              <a:rPr lang="en" sz="2500"/>
              <a:t>he perception-distortion tradeoff</a:t>
            </a:r>
            <a:endParaRPr sz="2500"/>
          </a:p>
        </p:txBody>
      </p:sp>
      <p:pic>
        <p:nvPicPr>
          <p:cNvPr id="166" name="Google Shape;166;p24"/>
          <p:cNvPicPr preferRelativeResize="0"/>
          <p:nvPr/>
        </p:nvPicPr>
        <p:blipFill>
          <a:blip r:embed="rId3">
            <a:alphaModFix/>
          </a:blip>
          <a:stretch>
            <a:fillRect/>
          </a:stretch>
        </p:blipFill>
        <p:spPr>
          <a:xfrm>
            <a:off x="1777275" y="1055400"/>
            <a:ext cx="5134449" cy="2727900"/>
          </a:xfrm>
          <a:prstGeom prst="rect">
            <a:avLst/>
          </a:prstGeom>
          <a:noFill/>
          <a:ln cap="flat" cmpd="sng" w="9525">
            <a:solidFill>
              <a:srgbClr val="000000"/>
            </a:solidFill>
            <a:prstDash val="solid"/>
            <a:round/>
            <a:headEnd len="sm" w="sm" type="none"/>
            <a:tailEnd len="sm" w="sm" type="none"/>
          </a:ln>
        </p:spPr>
      </p:pic>
      <p:sp>
        <p:nvSpPr>
          <p:cNvPr id="167" name="Google Shape;167;p24"/>
          <p:cNvSpPr txBox="1"/>
          <p:nvPr/>
        </p:nvSpPr>
        <p:spPr>
          <a:xfrm>
            <a:off x="550800" y="3967600"/>
            <a:ext cx="8205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Y. Blau and T. Michaeli, “The perception-distortion tradeoff,” in CVPR, 2018.</a:t>
            </a:r>
            <a:endParaRPr b="1"/>
          </a:p>
          <a:p>
            <a:pPr indent="0" lvl="0" marL="0" rtl="0" algn="l">
              <a:spcBef>
                <a:spcPts val="0"/>
              </a:spcBef>
              <a:spcAft>
                <a:spcPts val="0"/>
              </a:spcAft>
              <a:buNone/>
            </a:pPr>
            <a:r>
              <a:rPr lang="en"/>
              <a:t>It was proven mathematically that distortion (e.g., PSNR, SSIM) and perceptual quality (e.g., MOS) are at odds with each other, and shown that as the distortion decreases, the perceptual quality must be worse.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Quality Assessment(IQA)</a:t>
            </a:r>
            <a:endParaRPr/>
          </a:p>
        </p:txBody>
      </p:sp>
      <p:graphicFrame>
        <p:nvGraphicFramePr>
          <p:cNvPr id="61" name="Google Shape;61;p14"/>
          <p:cNvGraphicFramePr/>
          <p:nvPr/>
        </p:nvGraphicFramePr>
        <p:xfrm>
          <a:off x="858975" y="1271813"/>
          <a:ext cx="3000000" cy="3000000"/>
        </p:xfrm>
        <a:graphic>
          <a:graphicData uri="http://schemas.openxmlformats.org/drawingml/2006/table">
            <a:tbl>
              <a:tblPr>
                <a:noFill/>
                <a:tableStyleId>{E9B3D34F-2561-4366-9ADF-81F41B00526E}</a:tableStyleId>
              </a:tblPr>
              <a:tblGrid>
                <a:gridCol w="3619500"/>
                <a:gridCol w="3619500"/>
              </a:tblGrid>
              <a:tr h="381000">
                <a:tc>
                  <a:txBody>
                    <a:bodyPr/>
                    <a:lstStyle/>
                    <a:p>
                      <a:pPr indent="0" lvl="0" marL="0" rtl="0" algn="ctr">
                        <a:spcBef>
                          <a:spcPts val="0"/>
                        </a:spcBef>
                        <a:spcAft>
                          <a:spcPts val="0"/>
                        </a:spcAft>
                        <a:buNone/>
                      </a:pPr>
                      <a:r>
                        <a:rPr b="1" lang="en">
                          <a:solidFill>
                            <a:schemeClr val="dk1"/>
                          </a:solidFill>
                        </a:rPr>
                        <a:t>Objective IQA metrics</a:t>
                      </a:r>
                      <a:endParaRPr b="1"/>
                    </a:p>
                  </a:txBody>
                  <a:tcPr marT="91425" marB="91425" marR="91425" marL="91425"/>
                </a:tc>
                <a:tc>
                  <a:txBody>
                    <a:bodyPr/>
                    <a:lstStyle/>
                    <a:p>
                      <a:pPr indent="0" lvl="0" marL="0" rtl="0" algn="ctr">
                        <a:spcBef>
                          <a:spcPts val="0"/>
                        </a:spcBef>
                        <a:spcAft>
                          <a:spcPts val="0"/>
                        </a:spcAft>
                        <a:buNone/>
                      </a:pPr>
                      <a:r>
                        <a:rPr b="1" lang="en">
                          <a:solidFill>
                            <a:schemeClr val="dk1"/>
                          </a:solidFill>
                        </a:rPr>
                        <a:t>Subjective IQA metrics</a:t>
                      </a:r>
                      <a:endParaRPr b="1"/>
                    </a:p>
                  </a:txBody>
                  <a:tcPr marT="91425" marB="91425" marR="91425" marL="91425"/>
                </a:tc>
              </a:tr>
              <a:tr h="381000">
                <a:tc>
                  <a:txBody>
                    <a:bodyPr/>
                    <a:lstStyle/>
                    <a:p>
                      <a:pPr indent="-317500" lvl="0" marL="457200" rtl="0" algn="l">
                        <a:lnSpc>
                          <a:spcPct val="150000"/>
                        </a:lnSpc>
                        <a:spcBef>
                          <a:spcPts val="0"/>
                        </a:spcBef>
                        <a:spcAft>
                          <a:spcPts val="0"/>
                        </a:spcAft>
                        <a:buClr>
                          <a:schemeClr val="dk1"/>
                        </a:buClr>
                        <a:buSzPts val="1400"/>
                        <a:buChar char="●"/>
                      </a:pPr>
                      <a:r>
                        <a:rPr b="1" lang="en">
                          <a:solidFill>
                            <a:schemeClr val="dk1"/>
                          </a:solidFill>
                        </a:rPr>
                        <a:t>Peak Signal-to-Noise Ratio(PSNR)</a:t>
                      </a:r>
                      <a:endParaRPr b="1">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Based on  maximum pixel value (denoted as L) and the mean squared error (MSE) </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b="1" lang="en">
                          <a:solidFill>
                            <a:schemeClr val="dk1"/>
                          </a:solidFill>
                        </a:rPr>
                        <a:t>Structural Similarity(SSIM)</a:t>
                      </a:r>
                      <a:endParaRPr b="1">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Based on independent comparisons in terms of luminance, contrast, and structures. </a:t>
                      </a:r>
                      <a:endParaRPr/>
                    </a:p>
                  </a:txBody>
                  <a:tcPr marT="91425" marB="91425" marR="91425" marL="91425"/>
                </a:tc>
                <a:tc>
                  <a:txBody>
                    <a:bodyPr/>
                    <a:lstStyle/>
                    <a:p>
                      <a:pPr indent="-317500" lvl="0" marL="457200" rtl="0" algn="l">
                        <a:lnSpc>
                          <a:spcPct val="150000"/>
                        </a:lnSpc>
                        <a:spcBef>
                          <a:spcPts val="0"/>
                        </a:spcBef>
                        <a:spcAft>
                          <a:spcPts val="0"/>
                        </a:spcAft>
                        <a:buClr>
                          <a:schemeClr val="dk1"/>
                        </a:buClr>
                        <a:buSzPts val="1400"/>
                        <a:buChar char="●"/>
                      </a:pPr>
                      <a:r>
                        <a:rPr b="1" lang="en">
                          <a:solidFill>
                            <a:schemeClr val="dk1"/>
                          </a:solidFill>
                        </a:rPr>
                        <a:t>Mean Opinion Score (MOS)</a:t>
                      </a:r>
                      <a:endParaRPr b="1">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Humans rate the SR images</a:t>
                      </a:r>
                      <a:endParaRPr>
                        <a:solidFill>
                          <a:schemeClr val="dk1"/>
                        </a:solidFill>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4641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Set5 Dataset</a:t>
            </a:r>
            <a:endParaRPr/>
          </a:p>
        </p:txBody>
      </p:sp>
      <p:pic>
        <p:nvPicPr>
          <p:cNvPr id="67" name="Google Shape;67;p15"/>
          <p:cNvPicPr preferRelativeResize="0"/>
          <p:nvPr/>
        </p:nvPicPr>
        <p:blipFill>
          <a:blip r:embed="rId3">
            <a:alphaModFix/>
          </a:blip>
          <a:stretch>
            <a:fillRect/>
          </a:stretch>
        </p:blipFill>
        <p:spPr>
          <a:xfrm>
            <a:off x="387900" y="1139875"/>
            <a:ext cx="2171700" cy="3276600"/>
          </a:xfrm>
          <a:prstGeom prst="rect">
            <a:avLst/>
          </a:prstGeom>
          <a:noFill/>
          <a:ln>
            <a:noFill/>
          </a:ln>
        </p:spPr>
      </p:pic>
      <p:pic>
        <p:nvPicPr>
          <p:cNvPr id="68" name="Google Shape;68;p15"/>
          <p:cNvPicPr preferRelativeResize="0"/>
          <p:nvPr/>
        </p:nvPicPr>
        <p:blipFill rotWithShape="1">
          <a:blip r:embed="rId4">
            <a:alphaModFix/>
          </a:blip>
          <a:srcRect b="-41222" l="0" r="-41222" t="0"/>
          <a:stretch/>
        </p:blipFill>
        <p:spPr>
          <a:xfrm>
            <a:off x="3271575" y="2741800"/>
            <a:ext cx="2667000" cy="2667000"/>
          </a:xfrm>
          <a:prstGeom prst="rect">
            <a:avLst/>
          </a:prstGeom>
          <a:noFill/>
          <a:ln>
            <a:noFill/>
          </a:ln>
        </p:spPr>
      </p:pic>
      <p:pic>
        <p:nvPicPr>
          <p:cNvPr id="69" name="Google Shape;69;p15"/>
          <p:cNvPicPr preferRelativeResize="0"/>
          <p:nvPr/>
        </p:nvPicPr>
        <p:blipFill>
          <a:blip r:embed="rId5">
            <a:alphaModFix/>
          </a:blip>
          <a:stretch>
            <a:fillRect/>
          </a:stretch>
        </p:blipFill>
        <p:spPr>
          <a:xfrm>
            <a:off x="6120275" y="2741800"/>
            <a:ext cx="1844850" cy="1844850"/>
          </a:xfrm>
          <a:prstGeom prst="rect">
            <a:avLst/>
          </a:prstGeom>
          <a:noFill/>
          <a:ln>
            <a:noFill/>
          </a:ln>
        </p:spPr>
      </p:pic>
      <p:pic>
        <p:nvPicPr>
          <p:cNvPr id="70" name="Google Shape;70;p15"/>
          <p:cNvPicPr preferRelativeResize="0"/>
          <p:nvPr/>
        </p:nvPicPr>
        <p:blipFill>
          <a:blip r:embed="rId6">
            <a:alphaModFix/>
          </a:blip>
          <a:stretch>
            <a:fillRect/>
          </a:stretch>
        </p:blipFill>
        <p:spPr>
          <a:xfrm>
            <a:off x="3271575" y="318375"/>
            <a:ext cx="1888451" cy="1888451"/>
          </a:xfrm>
          <a:prstGeom prst="rect">
            <a:avLst/>
          </a:prstGeom>
          <a:noFill/>
          <a:ln>
            <a:noFill/>
          </a:ln>
        </p:spPr>
      </p:pic>
      <p:pic>
        <p:nvPicPr>
          <p:cNvPr id="71" name="Google Shape;71;p15"/>
          <p:cNvPicPr preferRelativeResize="0"/>
          <p:nvPr/>
        </p:nvPicPr>
        <p:blipFill>
          <a:blip r:embed="rId7">
            <a:alphaModFix/>
          </a:blip>
          <a:stretch>
            <a:fillRect/>
          </a:stretch>
        </p:blipFill>
        <p:spPr>
          <a:xfrm>
            <a:off x="6154750" y="340175"/>
            <a:ext cx="1844850" cy="1844850"/>
          </a:xfrm>
          <a:prstGeom prst="rect">
            <a:avLst/>
          </a:prstGeom>
          <a:noFill/>
          <a:ln>
            <a:noFill/>
          </a:ln>
        </p:spPr>
      </p:pic>
      <p:sp>
        <p:nvSpPr>
          <p:cNvPr id="72" name="Google Shape;72;p15"/>
          <p:cNvSpPr txBox="1"/>
          <p:nvPr/>
        </p:nvSpPr>
        <p:spPr>
          <a:xfrm>
            <a:off x="863625" y="4474225"/>
            <a:ext cx="184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woman.png</a:t>
            </a:r>
            <a:endParaRPr b="1"/>
          </a:p>
        </p:txBody>
      </p:sp>
      <p:sp>
        <p:nvSpPr>
          <p:cNvPr id="73" name="Google Shape;73;p15"/>
          <p:cNvSpPr txBox="1"/>
          <p:nvPr/>
        </p:nvSpPr>
        <p:spPr>
          <a:xfrm>
            <a:off x="3759225" y="4626625"/>
            <a:ext cx="184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head</a:t>
            </a:r>
            <a:r>
              <a:rPr b="1" lang="en"/>
              <a:t>.png</a:t>
            </a:r>
            <a:endParaRPr b="1"/>
          </a:p>
        </p:txBody>
      </p:sp>
      <p:sp>
        <p:nvSpPr>
          <p:cNvPr id="74" name="Google Shape;74;p15"/>
          <p:cNvSpPr txBox="1"/>
          <p:nvPr/>
        </p:nvSpPr>
        <p:spPr>
          <a:xfrm>
            <a:off x="6685600" y="2185025"/>
            <a:ext cx="184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bird</a:t>
            </a:r>
            <a:r>
              <a:rPr b="1" lang="en"/>
              <a:t>.png</a:t>
            </a:r>
            <a:endParaRPr b="1"/>
          </a:p>
        </p:txBody>
      </p:sp>
      <p:sp>
        <p:nvSpPr>
          <p:cNvPr id="75" name="Google Shape;75;p15"/>
          <p:cNvSpPr txBox="1"/>
          <p:nvPr/>
        </p:nvSpPr>
        <p:spPr>
          <a:xfrm>
            <a:off x="6425625" y="4568875"/>
            <a:ext cx="184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butterfly</a:t>
            </a:r>
            <a:r>
              <a:rPr b="1" lang="en"/>
              <a:t>.png</a:t>
            </a:r>
            <a:endParaRPr b="1"/>
          </a:p>
        </p:txBody>
      </p:sp>
      <p:sp>
        <p:nvSpPr>
          <p:cNvPr id="76" name="Google Shape;76;p15"/>
          <p:cNvSpPr txBox="1"/>
          <p:nvPr/>
        </p:nvSpPr>
        <p:spPr>
          <a:xfrm>
            <a:off x="3758925" y="2185025"/>
            <a:ext cx="184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baby</a:t>
            </a:r>
            <a:r>
              <a:rPr b="1" lang="en"/>
              <a:t>.png</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Quantitative Results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879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SRGAN Quantitative Results (Set5 dataset)</a:t>
            </a:r>
            <a:endParaRPr/>
          </a:p>
        </p:txBody>
      </p:sp>
      <p:sp>
        <p:nvSpPr>
          <p:cNvPr id="87" name="Google Shape;87;p17"/>
          <p:cNvSpPr txBox="1"/>
          <p:nvPr>
            <p:ph idx="1" type="body"/>
          </p:nvPr>
        </p:nvSpPr>
        <p:spPr>
          <a:xfrm>
            <a:off x="435650" y="11400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PS</a:t>
            </a:r>
            <a:r>
              <a:rPr lang="en"/>
              <a:t>NR </a:t>
            </a:r>
            <a:r>
              <a:rPr lang="en"/>
              <a:t>and SSIM values for 2x scaling on individual images</a:t>
            </a:r>
            <a:endParaRPr/>
          </a:p>
        </p:txBody>
      </p:sp>
      <p:graphicFrame>
        <p:nvGraphicFramePr>
          <p:cNvPr id="88" name="Google Shape;88;p17"/>
          <p:cNvGraphicFramePr/>
          <p:nvPr/>
        </p:nvGraphicFramePr>
        <p:xfrm>
          <a:off x="531100" y="1956650"/>
          <a:ext cx="3000000" cy="3000000"/>
        </p:xfrm>
        <a:graphic>
          <a:graphicData uri="http://schemas.openxmlformats.org/drawingml/2006/table">
            <a:tbl>
              <a:tblPr>
                <a:noFill/>
                <a:tableStyleId>{E9B3D34F-2561-4366-9ADF-81F41B00526E}</a:tableStyleId>
              </a:tblPr>
              <a:tblGrid>
                <a:gridCol w="2413000"/>
                <a:gridCol w="2413000"/>
                <a:gridCol w="2413000"/>
              </a:tblGrid>
              <a:tr h="381000">
                <a:tc>
                  <a:txBody>
                    <a:bodyPr/>
                    <a:lstStyle/>
                    <a:p>
                      <a:pPr indent="0" lvl="0" marL="0" rtl="0" algn="l">
                        <a:spcBef>
                          <a:spcPts val="0"/>
                        </a:spcBef>
                        <a:spcAft>
                          <a:spcPts val="0"/>
                        </a:spcAft>
                        <a:buNone/>
                      </a:pPr>
                      <a:r>
                        <a:rPr b="1" lang="en"/>
                        <a:t>Image Name</a:t>
                      </a:r>
                      <a:endParaRPr b="1"/>
                    </a:p>
                  </a:txBody>
                  <a:tcPr marT="91425" marB="91425" marR="91425" marL="91425"/>
                </a:tc>
                <a:tc>
                  <a:txBody>
                    <a:bodyPr/>
                    <a:lstStyle/>
                    <a:p>
                      <a:pPr indent="0" lvl="0" marL="0" rtl="0" algn="l">
                        <a:spcBef>
                          <a:spcPts val="0"/>
                        </a:spcBef>
                        <a:spcAft>
                          <a:spcPts val="0"/>
                        </a:spcAft>
                        <a:buNone/>
                      </a:pPr>
                      <a:r>
                        <a:rPr b="1" lang="en"/>
                        <a:t>PSNR</a:t>
                      </a:r>
                      <a:endParaRPr b="1"/>
                    </a:p>
                  </a:txBody>
                  <a:tcPr marT="91425" marB="91425" marR="91425" marL="91425"/>
                </a:tc>
                <a:tc>
                  <a:txBody>
                    <a:bodyPr/>
                    <a:lstStyle/>
                    <a:p>
                      <a:pPr indent="0" lvl="0" marL="0" rtl="0" algn="l">
                        <a:spcBef>
                          <a:spcPts val="0"/>
                        </a:spcBef>
                        <a:spcAft>
                          <a:spcPts val="0"/>
                        </a:spcAft>
                        <a:buNone/>
                      </a:pPr>
                      <a:r>
                        <a:rPr b="1" lang="en"/>
                        <a:t>SSIM</a:t>
                      </a:r>
                      <a:endParaRPr b="1"/>
                    </a:p>
                  </a:txBody>
                  <a:tcPr marT="91425" marB="91425" marR="91425" marL="91425"/>
                </a:tc>
              </a:tr>
              <a:tr h="381000">
                <a:tc>
                  <a:txBody>
                    <a:bodyPr/>
                    <a:lstStyle/>
                    <a:p>
                      <a:pPr indent="0" lvl="0" marL="0" rtl="0" algn="l">
                        <a:spcBef>
                          <a:spcPts val="0"/>
                        </a:spcBef>
                        <a:spcAft>
                          <a:spcPts val="0"/>
                        </a:spcAft>
                        <a:buNone/>
                      </a:pPr>
                      <a:r>
                        <a:rPr b="1" lang="en"/>
                        <a:t>Butterfly.png</a:t>
                      </a:r>
                      <a:endParaRPr b="1"/>
                    </a:p>
                  </a:txBody>
                  <a:tcPr marT="91425" marB="91425" marR="91425" marL="91425"/>
                </a:tc>
                <a:tc>
                  <a:txBody>
                    <a:bodyPr/>
                    <a:lstStyle/>
                    <a:p>
                      <a:pPr indent="0" lvl="0" marL="0" marR="0" rtl="0" algn="l">
                        <a:lnSpc>
                          <a:spcPct val="100000"/>
                        </a:lnSpc>
                        <a:spcBef>
                          <a:spcPts val="0"/>
                        </a:spcBef>
                        <a:spcAft>
                          <a:spcPts val="0"/>
                        </a:spcAft>
                        <a:buNone/>
                      </a:pPr>
                      <a:r>
                        <a:rPr lang="en"/>
                        <a:t>29.54463153340315 </a:t>
                      </a:r>
                      <a:endParaRPr/>
                    </a:p>
                  </a:txBody>
                  <a:tcPr marT="91425" marB="91425" marR="91425" marL="91425"/>
                </a:tc>
                <a:tc>
                  <a:txBody>
                    <a:bodyPr/>
                    <a:lstStyle/>
                    <a:p>
                      <a:pPr indent="0" lvl="0" marL="0" marR="0" rtl="0" algn="l">
                        <a:lnSpc>
                          <a:spcPct val="100000"/>
                        </a:lnSpc>
                        <a:spcBef>
                          <a:spcPts val="0"/>
                        </a:spcBef>
                        <a:spcAft>
                          <a:spcPts val="0"/>
                        </a:spcAft>
                        <a:buNone/>
                      </a:pPr>
                      <a:r>
                        <a:rPr b="1" lang="en">
                          <a:solidFill>
                            <a:srgbClr val="FF0000"/>
                          </a:solidFill>
                        </a:rPr>
                        <a:t>0.9453742662512129</a:t>
                      </a:r>
                      <a:endParaRPr b="1">
                        <a:solidFill>
                          <a:srgbClr val="FF0000"/>
                        </a:solidFill>
                      </a:endParaRPr>
                    </a:p>
                  </a:txBody>
                  <a:tcPr marT="91425" marB="91425" marR="91425" marL="91425"/>
                </a:tc>
              </a:tr>
              <a:tr h="381000">
                <a:tc>
                  <a:txBody>
                    <a:bodyPr/>
                    <a:lstStyle/>
                    <a:p>
                      <a:pPr indent="0" lvl="0" marL="0" rtl="0" algn="l">
                        <a:spcBef>
                          <a:spcPts val="0"/>
                        </a:spcBef>
                        <a:spcAft>
                          <a:spcPts val="0"/>
                        </a:spcAft>
                        <a:buNone/>
                      </a:pPr>
                      <a:r>
                        <a:rPr b="1" lang="en"/>
                        <a:t>Baby.png</a:t>
                      </a:r>
                      <a:endParaRPr b="1"/>
                    </a:p>
                  </a:txBody>
                  <a:tcPr marT="91425" marB="91425" marR="91425" marL="91425"/>
                </a:tc>
                <a:tc>
                  <a:txBody>
                    <a:bodyPr/>
                    <a:lstStyle/>
                    <a:p>
                      <a:pPr indent="0" lvl="0" marL="0" marR="0" rtl="0" algn="l">
                        <a:lnSpc>
                          <a:spcPct val="100000"/>
                        </a:lnSpc>
                        <a:spcBef>
                          <a:spcPts val="0"/>
                        </a:spcBef>
                        <a:spcAft>
                          <a:spcPts val="0"/>
                        </a:spcAft>
                        <a:buNone/>
                      </a:pPr>
                      <a:r>
                        <a:rPr lang="en"/>
                        <a:t>33.32165620601004</a:t>
                      </a:r>
                      <a:endParaRPr/>
                    </a:p>
                  </a:txBody>
                  <a:tcPr marT="91425" marB="91425" marR="91425" marL="91425"/>
                </a:tc>
                <a:tc>
                  <a:txBody>
                    <a:bodyPr/>
                    <a:lstStyle/>
                    <a:p>
                      <a:pPr indent="0" lvl="0" marL="0" marR="0" rtl="0" algn="l">
                        <a:lnSpc>
                          <a:spcPct val="100000"/>
                        </a:lnSpc>
                        <a:spcBef>
                          <a:spcPts val="0"/>
                        </a:spcBef>
                        <a:spcAft>
                          <a:spcPts val="0"/>
                        </a:spcAft>
                        <a:buNone/>
                      </a:pPr>
                      <a:r>
                        <a:rPr lang="en"/>
                        <a:t>0.9397032382401406</a:t>
                      </a:r>
                      <a:endParaRPr/>
                    </a:p>
                  </a:txBody>
                  <a:tcPr marT="91425" marB="91425" marR="91425" marL="91425"/>
                </a:tc>
              </a:tr>
              <a:tr h="381000">
                <a:tc>
                  <a:txBody>
                    <a:bodyPr/>
                    <a:lstStyle/>
                    <a:p>
                      <a:pPr indent="0" lvl="0" marL="0" rtl="0" algn="l">
                        <a:spcBef>
                          <a:spcPts val="0"/>
                        </a:spcBef>
                        <a:spcAft>
                          <a:spcPts val="0"/>
                        </a:spcAft>
                        <a:buNone/>
                      </a:pPr>
                      <a:r>
                        <a:rPr b="1" lang="en"/>
                        <a:t>Head.png</a:t>
                      </a:r>
                      <a:endParaRPr b="1"/>
                    </a:p>
                  </a:txBody>
                  <a:tcPr marT="91425" marB="91425" marR="91425" marL="91425"/>
                </a:tc>
                <a:tc>
                  <a:txBody>
                    <a:bodyPr/>
                    <a:lstStyle/>
                    <a:p>
                      <a:pPr indent="0" lvl="0" marL="0" marR="0" rtl="0" algn="l">
                        <a:lnSpc>
                          <a:spcPct val="100000"/>
                        </a:lnSpc>
                        <a:spcBef>
                          <a:spcPts val="0"/>
                        </a:spcBef>
                        <a:spcAft>
                          <a:spcPts val="0"/>
                        </a:spcAft>
                        <a:buNone/>
                      </a:pPr>
                      <a:r>
                        <a:rPr lang="en"/>
                        <a:t>29.71782781509845</a:t>
                      </a:r>
                      <a:endParaRPr/>
                    </a:p>
                  </a:txBody>
                  <a:tcPr marT="91425" marB="91425" marR="91425" marL="91425"/>
                </a:tc>
                <a:tc>
                  <a:txBody>
                    <a:bodyPr/>
                    <a:lstStyle/>
                    <a:p>
                      <a:pPr indent="0" lvl="0" marL="0" marR="0" rtl="0" algn="l">
                        <a:lnSpc>
                          <a:spcPct val="100000"/>
                        </a:lnSpc>
                        <a:spcBef>
                          <a:spcPts val="0"/>
                        </a:spcBef>
                        <a:spcAft>
                          <a:spcPts val="0"/>
                        </a:spcAft>
                        <a:buNone/>
                      </a:pPr>
                      <a:r>
                        <a:rPr lang="en"/>
                        <a:t>0.7690294623601887</a:t>
                      </a:r>
                      <a:endParaRPr/>
                    </a:p>
                  </a:txBody>
                  <a:tcPr marT="91425" marB="91425" marR="91425" marL="91425"/>
                </a:tc>
              </a:tr>
              <a:tr h="381000">
                <a:tc>
                  <a:txBody>
                    <a:bodyPr/>
                    <a:lstStyle/>
                    <a:p>
                      <a:pPr indent="0" lvl="0" marL="0" rtl="0" algn="l">
                        <a:spcBef>
                          <a:spcPts val="0"/>
                        </a:spcBef>
                        <a:spcAft>
                          <a:spcPts val="0"/>
                        </a:spcAft>
                        <a:buNone/>
                      </a:pPr>
                      <a:r>
                        <a:rPr b="1" lang="en"/>
                        <a:t>Bird.png</a:t>
                      </a:r>
                      <a:endParaRPr b="1"/>
                    </a:p>
                  </a:txBody>
                  <a:tcPr marT="91425" marB="91425" marR="91425" marL="91425"/>
                </a:tc>
                <a:tc>
                  <a:txBody>
                    <a:bodyPr/>
                    <a:lstStyle/>
                    <a:p>
                      <a:pPr indent="0" lvl="0" marL="0" marR="0" rtl="0" algn="l">
                        <a:lnSpc>
                          <a:spcPct val="100000"/>
                        </a:lnSpc>
                        <a:spcBef>
                          <a:spcPts val="0"/>
                        </a:spcBef>
                        <a:spcAft>
                          <a:spcPts val="0"/>
                        </a:spcAft>
                        <a:buNone/>
                      </a:pPr>
                      <a:r>
                        <a:rPr b="1" lang="en">
                          <a:solidFill>
                            <a:srgbClr val="FF0000"/>
                          </a:solidFill>
                        </a:rPr>
                        <a:t>34.271153004221205</a:t>
                      </a:r>
                      <a:endParaRPr b="1">
                        <a:solidFill>
                          <a:srgbClr val="FF0000"/>
                        </a:solidFill>
                      </a:endParaRPr>
                    </a:p>
                  </a:txBody>
                  <a:tcPr marT="91425" marB="91425" marR="91425" marL="91425"/>
                </a:tc>
                <a:tc>
                  <a:txBody>
                    <a:bodyPr/>
                    <a:lstStyle/>
                    <a:p>
                      <a:pPr indent="0" lvl="0" marL="0" marR="0" rtl="0" algn="l">
                        <a:lnSpc>
                          <a:spcPct val="100000"/>
                        </a:lnSpc>
                        <a:spcBef>
                          <a:spcPts val="0"/>
                        </a:spcBef>
                        <a:spcAft>
                          <a:spcPts val="0"/>
                        </a:spcAft>
                        <a:buNone/>
                      </a:pPr>
                      <a:r>
                        <a:rPr lang="en"/>
                        <a:t>0.9407309651204455</a:t>
                      </a:r>
                      <a:endParaRPr/>
                    </a:p>
                  </a:txBody>
                  <a:tcPr marT="91425" marB="91425" marR="91425" marL="91425"/>
                </a:tc>
              </a:tr>
              <a:tr h="381000">
                <a:tc>
                  <a:txBody>
                    <a:bodyPr/>
                    <a:lstStyle/>
                    <a:p>
                      <a:pPr indent="0" lvl="0" marL="0" rtl="0" algn="l">
                        <a:spcBef>
                          <a:spcPts val="0"/>
                        </a:spcBef>
                        <a:spcAft>
                          <a:spcPts val="0"/>
                        </a:spcAft>
                        <a:buNone/>
                      </a:pPr>
                      <a:r>
                        <a:rPr b="1" lang="en"/>
                        <a:t>woman.png</a:t>
                      </a:r>
                      <a:endParaRPr b="1"/>
                    </a:p>
                  </a:txBody>
                  <a:tcPr marT="91425" marB="91425" marR="91425" marL="91425"/>
                </a:tc>
                <a:tc>
                  <a:txBody>
                    <a:bodyPr/>
                    <a:lstStyle/>
                    <a:p>
                      <a:pPr indent="0" lvl="0" marL="0" marR="0" rtl="0" algn="l">
                        <a:lnSpc>
                          <a:spcPct val="100000"/>
                        </a:lnSpc>
                        <a:spcBef>
                          <a:spcPts val="0"/>
                        </a:spcBef>
                        <a:spcAft>
                          <a:spcPts val="0"/>
                        </a:spcAft>
                        <a:buNone/>
                      </a:pPr>
                      <a:r>
                        <a:rPr lang="en"/>
                        <a:t>31.510514843972203</a:t>
                      </a:r>
                      <a:endParaRPr/>
                    </a:p>
                  </a:txBody>
                  <a:tcPr marT="91425" marB="91425" marR="91425" marL="91425"/>
                </a:tc>
                <a:tc>
                  <a:txBody>
                    <a:bodyPr/>
                    <a:lstStyle/>
                    <a:p>
                      <a:pPr indent="0" lvl="0" marL="0" marR="0" rtl="0" algn="l">
                        <a:lnSpc>
                          <a:spcPct val="100000"/>
                        </a:lnSpc>
                        <a:spcBef>
                          <a:spcPts val="0"/>
                        </a:spcBef>
                        <a:spcAft>
                          <a:spcPts val="0"/>
                        </a:spcAft>
                        <a:buNone/>
                      </a:pPr>
                      <a:r>
                        <a:rPr lang="en"/>
                        <a:t>0.9435342027099248</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SRGAN </a:t>
            </a:r>
            <a:endParaRPr/>
          </a:p>
        </p:txBody>
      </p:sp>
      <p:graphicFrame>
        <p:nvGraphicFramePr>
          <p:cNvPr id="94" name="Google Shape;94;p18"/>
          <p:cNvGraphicFramePr/>
          <p:nvPr/>
        </p:nvGraphicFramePr>
        <p:xfrm>
          <a:off x="495300" y="1352550"/>
          <a:ext cx="3000000" cy="3000000"/>
        </p:xfrm>
        <a:graphic>
          <a:graphicData uri="http://schemas.openxmlformats.org/drawingml/2006/table">
            <a:tbl>
              <a:tblPr>
                <a:noFill/>
                <a:tableStyleId>{E9B3D34F-2561-4366-9ADF-81F41B00526E}</a:tableStyleId>
              </a:tblPr>
              <a:tblGrid>
                <a:gridCol w="2413000"/>
                <a:gridCol w="2413000"/>
                <a:gridCol w="2413000"/>
              </a:tblGrid>
              <a:tr h="381000">
                <a:tc>
                  <a:txBody>
                    <a:bodyPr/>
                    <a:lstStyle/>
                    <a:p>
                      <a:pPr indent="0" lvl="0" marL="0" rtl="0" algn="l">
                        <a:spcBef>
                          <a:spcPts val="0"/>
                        </a:spcBef>
                        <a:spcAft>
                          <a:spcPts val="0"/>
                        </a:spcAft>
                        <a:buNone/>
                      </a:pPr>
                      <a:r>
                        <a:rPr b="1" lang="en"/>
                        <a:t>Scaling Factor</a:t>
                      </a:r>
                      <a:endParaRPr b="1"/>
                    </a:p>
                  </a:txBody>
                  <a:tcPr marT="91425" marB="91425" marR="91425" marL="91425"/>
                </a:tc>
                <a:tc>
                  <a:txBody>
                    <a:bodyPr/>
                    <a:lstStyle/>
                    <a:p>
                      <a:pPr indent="0" lvl="0" marL="0" rtl="0" algn="l">
                        <a:spcBef>
                          <a:spcPts val="0"/>
                        </a:spcBef>
                        <a:spcAft>
                          <a:spcPts val="0"/>
                        </a:spcAft>
                        <a:buNone/>
                      </a:pPr>
                      <a:r>
                        <a:rPr b="1" lang="en"/>
                        <a:t>PSNR</a:t>
                      </a:r>
                      <a:endParaRPr b="1"/>
                    </a:p>
                  </a:txBody>
                  <a:tcPr marT="91425" marB="91425" marR="91425" marL="91425"/>
                </a:tc>
                <a:tc>
                  <a:txBody>
                    <a:bodyPr/>
                    <a:lstStyle/>
                    <a:p>
                      <a:pPr indent="0" lvl="0" marL="0" rtl="0" algn="l">
                        <a:spcBef>
                          <a:spcPts val="0"/>
                        </a:spcBef>
                        <a:spcAft>
                          <a:spcPts val="0"/>
                        </a:spcAft>
                        <a:buNone/>
                      </a:pPr>
                      <a:r>
                        <a:rPr b="1" lang="en"/>
                        <a:t>SSIM</a:t>
                      </a:r>
                      <a:endParaRPr b="1"/>
                    </a:p>
                  </a:txBody>
                  <a:tcPr marT="91425" marB="91425" marR="91425" marL="91425"/>
                </a:tc>
              </a:tr>
              <a:tr h="381000">
                <a:tc>
                  <a:txBody>
                    <a:bodyPr/>
                    <a:lstStyle/>
                    <a:p>
                      <a:pPr indent="0" lvl="0" marL="0" rtl="0" algn="l">
                        <a:spcBef>
                          <a:spcPts val="0"/>
                        </a:spcBef>
                        <a:spcAft>
                          <a:spcPts val="0"/>
                        </a:spcAft>
                        <a:buNone/>
                      </a:pPr>
                      <a:r>
                        <a:rPr b="1" lang="en"/>
                        <a:t>2x</a:t>
                      </a:r>
                      <a:endParaRPr b="1"/>
                    </a:p>
                  </a:txBody>
                  <a:tcPr marT="91425" marB="91425" marR="91425" marL="91425"/>
                </a:tc>
                <a:tc>
                  <a:txBody>
                    <a:bodyPr/>
                    <a:lstStyle/>
                    <a:p>
                      <a:pPr indent="0" lvl="0" marL="0" rtl="0" algn="l">
                        <a:spcBef>
                          <a:spcPts val="0"/>
                        </a:spcBef>
                        <a:spcAft>
                          <a:spcPts val="0"/>
                        </a:spcAft>
                        <a:buNone/>
                      </a:pPr>
                      <a:r>
                        <a:rPr lang="en"/>
                        <a:t>31.673156680541013</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0.9076744269363826</a:t>
                      </a:r>
                      <a:endParaRPr/>
                    </a:p>
                  </a:txBody>
                  <a:tcPr marT="91425" marB="91425" marR="91425" marL="91425"/>
                </a:tc>
              </a:tr>
              <a:tr h="381000">
                <a:tc>
                  <a:txBody>
                    <a:bodyPr/>
                    <a:lstStyle/>
                    <a:p>
                      <a:pPr indent="0" lvl="0" marL="0" rtl="0" algn="l">
                        <a:spcBef>
                          <a:spcPts val="0"/>
                        </a:spcBef>
                        <a:spcAft>
                          <a:spcPts val="0"/>
                        </a:spcAft>
                        <a:buNone/>
                      </a:pPr>
                      <a:r>
                        <a:rPr b="1" lang="en"/>
                        <a:t>3x</a:t>
                      </a:r>
                      <a:endParaRPr b="1"/>
                    </a:p>
                  </a:txBody>
                  <a:tcPr marT="91425" marB="91425" marR="91425" marL="91425"/>
                </a:tc>
                <a:tc>
                  <a:txBody>
                    <a:bodyPr/>
                    <a:lstStyle/>
                    <a:p>
                      <a:pPr indent="0" lvl="0" marL="0" rtl="0" algn="l">
                        <a:spcBef>
                          <a:spcPts val="0"/>
                        </a:spcBef>
                        <a:spcAft>
                          <a:spcPts val="0"/>
                        </a:spcAft>
                        <a:buNone/>
                      </a:pPr>
                      <a:r>
                        <a:rPr lang="en"/>
                        <a:t>27.28131201581914</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0.8056071179076006</a:t>
                      </a:r>
                      <a:endParaRPr/>
                    </a:p>
                  </a:txBody>
                  <a:tcPr marT="91425" marB="91425" marR="91425" marL="91425"/>
                </a:tc>
              </a:tr>
              <a:tr h="381000">
                <a:tc>
                  <a:txBody>
                    <a:bodyPr/>
                    <a:lstStyle/>
                    <a:p>
                      <a:pPr indent="0" lvl="0" marL="0" rtl="0" algn="l">
                        <a:spcBef>
                          <a:spcPts val="0"/>
                        </a:spcBef>
                        <a:spcAft>
                          <a:spcPts val="0"/>
                        </a:spcAft>
                        <a:buNone/>
                      </a:pPr>
                      <a:r>
                        <a:rPr b="1" lang="en"/>
                        <a:t>4x</a:t>
                      </a:r>
                      <a:endParaRPr b="1"/>
                    </a:p>
                  </a:txBody>
                  <a:tcPr marT="91425" marB="91425" marR="91425" marL="91425"/>
                </a:tc>
                <a:tc>
                  <a:txBody>
                    <a:bodyPr/>
                    <a:lstStyle/>
                    <a:p>
                      <a:pPr indent="0" lvl="0" marL="0" rtl="0" algn="l">
                        <a:spcBef>
                          <a:spcPts val="0"/>
                        </a:spcBef>
                        <a:spcAft>
                          <a:spcPts val="0"/>
                        </a:spcAft>
                        <a:buNone/>
                      </a:pPr>
                      <a:r>
                        <a:rPr b="1" lang="en">
                          <a:solidFill>
                            <a:srgbClr val="FF0000"/>
                          </a:solidFill>
                        </a:rPr>
                        <a:t>27.115595000355636</a:t>
                      </a:r>
                      <a:endParaRPr b="1">
                        <a:solidFill>
                          <a:srgbClr val="FF0000"/>
                        </a:solidFill>
                      </a:endParaRPr>
                    </a:p>
                  </a:txBody>
                  <a:tcPr marT="91425" marB="91425" marR="91425" marL="91425"/>
                </a:tc>
                <a:tc>
                  <a:txBody>
                    <a:bodyPr/>
                    <a:lstStyle/>
                    <a:p>
                      <a:pPr indent="0" lvl="0" marL="0" rtl="0" algn="l">
                        <a:spcBef>
                          <a:spcPts val="0"/>
                        </a:spcBef>
                        <a:spcAft>
                          <a:spcPts val="0"/>
                        </a:spcAft>
                        <a:buNone/>
                      </a:pPr>
                      <a:r>
                        <a:rPr b="1" lang="en">
                          <a:solidFill>
                            <a:srgbClr val="FF0000"/>
                          </a:solidFill>
                        </a:rPr>
                        <a:t>0.8231551099827381</a:t>
                      </a:r>
                      <a:endParaRPr b="1">
                        <a:solidFill>
                          <a:srgbClr val="FF0000"/>
                        </a:solidFill>
                      </a:endParaRPr>
                    </a:p>
                  </a:txBody>
                  <a:tcPr marT="91425" marB="91425" marR="91425" marL="91425"/>
                </a:tc>
              </a:tr>
            </a:tbl>
          </a:graphicData>
        </a:graphic>
      </p:graphicFrame>
      <p:pic>
        <p:nvPicPr>
          <p:cNvPr id="95" name="Google Shape;95;p18"/>
          <p:cNvPicPr preferRelativeResize="0"/>
          <p:nvPr/>
        </p:nvPicPr>
        <p:blipFill rotWithShape="1">
          <a:blip r:embed="rId3">
            <a:alphaModFix/>
          </a:blip>
          <a:srcRect b="49259" l="0" r="0" t="0"/>
          <a:stretch/>
        </p:blipFill>
        <p:spPr>
          <a:xfrm>
            <a:off x="495300" y="3419275"/>
            <a:ext cx="4958050" cy="1283825"/>
          </a:xfrm>
          <a:prstGeom prst="rect">
            <a:avLst/>
          </a:prstGeom>
          <a:noFill/>
          <a:ln>
            <a:noFill/>
          </a:ln>
        </p:spPr>
      </p:pic>
      <p:sp>
        <p:nvSpPr>
          <p:cNvPr id="96" name="Google Shape;96;p18"/>
          <p:cNvSpPr txBox="1"/>
          <p:nvPr/>
        </p:nvSpPr>
        <p:spPr>
          <a:xfrm>
            <a:off x="342900" y="789125"/>
            <a:ext cx="15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Our Results</a:t>
            </a:r>
            <a:endParaRPr b="1"/>
          </a:p>
        </p:txBody>
      </p:sp>
      <p:sp>
        <p:nvSpPr>
          <p:cNvPr id="97" name="Google Shape;97;p18"/>
          <p:cNvSpPr txBox="1"/>
          <p:nvPr/>
        </p:nvSpPr>
        <p:spPr>
          <a:xfrm>
            <a:off x="436550" y="3019075"/>
            <a:ext cx="240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a:t>
            </a:r>
            <a:r>
              <a:rPr b="1" lang="en"/>
              <a:t>esults from paper</a:t>
            </a:r>
            <a:endParaRPr b="1"/>
          </a:p>
        </p:txBody>
      </p:sp>
      <p:sp>
        <p:nvSpPr>
          <p:cNvPr id="98" name="Google Shape;98;p18"/>
          <p:cNvSpPr/>
          <p:nvPr/>
        </p:nvSpPr>
        <p:spPr>
          <a:xfrm>
            <a:off x="4424650" y="3941275"/>
            <a:ext cx="896700" cy="520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EDSR </a:t>
            </a:r>
            <a:r>
              <a:rPr lang="en"/>
              <a:t>Quantitative Results (Set5 dataset)</a:t>
            </a:r>
            <a:endParaRPr/>
          </a:p>
          <a:p>
            <a:pPr indent="0" lvl="0" marL="0" rtl="0" algn="l">
              <a:spcBef>
                <a:spcPts val="0"/>
              </a:spcBef>
              <a:spcAft>
                <a:spcPts val="0"/>
              </a:spcAft>
              <a:buNone/>
            </a:pPr>
            <a:r>
              <a:rPr lang="en"/>
              <a:t> </a:t>
            </a:r>
            <a:endParaRPr/>
          </a:p>
        </p:txBody>
      </p:sp>
      <p:pic>
        <p:nvPicPr>
          <p:cNvPr id="104" name="Google Shape;104;p19"/>
          <p:cNvPicPr preferRelativeResize="0"/>
          <p:nvPr/>
        </p:nvPicPr>
        <p:blipFill rotWithShape="1">
          <a:blip r:embed="rId3">
            <a:alphaModFix/>
          </a:blip>
          <a:srcRect b="3025" l="0" r="73589" t="0"/>
          <a:stretch/>
        </p:blipFill>
        <p:spPr>
          <a:xfrm>
            <a:off x="3273950" y="3422025"/>
            <a:ext cx="1298050" cy="1514775"/>
          </a:xfrm>
          <a:prstGeom prst="rect">
            <a:avLst/>
          </a:prstGeom>
          <a:noFill/>
          <a:ln>
            <a:noFill/>
          </a:ln>
        </p:spPr>
      </p:pic>
      <p:pic>
        <p:nvPicPr>
          <p:cNvPr id="105" name="Google Shape;105;p19"/>
          <p:cNvPicPr preferRelativeResize="0"/>
          <p:nvPr/>
        </p:nvPicPr>
        <p:blipFill rotWithShape="1">
          <a:blip r:embed="rId4">
            <a:alphaModFix/>
          </a:blip>
          <a:srcRect b="0" l="0" r="6393" t="0"/>
          <a:stretch/>
        </p:blipFill>
        <p:spPr>
          <a:xfrm>
            <a:off x="1811700" y="3355650"/>
            <a:ext cx="1462250" cy="1581150"/>
          </a:xfrm>
          <a:prstGeom prst="rect">
            <a:avLst/>
          </a:prstGeom>
          <a:noFill/>
          <a:ln>
            <a:noFill/>
          </a:ln>
        </p:spPr>
      </p:pic>
      <p:sp>
        <p:nvSpPr>
          <p:cNvPr id="106" name="Google Shape;106;p19"/>
          <p:cNvSpPr txBox="1"/>
          <p:nvPr/>
        </p:nvSpPr>
        <p:spPr>
          <a:xfrm>
            <a:off x="324625" y="3717050"/>
            <a:ext cx="96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Official Results</a:t>
            </a:r>
            <a:endParaRPr/>
          </a:p>
        </p:txBody>
      </p:sp>
      <p:graphicFrame>
        <p:nvGraphicFramePr>
          <p:cNvPr id="107" name="Google Shape;107;p19"/>
          <p:cNvGraphicFramePr/>
          <p:nvPr/>
        </p:nvGraphicFramePr>
        <p:xfrm>
          <a:off x="1521400" y="1560850"/>
          <a:ext cx="3000000" cy="3000000"/>
        </p:xfrm>
        <a:graphic>
          <a:graphicData uri="http://schemas.openxmlformats.org/drawingml/2006/table">
            <a:tbl>
              <a:tblPr>
                <a:noFill/>
                <a:tableStyleId>{E9B3D34F-2561-4366-9ADF-81F41B00526E}</a:tableStyleId>
              </a:tblPr>
              <a:tblGrid>
                <a:gridCol w="2413000"/>
                <a:gridCol w="2413000"/>
                <a:gridCol w="2413000"/>
              </a:tblGrid>
              <a:tr h="381000">
                <a:tc>
                  <a:txBody>
                    <a:bodyPr/>
                    <a:lstStyle/>
                    <a:p>
                      <a:pPr indent="0" lvl="0" marL="0" rtl="0" algn="l">
                        <a:spcBef>
                          <a:spcPts val="0"/>
                        </a:spcBef>
                        <a:spcAft>
                          <a:spcPts val="0"/>
                        </a:spcAft>
                        <a:buNone/>
                      </a:pPr>
                      <a:r>
                        <a:rPr b="1" lang="en"/>
                        <a:t>Scaling Factor</a:t>
                      </a:r>
                      <a:endParaRPr b="1"/>
                    </a:p>
                  </a:txBody>
                  <a:tcPr marT="91425" marB="91425" marR="91425" marL="91425"/>
                </a:tc>
                <a:tc>
                  <a:txBody>
                    <a:bodyPr/>
                    <a:lstStyle/>
                    <a:p>
                      <a:pPr indent="0" lvl="0" marL="0" rtl="0" algn="l">
                        <a:spcBef>
                          <a:spcPts val="0"/>
                        </a:spcBef>
                        <a:spcAft>
                          <a:spcPts val="0"/>
                        </a:spcAft>
                        <a:buNone/>
                      </a:pPr>
                      <a:r>
                        <a:rPr b="1" lang="en"/>
                        <a:t>PSNR</a:t>
                      </a:r>
                      <a:endParaRPr b="1"/>
                    </a:p>
                  </a:txBody>
                  <a:tcPr marT="91425" marB="91425" marR="91425" marL="91425"/>
                </a:tc>
                <a:tc>
                  <a:txBody>
                    <a:bodyPr/>
                    <a:lstStyle/>
                    <a:p>
                      <a:pPr indent="0" lvl="0" marL="0" rtl="0" algn="l">
                        <a:spcBef>
                          <a:spcPts val="0"/>
                        </a:spcBef>
                        <a:spcAft>
                          <a:spcPts val="0"/>
                        </a:spcAft>
                        <a:buNone/>
                      </a:pPr>
                      <a:r>
                        <a:rPr b="1" lang="en"/>
                        <a:t>SSIM</a:t>
                      </a:r>
                      <a:endParaRPr b="1"/>
                    </a:p>
                  </a:txBody>
                  <a:tcPr marT="91425" marB="91425" marR="91425" marL="91425"/>
                </a:tc>
              </a:tr>
              <a:tr h="381000">
                <a:tc>
                  <a:txBody>
                    <a:bodyPr/>
                    <a:lstStyle/>
                    <a:p>
                      <a:pPr indent="0" lvl="0" marL="0" rtl="0" algn="l">
                        <a:spcBef>
                          <a:spcPts val="0"/>
                        </a:spcBef>
                        <a:spcAft>
                          <a:spcPts val="0"/>
                        </a:spcAft>
                        <a:buNone/>
                      </a:pPr>
                      <a:r>
                        <a:rPr b="1" lang="en"/>
                        <a:t>2x</a:t>
                      </a:r>
                      <a:endParaRPr b="1"/>
                    </a:p>
                  </a:txBody>
                  <a:tcPr marT="91425" marB="91425" marR="91425" marL="91425"/>
                </a:tc>
                <a:tc>
                  <a:txBody>
                    <a:bodyPr/>
                    <a:lstStyle/>
                    <a:p>
                      <a:pPr indent="0" lvl="0" marL="0" rtl="0" algn="l">
                        <a:spcBef>
                          <a:spcPts val="0"/>
                        </a:spcBef>
                        <a:spcAft>
                          <a:spcPts val="0"/>
                        </a:spcAft>
                        <a:buNone/>
                      </a:pPr>
                      <a:r>
                        <a:rPr lang="en"/>
                        <a:t>37.985</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0.961</a:t>
                      </a:r>
                      <a:endParaRPr/>
                    </a:p>
                  </a:txBody>
                  <a:tcPr marT="91425" marB="91425" marR="91425" marL="91425"/>
                </a:tc>
              </a:tr>
              <a:tr h="381000">
                <a:tc>
                  <a:txBody>
                    <a:bodyPr/>
                    <a:lstStyle/>
                    <a:p>
                      <a:pPr indent="0" lvl="0" marL="0" rtl="0" algn="l">
                        <a:spcBef>
                          <a:spcPts val="0"/>
                        </a:spcBef>
                        <a:spcAft>
                          <a:spcPts val="0"/>
                        </a:spcAft>
                        <a:buNone/>
                      </a:pPr>
                      <a:r>
                        <a:rPr b="1" lang="en"/>
                        <a:t>3x</a:t>
                      </a:r>
                      <a:endParaRPr b="1"/>
                    </a:p>
                  </a:txBody>
                  <a:tcPr marT="91425" marB="91425" marR="91425" marL="91425"/>
                </a:tc>
                <a:tc>
                  <a:txBody>
                    <a:bodyPr/>
                    <a:lstStyle/>
                    <a:p>
                      <a:pPr indent="0" lvl="0" marL="0" rtl="0" algn="l">
                        <a:spcBef>
                          <a:spcPts val="0"/>
                        </a:spcBef>
                        <a:spcAft>
                          <a:spcPts val="0"/>
                        </a:spcAft>
                        <a:buNone/>
                      </a:pPr>
                      <a:r>
                        <a:rPr lang="en"/>
                        <a:t>34.367</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0.927</a:t>
                      </a:r>
                      <a:endParaRPr/>
                    </a:p>
                  </a:txBody>
                  <a:tcPr marT="91425" marB="91425" marR="91425" marL="91425"/>
                </a:tc>
              </a:tr>
              <a:tr h="381000">
                <a:tc>
                  <a:txBody>
                    <a:bodyPr/>
                    <a:lstStyle/>
                    <a:p>
                      <a:pPr indent="0" lvl="0" marL="0" rtl="0" algn="l">
                        <a:spcBef>
                          <a:spcPts val="0"/>
                        </a:spcBef>
                        <a:spcAft>
                          <a:spcPts val="0"/>
                        </a:spcAft>
                        <a:buNone/>
                      </a:pPr>
                      <a:r>
                        <a:rPr b="1" lang="en"/>
                        <a:t>4x</a:t>
                      </a:r>
                      <a:endParaRPr b="1"/>
                    </a:p>
                  </a:txBody>
                  <a:tcPr marT="91425" marB="91425" marR="91425" marL="91425"/>
                </a:tc>
                <a:tc>
                  <a:txBody>
                    <a:bodyPr/>
                    <a:lstStyle/>
                    <a:p>
                      <a:pPr indent="0" lvl="0" marL="0" rtl="0" algn="l">
                        <a:spcBef>
                          <a:spcPts val="0"/>
                        </a:spcBef>
                        <a:spcAft>
                          <a:spcPts val="0"/>
                        </a:spcAft>
                        <a:buNone/>
                      </a:pPr>
                      <a:r>
                        <a:rPr lang="en"/>
                        <a:t>32.095</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0.892</a:t>
                      </a:r>
                      <a:endParaRPr/>
                    </a:p>
                  </a:txBody>
                  <a:tcPr marT="91425" marB="91425" marR="91425" marL="91425"/>
                </a:tc>
              </a:tr>
            </a:tbl>
          </a:graphicData>
        </a:graphic>
      </p:graphicFrame>
      <p:sp>
        <p:nvSpPr>
          <p:cNvPr id="108" name="Google Shape;108;p19"/>
          <p:cNvSpPr txBox="1"/>
          <p:nvPr/>
        </p:nvSpPr>
        <p:spPr>
          <a:xfrm>
            <a:off x="256100" y="1707250"/>
            <a:ext cx="96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Our Results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Qualitative Results</a:t>
            </a:r>
            <a:endParaRPr/>
          </a:p>
        </p:txBody>
      </p:sp>
      <p:pic>
        <p:nvPicPr>
          <p:cNvPr id="114" name="Google Shape;114;p20"/>
          <p:cNvPicPr preferRelativeResize="0"/>
          <p:nvPr/>
        </p:nvPicPr>
        <p:blipFill>
          <a:blip r:embed="rId3">
            <a:alphaModFix/>
          </a:blip>
          <a:stretch>
            <a:fillRect/>
          </a:stretch>
        </p:blipFill>
        <p:spPr>
          <a:xfrm>
            <a:off x="2738456" y="1228675"/>
            <a:ext cx="1577313" cy="2379801"/>
          </a:xfrm>
          <a:prstGeom prst="rect">
            <a:avLst/>
          </a:prstGeom>
          <a:noFill/>
          <a:ln>
            <a:noFill/>
          </a:ln>
        </p:spPr>
      </p:pic>
      <p:pic>
        <p:nvPicPr>
          <p:cNvPr id="115" name="Google Shape;115;p20"/>
          <p:cNvPicPr preferRelativeResize="0"/>
          <p:nvPr/>
        </p:nvPicPr>
        <p:blipFill>
          <a:blip r:embed="rId4">
            <a:alphaModFix/>
          </a:blip>
          <a:stretch>
            <a:fillRect/>
          </a:stretch>
        </p:blipFill>
        <p:spPr>
          <a:xfrm>
            <a:off x="540300" y="1228676"/>
            <a:ext cx="1577313" cy="2379799"/>
          </a:xfrm>
          <a:prstGeom prst="rect">
            <a:avLst/>
          </a:prstGeom>
          <a:noFill/>
          <a:ln>
            <a:noFill/>
          </a:ln>
        </p:spPr>
      </p:pic>
      <p:sp>
        <p:nvSpPr>
          <p:cNvPr id="116" name="Google Shape;116;p20"/>
          <p:cNvSpPr txBox="1"/>
          <p:nvPr/>
        </p:nvSpPr>
        <p:spPr>
          <a:xfrm>
            <a:off x="122100" y="3683756"/>
            <a:ext cx="2503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Low Resolution </a:t>
            </a:r>
            <a:endParaRPr b="1"/>
          </a:p>
          <a:p>
            <a:pPr indent="0" lvl="0" marL="0" rtl="0" algn="ctr">
              <a:spcBef>
                <a:spcPts val="0"/>
              </a:spcBef>
              <a:spcAft>
                <a:spcPts val="0"/>
              </a:spcAft>
              <a:buNone/>
            </a:pPr>
            <a:r>
              <a:rPr b="1" lang="en"/>
              <a:t>Input Image</a:t>
            </a:r>
            <a:endParaRPr b="1"/>
          </a:p>
        </p:txBody>
      </p:sp>
      <p:sp>
        <p:nvSpPr>
          <p:cNvPr id="117" name="Google Shape;117;p20"/>
          <p:cNvSpPr txBox="1"/>
          <p:nvPr/>
        </p:nvSpPr>
        <p:spPr>
          <a:xfrm>
            <a:off x="2331900" y="3772350"/>
            <a:ext cx="250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SRGAN</a:t>
            </a:r>
            <a:endParaRPr b="1"/>
          </a:p>
        </p:txBody>
      </p:sp>
      <p:sp>
        <p:nvSpPr>
          <p:cNvPr id="118" name="Google Shape;118;p20"/>
          <p:cNvSpPr txBox="1"/>
          <p:nvPr/>
        </p:nvSpPr>
        <p:spPr>
          <a:xfrm>
            <a:off x="4313100" y="3772350"/>
            <a:ext cx="250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EDSR</a:t>
            </a:r>
            <a:endParaRPr b="1"/>
          </a:p>
        </p:txBody>
      </p:sp>
      <p:pic>
        <p:nvPicPr>
          <p:cNvPr id="119" name="Google Shape;119;p20"/>
          <p:cNvPicPr preferRelativeResize="0"/>
          <p:nvPr/>
        </p:nvPicPr>
        <p:blipFill>
          <a:blip r:embed="rId5">
            <a:alphaModFix/>
          </a:blip>
          <a:stretch>
            <a:fillRect/>
          </a:stretch>
        </p:blipFill>
        <p:spPr>
          <a:xfrm>
            <a:off x="4873912" y="1228676"/>
            <a:ext cx="1577313" cy="2379799"/>
          </a:xfrm>
          <a:prstGeom prst="rect">
            <a:avLst/>
          </a:prstGeom>
          <a:noFill/>
          <a:ln>
            <a:noFill/>
          </a:ln>
        </p:spPr>
      </p:pic>
      <p:pic>
        <p:nvPicPr>
          <p:cNvPr id="120" name="Google Shape;120;p20"/>
          <p:cNvPicPr preferRelativeResize="0"/>
          <p:nvPr/>
        </p:nvPicPr>
        <p:blipFill>
          <a:blip r:embed="rId6">
            <a:alphaModFix/>
          </a:blip>
          <a:stretch>
            <a:fillRect/>
          </a:stretch>
        </p:blipFill>
        <p:spPr>
          <a:xfrm>
            <a:off x="6908425" y="1228628"/>
            <a:ext cx="1577325" cy="2379847"/>
          </a:xfrm>
          <a:prstGeom prst="rect">
            <a:avLst/>
          </a:prstGeom>
          <a:noFill/>
          <a:ln>
            <a:noFill/>
          </a:ln>
        </p:spPr>
      </p:pic>
      <p:sp>
        <p:nvSpPr>
          <p:cNvPr id="121" name="Google Shape;121;p20"/>
          <p:cNvSpPr txBox="1"/>
          <p:nvPr/>
        </p:nvSpPr>
        <p:spPr>
          <a:xfrm>
            <a:off x="6446700" y="3731496"/>
            <a:ext cx="2503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High Resolution</a:t>
            </a:r>
            <a:endParaRPr b="1"/>
          </a:p>
          <a:p>
            <a:pPr indent="0" lvl="0" marL="0" rtl="0" algn="ctr">
              <a:spcBef>
                <a:spcPts val="0"/>
              </a:spcBef>
              <a:spcAft>
                <a:spcPts val="0"/>
              </a:spcAft>
              <a:buNone/>
            </a:pPr>
            <a:r>
              <a:rPr b="1" lang="en"/>
              <a:t>Ground Truth</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Zoomed Images (2x upscaling)</a:t>
            </a:r>
            <a:endParaRPr/>
          </a:p>
        </p:txBody>
      </p:sp>
      <p:pic>
        <p:nvPicPr>
          <p:cNvPr id="127" name="Google Shape;127;p21"/>
          <p:cNvPicPr preferRelativeResize="0"/>
          <p:nvPr/>
        </p:nvPicPr>
        <p:blipFill rotWithShape="1">
          <a:blip r:embed="rId3">
            <a:alphaModFix/>
          </a:blip>
          <a:srcRect b="63918" l="19993" r="55424" t="20564"/>
          <a:stretch/>
        </p:blipFill>
        <p:spPr>
          <a:xfrm>
            <a:off x="2688913" y="1533475"/>
            <a:ext cx="1840228" cy="1752556"/>
          </a:xfrm>
          <a:prstGeom prst="rect">
            <a:avLst/>
          </a:prstGeom>
          <a:noFill/>
          <a:ln>
            <a:noFill/>
          </a:ln>
        </p:spPr>
      </p:pic>
      <p:pic>
        <p:nvPicPr>
          <p:cNvPr id="128" name="Google Shape;128;p21"/>
          <p:cNvPicPr preferRelativeResize="0"/>
          <p:nvPr/>
        </p:nvPicPr>
        <p:blipFill rotWithShape="1">
          <a:blip r:embed="rId4">
            <a:alphaModFix/>
          </a:blip>
          <a:srcRect b="63529" l="19465" r="55365" t="20565"/>
          <a:stretch/>
        </p:blipFill>
        <p:spPr>
          <a:xfrm>
            <a:off x="616500" y="1533475"/>
            <a:ext cx="1840232" cy="1754600"/>
          </a:xfrm>
          <a:prstGeom prst="rect">
            <a:avLst/>
          </a:prstGeom>
          <a:noFill/>
          <a:ln>
            <a:noFill/>
          </a:ln>
        </p:spPr>
      </p:pic>
      <p:sp>
        <p:nvSpPr>
          <p:cNvPr id="129" name="Google Shape;129;p21"/>
          <p:cNvSpPr txBox="1"/>
          <p:nvPr/>
        </p:nvSpPr>
        <p:spPr>
          <a:xfrm>
            <a:off x="350700" y="3543750"/>
            <a:ext cx="2503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Low Resolution </a:t>
            </a:r>
            <a:endParaRPr b="1"/>
          </a:p>
          <a:p>
            <a:pPr indent="0" lvl="0" marL="0" rtl="0" algn="ctr">
              <a:spcBef>
                <a:spcPts val="0"/>
              </a:spcBef>
              <a:spcAft>
                <a:spcPts val="0"/>
              </a:spcAft>
              <a:buNone/>
            </a:pPr>
            <a:r>
              <a:rPr b="1" lang="en"/>
              <a:t>Input Image</a:t>
            </a:r>
            <a:endParaRPr b="1"/>
          </a:p>
        </p:txBody>
      </p:sp>
      <p:sp>
        <p:nvSpPr>
          <p:cNvPr id="130" name="Google Shape;130;p21"/>
          <p:cNvSpPr txBox="1"/>
          <p:nvPr/>
        </p:nvSpPr>
        <p:spPr>
          <a:xfrm>
            <a:off x="2401675" y="3575250"/>
            <a:ext cx="250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SRGAN</a:t>
            </a:r>
            <a:endParaRPr b="1"/>
          </a:p>
        </p:txBody>
      </p:sp>
      <p:sp>
        <p:nvSpPr>
          <p:cNvPr id="131" name="Google Shape;131;p21"/>
          <p:cNvSpPr txBox="1"/>
          <p:nvPr/>
        </p:nvSpPr>
        <p:spPr>
          <a:xfrm>
            <a:off x="4452950" y="3619950"/>
            <a:ext cx="2503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EDSR</a:t>
            </a:r>
            <a:endParaRPr b="1"/>
          </a:p>
        </p:txBody>
      </p:sp>
      <p:pic>
        <p:nvPicPr>
          <p:cNvPr id="132" name="Google Shape;132;p21"/>
          <p:cNvPicPr preferRelativeResize="0"/>
          <p:nvPr/>
        </p:nvPicPr>
        <p:blipFill rotWithShape="1">
          <a:blip r:embed="rId5">
            <a:alphaModFix/>
          </a:blip>
          <a:srcRect b="63716" l="22250" r="56660" t="20660"/>
          <a:stretch/>
        </p:blipFill>
        <p:spPr>
          <a:xfrm>
            <a:off x="4794115" y="1533475"/>
            <a:ext cx="1730885" cy="1754600"/>
          </a:xfrm>
          <a:prstGeom prst="rect">
            <a:avLst/>
          </a:prstGeom>
          <a:noFill/>
          <a:ln>
            <a:noFill/>
          </a:ln>
        </p:spPr>
      </p:pic>
      <p:pic>
        <p:nvPicPr>
          <p:cNvPr id="133" name="Google Shape;133;p21"/>
          <p:cNvPicPr preferRelativeResize="0"/>
          <p:nvPr/>
        </p:nvPicPr>
        <p:blipFill rotWithShape="1">
          <a:blip r:embed="rId6">
            <a:alphaModFix/>
          </a:blip>
          <a:srcRect b="63289" l="17810" r="54357" t="20063"/>
          <a:stretch/>
        </p:blipFill>
        <p:spPr>
          <a:xfrm>
            <a:off x="6789978" y="1533475"/>
            <a:ext cx="1944284" cy="1754600"/>
          </a:xfrm>
          <a:prstGeom prst="rect">
            <a:avLst/>
          </a:prstGeom>
          <a:noFill/>
          <a:ln>
            <a:noFill/>
          </a:ln>
        </p:spPr>
      </p:pic>
      <p:sp>
        <p:nvSpPr>
          <p:cNvPr id="134" name="Google Shape;134;p21"/>
          <p:cNvSpPr txBox="1"/>
          <p:nvPr/>
        </p:nvSpPr>
        <p:spPr>
          <a:xfrm>
            <a:off x="6675300" y="3502896"/>
            <a:ext cx="2503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High Resolution</a:t>
            </a:r>
            <a:endParaRPr b="1"/>
          </a:p>
          <a:p>
            <a:pPr indent="0" lvl="0" marL="0" rtl="0" algn="ctr">
              <a:spcBef>
                <a:spcPts val="0"/>
              </a:spcBef>
              <a:spcAft>
                <a:spcPts val="0"/>
              </a:spcAft>
              <a:buNone/>
            </a:pPr>
            <a:r>
              <a:rPr b="1" lang="en"/>
              <a:t>Ground Truth</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