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6E10AF-B463-4027-BDFF-0920588CD272}">
  <a:tblStyle styleId="{046E10AF-B463-4027-BDFF-0920588CD2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9eb65f1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9eb65f1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9eb65f1c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9eb65f1c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9eb65f1c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9eb65f1c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9eb65f1c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9eb65f1c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9eb65f1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9eb65f1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9eb65f1c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eb65f1c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https://in.mathworks.com/help/images/image-quality-metrics.html#:~:text=over%20the%20image.-,No%2DReference%20Quality%20Metrics,to%20evaluate%20the%20image%20quality.&amp;text=A%20BRISQUE%20model%20is%20trained,the%20same%20type%20of%20distortion.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eb65f1c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eb65f1c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9eb65f1c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9eb65f1c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2225"/>
            <a:ext cx="8520600" cy="198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Midsem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0" name="Google Shape;60;p14"/>
          <p:cNvSpPr txBox="1"/>
          <p:nvPr/>
        </p:nvSpPr>
        <p:spPr>
          <a:xfrm>
            <a:off x="5552400" y="1058600"/>
            <a:ext cx="327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2"/>
                </a:solidFill>
              </a:rPr>
              <a:t>Input </a:t>
            </a:r>
            <a:r>
              <a:rPr lang="en" sz="1800">
                <a:solidFill>
                  <a:schemeClr val="dk2"/>
                </a:solidFill>
              </a:rPr>
              <a:t>: Low Resolution Image</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b="1" lang="en" sz="1800">
                <a:solidFill>
                  <a:schemeClr val="dk2"/>
                </a:solidFill>
              </a:rPr>
              <a:t>Output</a:t>
            </a:r>
            <a:r>
              <a:rPr lang="en" sz="1800">
                <a:solidFill>
                  <a:schemeClr val="dk2"/>
                </a:solidFill>
              </a:rPr>
              <a:t>: High Resolution Image</a:t>
            </a:r>
            <a:endParaRPr sz="1800">
              <a:solidFill>
                <a:srgbClr val="595959"/>
              </a:solidFill>
            </a:endParaRPr>
          </a:p>
        </p:txBody>
      </p:sp>
      <p:pic>
        <p:nvPicPr>
          <p:cNvPr id="61" name="Google Shape;61;p14"/>
          <p:cNvPicPr preferRelativeResize="0"/>
          <p:nvPr/>
        </p:nvPicPr>
        <p:blipFill>
          <a:blip r:embed="rId3">
            <a:alphaModFix/>
          </a:blip>
          <a:stretch>
            <a:fillRect/>
          </a:stretch>
        </p:blipFill>
        <p:spPr>
          <a:xfrm>
            <a:off x="311699" y="1152473"/>
            <a:ext cx="5103526" cy="3228650"/>
          </a:xfrm>
          <a:prstGeom prst="rect">
            <a:avLst/>
          </a:prstGeom>
          <a:noFill/>
          <a:ln>
            <a:noFill/>
          </a:ln>
        </p:spPr>
      </p:pic>
      <p:sp>
        <p:nvSpPr>
          <p:cNvPr id="62" name="Google Shape;62;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Image Super Resolution Task</a:t>
            </a:r>
            <a:endParaRPr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68" name="Google Shape;68;p15"/>
          <p:cNvSpPr txBox="1"/>
          <p:nvPr>
            <p:ph idx="1" type="body"/>
          </p:nvPr>
        </p:nvSpPr>
        <p:spPr>
          <a:xfrm>
            <a:off x="4028050" y="1076275"/>
            <a:ext cx="4804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are generally trained on </a:t>
            </a:r>
            <a:r>
              <a:rPr b="1" lang="en"/>
              <a:t>DIV2k dataset</a:t>
            </a:r>
            <a:r>
              <a:rPr lang="en"/>
              <a:t> consisting of 1000 2K resolution high quality images, generally split as 800(training) + 100(validation) + 100(testing)</a:t>
            </a:r>
            <a:endParaRPr/>
          </a:p>
          <a:p>
            <a:pPr indent="0" lvl="0" marL="0" rtl="0" algn="l">
              <a:spcBef>
                <a:spcPts val="1200"/>
              </a:spcBef>
              <a:spcAft>
                <a:spcPts val="0"/>
              </a:spcAft>
              <a:buNone/>
            </a:pPr>
            <a:r>
              <a:rPr lang="en"/>
              <a:t>A</a:t>
            </a:r>
            <a:r>
              <a:rPr lang="en"/>
              <a:t>nd compared by testing on </a:t>
            </a:r>
            <a:r>
              <a:rPr b="1" lang="en"/>
              <a:t>Set5, Set14, BSD100, Urban100 </a:t>
            </a:r>
            <a:r>
              <a:rPr lang="en"/>
              <a:t>datasets</a:t>
            </a:r>
            <a:r>
              <a:rPr b="1" lang="en"/>
              <a:t>.</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69" name="Google Shape;69;p15"/>
          <p:cNvPicPr preferRelativeResize="0"/>
          <p:nvPr/>
        </p:nvPicPr>
        <p:blipFill>
          <a:blip r:embed="rId3">
            <a:alphaModFix/>
          </a:blip>
          <a:stretch>
            <a:fillRect/>
          </a:stretch>
        </p:blipFill>
        <p:spPr>
          <a:xfrm>
            <a:off x="387900" y="1691046"/>
            <a:ext cx="1690903" cy="2435697"/>
          </a:xfrm>
          <a:prstGeom prst="rect">
            <a:avLst/>
          </a:prstGeom>
          <a:noFill/>
          <a:ln>
            <a:noFill/>
          </a:ln>
        </p:spPr>
      </p:pic>
      <p:pic>
        <p:nvPicPr>
          <p:cNvPr id="70" name="Google Shape;70;p15"/>
          <p:cNvPicPr preferRelativeResize="0"/>
          <p:nvPr/>
        </p:nvPicPr>
        <p:blipFill rotWithShape="1">
          <a:blip r:embed="rId4">
            <a:alphaModFix/>
          </a:blip>
          <a:srcRect b="-41222" l="0" r="-41222" t="0"/>
          <a:stretch/>
        </p:blipFill>
        <p:spPr>
          <a:xfrm>
            <a:off x="2404552" y="2881855"/>
            <a:ext cx="2076548" cy="1982544"/>
          </a:xfrm>
          <a:prstGeom prst="rect">
            <a:avLst/>
          </a:prstGeom>
          <a:noFill/>
          <a:ln>
            <a:noFill/>
          </a:ln>
        </p:spPr>
      </p:pic>
      <p:pic>
        <p:nvPicPr>
          <p:cNvPr id="71" name="Google Shape;71;p15"/>
          <p:cNvPicPr preferRelativeResize="0"/>
          <p:nvPr/>
        </p:nvPicPr>
        <p:blipFill>
          <a:blip r:embed="rId5">
            <a:alphaModFix/>
          </a:blip>
          <a:stretch>
            <a:fillRect/>
          </a:stretch>
        </p:blipFill>
        <p:spPr>
          <a:xfrm>
            <a:off x="2404552" y="1080375"/>
            <a:ext cx="1470360" cy="14038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reviewed</a:t>
            </a:r>
            <a:endParaRPr/>
          </a:p>
        </p:txBody>
      </p:sp>
      <p:graphicFrame>
        <p:nvGraphicFramePr>
          <p:cNvPr id="77" name="Google Shape;77;p16"/>
          <p:cNvGraphicFramePr/>
          <p:nvPr/>
        </p:nvGraphicFramePr>
        <p:xfrm>
          <a:off x="394775" y="923875"/>
          <a:ext cx="3000000" cy="3000000"/>
        </p:xfrm>
        <a:graphic>
          <a:graphicData uri="http://schemas.openxmlformats.org/drawingml/2006/table">
            <a:tbl>
              <a:tblPr>
                <a:noFill/>
                <a:tableStyleId>{046E10AF-B463-4027-BDFF-0920588CD272}</a:tableStyleId>
              </a:tblPr>
              <a:tblGrid>
                <a:gridCol w="1292875"/>
                <a:gridCol w="1961875"/>
                <a:gridCol w="1776475"/>
                <a:gridCol w="1677075"/>
                <a:gridCol w="1677075"/>
              </a:tblGrid>
              <a:tr h="729275">
                <a:tc>
                  <a:txBody>
                    <a:bodyPr/>
                    <a:lstStyle/>
                    <a:p>
                      <a:pPr indent="0" lvl="0" marL="0" rtl="0" algn="ctr">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en"/>
                        <a:t>EDSR</a:t>
                      </a:r>
                      <a:endParaRPr b="1"/>
                    </a:p>
                  </a:txBody>
                  <a:tcPr marT="91425" marB="91425" marR="91425" marL="91425"/>
                </a:tc>
                <a:tc>
                  <a:txBody>
                    <a:bodyPr/>
                    <a:lstStyle/>
                    <a:p>
                      <a:pPr indent="0" lvl="0" marL="0" rtl="0" algn="ctr">
                        <a:spcBef>
                          <a:spcPts val="0"/>
                        </a:spcBef>
                        <a:spcAft>
                          <a:spcPts val="0"/>
                        </a:spcAft>
                        <a:buNone/>
                      </a:pPr>
                      <a:r>
                        <a:rPr b="1" lang="en"/>
                        <a:t>RCAN</a:t>
                      </a:r>
                      <a:endParaRPr b="1"/>
                    </a:p>
                  </a:txBody>
                  <a:tcPr marT="91425" marB="91425" marR="91425" marL="91425"/>
                </a:tc>
                <a:tc>
                  <a:txBody>
                    <a:bodyPr/>
                    <a:lstStyle/>
                    <a:p>
                      <a:pPr indent="0" lvl="0" marL="0" rtl="0" algn="ctr">
                        <a:spcBef>
                          <a:spcPts val="0"/>
                        </a:spcBef>
                        <a:spcAft>
                          <a:spcPts val="0"/>
                        </a:spcAft>
                        <a:buNone/>
                      </a:pPr>
                      <a:r>
                        <a:rPr b="1" lang="en"/>
                        <a:t>SRGAN</a:t>
                      </a:r>
                      <a:endParaRPr b="1"/>
                    </a:p>
                  </a:txBody>
                  <a:tcPr marT="91425" marB="91425" marR="91425" marL="91425"/>
                </a:tc>
                <a:tc>
                  <a:txBody>
                    <a:bodyPr/>
                    <a:lstStyle/>
                    <a:p>
                      <a:pPr indent="0" lvl="0" marL="0" rtl="0" algn="ctr">
                        <a:spcBef>
                          <a:spcPts val="0"/>
                        </a:spcBef>
                        <a:spcAft>
                          <a:spcPts val="0"/>
                        </a:spcAft>
                        <a:buNone/>
                      </a:pPr>
                      <a:r>
                        <a:rPr b="1" lang="en"/>
                        <a:t>ESRGAN</a:t>
                      </a:r>
                      <a:endParaRPr b="1"/>
                    </a:p>
                  </a:txBody>
                  <a:tcPr marT="91425" marB="91425" marR="91425" marL="91425"/>
                </a:tc>
              </a:tr>
              <a:tr h="729275">
                <a:tc>
                  <a:txBody>
                    <a:bodyPr/>
                    <a:lstStyle/>
                    <a:p>
                      <a:pPr indent="0" lvl="0" marL="0" rtl="0" algn="l">
                        <a:spcBef>
                          <a:spcPts val="0"/>
                        </a:spcBef>
                        <a:spcAft>
                          <a:spcPts val="0"/>
                        </a:spcAft>
                        <a:buNone/>
                      </a:pPr>
                      <a:r>
                        <a:rPr b="1" lang="en" sz="1200"/>
                        <a:t>Model</a:t>
                      </a:r>
                      <a:endParaRPr b="1" sz="1200"/>
                    </a:p>
                  </a:txBody>
                  <a:tcPr marT="91425" marB="91425" marR="91425" marL="91425"/>
                </a:tc>
                <a:tc>
                  <a:txBody>
                    <a:bodyPr/>
                    <a:lstStyle/>
                    <a:p>
                      <a:pPr indent="0" lvl="0" marL="0" rtl="0" algn="l">
                        <a:spcBef>
                          <a:spcPts val="0"/>
                        </a:spcBef>
                        <a:spcAft>
                          <a:spcPts val="0"/>
                        </a:spcAft>
                        <a:buNone/>
                      </a:pPr>
                      <a:r>
                        <a:rPr lang="en" sz="1200"/>
                        <a:t>Used ResNets without BN to get SR image of same distribution as input.</a:t>
                      </a:r>
                      <a:endParaRPr sz="1200"/>
                    </a:p>
                  </a:txBody>
                  <a:tcPr marT="91425" marB="91425" marR="91425" marL="91425"/>
                </a:tc>
                <a:tc>
                  <a:txBody>
                    <a:bodyPr/>
                    <a:lstStyle/>
                    <a:p>
                      <a:pPr indent="0" lvl="0" marL="0" rtl="0" algn="l">
                        <a:spcBef>
                          <a:spcPts val="0"/>
                        </a:spcBef>
                        <a:spcAft>
                          <a:spcPts val="0"/>
                        </a:spcAft>
                        <a:buNone/>
                      </a:pPr>
                      <a:r>
                        <a:rPr lang="en" sz="1200"/>
                        <a:t>Used channel attention to learn inter-channel feature dependencies</a:t>
                      </a:r>
                      <a:endParaRPr sz="1200"/>
                    </a:p>
                  </a:txBody>
                  <a:tcPr marT="91425" marB="91425" marR="91425" marL="91425"/>
                </a:tc>
                <a:tc>
                  <a:txBody>
                    <a:bodyPr/>
                    <a:lstStyle/>
                    <a:p>
                      <a:pPr indent="0" lvl="0" marL="0" rtl="0" algn="l">
                        <a:spcBef>
                          <a:spcPts val="0"/>
                        </a:spcBef>
                        <a:spcAft>
                          <a:spcPts val="0"/>
                        </a:spcAft>
                        <a:buNone/>
                      </a:pPr>
                      <a:r>
                        <a:rPr lang="en" sz="1200"/>
                        <a:t>GAN based </a:t>
                      </a:r>
                      <a:r>
                        <a:rPr lang="en" sz="1200"/>
                        <a:t>approach with </a:t>
                      </a:r>
                      <a:r>
                        <a:rPr lang="en" sz="1200"/>
                        <a:t>Standard Discriminator</a:t>
                      </a:r>
                      <a:endParaRPr sz="1200"/>
                    </a:p>
                  </a:txBody>
                  <a:tcPr marT="91425" marB="91425" marR="91425" marL="91425"/>
                </a:tc>
                <a:tc>
                  <a:txBody>
                    <a:bodyPr/>
                    <a:lstStyle/>
                    <a:p>
                      <a:pPr indent="0" lvl="0" marL="0" rtl="0" algn="l">
                        <a:spcBef>
                          <a:spcPts val="0"/>
                        </a:spcBef>
                        <a:spcAft>
                          <a:spcPts val="0"/>
                        </a:spcAft>
                        <a:buNone/>
                      </a:pPr>
                      <a:r>
                        <a:rPr lang="en" sz="1200"/>
                        <a:t>Uses RRDB as basic units and relativistic discriminator</a:t>
                      </a:r>
                      <a:endParaRPr sz="1200"/>
                    </a:p>
                  </a:txBody>
                  <a:tcPr marT="91425" marB="91425" marR="91425" marL="91425"/>
                </a:tc>
              </a:tr>
              <a:tr h="729275">
                <a:tc>
                  <a:txBody>
                    <a:bodyPr/>
                    <a:lstStyle/>
                    <a:p>
                      <a:pPr indent="0" lvl="0" marL="0" rtl="0" algn="l">
                        <a:spcBef>
                          <a:spcPts val="0"/>
                        </a:spcBef>
                        <a:spcAft>
                          <a:spcPts val="0"/>
                        </a:spcAft>
                        <a:buNone/>
                      </a:pPr>
                      <a:r>
                        <a:rPr b="1" lang="en" sz="1200"/>
                        <a:t>Batch Normalization</a:t>
                      </a:r>
                      <a:endParaRPr b="1"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No</a:t>
                      </a:r>
                      <a:endParaRPr sz="1200">
                        <a:solidFill>
                          <a:schemeClr val="dk1"/>
                        </a:solidFill>
                      </a:endParaRPr>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No</a:t>
                      </a:r>
                      <a:endParaRPr sz="1200">
                        <a:solidFill>
                          <a:schemeClr val="dk1"/>
                        </a:solidFill>
                      </a:endParaRPr>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Yes</a:t>
                      </a:r>
                      <a:endParaRPr sz="1200"/>
                    </a:p>
                  </a:txBody>
                  <a:tcPr marT="91425" marB="91425" marR="91425" marL="91425"/>
                </a:tc>
                <a:tc>
                  <a:txBody>
                    <a:bodyPr/>
                    <a:lstStyle/>
                    <a:p>
                      <a:pPr indent="0" lvl="0" marL="0" rtl="0" algn="l">
                        <a:spcBef>
                          <a:spcPts val="0"/>
                        </a:spcBef>
                        <a:spcAft>
                          <a:spcPts val="0"/>
                        </a:spcAft>
                        <a:buNone/>
                      </a:pPr>
                      <a:r>
                        <a:rPr lang="en" sz="1200"/>
                        <a:t>No</a:t>
                      </a:r>
                      <a:endParaRPr sz="1200"/>
                    </a:p>
                  </a:txBody>
                  <a:tcPr marT="91425" marB="91425" marR="91425" marL="91425"/>
                </a:tc>
              </a:tr>
              <a:tr h="729275">
                <a:tc>
                  <a:txBody>
                    <a:bodyPr/>
                    <a:lstStyle/>
                    <a:p>
                      <a:pPr indent="0" lvl="0" marL="0" rtl="0" algn="l">
                        <a:spcBef>
                          <a:spcPts val="0"/>
                        </a:spcBef>
                        <a:spcAft>
                          <a:spcPts val="0"/>
                        </a:spcAft>
                        <a:buNone/>
                      </a:pPr>
                      <a:r>
                        <a:rPr b="1" lang="en" sz="1200"/>
                        <a:t>Loss Function</a:t>
                      </a:r>
                      <a:endParaRPr b="1" sz="1200"/>
                    </a:p>
                  </a:txBody>
                  <a:tcPr marT="91425" marB="91425" marR="91425" marL="91425"/>
                </a:tc>
                <a:tc>
                  <a:txBody>
                    <a:bodyPr/>
                    <a:lstStyle/>
                    <a:p>
                      <a:pPr indent="0" lvl="0" marL="0" rtl="0" algn="l">
                        <a:spcBef>
                          <a:spcPts val="0"/>
                        </a:spcBef>
                        <a:spcAft>
                          <a:spcPts val="0"/>
                        </a:spcAft>
                        <a:buNone/>
                      </a:pPr>
                      <a:r>
                        <a:rPr lang="en" sz="1200"/>
                        <a:t>L1 Loss function</a:t>
                      </a:r>
                      <a:endParaRPr sz="1200"/>
                    </a:p>
                  </a:txBody>
                  <a:tcPr marT="91425" marB="91425" marR="91425" marL="91425"/>
                </a:tc>
                <a:tc>
                  <a:txBody>
                    <a:bodyPr/>
                    <a:lstStyle/>
                    <a:p>
                      <a:pPr indent="0" lvl="0" marL="0" rtl="0" algn="l">
                        <a:spcBef>
                          <a:spcPts val="0"/>
                        </a:spcBef>
                        <a:spcAft>
                          <a:spcPts val="0"/>
                        </a:spcAft>
                        <a:buNone/>
                      </a:pPr>
                      <a:r>
                        <a:rPr lang="en" sz="1200"/>
                        <a:t>L1 </a:t>
                      </a:r>
                      <a:r>
                        <a:rPr lang="en" sz="1200">
                          <a:solidFill>
                            <a:schemeClr val="dk1"/>
                          </a:solidFill>
                        </a:rPr>
                        <a:t>Loss function</a:t>
                      </a:r>
                      <a:endParaRPr sz="1200">
                        <a:solidFill>
                          <a:schemeClr val="dk1"/>
                        </a:solidFill>
                      </a:endParaRPr>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Perceptual </a:t>
                      </a:r>
                      <a:r>
                        <a:rPr lang="en" sz="1200"/>
                        <a:t>Loss for generator, Min Max Loss for discriminator</a:t>
                      </a:r>
                      <a:endParaRPr sz="1200"/>
                    </a:p>
                  </a:txBody>
                  <a:tcPr marT="91425" marB="91425" marR="91425" marL="91425"/>
                </a:tc>
                <a:tc>
                  <a:txBody>
                    <a:bodyPr/>
                    <a:lstStyle/>
                    <a:p>
                      <a:pPr indent="0" lvl="0" marL="0" rtl="0" algn="l">
                        <a:spcBef>
                          <a:spcPts val="0"/>
                        </a:spcBef>
                        <a:spcAft>
                          <a:spcPts val="0"/>
                        </a:spcAft>
                        <a:buNone/>
                      </a:pPr>
                      <a:r>
                        <a:rPr lang="en" sz="1200"/>
                        <a:t>Perceptual</a:t>
                      </a:r>
                      <a:r>
                        <a:rPr lang="en" sz="1200"/>
                        <a:t> Loss (before activation layers)</a:t>
                      </a:r>
                      <a:endParaRPr sz="1200"/>
                    </a:p>
                  </a:txBody>
                  <a:tcPr marT="91425" marB="91425" marR="91425" marL="91425"/>
                </a:tc>
              </a:tr>
              <a:tr h="729275">
                <a:tc>
                  <a:txBody>
                    <a:bodyPr/>
                    <a:lstStyle/>
                    <a:p>
                      <a:pPr indent="0" lvl="0" marL="0" rtl="0" algn="l">
                        <a:spcBef>
                          <a:spcPts val="0"/>
                        </a:spcBef>
                        <a:spcAft>
                          <a:spcPts val="0"/>
                        </a:spcAft>
                        <a:buNone/>
                      </a:pPr>
                      <a:r>
                        <a:rPr b="1" lang="en" sz="1200"/>
                        <a:t>Author’s results on Set5 dataset</a:t>
                      </a:r>
                      <a:endParaRPr b="1"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PSNR: 32.46</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SSIM: 0.8968</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PSNR: 32.73</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SSIM: 0.9013</a:t>
                      </a:r>
                      <a:endParaRPr sz="1200"/>
                    </a:p>
                  </a:txBody>
                  <a:tcPr marT="91425" marB="91425" marR="91425" marL="91425"/>
                </a:tc>
                <a:tc>
                  <a:txBody>
                    <a:bodyPr/>
                    <a:lstStyle/>
                    <a:p>
                      <a:pPr indent="0" lvl="0" marL="0" rtl="0" algn="l">
                        <a:spcBef>
                          <a:spcPts val="0"/>
                        </a:spcBef>
                        <a:spcAft>
                          <a:spcPts val="0"/>
                        </a:spcAft>
                        <a:buNone/>
                      </a:pPr>
                      <a:r>
                        <a:rPr lang="en" sz="1200"/>
                        <a:t>PSNR: 29.40</a:t>
                      </a:r>
                      <a:endParaRPr sz="1200"/>
                    </a:p>
                    <a:p>
                      <a:pPr indent="0" lvl="0" marL="0" rtl="0" algn="l">
                        <a:spcBef>
                          <a:spcPts val="0"/>
                        </a:spcBef>
                        <a:spcAft>
                          <a:spcPts val="0"/>
                        </a:spcAft>
                        <a:buNone/>
                      </a:pPr>
                      <a:r>
                        <a:rPr lang="en" sz="1200"/>
                        <a:t>SSIM: 0.84</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PSNR: 32.73</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SSIM: 0.9011</a:t>
                      </a:r>
                      <a:endParaRPr sz="12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Hyperparameters</a:t>
            </a:r>
            <a:endParaRPr/>
          </a:p>
        </p:txBody>
      </p:sp>
      <p:graphicFrame>
        <p:nvGraphicFramePr>
          <p:cNvPr id="83" name="Google Shape;83;p17"/>
          <p:cNvGraphicFramePr/>
          <p:nvPr/>
        </p:nvGraphicFramePr>
        <p:xfrm>
          <a:off x="363350" y="789125"/>
          <a:ext cx="3000000" cy="3000000"/>
        </p:xfrm>
        <a:graphic>
          <a:graphicData uri="http://schemas.openxmlformats.org/drawingml/2006/table">
            <a:tbl>
              <a:tblPr>
                <a:noFill/>
                <a:tableStyleId>{046E10AF-B463-4027-BDFF-0920588CD272}</a:tableStyleId>
              </a:tblPr>
              <a:tblGrid>
                <a:gridCol w="2492775"/>
                <a:gridCol w="1502850"/>
                <a:gridCol w="1272775"/>
                <a:gridCol w="1508250"/>
                <a:gridCol w="1409075"/>
              </a:tblGrid>
              <a:tr h="396200">
                <a:tc>
                  <a:txBody>
                    <a:bodyPr/>
                    <a:lstStyle/>
                    <a:p>
                      <a:pPr indent="0" lvl="0" marL="0" rtl="0" algn="ctr">
                        <a:spcBef>
                          <a:spcPts val="0"/>
                        </a:spcBef>
                        <a:spcAft>
                          <a:spcPts val="0"/>
                        </a:spcAft>
                        <a:buNone/>
                      </a:pPr>
                      <a:r>
                        <a:rPr b="1" lang="en"/>
                        <a:t>Hyper Param</a:t>
                      </a:r>
                      <a:endParaRPr b="1"/>
                    </a:p>
                  </a:txBody>
                  <a:tcPr marT="91425" marB="91425" marR="91425" marL="91425"/>
                </a:tc>
                <a:tc>
                  <a:txBody>
                    <a:bodyPr/>
                    <a:lstStyle/>
                    <a:p>
                      <a:pPr indent="0" lvl="0" marL="0" rtl="0" algn="ctr">
                        <a:spcBef>
                          <a:spcPts val="0"/>
                        </a:spcBef>
                        <a:spcAft>
                          <a:spcPts val="0"/>
                        </a:spcAft>
                        <a:buNone/>
                      </a:pPr>
                      <a:r>
                        <a:rPr b="1" lang="en"/>
                        <a:t>EDSR</a:t>
                      </a:r>
                      <a:endParaRPr b="1"/>
                    </a:p>
                  </a:txBody>
                  <a:tcPr marT="91425" marB="91425" marR="91425" marL="91425"/>
                </a:tc>
                <a:tc>
                  <a:txBody>
                    <a:bodyPr/>
                    <a:lstStyle/>
                    <a:p>
                      <a:pPr indent="0" lvl="0" marL="0" rtl="0" algn="ctr">
                        <a:spcBef>
                          <a:spcPts val="0"/>
                        </a:spcBef>
                        <a:spcAft>
                          <a:spcPts val="0"/>
                        </a:spcAft>
                        <a:buNone/>
                      </a:pPr>
                      <a:r>
                        <a:rPr b="1" lang="en"/>
                        <a:t>RCAN</a:t>
                      </a:r>
                      <a:endParaRPr b="1"/>
                    </a:p>
                  </a:txBody>
                  <a:tcPr marT="91425" marB="91425" marR="91425" marL="91425"/>
                </a:tc>
                <a:tc>
                  <a:txBody>
                    <a:bodyPr/>
                    <a:lstStyle/>
                    <a:p>
                      <a:pPr indent="0" lvl="0" marL="0" rtl="0" algn="ctr">
                        <a:spcBef>
                          <a:spcPts val="0"/>
                        </a:spcBef>
                        <a:spcAft>
                          <a:spcPts val="0"/>
                        </a:spcAft>
                        <a:buNone/>
                      </a:pPr>
                      <a:r>
                        <a:rPr b="1" lang="en"/>
                        <a:t>SRGAN</a:t>
                      </a:r>
                      <a:endParaRPr b="1"/>
                    </a:p>
                  </a:txBody>
                  <a:tcPr marT="91425" marB="91425" marR="91425" marL="91425"/>
                </a:tc>
                <a:tc>
                  <a:txBody>
                    <a:bodyPr/>
                    <a:lstStyle/>
                    <a:p>
                      <a:pPr indent="0" lvl="0" marL="0" rtl="0" algn="ctr">
                        <a:spcBef>
                          <a:spcPts val="0"/>
                        </a:spcBef>
                        <a:spcAft>
                          <a:spcPts val="0"/>
                        </a:spcAft>
                        <a:buNone/>
                      </a:pPr>
                      <a:r>
                        <a:rPr b="1" lang="en"/>
                        <a:t>ESRGAN</a:t>
                      </a:r>
                      <a:endParaRPr b="1"/>
                    </a:p>
                  </a:txBody>
                  <a:tcPr marT="91425" marB="91425" marR="91425" marL="91425"/>
                </a:tc>
              </a:tr>
              <a:tr h="396200">
                <a:tc>
                  <a:txBody>
                    <a:bodyPr/>
                    <a:lstStyle/>
                    <a:p>
                      <a:pPr indent="0" lvl="0" marL="0" rtl="0" algn="ctr">
                        <a:spcBef>
                          <a:spcPts val="0"/>
                        </a:spcBef>
                        <a:spcAft>
                          <a:spcPts val="0"/>
                        </a:spcAft>
                        <a:buNone/>
                      </a:pPr>
                      <a:r>
                        <a:rPr b="1" lang="en"/>
                        <a:t>Training Dataset</a:t>
                      </a:r>
                      <a:endParaRPr b="1"/>
                    </a:p>
                  </a:txBody>
                  <a:tcPr marT="91425" marB="91425" marR="91425" marL="91425"/>
                </a:tc>
                <a:tc>
                  <a:txBody>
                    <a:bodyPr/>
                    <a:lstStyle/>
                    <a:p>
                      <a:pPr indent="0" lvl="0" marL="0" rtl="0" algn="ctr">
                        <a:spcBef>
                          <a:spcPts val="0"/>
                        </a:spcBef>
                        <a:spcAft>
                          <a:spcPts val="0"/>
                        </a:spcAft>
                        <a:buNone/>
                      </a:pPr>
                      <a:r>
                        <a:rPr lang="en"/>
                        <a:t>DIV2K</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DIV2K</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ImageNet</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DIV2K</a:t>
                      </a:r>
                      <a:endParaRPr/>
                    </a:p>
                  </a:txBody>
                  <a:tcPr marT="91425" marB="91425" marR="91425" marL="91425"/>
                </a:tc>
              </a:tr>
              <a:tr h="1249650">
                <a:tc>
                  <a:txBody>
                    <a:bodyPr/>
                    <a:lstStyle/>
                    <a:p>
                      <a:pPr indent="0" lvl="0" marL="0" rtl="0" algn="ctr">
                        <a:spcBef>
                          <a:spcPts val="0"/>
                        </a:spcBef>
                        <a:spcAft>
                          <a:spcPts val="0"/>
                        </a:spcAft>
                        <a:buNone/>
                      </a:pPr>
                      <a:r>
                        <a:rPr b="1" lang="en"/>
                        <a:t>Data Augmentation</a:t>
                      </a:r>
                      <a:endParaRPr b="1"/>
                    </a:p>
                  </a:txBody>
                  <a:tcPr marT="91425" marB="91425" marR="91425" marL="91425"/>
                </a:tc>
                <a:tc>
                  <a:txBody>
                    <a:bodyPr/>
                    <a:lstStyle/>
                    <a:p>
                      <a:pPr indent="0" lvl="0" marL="0" rtl="0" algn="ctr">
                        <a:spcBef>
                          <a:spcPts val="0"/>
                        </a:spcBef>
                        <a:spcAft>
                          <a:spcPts val="0"/>
                        </a:spcAft>
                        <a:buNone/>
                      </a:pPr>
                      <a:r>
                        <a:rPr lang="en"/>
                        <a:t>Flip &amp; rotation (x8) [done in EDSR+]</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Flip &amp; rotation (x8) [done in RCAN+]</a:t>
                      </a:r>
                      <a:endParaRPr>
                        <a:solidFill>
                          <a:schemeClr val="dk1"/>
                        </a:solidFill>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Flip &amp; rotation</a:t>
                      </a:r>
                      <a:endParaRPr/>
                    </a:p>
                  </a:txBody>
                  <a:tcPr marT="91425" marB="91425" marR="91425" marL="91425"/>
                </a:tc>
              </a:tr>
              <a:tr h="396200">
                <a:tc>
                  <a:txBody>
                    <a:bodyPr/>
                    <a:lstStyle/>
                    <a:p>
                      <a:pPr indent="0" lvl="0" marL="0" rtl="0" algn="ctr">
                        <a:spcBef>
                          <a:spcPts val="0"/>
                        </a:spcBef>
                        <a:spcAft>
                          <a:spcPts val="0"/>
                        </a:spcAft>
                        <a:buNone/>
                      </a:pPr>
                      <a:r>
                        <a:rPr b="1" lang="en"/>
                        <a:t>Mini batch size</a:t>
                      </a:r>
                      <a:endParaRPr b="1"/>
                    </a:p>
                  </a:txBody>
                  <a:tcPr marT="91425" marB="91425" marR="91425" marL="91425"/>
                </a:tc>
                <a:tc>
                  <a:txBody>
                    <a:bodyPr/>
                    <a:lstStyle/>
                    <a:p>
                      <a:pPr indent="0" lvl="0" marL="0" rtl="0" algn="ctr">
                        <a:spcBef>
                          <a:spcPts val="0"/>
                        </a:spcBef>
                        <a:spcAft>
                          <a:spcPts val="0"/>
                        </a:spcAft>
                        <a:buNone/>
                      </a:pPr>
                      <a:r>
                        <a:rPr lang="en"/>
                        <a:t>16</a:t>
                      </a:r>
                      <a:endParaRPr/>
                    </a:p>
                  </a:txBody>
                  <a:tcPr marT="91425" marB="91425" marR="91425" marL="91425"/>
                </a:tc>
                <a:tc>
                  <a:txBody>
                    <a:bodyPr/>
                    <a:lstStyle/>
                    <a:p>
                      <a:pPr indent="0" lvl="0" marL="0" rtl="0" algn="ctr">
                        <a:spcBef>
                          <a:spcPts val="0"/>
                        </a:spcBef>
                        <a:spcAft>
                          <a:spcPts val="0"/>
                        </a:spcAft>
                        <a:buNone/>
                      </a:pPr>
                      <a:r>
                        <a:rPr lang="en"/>
                        <a:t>16</a:t>
                      </a:r>
                      <a:endParaRPr/>
                    </a:p>
                  </a:txBody>
                  <a:tcPr marT="91425" marB="91425" marR="91425" marL="91425"/>
                </a:tc>
                <a:tc>
                  <a:txBody>
                    <a:bodyPr/>
                    <a:lstStyle/>
                    <a:p>
                      <a:pPr indent="0" lvl="0" marL="0" rtl="0" algn="ctr">
                        <a:spcBef>
                          <a:spcPts val="0"/>
                        </a:spcBef>
                        <a:spcAft>
                          <a:spcPts val="0"/>
                        </a:spcAft>
                        <a:buNone/>
                      </a:pPr>
                      <a:r>
                        <a:rPr lang="en"/>
                        <a:t>16</a:t>
                      </a:r>
                      <a:endParaRPr/>
                    </a:p>
                  </a:txBody>
                  <a:tcPr marT="91425" marB="91425" marR="91425" marL="91425"/>
                </a:tc>
                <a:tc>
                  <a:txBody>
                    <a:bodyPr/>
                    <a:lstStyle/>
                    <a:p>
                      <a:pPr indent="0" lvl="0" marL="0" rtl="0" algn="ctr">
                        <a:spcBef>
                          <a:spcPts val="0"/>
                        </a:spcBef>
                        <a:spcAft>
                          <a:spcPts val="0"/>
                        </a:spcAft>
                        <a:buNone/>
                      </a:pPr>
                      <a:r>
                        <a:rPr lang="en"/>
                        <a:t>16</a:t>
                      </a:r>
                      <a:endParaRPr/>
                    </a:p>
                  </a:txBody>
                  <a:tcPr marT="91425" marB="91425" marR="91425" marL="91425"/>
                </a:tc>
              </a:tr>
              <a:tr h="822925">
                <a:tc>
                  <a:txBody>
                    <a:bodyPr/>
                    <a:lstStyle/>
                    <a:p>
                      <a:pPr indent="0" lvl="0" marL="0" rtl="0" algn="ctr">
                        <a:spcBef>
                          <a:spcPts val="0"/>
                        </a:spcBef>
                        <a:spcAft>
                          <a:spcPts val="0"/>
                        </a:spcAft>
                        <a:buNone/>
                      </a:pPr>
                      <a:r>
                        <a:rPr b="1" lang="en"/>
                        <a:t>Depth </a:t>
                      </a:r>
                      <a:endParaRPr b="1"/>
                    </a:p>
                  </a:txBody>
                  <a:tcPr marT="91425" marB="91425" marR="91425" marL="91425"/>
                </a:tc>
                <a:tc>
                  <a:txBody>
                    <a:bodyPr/>
                    <a:lstStyle/>
                    <a:p>
                      <a:pPr indent="0" lvl="0" marL="0" rtl="0" algn="ctr">
                        <a:spcBef>
                          <a:spcPts val="0"/>
                        </a:spcBef>
                        <a:spcAft>
                          <a:spcPts val="0"/>
                        </a:spcAft>
                        <a:buNone/>
                      </a:pPr>
                      <a:r>
                        <a:rPr lang="en"/>
                        <a:t>32 ResBlocks </a:t>
                      </a:r>
                      <a:endParaRPr/>
                    </a:p>
                  </a:txBody>
                  <a:tcPr marT="91425" marB="91425" marR="91425" marL="91425"/>
                </a:tc>
                <a:tc>
                  <a:txBody>
                    <a:bodyPr/>
                    <a:lstStyle/>
                    <a:p>
                      <a:pPr indent="0" lvl="0" marL="0" rtl="0" algn="ctr">
                        <a:spcBef>
                          <a:spcPts val="0"/>
                        </a:spcBef>
                        <a:spcAft>
                          <a:spcPts val="0"/>
                        </a:spcAft>
                        <a:buNone/>
                      </a:pPr>
                      <a:r>
                        <a:rPr lang="en"/>
                        <a:t>10 </a:t>
                      </a:r>
                      <a:r>
                        <a:rPr lang="en">
                          <a:solidFill>
                            <a:schemeClr val="dk1"/>
                          </a:solidFill>
                        </a:rPr>
                        <a:t>RGs </a:t>
                      </a:r>
                      <a:endParaRPr>
                        <a:solidFill>
                          <a:schemeClr val="dk1"/>
                        </a:solidFill>
                      </a:endParaRPr>
                    </a:p>
                    <a:p>
                      <a:pPr indent="0" lvl="0" marL="0" rtl="0" algn="ctr">
                        <a:spcBef>
                          <a:spcPts val="0"/>
                        </a:spcBef>
                        <a:spcAft>
                          <a:spcPts val="0"/>
                        </a:spcAft>
                        <a:buNone/>
                      </a:pPr>
                      <a:r>
                        <a:rPr lang="en">
                          <a:solidFill>
                            <a:schemeClr val="dk1"/>
                          </a:solidFill>
                        </a:rPr>
                        <a:t>(20 RCABs in each)</a:t>
                      </a:r>
                      <a:endParaRPr/>
                    </a:p>
                  </a:txBody>
                  <a:tcPr marT="91425" marB="91425" marR="91425" marL="91425"/>
                </a:tc>
                <a:tc>
                  <a:txBody>
                    <a:bodyPr/>
                    <a:lstStyle/>
                    <a:p>
                      <a:pPr indent="0" lvl="0" marL="0" rtl="0" algn="ctr">
                        <a:spcBef>
                          <a:spcPts val="0"/>
                        </a:spcBef>
                        <a:spcAft>
                          <a:spcPts val="0"/>
                        </a:spcAft>
                        <a:buNone/>
                      </a:pPr>
                      <a:r>
                        <a:rPr lang="en"/>
                        <a:t>16 ResBlocks</a:t>
                      </a:r>
                      <a:endParaRPr/>
                    </a:p>
                  </a:txBody>
                  <a:tcPr marT="91425" marB="91425" marR="91425" marL="91425"/>
                </a:tc>
                <a:tc>
                  <a:txBody>
                    <a:bodyPr/>
                    <a:lstStyle/>
                    <a:p>
                      <a:pPr indent="0" lvl="0" marL="0" rtl="0" algn="ctr">
                        <a:spcBef>
                          <a:spcPts val="0"/>
                        </a:spcBef>
                        <a:spcAft>
                          <a:spcPts val="0"/>
                        </a:spcAft>
                        <a:buNone/>
                      </a:pPr>
                      <a:r>
                        <a:rPr lang="en"/>
                        <a:t>23</a:t>
                      </a:r>
                      <a:endParaRPr/>
                    </a:p>
                  </a:txBody>
                  <a:tcPr marT="91425" marB="91425" marR="91425" marL="91425"/>
                </a:tc>
              </a:tr>
              <a:tr h="822925">
                <a:tc>
                  <a:txBody>
                    <a:bodyPr/>
                    <a:lstStyle/>
                    <a:p>
                      <a:pPr indent="0" lvl="0" marL="0" rtl="0" algn="ctr">
                        <a:spcBef>
                          <a:spcPts val="0"/>
                        </a:spcBef>
                        <a:spcAft>
                          <a:spcPts val="0"/>
                        </a:spcAft>
                        <a:buClr>
                          <a:srgbClr val="000000"/>
                        </a:buClr>
                        <a:buSzPts val="1100"/>
                        <a:buFont typeface="Arial"/>
                        <a:buNone/>
                      </a:pPr>
                      <a:r>
                        <a:rPr b="1" lang="en"/>
                        <a:t>Upscaling Factor</a:t>
                      </a:r>
                      <a:endParaRPr b="1"/>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2x/3x/4x/8x</a:t>
                      </a:r>
                      <a:endParaRPr/>
                    </a:p>
                  </a:txBody>
                  <a:tcPr marT="91425" marB="91425" marR="91425" marL="91425"/>
                </a:tc>
                <a:tc>
                  <a:txBody>
                    <a:bodyPr/>
                    <a:lstStyle/>
                    <a:p>
                      <a:pPr indent="0" lvl="0" marL="0" rtl="0" algn="ctr">
                        <a:spcBef>
                          <a:spcPts val="0"/>
                        </a:spcBef>
                        <a:spcAft>
                          <a:spcPts val="0"/>
                        </a:spcAft>
                        <a:buNone/>
                      </a:pPr>
                      <a:r>
                        <a:rPr lang="en"/>
                        <a:t>2x</a:t>
                      </a:r>
                      <a:r>
                        <a:rPr lang="en">
                          <a:solidFill>
                            <a:schemeClr val="dk1"/>
                          </a:solidFill>
                        </a:rPr>
                        <a:t>/3x</a:t>
                      </a:r>
                      <a:r>
                        <a:rPr lang="en"/>
                        <a:t>/4x/8x</a:t>
                      </a:r>
                      <a:endParaRPr>
                        <a:solidFill>
                          <a:srgbClr val="000000"/>
                        </a:solidFill>
                      </a:endParaRPr>
                    </a:p>
                  </a:txBody>
                  <a:tcPr marT="91425" marB="91425" marR="91425" marL="91425"/>
                </a:tc>
                <a:tc>
                  <a:txBody>
                    <a:bodyPr/>
                    <a:lstStyle/>
                    <a:p>
                      <a:pPr indent="0" lvl="0" marL="0" rtl="0" algn="ctr">
                        <a:spcBef>
                          <a:spcPts val="0"/>
                        </a:spcBef>
                        <a:spcAft>
                          <a:spcPts val="0"/>
                        </a:spcAft>
                        <a:buNone/>
                      </a:pPr>
                      <a:r>
                        <a:rPr lang="en"/>
                        <a:t>4x</a:t>
                      </a:r>
                      <a:endParaRPr>
                        <a:solidFill>
                          <a:srgbClr val="000000"/>
                        </a:solidFill>
                      </a:endParaRPr>
                    </a:p>
                  </a:txBody>
                  <a:tcPr marT="91425" marB="91425" marR="91425" marL="91425"/>
                </a:tc>
                <a:tc>
                  <a:txBody>
                    <a:bodyPr/>
                    <a:lstStyle/>
                    <a:p>
                      <a:pPr indent="0" lvl="0" marL="0" rtl="0" algn="ctr">
                        <a:spcBef>
                          <a:spcPts val="0"/>
                        </a:spcBef>
                        <a:spcAft>
                          <a:spcPts val="0"/>
                        </a:spcAft>
                        <a:buNone/>
                      </a:pPr>
                      <a:r>
                        <a:rPr lang="en"/>
                        <a:t>4x</a:t>
                      </a:r>
                      <a:endParaRPr>
                        <a:solidFill>
                          <a:srgbClr val="000000"/>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603575" y="2495775"/>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LR Input Image</a:t>
            </a:r>
            <a:endParaRPr b="1"/>
          </a:p>
        </p:txBody>
      </p:sp>
      <p:sp>
        <p:nvSpPr>
          <p:cNvPr id="89" name="Google Shape;89;p18"/>
          <p:cNvSpPr txBox="1"/>
          <p:nvPr/>
        </p:nvSpPr>
        <p:spPr>
          <a:xfrm>
            <a:off x="3282125" y="4634125"/>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ESRGAN</a:t>
            </a:r>
            <a:endParaRPr b="1"/>
          </a:p>
        </p:txBody>
      </p:sp>
      <p:sp>
        <p:nvSpPr>
          <p:cNvPr id="90" name="Google Shape;90;p18"/>
          <p:cNvSpPr txBox="1"/>
          <p:nvPr/>
        </p:nvSpPr>
        <p:spPr>
          <a:xfrm>
            <a:off x="3207025" y="2511525"/>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EDSR</a:t>
            </a:r>
            <a:endParaRPr b="1"/>
          </a:p>
        </p:txBody>
      </p:sp>
      <p:sp>
        <p:nvSpPr>
          <p:cNvPr id="91" name="Google Shape;91;p18"/>
          <p:cNvSpPr txBox="1"/>
          <p:nvPr/>
        </p:nvSpPr>
        <p:spPr>
          <a:xfrm>
            <a:off x="504413" y="4602621"/>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SRGAN</a:t>
            </a:r>
            <a:endParaRPr b="1"/>
          </a:p>
        </p:txBody>
      </p:sp>
      <p:sp>
        <p:nvSpPr>
          <p:cNvPr id="92" name="Google Shape;92;p18"/>
          <p:cNvSpPr txBox="1"/>
          <p:nvPr/>
        </p:nvSpPr>
        <p:spPr>
          <a:xfrm>
            <a:off x="5750925" y="2511525"/>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RCAN</a:t>
            </a:r>
            <a:endParaRPr b="1"/>
          </a:p>
        </p:txBody>
      </p:sp>
      <p:sp>
        <p:nvSpPr>
          <p:cNvPr id="93" name="Google Shape;93;p18"/>
          <p:cNvSpPr txBox="1"/>
          <p:nvPr/>
        </p:nvSpPr>
        <p:spPr>
          <a:xfrm>
            <a:off x="5745325" y="4557925"/>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HR Ground Truth</a:t>
            </a:r>
            <a:endParaRPr b="1"/>
          </a:p>
        </p:txBody>
      </p:sp>
      <p:pic>
        <p:nvPicPr>
          <p:cNvPr id="94" name="Google Shape;94;p18"/>
          <p:cNvPicPr preferRelativeResize="0"/>
          <p:nvPr/>
        </p:nvPicPr>
        <p:blipFill rotWithShape="1">
          <a:blip r:embed="rId3">
            <a:alphaModFix/>
          </a:blip>
          <a:srcRect b="62398" l="0" r="68535" t="8968"/>
          <a:stretch/>
        </p:blipFill>
        <p:spPr>
          <a:xfrm>
            <a:off x="969025" y="895875"/>
            <a:ext cx="1772625" cy="1613135"/>
          </a:xfrm>
          <a:prstGeom prst="rect">
            <a:avLst/>
          </a:prstGeom>
          <a:noFill/>
          <a:ln>
            <a:noFill/>
          </a:ln>
        </p:spPr>
      </p:pic>
      <p:pic>
        <p:nvPicPr>
          <p:cNvPr id="95" name="Google Shape;95;p18"/>
          <p:cNvPicPr preferRelativeResize="0"/>
          <p:nvPr/>
        </p:nvPicPr>
        <p:blipFill rotWithShape="1">
          <a:blip r:embed="rId4">
            <a:alphaModFix/>
          </a:blip>
          <a:srcRect b="62512" l="-1256" r="68778" t="9124"/>
          <a:stretch/>
        </p:blipFill>
        <p:spPr>
          <a:xfrm>
            <a:off x="892826" y="3028950"/>
            <a:ext cx="1772623" cy="1548000"/>
          </a:xfrm>
          <a:prstGeom prst="rect">
            <a:avLst/>
          </a:prstGeom>
          <a:noFill/>
          <a:ln>
            <a:noFill/>
          </a:ln>
        </p:spPr>
      </p:pic>
      <p:pic>
        <p:nvPicPr>
          <p:cNvPr id="96" name="Google Shape;96;p18"/>
          <p:cNvPicPr preferRelativeResize="0"/>
          <p:nvPr/>
        </p:nvPicPr>
        <p:blipFill rotWithShape="1">
          <a:blip r:embed="rId5">
            <a:alphaModFix/>
          </a:blip>
          <a:srcRect b="61362" l="0" r="68561" t="8620"/>
          <a:stretch/>
        </p:blipFill>
        <p:spPr>
          <a:xfrm>
            <a:off x="3643950" y="895875"/>
            <a:ext cx="1701050" cy="1624107"/>
          </a:xfrm>
          <a:prstGeom prst="rect">
            <a:avLst/>
          </a:prstGeom>
          <a:noFill/>
          <a:ln>
            <a:noFill/>
          </a:ln>
        </p:spPr>
      </p:pic>
      <p:pic>
        <p:nvPicPr>
          <p:cNvPr id="97" name="Google Shape;97;p18"/>
          <p:cNvPicPr preferRelativeResize="0"/>
          <p:nvPr/>
        </p:nvPicPr>
        <p:blipFill rotWithShape="1">
          <a:blip r:embed="rId6">
            <a:alphaModFix/>
          </a:blip>
          <a:srcRect b="60864" l="0" r="68363" t="8851"/>
          <a:stretch/>
        </p:blipFill>
        <p:spPr>
          <a:xfrm>
            <a:off x="6212225" y="3028950"/>
            <a:ext cx="1617219" cy="1548000"/>
          </a:xfrm>
          <a:prstGeom prst="rect">
            <a:avLst/>
          </a:prstGeom>
          <a:noFill/>
          <a:ln>
            <a:noFill/>
          </a:ln>
        </p:spPr>
      </p:pic>
      <p:pic>
        <p:nvPicPr>
          <p:cNvPr id="98" name="Google Shape;98;p18"/>
          <p:cNvPicPr preferRelativeResize="0"/>
          <p:nvPr/>
        </p:nvPicPr>
        <p:blipFill rotWithShape="1">
          <a:blip r:embed="rId7">
            <a:alphaModFix/>
          </a:blip>
          <a:srcRect b="60872" l="0" r="69939" t="8395"/>
          <a:stretch/>
        </p:blipFill>
        <p:spPr>
          <a:xfrm>
            <a:off x="6175888" y="895875"/>
            <a:ext cx="1653550" cy="1624100"/>
          </a:xfrm>
          <a:prstGeom prst="rect">
            <a:avLst/>
          </a:prstGeom>
          <a:noFill/>
          <a:ln>
            <a:noFill/>
          </a:ln>
        </p:spPr>
      </p:pic>
      <p:pic>
        <p:nvPicPr>
          <p:cNvPr id="99" name="Google Shape;99;p18"/>
          <p:cNvPicPr preferRelativeResize="0"/>
          <p:nvPr/>
        </p:nvPicPr>
        <p:blipFill rotWithShape="1">
          <a:blip r:embed="rId8">
            <a:alphaModFix/>
          </a:blip>
          <a:srcRect b="60632" l="0" r="68332" t="9459"/>
          <a:stretch/>
        </p:blipFill>
        <p:spPr>
          <a:xfrm>
            <a:off x="3666675" y="3055554"/>
            <a:ext cx="1653550" cy="1561647"/>
          </a:xfrm>
          <a:prstGeom prst="rect">
            <a:avLst/>
          </a:prstGeom>
          <a:noFill/>
          <a:ln>
            <a:noFill/>
          </a:ln>
        </p:spPr>
      </p:pic>
      <p:sp>
        <p:nvSpPr>
          <p:cNvPr id="100" name="Google Shape;100;p1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Qualitative Results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Quantitative</a:t>
            </a:r>
            <a:r>
              <a:rPr lang="en"/>
              <a:t> Metrics</a:t>
            </a:r>
            <a:endParaRPr/>
          </a:p>
        </p:txBody>
      </p:sp>
      <p:sp>
        <p:nvSpPr>
          <p:cNvPr id="106" name="Google Shape;106;p19"/>
          <p:cNvSpPr txBox="1"/>
          <p:nvPr/>
        </p:nvSpPr>
        <p:spPr>
          <a:xfrm>
            <a:off x="483375" y="1127850"/>
            <a:ext cx="8217300" cy="33123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b="1" lang="en" sz="1600">
                <a:solidFill>
                  <a:schemeClr val="dk2"/>
                </a:solidFill>
              </a:rPr>
              <a:t>Full Reference Metrics</a:t>
            </a:r>
            <a:endParaRPr b="1" sz="1600">
              <a:solidFill>
                <a:schemeClr val="dk2"/>
              </a:solidFill>
            </a:endParaRPr>
          </a:p>
          <a:p>
            <a:pPr indent="-330200" lvl="0" marL="457200" marR="0" rtl="0" algn="l">
              <a:lnSpc>
                <a:spcPct val="115000"/>
              </a:lnSpc>
              <a:spcBef>
                <a:spcPts val="1200"/>
              </a:spcBef>
              <a:spcAft>
                <a:spcPts val="0"/>
              </a:spcAft>
              <a:buClr>
                <a:schemeClr val="dk2"/>
              </a:buClr>
              <a:buSzPts val="1600"/>
              <a:buChar char="●"/>
            </a:pPr>
            <a:r>
              <a:rPr lang="en" sz="1600">
                <a:solidFill>
                  <a:schemeClr val="dk2"/>
                </a:solidFill>
              </a:rPr>
              <a:t>Full-reference algorithms compare the input image against a pristine reference image with no distortion.</a:t>
            </a:r>
            <a:endParaRPr sz="1600">
              <a:solidFill>
                <a:schemeClr val="dk2"/>
              </a:solidFill>
            </a:endParaRPr>
          </a:p>
          <a:p>
            <a:pPr indent="-330200" lvl="0" marL="457200" marR="0" rtl="0" algn="l">
              <a:lnSpc>
                <a:spcPct val="115000"/>
              </a:lnSpc>
              <a:spcBef>
                <a:spcPts val="0"/>
              </a:spcBef>
              <a:spcAft>
                <a:spcPts val="0"/>
              </a:spcAft>
              <a:buClr>
                <a:schemeClr val="dk2"/>
              </a:buClr>
              <a:buSzPts val="1600"/>
              <a:buChar char="●"/>
            </a:pPr>
            <a:r>
              <a:rPr lang="en" sz="1600">
                <a:solidFill>
                  <a:schemeClr val="dk2"/>
                </a:solidFill>
              </a:rPr>
              <a:t>PSNR, SSIM, IFC, VIF</a:t>
            </a:r>
            <a:endParaRPr sz="1600">
              <a:solidFill>
                <a:schemeClr val="dk2"/>
              </a:solidFill>
            </a:endParaRPr>
          </a:p>
          <a:p>
            <a:pPr indent="0" lvl="0" marL="0" marR="0" rtl="0" algn="l">
              <a:lnSpc>
                <a:spcPct val="115000"/>
              </a:lnSpc>
              <a:spcBef>
                <a:spcPts val="1200"/>
              </a:spcBef>
              <a:spcAft>
                <a:spcPts val="0"/>
              </a:spcAft>
              <a:buNone/>
            </a:pPr>
            <a:r>
              <a:t/>
            </a:r>
            <a:endParaRPr sz="1600">
              <a:solidFill>
                <a:schemeClr val="dk2"/>
              </a:solidFill>
            </a:endParaRPr>
          </a:p>
          <a:p>
            <a:pPr indent="0" lvl="0" marL="0" marR="0" rtl="0" algn="l">
              <a:lnSpc>
                <a:spcPct val="115000"/>
              </a:lnSpc>
              <a:spcBef>
                <a:spcPts val="1200"/>
              </a:spcBef>
              <a:spcAft>
                <a:spcPts val="0"/>
              </a:spcAft>
              <a:buNone/>
            </a:pPr>
            <a:r>
              <a:rPr b="1" lang="en" sz="1600">
                <a:solidFill>
                  <a:schemeClr val="dk2"/>
                </a:solidFill>
              </a:rPr>
              <a:t>No reference Metrics</a:t>
            </a:r>
            <a:endParaRPr b="1" sz="1600">
              <a:solidFill>
                <a:schemeClr val="dk2"/>
              </a:solidFill>
            </a:endParaRPr>
          </a:p>
          <a:p>
            <a:pPr indent="-330200" lvl="0" marL="457200" marR="0" rtl="0" algn="l">
              <a:lnSpc>
                <a:spcPct val="115000"/>
              </a:lnSpc>
              <a:spcBef>
                <a:spcPts val="1200"/>
              </a:spcBef>
              <a:spcAft>
                <a:spcPts val="0"/>
              </a:spcAft>
              <a:buClr>
                <a:schemeClr val="dk2"/>
              </a:buClr>
              <a:buSzPts val="1600"/>
              <a:buChar char="●"/>
            </a:pPr>
            <a:r>
              <a:rPr lang="en" sz="1600">
                <a:solidFill>
                  <a:schemeClr val="dk2"/>
                </a:solidFill>
              </a:rPr>
              <a:t>No-reference algorithms use statistical features of the input image to evaluate the image quality.</a:t>
            </a:r>
            <a:endParaRPr sz="1600">
              <a:solidFill>
                <a:schemeClr val="dk2"/>
              </a:solidFill>
            </a:endParaRPr>
          </a:p>
          <a:p>
            <a:pPr indent="-330200" lvl="0" marL="457200" marR="0" rtl="0" algn="l">
              <a:lnSpc>
                <a:spcPct val="115000"/>
              </a:lnSpc>
              <a:spcBef>
                <a:spcPts val="0"/>
              </a:spcBef>
              <a:spcAft>
                <a:spcPts val="0"/>
              </a:spcAft>
              <a:buClr>
                <a:schemeClr val="dk2"/>
              </a:buClr>
              <a:buSzPts val="1600"/>
              <a:buChar char="●"/>
            </a:pPr>
            <a:r>
              <a:rPr lang="en" sz="1600">
                <a:solidFill>
                  <a:schemeClr val="dk2"/>
                </a:solidFill>
              </a:rPr>
              <a:t>NIQE, Perceptual Index</a:t>
            </a:r>
            <a:endParaRPr sz="16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12" name="Google Shape;112;p20"/>
          <p:cNvSpPr txBox="1"/>
          <p:nvPr>
            <p:ph idx="1" type="body"/>
          </p:nvPr>
        </p:nvSpPr>
        <p:spPr>
          <a:xfrm>
            <a:off x="311700" y="923875"/>
            <a:ext cx="8520600" cy="4021500"/>
          </a:xfrm>
          <a:prstGeom prst="rect">
            <a:avLst/>
          </a:prstGeom>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SzPts val="1450"/>
              <a:buChar char="●"/>
            </a:pPr>
            <a:r>
              <a:rPr lang="en" sz="1450"/>
              <a:t>While SRGAN argues that batch normalization leads to faster convergence, ESDR argues that BN leads to inflexibility in the output range with more parameters to learn and ESRGAN avoids BN due to artifacts in the output images. Since, the use of BN is debatable, </a:t>
            </a:r>
            <a:r>
              <a:rPr b="1" lang="en" sz="1450"/>
              <a:t>we would train two experimental models and compare with/without BN</a:t>
            </a:r>
            <a:r>
              <a:rPr lang="en" sz="1450"/>
              <a:t>.</a:t>
            </a:r>
            <a:endParaRPr sz="1450"/>
          </a:p>
          <a:p>
            <a:pPr indent="0" lvl="0" marL="457200" rtl="0" algn="l">
              <a:lnSpc>
                <a:spcPct val="100000"/>
              </a:lnSpc>
              <a:spcBef>
                <a:spcPts val="1200"/>
              </a:spcBef>
              <a:spcAft>
                <a:spcPts val="0"/>
              </a:spcAft>
              <a:buSzPts val="523"/>
              <a:buNone/>
            </a:pPr>
            <a:r>
              <a:t/>
            </a:r>
            <a:endParaRPr sz="1450"/>
          </a:p>
          <a:p>
            <a:pPr indent="-320675" lvl="0" marL="457200" rtl="0" algn="l">
              <a:lnSpc>
                <a:spcPct val="100000"/>
              </a:lnSpc>
              <a:spcBef>
                <a:spcPts val="0"/>
              </a:spcBef>
              <a:spcAft>
                <a:spcPts val="0"/>
              </a:spcAft>
              <a:buSzPts val="1450"/>
              <a:buChar char="●"/>
            </a:pPr>
            <a:r>
              <a:rPr lang="en" sz="1450"/>
              <a:t>From all the models, we have concluded that using residual connections have outperformed the benchmarks. So it would be a good idea to </a:t>
            </a:r>
            <a:r>
              <a:rPr b="1" lang="en" sz="1450"/>
              <a:t>keep residual/dense nets</a:t>
            </a:r>
            <a:r>
              <a:rPr lang="en" sz="1450"/>
              <a:t> in the final architecture along with short and long skip connections. Also, it has been suggested that deeper networks perform better than wider ones (for Super Resolution), so residual nets would help train better.</a:t>
            </a:r>
            <a:endParaRPr sz="1450"/>
          </a:p>
          <a:p>
            <a:pPr indent="0" lvl="0" marL="0" rtl="0" algn="l">
              <a:lnSpc>
                <a:spcPct val="100000"/>
              </a:lnSpc>
              <a:spcBef>
                <a:spcPts val="1200"/>
              </a:spcBef>
              <a:spcAft>
                <a:spcPts val="0"/>
              </a:spcAft>
              <a:buSzPts val="523"/>
              <a:buNone/>
            </a:pPr>
            <a:r>
              <a:t/>
            </a:r>
            <a:endParaRPr sz="1450"/>
          </a:p>
          <a:p>
            <a:pPr indent="-320675" lvl="0" marL="457200" rtl="0" algn="l">
              <a:lnSpc>
                <a:spcPct val="100000"/>
              </a:lnSpc>
              <a:spcBef>
                <a:spcPts val="0"/>
              </a:spcBef>
              <a:spcAft>
                <a:spcPts val="0"/>
              </a:spcAft>
              <a:buSzPts val="1450"/>
              <a:buChar char="●"/>
            </a:pPr>
            <a:r>
              <a:rPr lang="en" sz="1450"/>
              <a:t>The experimental models will be </a:t>
            </a:r>
            <a:r>
              <a:rPr b="1" lang="en" sz="1450"/>
              <a:t>trained on DIV2K dataset </a:t>
            </a:r>
            <a:r>
              <a:rPr lang="en" sz="1450"/>
              <a:t>and tested on Set5, Set14, Urban100 and BSD100 datasets for comparing with the benchmark models.</a:t>
            </a:r>
            <a:endParaRPr sz="1450"/>
          </a:p>
          <a:p>
            <a:pPr indent="0" lvl="0" marL="457200" rtl="0" algn="l">
              <a:lnSpc>
                <a:spcPct val="100000"/>
              </a:lnSpc>
              <a:spcBef>
                <a:spcPts val="1200"/>
              </a:spcBef>
              <a:spcAft>
                <a:spcPts val="0"/>
              </a:spcAft>
              <a:buSzPts val="523"/>
              <a:buNone/>
            </a:pPr>
            <a:r>
              <a:t/>
            </a:r>
            <a:endParaRPr sz="1450"/>
          </a:p>
          <a:p>
            <a:pPr indent="-320675" lvl="0" marL="457200" rtl="0" algn="l">
              <a:lnSpc>
                <a:spcPct val="100000"/>
              </a:lnSpc>
              <a:spcBef>
                <a:spcPts val="0"/>
              </a:spcBef>
              <a:spcAft>
                <a:spcPts val="0"/>
              </a:spcAft>
              <a:buSzPts val="1450"/>
              <a:buChar char="●"/>
            </a:pPr>
            <a:r>
              <a:rPr lang="en" sz="1450"/>
              <a:t>We will </a:t>
            </a:r>
            <a:r>
              <a:rPr b="1" lang="en" sz="1450"/>
              <a:t>use a modified loss function</a:t>
            </a:r>
            <a:r>
              <a:rPr lang="en" sz="1450"/>
              <a:t> </a:t>
            </a:r>
            <a:r>
              <a:rPr b="1" lang="en" sz="1450"/>
              <a:t>which is a </a:t>
            </a:r>
            <a:r>
              <a:rPr b="1" lang="en" sz="1450"/>
              <a:t>linear</a:t>
            </a:r>
            <a:r>
              <a:rPr b="1" lang="en" sz="1450"/>
              <a:t> combination of L</a:t>
            </a:r>
            <a:r>
              <a:rPr b="1" baseline="-25000" lang="en" sz="1450"/>
              <a:t>1</a:t>
            </a:r>
            <a:r>
              <a:rPr b="1" lang="en" sz="1450"/>
              <a:t> and L</a:t>
            </a:r>
            <a:r>
              <a:rPr b="1" baseline="-25000" lang="en" sz="1450"/>
              <a:t>perceptual</a:t>
            </a:r>
            <a:r>
              <a:rPr baseline="-25000" lang="en" sz="1450"/>
              <a:t> </a:t>
            </a:r>
            <a:r>
              <a:rPr lang="en" sz="1450"/>
              <a:t>in order to take into optimise both PSNR &amp; perceptual quality of the SR image.</a:t>
            </a:r>
            <a:endParaRPr sz="14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Plans</a:t>
            </a:r>
            <a:endParaRPr/>
          </a:p>
        </p:txBody>
      </p:sp>
      <p:sp>
        <p:nvSpPr>
          <p:cNvPr id="118" name="Google Shape;118;p21"/>
          <p:cNvSpPr txBox="1"/>
          <p:nvPr>
            <p:ph idx="1" type="body"/>
          </p:nvPr>
        </p:nvSpPr>
        <p:spPr>
          <a:xfrm>
            <a:off x="311700" y="1152475"/>
            <a:ext cx="8520600" cy="372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Approach 1:</a:t>
            </a:r>
            <a:endParaRPr/>
          </a:p>
          <a:p>
            <a:pPr indent="0" lvl="0" marL="0" rtl="0" algn="l">
              <a:spcBef>
                <a:spcPts val="1200"/>
              </a:spcBef>
              <a:spcAft>
                <a:spcPts val="0"/>
              </a:spcAft>
              <a:buNone/>
            </a:pPr>
            <a:r>
              <a:rPr lang="en"/>
              <a:t>Even though RCAN results in high PSNR values and capturing complex features of an image, it fails to deliver good perceptual loss. We intend to experiment and modify the loss functions in RCAN to deliver better results.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Approach 2:</a:t>
            </a:r>
            <a:endParaRPr/>
          </a:p>
          <a:p>
            <a:pPr indent="0" lvl="0" marL="0" rtl="0" algn="l">
              <a:spcBef>
                <a:spcPts val="1200"/>
              </a:spcBef>
              <a:spcAft>
                <a:spcPts val="0"/>
              </a:spcAft>
              <a:buNone/>
            </a:pPr>
            <a:r>
              <a:rPr lang="en"/>
              <a:t>Improving the ESRGAN to take Channel Attention(as in RCAN) into account as well, as this might lead to better overall learning and better PSNR values in the architecture.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