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770107-4D89-4C9C-A672-6077664DFB9F}">
  <a:tblStyle styleId="{51770107-4D89-4C9C-A672-6077664DFB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95adb0fd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95adb0f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9c6a18e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9c6a18e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795adb0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795adb0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795adb0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795adb0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95adb0f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795adb0f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795adb0f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795adb0f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795adb0f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795adb0f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795adb0f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795adb0f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01775" y="1485750"/>
            <a:ext cx="8520600" cy="24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Experimental Architecture &amp; Loss Function Analysis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Metrics Observations</a:t>
            </a:r>
            <a:endParaRPr sz="370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(Excel Sheet)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1: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Investigating  Loss Functions</a:t>
            </a:r>
            <a:endParaRPr/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Single Image Super Resolution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10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Functions*</a:t>
            </a:r>
            <a:endParaRPr/>
          </a:p>
        </p:txBody>
      </p:sp>
      <p:graphicFrame>
        <p:nvGraphicFramePr>
          <p:cNvPr id="72" name="Google Shape;72;p16"/>
          <p:cNvGraphicFramePr/>
          <p:nvPr/>
        </p:nvGraphicFramePr>
        <p:xfrm>
          <a:off x="308250" y="72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{51770107-4D89-4C9C-A672-6077664DFB9F}</a:tableStyleId>
              </a:tblPr>
              <a:tblGrid>
                <a:gridCol w="1092675"/>
                <a:gridCol w="6413275"/>
                <a:gridCol w="1116775"/>
              </a:tblGrid>
              <a:tr h="70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Loss Function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Comments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Will Use?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78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 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Maximises PSNR however restricts model to pixel space only and results in low quality images.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8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L1 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Results in good quality images while also restricting the model in pixel space thus maximising PSNR values. Since, our focus is on constraining to </a:t>
                      </a:r>
                      <a:r>
                        <a:rPr lang="en"/>
                        <a:t>perceptual</a:t>
                      </a:r>
                      <a:r>
                        <a:rPr lang="en"/>
                        <a:t> quality than pixel quality, we can use L1 only to instantiate our model in a 2 step training process or as a part of our loss function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8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VGG 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good placeholder to capture the perceptual quality loss and used extensively in GANs. Constraints the model on </a:t>
                      </a:r>
                      <a:r>
                        <a:rPr lang="en"/>
                        <a:t>feature</a:t>
                      </a:r>
                      <a:r>
                        <a:rPr lang="en"/>
                        <a:t> space rather than pixel space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8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LPIPS 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recently introduced perceptual loss function that minimises the LPIPS score for the images. Outperforms VGG Loss for extreme SR (16x or more upscaling)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Experiment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" name="Google Shape;73;p16"/>
          <p:cNvSpPr txBox="1"/>
          <p:nvPr/>
        </p:nvSpPr>
        <p:spPr>
          <a:xfrm>
            <a:off x="155850" y="4690850"/>
            <a:ext cx="62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*  </a:t>
            </a:r>
            <a:r>
              <a:rPr lang="en"/>
              <a:t>For Generator in case of GAN based Models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r>
              <a:rPr lang="en"/>
              <a:t> of Discriminators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07875" y="94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{51770107-4D89-4C9C-A672-6077664DFB9F}</a:tableStyleId>
              </a:tblPr>
              <a:tblGrid>
                <a:gridCol w="2289950"/>
                <a:gridCol w="6238300"/>
              </a:tblGrid>
              <a:tr h="65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Discriminator 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Comments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5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Standard discriminator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Decides whether the given image is real or fake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Relativistic discriminator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Decides whether the given image is more real than fake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Domain discriminator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Decides what domain does the image most closely relates to (domain here refers to LR, SR or HR image)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U-net based discriminator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Consists of a U-net based encoder-decoder </a:t>
                      </a:r>
                      <a:r>
                        <a:rPr lang="en"/>
                        <a:t>architecture</a:t>
                      </a:r>
                      <a:r>
                        <a:rPr lang="en"/>
                        <a:t> that gives pixel level feedback as well. Has been explored for retaining finer details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" name="Google Shape;80;p17"/>
          <p:cNvSpPr txBox="1"/>
          <p:nvPr/>
        </p:nvSpPr>
        <p:spPr>
          <a:xfrm>
            <a:off x="311700" y="4385275"/>
            <a:ext cx="809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keeping the discriminator flexible so as to try finding the discriminator best suited to our needs.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LPIPS Score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3129075"/>
            <a:ext cx="85206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means further/more different. Lower means more similar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ound that deep network activations work surprisingly well as a perceptual similarity metric. This was true across network architectures SqueezeNet, AlexNet, and VGG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500" y="1076276"/>
            <a:ext cx="7084378" cy="18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chosen Loss Function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2172700" y="2327400"/>
            <a:ext cx="392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Total Loss = L1 + 𝝀*L</a:t>
            </a:r>
            <a:r>
              <a:rPr b="1" baseline="-25000" lang="en" sz="1800">
                <a:solidFill>
                  <a:schemeClr val="dk2"/>
                </a:solidFill>
              </a:rPr>
              <a:t>percep</a:t>
            </a:r>
            <a:r>
              <a:rPr b="1" lang="en" sz="1800">
                <a:solidFill>
                  <a:schemeClr val="dk2"/>
                </a:solidFill>
              </a:rPr>
              <a:t> + μ*L</a:t>
            </a:r>
            <a:r>
              <a:rPr b="1" baseline="-25000" lang="en" sz="1800">
                <a:solidFill>
                  <a:schemeClr val="dk2"/>
                </a:solidFill>
              </a:rPr>
              <a:t>adv </a:t>
            </a:r>
            <a:endParaRPr b="1"/>
          </a:p>
        </p:txBody>
      </p:sp>
      <p:sp>
        <p:nvSpPr>
          <p:cNvPr id="94" name="Google Shape;94;p19"/>
          <p:cNvSpPr txBox="1"/>
          <p:nvPr/>
        </p:nvSpPr>
        <p:spPr>
          <a:xfrm>
            <a:off x="2097400" y="1025388"/>
            <a:ext cx="350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L</a:t>
            </a:r>
            <a:r>
              <a:rPr b="1" baseline="-25000" lang="en" sz="1800">
                <a:solidFill>
                  <a:schemeClr val="dk2"/>
                </a:solidFill>
              </a:rPr>
              <a:t>percep = </a:t>
            </a:r>
            <a:r>
              <a:rPr b="1" lang="en" sz="1800">
                <a:solidFill>
                  <a:schemeClr val="dk2"/>
                </a:solidFill>
              </a:rPr>
              <a:t>𝝀</a:t>
            </a:r>
            <a:r>
              <a:rPr b="1" baseline="-25000" lang="en" sz="1800">
                <a:solidFill>
                  <a:schemeClr val="dk2"/>
                </a:solidFill>
              </a:rPr>
              <a:t>LPIPS</a:t>
            </a:r>
            <a:r>
              <a:rPr b="1" lang="en" sz="1800">
                <a:solidFill>
                  <a:schemeClr val="dk2"/>
                </a:solidFill>
              </a:rPr>
              <a:t>*L</a:t>
            </a:r>
            <a:r>
              <a:rPr b="1" baseline="-25000" lang="en" sz="1800">
                <a:solidFill>
                  <a:schemeClr val="dk2"/>
                </a:solidFill>
              </a:rPr>
              <a:t>LPIPS</a:t>
            </a:r>
            <a:endParaRPr b="1"/>
          </a:p>
        </p:txBody>
      </p:sp>
      <p:sp>
        <p:nvSpPr>
          <p:cNvPr id="95" name="Google Shape;95;p19"/>
          <p:cNvSpPr txBox="1"/>
          <p:nvPr/>
        </p:nvSpPr>
        <p:spPr>
          <a:xfrm>
            <a:off x="2172700" y="1647175"/>
            <a:ext cx="392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L</a:t>
            </a:r>
            <a:r>
              <a:rPr b="1" baseline="-25000" lang="en" sz="1800">
                <a:solidFill>
                  <a:schemeClr val="dk2"/>
                </a:solidFill>
              </a:rPr>
              <a:t>Gan</a:t>
            </a:r>
            <a:r>
              <a:rPr b="1" lang="en" sz="1800">
                <a:solidFill>
                  <a:schemeClr val="dk2"/>
                </a:solidFill>
              </a:rPr>
              <a:t> = 𝝀*L</a:t>
            </a:r>
            <a:r>
              <a:rPr b="1" baseline="-25000" lang="en" sz="1800">
                <a:solidFill>
                  <a:schemeClr val="dk2"/>
                </a:solidFill>
              </a:rPr>
              <a:t>percep</a:t>
            </a:r>
            <a:r>
              <a:rPr b="1" lang="en" sz="1800">
                <a:solidFill>
                  <a:schemeClr val="dk2"/>
                </a:solidFill>
              </a:rPr>
              <a:t> + μ*L</a:t>
            </a:r>
            <a:r>
              <a:rPr b="1" baseline="-25000" lang="en" sz="1800">
                <a:solidFill>
                  <a:schemeClr val="dk2"/>
                </a:solidFill>
              </a:rPr>
              <a:t>adv </a:t>
            </a:r>
            <a:endParaRPr b="1"/>
          </a:p>
        </p:txBody>
      </p:sp>
      <p:sp>
        <p:nvSpPr>
          <p:cNvPr id="96" name="Google Shape;96;p19"/>
          <p:cNvSpPr txBox="1"/>
          <p:nvPr/>
        </p:nvSpPr>
        <p:spPr>
          <a:xfrm>
            <a:off x="805775" y="3034775"/>
            <a:ext cx="7426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L1 loss: To reduce the number of color </a:t>
            </a:r>
            <a:r>
              <a:rPr lang="en"/>
              <a:t>permutations</a:t>
            </a:r>
            <a:r>
              <a:rPr lang="en"/>
              <a:t> while generating the super resolution images.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LPIPS Loss: To maximize the perceptual quality in the feature space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Adversarial Loss: To capture the discriminator feedback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2: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 Architecture</a:t>
            </a:r>
            <a:endParaRPr/>
          </a:p>
        </p:txBody>
      </p: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Architecture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789125"/>
            <a:ext cx="8520600" cy="41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GAN based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derived from keeping in mind all the positives/learnings from different architectures we studied till now.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function(generator): L</a:t>
            </a:r>
            <a:r>
              <a:rPr baseline="-25000" lang="en"/>
              <a:t>1</a:t>
            </a:r>
            <a:r>
              <a:rPr lang="en"/>
              <a:t> + </a:t>
            </a:r>
            <a:r>
              <a:rPr lang="en"/>
              <a:t>𝝀*</a:t>
            </a:r>
            <a:r>
              <a:rPr lang="en"/>
              <a:t>L</a:t>
            </a:r>
            <a:r>
              <a:rPr baseline="-25000" lang="en"/>
              <a:t>percep</a:t>
            </a:r>
            <a:r>
              <a:rPr lang="en"/>
              <a:t>(VGG19) + μ*L</a:t>
            </a:r>
            <a:r>
              <a:rPr baseline="-25000" lang="en"/>
              <a:t>adv </a:t>
            </a:r>
            <a:r>
              <a:rPr lang="en"/>
              <a:t>(WGAN-GP)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training, HR -&gt; LR -&gt; SR (i.e. use a learned downscaling approach)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Downscaling done via stacking simple conv layers and pixel-shuffling.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features of Upscaling: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kernel sizes(one small and one big) for feature extraction to capture different levels of local features.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Self- Attention module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Residual Blocks (as concluded, they help learn better) - 12 in number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Channel Attention module(as proposed in RCAN)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Recursive Blocks(shared conv. parameters) - 8 in number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Discriminator - relativistic (same as ESRGAN), but with WGAN-GP loss function [for initial testing]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