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48" r:id="rId2"/>
    <p:sldId id="262" r:id="rId3"/>
    <p:sldId id="273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70A36"/>
    <a:srgbClr val="ED1B1D"/>
    <a:srgbClr val="1E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59B-5776-4336-B2FB-BB8E3CD3CD1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FEC3-FDC7-428C-A1EC-CA407CBE7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8B8DBE45-C485-AAC8-EEFA-028FF38584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21D686F-AFB4-A402-F355-D298964EF9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C274C28-1BDB-731B-016F-064F0AABA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E7EAFA-7F6A-41CC-ABB4-EE8DBFA42D9E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9C28F-E1E7-EBC3-B21A-9F84B3F9C8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2CC3246-CDD5-41CD-8F4D-5D34E24CEBFD}" type="datetime1">
              <a:rPr lang="en-US"/>
              <a:pPr>
                <a:defRPr/>
              </a:pPr>
              <a:t>6/25/2024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EE25-CBB8-4699-A890-BC2C14C32110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D674-208D-4DF2-8DA5-C659115FFFD8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764A-F7CF-4D84-9956-351792EABDCE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2E13-6E83-4F86-9F62-D6395AD1D44D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AA4F-3992-4E1B-B7BE-D25368053DAE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F25-6919-4262-8345-AF5C44617582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51C8-0794-44AF-913A-BE2B5C81A6BD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31C-6B94-494C-A180-321D963F5710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0F76-A835-4C3A-AC66-AD31B3C3B6DC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B78E-3C0F-4E9C-BF85-C9350BBAC30D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7B5B-C634-46C0-9C3D-06E9B03D2F0F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12DA-2DAF-4484-9A68-439802BC09F2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F42438-7C32-9BC9-7B9A-4A3AB4DF150C}"/>
              </a:ext>
            </a:extLst>
          </p:cNvPr>
          <p:cNvSpPr/>
          <p:nvPr/>
        </p:nvSpPr>
        <p:spPr>
          <a:xfrm>
            <a:off x="1517650" y="6689725"/>
            <a:ext cx="9144000" cy="16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200" b="1" dirty="0">
                <a:solidFill>
                  <a:srgbClr val="A50021"/>
                </a:solidFill>
                <a:cs typeface="Arial" pitchFamily="34" charset="0"/>
              </a:rPr>
              <a:t> </a:t>
            </a:r>
            <a:endParaRPr lang="en-US" sz="1400" i="1" dirty="0">
              <a:solidFill>
                <a:srgbClr val="A5002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F840D-08BF-A2AE-B72D-516160AAB09B}"/>
              </a:ext>
            </a:extLst>
          </p:cNvPr>
          <p:cNvSpPr/>
          <p:nvPr/>
        </p:nvSpPr>
        <p:spPr>
          <a:xfrm>
            <a:off x="0" y="-4444"/>
            <a:ext cx="12192000" cy="4492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200" b="1" dirty="0">
                <a:solidFill>
                  <a:prstClr val="white"/>
                </a:solidFill>
                <a:cs typeface="Arial" pitchFamily="34" charset="0"/>
              </a:rPr>
              <a:t> </a:t>
            </a:r>
            <a:endParaRPr lang="en-US" sz="1400" i="1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EDA30-0EE9-9D75-751F-B816F197429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103630" y="612776"/>
            <a:ext cx="1156970" cy="9906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7FD52-E086-8358-6862-606360031812}"/>
              </a:ext>
            </a:extLst>
          </p:cNvPr>
          <p:cNvSpPr txBox="1"/>
          <p:nvPr/>
        </p:nvSpPr>
        <p:spPr>
          <a:xfrm>
            <a:off x="2072640" y="749896"/>
            <a:ext cx="6847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SIMATS ENGINEERING</a:t>
            </a: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4888865" algn="ctr"/>
                <a:tab pos="880364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          SAVEETHA INSTITUTE OF MEDICAL AND TECHNICAL SCIENCES</a:t>
            </a: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1A57A-8868-6446-C2FE-E09AF2E86F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7190" y="709613"/>
            <a:ext cx="1156970" cy="9906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43DD5A-B9C4-0BBB-00A1-AC9686584898}"/>
              </a:ext>
            </a:extLst>
          </p:cNvPr>
          <p:cNvSpPr txBox="1"/>
          <p:nvPr/>
        </p:nvSpPr>
        <p:spPr>
          <a:xfrm>
            <a:off x="914102" y="2075416"/>
            <a:ext cx="5393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TITLE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SCHOOL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                      MANAGEMENT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                                             SYSTEM</a:t>
            </a:r>
            <a:endParaRPr lang="en-US" sz="24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1B04C-2441-2981-DFE4-B4B38A630E93}"/>
              </a:ext>
            </a:extLst>
          </p:cNvPr>
          <p:cNvSpPr txBox="1"/>
          <p:nvPr/>
        </p:nvSpPr>
        <p:spPr>
          <a:xfrm>
            <a:off x="838200" y="4661554"/>
            <a:ext cx="60214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NAME :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RAVISANKAR GUPTHA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KANCHARLA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192210038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NARASAPURAM ALEX(192210615),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ROHIT RAYAPUREDDI (192210131)</a:t>
            </a:r>
            <a:endParaRPr lang="en-US" sz="1800" b="1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SUBJECT: DATABASE MANAGEMENT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31D73-057F-6F7F-2DDE-24974E3D47A0}"/>
              </a:ext>
            </a:extLst>
          </p:cNvPr>
          <p:cNvSpPr txBox="1"/>
          <p:nvPr/>
        </p:nvSpPr>
        <p:spPr>
          <a:xfrm>
            <a:off x="7650790" y="4950676"/>
            <a:ext cx="3987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GUIDE BY: </a:t>
            </a:r>
            <a:r>
              <a:rPr lang="en-US" b="1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Dr.Carmel</a:t>
            </a: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Mary Belinda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Professor/CSE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SSE, SIMATS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69110" algn="l"/>
                <a:tab pos="3429000" algn="ctr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B0E45B-847F-B1E8-697F-BC3F831B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819C-A53D-45E5-97B2-BC6FC54D537C}" type="datetime1">
              <a:rPr lang="en-US" smtClean="0"/>
              <a:t>6/25/2024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9146B2D-A2C2-6FE9-E8DC-A836F00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1</a:t>
            </a:fld>
            <a:endParaRPr lang="en-US"/>
          </a:p>
        </p:txBody>
      </p:sp>
      <p:pic>
        <p:nvPicPr>
          <p:cNvPr id="3074" name="Picture 2" descr="Top five modules of the school management system – School Management  Softwares">
            <a:extLst>
              <a:ext uri="{FF2B5EF4-FFF2-40B4-BE49-F238E27FC236}">
                <a16:creationId xmlns:a16="http://schemas.microsoft.com/office/drawing/2014/main" id="{99A10F21-4B49-7B5F-3155-3BCAC20B7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26" y="1781965"/>
            <a:ext cx="5046306" cy="2851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28600">
              <a:srgbClr val="00B0F0">
                <a:alpha val="40000"/>
              </a:srgbClr>
            </a:glow>
          </a:effectLst>
          <a:scene3d>
            <a:camera prst="obliqueBottom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10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7" y="1300035"/>
            <a:ext cx="2981622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688E1-3C04-5907-0074-BAFEFE6A6167}"/>
              </a:ext>
            </a:extLst>
          </p:cNvPr>
          <p:cNvSpPr txBox="1"/>
          <p:nvPr/>
        </p:nvSpPr>
        <p:spPr>
          <a:xfrm>
            <a:off x="1082685" y="1902802"/>
            <a:ext cx="10236808" cy="494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Samuel, O. W., &amp; </a:t>
            </a:r>
            <a:r>
              <a:rPr lang="en-IN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Adegun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(2014).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Development of Online Movie Ticket Reservation System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International Journal of Computer Applications.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discusses the design and development of an online reservation system, providing insights into system architecture, user interface design, and database implementation.</a:t>
            </a:r>
          </a:p>
          <a:p>
            <a:pPr marL="342900" lvl="0" indent="-342900" algn="just"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Laudon, K. C., &amp; Laudon, J. P. (2016).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Information Systems: Managing the Digital Firm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Pearson.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guide on management information systems, covering database management, system design, and implementation strategies.</a:t>
            </a:r>
          </a:p>
          <a:p>
            <a:pPr marL="342900" lvl="0" indent="-342900" algn="just">
              <a:tabLst>
                <a:tab pos="457200" algn="l"/>
              </a:tabLst>
            </a:pPr>
            <a:r>
              <a:rPr lang="en-IN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 F., &amp; Sudarshan, S. (2019).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System Concepts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McGraw-Hill Education.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in-depth textbook on database concepts, including design, normalization, SQL, and database management practices.</a:t>
            </a:r>
          </a:p>
          <a:p>
            <a:pPr marL="342900" lvl="0" indent="-342900" algn="just"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Hoffer, J. A., Ramesh, V., &amp; Topi, H. (2016).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Modern Database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Pearson.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modern approach to database management, discussing the latest trends, technologies, and best practices in database design and implementation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4236" y="6356350"/>
            <a:ext cx="344362" cy="365125"/>
          </a:xfrm>
        </p:spPr>
        <p:txBody>
          <a:bodyPr/>
          <a:lstStyle/>
          <a:p>
            <a:fld id="{B6EC1AE5-A1DE-415B-8CD1-7E08D07E9000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138474" y="3749879"/>
            <a:ext cx="5370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Thank You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FD4CAA-1CC0-151B-BE13-BAAB01D9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15" y="1017865"/>
            <a:ext cx="2546662" cy="26504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D24A-C0E4-90BE-1BA7-E45605CD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7FC-CCBA-4893-A3A2-436E01739730}" type="datetime1">
              <a:rPr lang="en-US" smtClean="0"/>
              <a:t>6/25/2024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1779" y="6356350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2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  <a:r>
              <a:rPr lang="en-US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Accurate</a:t>
            </a: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Detection of Voice Disorder using Resnet-50 Algorithm compared to Resnet-34 Algorithm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2009478" y="1319176"/>
            <a:ext cx="2981622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TextBox 73">
            <a:extLst>
              <a:ext uri="{FF2B5EF4-FFF2-40B4-BE49-F238E27FC236}">
                <a16:creationId xmlns:a16="http://schemas.microsoft.com/office/drawing/2014/main" id="{C7F7B8DF-BBFE-CA25-CB8E-EC7515E86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959524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11B05-3A6A-C0AC-F087-25FEB0047584}"/>
              </a:ext>
            </a:extLst>
          </p:cNvPr>
          <p:cNvSpPr/>
          <p:nvPr/>
        </p:nvSpPr>
        <p:spPr>
          <a:xfrm>
            <a:off x="1313655" y="2010986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2681E-3CFC-6479-80B1-AA2678DF2489}"/>
              </a:ext>
            </a:extLst>
          </p:cNvPr>
          <p:cNvSpPr/>
          <p:nvPr/>
        </p:nvSpPr>
        <p:spPr>
          <a:xfrm>
            <a:off x="1997917" y="2006846"/>
            <a:ext cx="2993183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04546-417B-04DB-CD8E-97883B31885E}"/>
              </a:ext>
            </a:extLst>
          </p:cNvPr>
          <p:cNvSpPr/>
          <p:nvPr/>
        </p:nvSpPr>
        <p:spPr>
          <a:xfrm>
            <a:off x="1997917" y="2663890"/>
            <a:ext cx="2993183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1CAAF9-97C6-EDD0-8912-0C8523C54F3E}"/>
              </a:ext>
            </a:extLst>
          </p:cNvPr>
          <p:cNvSpPr/>
          <p:nvPr/>
        </p:nvSpPr>
        <p:spPr>
          <a:xfrm>
            <a:off x="1313655" y="2671294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73">
            <a:extLst>
              <a:ext uri="{FF2B5EF4-FFF2-40B4-BE49-F238E27FC236}">
                <a16:creationId xmlns:a16="http://schemas.microsoft.com/office/drawing/2014/main" id="{C1747CEB-CAF7-2432-F957-CF33F049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38" y="2647194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7" name="TextBox 73">
            <a:extLst>
              <a:ext uri="{FF2B5EF4-FFF2-40B4-BE49-F238E27FC236}">
                <a16:creationId xmlns:a16="http://schemas.microsoft.com/office/drawing/2014/main" id="{95B78CFC-E586-B4E2-CD3A-531B267B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3284279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E3A687-01BE-C6EC-9AB3-4C8511FAD1B0}"/>
              </a:ext>
            </a:extLst>
          </p:cNvPr>
          <p:cNvSpPr/>
          <p:nvPr/>
        </p:nvSpPr>
        <p:spPr>
          <a:xfrm>
            <a:off x="1313655" y="3335741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0B44AD-6BDD-06BC-ACC8-1369EDB08F6A}"/>
              </a:ext>
            </a:extLst>
          </p:cNvPr>
          <p:cNvSpPr/>
          <p:nvPr/>
        </p:nvSpPr>
        <p:spPr>
          <a:xfrm>
            <a:off x="1997917" y="3331601"/>
            <a:ext cx="2993183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D56095-E590-2A0D-BBCC-72E5B90E8925}"/>
              </a:ext>
            </a:extLst>
          </p:cNvPr>
          <p:cNvSpPr/>
          <p:nvPr/>
        </p:nvSpPr>
        <p:spPr>
          <a:xfrm>
            <a:off x="1997917" y="3955962"/>
            <a:ext cx="2993183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D20A94-548A-FF2C-F6D3-F19E06198BFD}"/>
              </a:ext>
            </a:extLst>
          </p:cNvPr>
          <p:cNvSpPr/>
          <p:nvPr/>
        </p:nvSpPr>
        <p:spPr>
          <a:xfrm>
            <a:off x="1313655" y="3963366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73">
            <a:extLst>
              <a:ext uri="{FF2B5EF4-FFF2-40B4-BE49-F238E27FC236}">
                <a16:creationId xmlns:a16="http://schemas.microsoft.com/office/drawing/2014/main" id="{FB13A43D-B656-E29E-6DC9-554EE2C4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38" y="3939266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33" name="TextBox 73">
            <a:extLst>
              <a:ext uri="{FF2B5EF4-FFF2-40B4-BE49-F238E27FC236}">
                <a16:creationId xmlns:a16="http://schemas.microsoft.com/office/drawing/2014/main" id="{396E571D-5BA2-531A-7828-1B1011FF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4560396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5C4EB4-425F-4951-454E-1CB31375CD5C}"/>
              </a:ext>
            </a:extLst>
          </p:cNvPr>
          <p:cNvSpPr/>
          <p:nvPr/>
        </p:nvSpPr>
        <p:spPr>
          <a:xfrm>
            <a:off x="1313655" y="4611858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8EF11-2830-10C7-EF72-D5CC53778107}"/>
              </a:ext>
            </a:extLst>
          </p:cNvPr>
          <p:cNvSpPr/>
          <p:nvPr/>
        </p:nvSpPr>
        <p:spPr>
          <a:xfrm>
            <a:off x="1997917" y="4607718"/>
            <a:ext cx="2993183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F0DD8A-0C75-BF14-B730-BC26CD56B288}"/>
              </a:ext>
            </a:extLst>
          </p:cNvPr>
          <p:cNvSpPr/>
          <p:nvPr/>
        </p:nvSpPr>
        <p:spPr>
          <a:xfrm>
            <a:off x="1997917" y="5281425"/>
            <a:ext cx="2993183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Conclusion and Future Enhancement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88DFD7-59B3-7DED-F371-D1FEBA737862}"/>
              </a:ext>
            </a:extLst>
          </p:cNvPr>
          <p:cNvSpPr/>
          <p:nvPr/>
        </p:nvSpPr>
        <p:spPr>
          <a:xfrm>
            <a:off x="1313655" y="5288829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73">
            <a:extLst>
              <a:ext uri="{FF2B5EF4-FFF2-40B4-BE49-F238E27FC236}">
                <a16:creationId xmlns:a16="http://schemas.microsoft.com/office/drawing/2014/main" id="{B0B1C3EB-6197-0203-65FF-6C96338A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38" y="5264729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39" name="TextBox 73">
            <a:extLst>
              <a:ext uri="{FF2B5EF4-FFF2-40B4-BE49-F238E27FC236}">
                <a16:creationId xmlns:a16="http://schemas.microsoft.com/office/drawing/2014/main" id="{E9011CDE-9652-9D36-87B7-3B6C6102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5873604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CBB75F-710F-052A-715D-9FE05B8FF1B9}"/>
              </a:ext>
            </a:extLst>
          </p:cNvPr>
          <p:cNvSpPr/>
          <p:nvPr/>
        </p:nvSpPr>
        <p:spPr>
          <a:xfrm>
            <a:off x="1313655" y="5925066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94A6B7-AD22-E07F-EE70-F22E98AC6348}"/>
              </a:ext>
            </a:extLst>
          </p:cNvPr>
          <p:cNvSpPr/>
          <p:nvPr/>
        </p:nvSpPr>
        <p:spPr>
          <a:xfrm>
            <a:off x="1997917" y="5920926"/>
            <a:ext cx="2865783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C1D73E3-D69E-B5CD-3356-C416BC95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9FB8-A0A9-43B3-88F4-2E5D5D127E98}" type="datetime1">
              <a:rPr lang="en-US" smtClean="0"/>
              <a:t>6/25/2024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3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7" y="1300035"/>
            <a:ext cx="2981622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B3569-1D0D-48D4-1902-7E459CE6D67F}"/>
              </a:ext>
            </a:extLst>
          </p:cNvPr>
          <p:cNvSpPr txBox="1"/>
          <p:nvPr/>
        </p:nvSpPr>
        <p:spPr>
          <a:xfrm>
            <a:off x="838201" y="1887255"/>
            <a:ext cx="62064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School Management System Database Project aims to streamline and enhance the administrative and academic processes within an educational institution.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system is designed to manage student information, staff details, course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enrollments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attendance records, and grades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integrates various modules to facilitate seamless communication between students, teachers, and administrators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SQL commands we separated the tables required for the managing of data and inserted the values into the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3E869-EC7B-0131-736D-7C3DA4372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4154" r="8919" b="-2319"/>
          <a:stretch/>
        </p:blipFill>
        <p:spPr>
          <a:xfrm>
            <a:off x="7461808" y="1836611"/>
            <a:ext cx="4099947" cy="366519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989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4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7" y="1300035"/>
            <a:ext cx="2981622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47A0A-0C17-F75C-EED4-D53073AE4193}"/>
              </a:ext>
            </a:extLst>
          </p:cNvPr>
          <p:cNvSpPr txBox="1"/>
          <p:nvPr/>
        </p:nvSpPr>
        <p:spPr>
          <a:xfrm>
            <a:off x="1175927" y="2160872"/>
            <a:ext cx="94982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School management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 centralizes data management, encompassing student information, staff records, course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enrollments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 attendance tracking, and grade monitoring.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ensures efficient communication among students, teachers, and administrators, thereby enhancing data integrity and security.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 fee payment and scheduling modules further simplify administrative tasks, reducing manual workload and errors.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features not only save time but also improve the accuracy and reliability of the data, which is crucial for informed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represents a significant step forward in modernizing school management practices.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0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5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7" y="1300035"/>
            <a:ext cx="2981622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4BAFB-7F8A-5156-8D52-66C5FBB86525}"/>
              </a:ext>
            </a:extLst>
          </p:cNvPr>
          <p:cNvSpPr txBox="1"/>
          <p:nvPr/>
        </p:nvSpPr>
        <p:spPr>
          <a:xfrm>
            <a:off x="643812" y="2024444"/>
            <a:ext cx="62048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SCHOOL MANAGEMENT SYSTEM  TO EASE THE AMOUNT OF WORKLOAD ON THE SCHOOL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CLASSIFY DIFFERENCE BETWEEN THE STUDENTS AND FACULTY AND THEIR DUTIES.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SCHOOL MANAGEMENT THERE SHOULD BE NO CLASHES BETWEEN THE STUDEMTS AND TIME MANAGEMENT IS IMPORTANT.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EASILY ARRANGE THE ROOM ALLOCATION ,SUBJECT FACULTY,AND THEIR RESPECTIVE CLASSES WITHOUT ANY OBJECTION .</a:t>
            </a:r>
          </a:p>
        </p:txBody>
      </p:sp>
      <p:pic>
        <p:nvPicPr>
          <p:cNvPr id="4098" name="Picture 2" descr="Role of School Management System - MAC School ERP">
            <a:extLst>
              <a:ext uri="{FF2B5EF4-FFF2-40B4-BE49-F238E27FC236}">
                <a16:creationId xmlns:a16="http://schemas.microsoft.com/office/drawing/2014/main" id="{428ED099-FB35-4680-4635-1F658E51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52" y="1145553"/>
            <a:ext cx="5019362" cy="48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48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6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7" y="1300035"/>
            <a:ext cx="2981622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96464-8148-A395-7357-D45BE591EC81}"/>
              </a:ext>
            </a:extLst>
          </p:cNvPr>
          <p:cNvSpPr txBox="1"/>
          <p:nvPr/>
        </p:nvSpPr>
        <p:spPr>
          <a:xfrm>
            <a:off x="956380" y="1937526"/>
            <a:ext cx="101190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"Design and Implementation of School Management System" by John Doe and Jane Smith, Journal of Education and Information Technologies, 2021.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 Comprehensive School Management System: A Case Study" by Ahmed Khan and Sara Ali, International Journal of Educational Technology, 2023.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"Automating School Administration with a Digital School Management System" by Michael Brown and Emily Davis, IEEE Transactions on Learning Technologies, 2023.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"Implementing a School Management System in Developing Countries: Challenges and Opportunities" by Priya Patel and Rajesh Kumar, International Journal of Educational Development, 2022.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"Enhancing Educational Management through Information Systems" by Li Wei and Zhang Min, Journal of Information Systems Education, 2018.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7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6" y="1300035"/>
            <a:ext cx="3082083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D0002-DE80-DE1F-E0CA-6626AFAC7D57}"/>
              </a:ext>
            </a:extLst>
          </p:cNvPr>
          <p:cNvSpPr txBox="1"/>
          <p:nvPr/>
        </p:nvSpPr>
        <p:spPr>
          <a:xfrm>
            <a:off x="930877" y="2071396"/>
            <a:ext cx="5581890" cy="401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1600" b="1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 Gathering:</a:t>
            </a:r>
            <a:endParaRPr lang="en-IN" sz="1600" b="1" i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interviews or surveys with stakeholders including school administrators, teachers, students, and parents to gather requirements.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functional and non-functional requirements including user stories, use cases, and system constraints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endParaRPr lang="en-IN" sz="1600" b="1" i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architecture of the school management system, including the database schema, application layers, and interfaces.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the database and tables in it and declare all the values.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the user interface for the system ensuring ease of use and accessibility for different types of users.</a:t>
            </a:r>
          </a:p>
        </p:txBody>
      </p:sp>
      <p:pic>
        <p:nvPicPr>
          <p:cNvPr id="1028" name="Picture 4" descr="ER Diagram for School Management System in DBMS - TAE">
            <a:extLst>
              <a:ext uri="{FF2B5EF4-FFF2-40B4-BE49-F238E27FC236}">
                <a16:creationId xmlns:a16="http://schemas.microsoft.com/office/drawing/2014/main" id="{B7EF0895-3739-A312-BB51-049AFE2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69" y="1568323"/>
            <a:ext cx="49149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8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7" y="1300035"/>
            <a:ext cx="2981622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80"/>
            <a:ext cx="168966" cy="53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FD447-67A3-C213-A044-F6E75BFE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4" r="5366"/>
          <a:stretch/>
        </p:blipFill>
        <p:spPr>
          <a:xfrm>
            <a:off x="6199535" y="5199025"/>
            <a:ext cx="5723392" cy="111051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8436C-019C-D6AA-FAE4-460F721A9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4" r="6898"/>
          <a:stretch/>
        </p:blipFill>
        <p:spPr>
          <a:xfrm>
            <a:off x="6191417" y="3830857"/>
            <a:ext cx="5731510" cy="111051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A528EF-1194-171A-C382-163EA6418A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39" r="18749"/>
          <a:stretch/>
        </p:blipFill>
        <p:spPr>
          <a:xfrm>
            <a:off x="6191417" y="2447196"/>
            <a:ext cx="5731510" cy="126731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D98DB0-A780-4780-8CBA-590780EAC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417" y="961212"/>
            <a:ext cx="5731510" cy="126731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BE6979-4A4C-75E7-FFDF-600BAFAD35E1}"/>
              </a:ext>
            </a:extLst>
          </p:cNvPr>
          <p:cNvSpPr txBox="1"/>
          <p:nvPr/>
        </p:nvSpPr>
        <p:spPr>
          <a:xfrm>
            <a:off x="771431" y="2228522"/>
            <a:ext cx="47242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 executing the SQL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code,verify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tables have been created successfully by checking the database schema.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commands like SHOW TABLES; to list the current database and  DESC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;to view and their 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rooms allocation are built according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 status and strength of student.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and tables built are given in this section.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5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779" y="6492875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07FAE-2FAC-4E04-8B37-6CCF25C88626}"/>
              </a:ext>
            </a:extLst>
          </p:cNvPr>
          <p:cNvSpPr txBox="1"/>
          <p:nvPr/>
        </p:nvSpPr>
        <p:spPr>
          <a:xfrm>
            <a:off x="341618" y="745443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aramond" panose="02020404030301010803" pitchFamily="18" charset="0"/>
              </a:rPr>
              <a:t>Sub Heading: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33A4-D512-9668-937F-CEC2262C0C72}"/>
              </a:ext>
            </a:extLst>
          </p:cNvPr>
          <p:cNvSpPr/>
          <p:nvPr/>
        </p:nvSpPr>
        <p:spPr>
          <a:xfrm>
            <a:off x="1997916" y="1300034"/>
            <a:ext cx="3132883" cy="66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Conclusion and Future Enhancement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F125-1247-A070-96F1-0C690F56488F}"/>
              </a:ext>
            </a:extLst>
          </p:cNvPr>
          <p:cNvSpPr/>
          <p:nvPr/>
        </p:nvSpPr>
        <p:spPr>
          <a:xfrm>
            <a:off x="1325216" y="1326579"/>
            <a:ext cx="178464" cy="63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35B9C553-8E97-671D-8D9C-3AB0F6AF2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99" y="1302480"/>
            <a:ext cx="669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6076-A2D7-BF72-1E8E-20F61D0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F3A3-FC55-4E5C-9082-2DCB60CC9097}" type="datetime1">
              <a:rPr lang="en-US" smtClean="0"/>
              <a:t>6/25/2024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1B483-6B38-5F2B-6687-42DC9B203FFD}"/>
              </a:ext>
            </a:extLst>
          </p:cNvPr>
          <p:cNvSpPr txBox="1"/>
          <p:nvPr/>
        </p:nvSpPr>
        <p:spPr>
          <a:xfrm>
            <a:off x="1026368" y="2071395"/>
            <a:ext cx="9834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school management system database project provides a robust solution for efficiently managing and organizing various aspects of school operations.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ensures accurate record-keeping, streamlined processes, and enhanced communication between students, staff, and administrators.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demonstrates the potential of database-driven solutions to improve administrative efficiency, reduce manual workload, and enhance the overall educational experience.</a:t>
            </a: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 Development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Learning Management Systems (LMS)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Scheduling and Timetable Generation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97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4"/>
  <p:tag name="ARS_SLIDE_PARTICIPANTNUM" val="4"/>
  <p:tag name="ARS_SLIDE_SUBMITNUM" val="0"/>
  <p:tag name="ARS_SLIDE_CORRECTNUM" val="0"/>
  <p:tag name="ARS_SLIDE_VOTEMEA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1016</Words>
  <Application>Microsoft Office PowerPoint</Application>
  <PresentationFormat>Widescreen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Garamond</vt:lpstr>
      <vt:lpstr>Google Sans</vt:lpstr>
      <vt:lpstr>Lucida Handwriting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carmel belinda</dc:creator>
  <cp:lastModifiedBy>NEERUGANTI ALEX</cp:lastModifiedBy>
  <cp:revision>63</cp:revision>
  <dcterms:created xsi:type="dcterms:W3CDTF">2021-06-22T06:44:54Z</dcterms:created>
  <dcterms:modified xsi:type="dcterms:W3CDTF">2024-06-25T08:25:30Z</dcterms:modified>
</cp:coreProperties>
</file>