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7" r:id="rId5"/>
    <p:sldId id="257" r:id="rId6"/>
    <p:sldId id="258" r:id="rId7"/>
    <p:sldId id="259" r:id="rId8"/>
    <p:sldId id="260" r:id="rId9"/>
    <p:sldId id="266" r:id="rId10"/>
    <p:sldId id="261" r:id="rId11"/>
    <p:sldId id="262"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18a9512-7faa-4eeb-8db5-112e3d6827c9}">
          <p14:sldIdLst>
            <p14:sldId id="256"/>
            <p14:sldId id="263"/>
            <p14:sldId id="267"/>
            <p14:sldId id="257"/>
            <p14:sldId id="258"/>
            <p14:sldId id="259"/>
            <p14:sldId id="260"/>
            <p14:sldId id="266"/>
            <p14:sldId id="261"/>
            <p14:sldId id="262"/>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318770"/>
            <a:ext cx="10942955" cy="1506855"/>
          </a:xfrm>
        </p:spPr>
        <p:txBody>
          <a:bodyPr/>
          <a:lstStyle/>
          <a:p>
            <a:r>
              <a:rPr lang="en-IN" altLang="en-US" dirty="0">
                <a:ln w="22225">
                  <a:solidFill>
                    <a:schemeClr val="accent2"/>
                  </a:solidFill>
                  <a:prstDash val="solid"/>
                </a:ln>
                <a:solidFill>
                  <a:srgbClr val="FF0000"/>
                </a:solidFill>
                <a:effectLst/>
              </a:rPr>
              <a:t>INDIAN INSTITUTE OF TECHNOLOGY KANPUR</a:t>
            </a:r>
            <a:endParaRPr lang="en-IN" altLang="en-US" dirty="0">
              <a:ln w="22225">
                <a:solidFill>
                  <a:schemeClr val="accent2"/>
                </a:solidFill>
                <a:prstDash val="solid"/>
              </a:ln>
              <a:solidFill>
                <a:srgbClr val="FF0000"/>
              </a:solidFill>
              <a:effectLst/>
            </a:endParaRPr>
          </a:p>
        </p:txBody>
      </p:sp>
      <p:sp>
        <p:nvSpPr>
          <p:cNvPr id="3" name="Subtitle 2"/>
          <p:cNvSpPr>
            <a:spLocks noGrp="1"/>
          </p:cNvSpPr>
          <p:nvPr>
            <p:ph type="subTitle" idx="1"/>
          </p:nvPr>
        </p:nvSpPr>
        <p:spPr>
          <a:xfrm>
            <a:off x="626745" y="1593850"/>
            <a:ext cx="10949305" cy="1812290"/>
          </a:xfrm>
        </p:spPr>
        <p:txBody>
          <a:bodyPr/>
          <a:lstStyle/>
          <a:p>
            <a:r>
              <a:rPr lang="en-IN" altLang="en-US">
                <a:ln w="22225">
                  <a:solidFill>
                    <a:schemeClr val="accent2"/>
                  </a:solidFill>
                  <a:prstDash val="solid"/>
                </a:ln>
                <a:solidFill>
                  <a:schemeClr val="accent4">
                    <a:lumMod val="95000"/>
                    <a:lumOff val="5000"/>
                  </a:schemeClr>
                </a:solidFill>
                <a:effectLst/>
              </a:rPr>
              <a:t>INTRODUCTION TO AI AND IOT</a:t>
            </a:r>
            <a:endParaRPr lang="en-IN" altLang="en-US">
              <a:ln w="22225">
                <a:solidFill>
                  <a:schemeClr val="accent2"/>
                </a:solidFill>
                <a:prstDash val="solid"/>
              </a:ln>
              <a:solidFill>
                <a:schemeClr val="accent4">
                  <a:lumMod val="95000"/>
                  <a:lumOff val="5000"/>
                </a:schemeClr>
              </a:solidFill>
              <a:effectLst/>
            </a:endParaRPr>
          </a:p>
        </p:txBody>
      </p:sp>
      <p:sp>
        <p:nvSpPr>
          <p:cNvPr id="4" name="Subtitle 2"/>
          <p:cNvSpPr>
            <a:spLocks noGrp="1"/>
          </p:cNvSpPr>
          <p:nvPr/>
        </p:nvSpPr>
        <p:spPr>
          <a:xfrm>
            <a:off x="398780" y="2331085"/>
            <a:ext cx="11304270" cy="4241165"/>
          </a:xfrm>
          <a:prstGeom prst="rect">
            <a:avLst/>
          </a:prstGeom>
          <a:noFill/>
          <a:ln w="9525">
            <a:noFill/>
          </a:ln>
        </p:spPr>
        <p:txBody>
          <a:bodyPr/>
          <a:lstStyle>
            <a:lvl1pPr marL="0" indent="0" algn="ctr" rtl="0" fontAlgn="base">
              <a:spcBef>
                <a:spcPct val="20000"/>
              </a:spcBef>
              <a:spcAft>
                <a:spcPct val="0"/>
              </a:spcAft>
              <a:buFontTx/>
              <a:buNone/>
              <a:defRPr sz="3200" kern="1200">
                <a:solidFill>
                  <a:schemeClr val="bg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solidFill>
                  <a:srgbClr val="FF0000"/>
                </a:solidFill>
              </a:rPr>
              <a:t>AUDIO </a:t>
            </a:r>
            <a:r>
              <a:rPr lang="en-IN" altLang="en-US">
                <a:solidFill>
                  <a:srgbClr val="002060"/>
                </a:solidFill>
              </a:rPr>
              <a:t>EVENT </a:t>
            </a:r>
            <a:r>
              <a:rPr lang="en-IN" altLang="en-US">
                <a:solidFill>
                  <a:srgbClr val="00B050"/>
                </a:solidFill>
              </a:rPr>
              <a:t>DETCTION</a:t>
            </a:r>
            <a:endParaRPr lang="en-IN" altLang="en-US">
              <a:solidFill>
                <a:srgbClr val="00B050"/>
              </a:solidFill>
            </a:endParaRPr>
          </a:p>
          <a:p>
            <a:pPr algn="l"/>
            <a:r>
              <a:rPr lang="en-IN" altLang="en-US">
                <a:solidFill>
                  <a:schemeClr val="tx1">
                    <a:lumMod val="95000"/>
                    <a:lumOff val="5000"/>
                  </a:schemeClr>
                </a:solidFill>
              </a:rPr>
              <a:t>TEAM-42</a:t>
            </a:r>
            <a:endParaRPr lang="en-IN" altLang="en-US">
              <a:solidFill>
                <a:schemeClr val="tx1">
                  <a:lumMod val="95000"/>
                  <a:lumOff val="5000"/>
                </a:schemeClr>
              </a:solidFill>
            </a:endParaRPr>
          </a:p>
          <a:p>
            <a:pPr algn="l"/>
            <a:r>
              <a:rPr lang="en-IN" altLang="en-US">
                <a:solidFill>
                  <a:schemeClr val="tx1">
                    <a:lumMod val="95000"/>
                    <a:lumOff val="5000"/>
                  </a:schemeClr>
                </a:solidFill>
              </a:rPr>
              <a:t>Sayantan Das</a:t>
            </a:r>
            <a:endParaRPr lang="en-IN" altLang="en-US">
              <a:solidFill>
                <a:schemeClr val="tx1">
                  <a:lumMod val="95000"/>
                  <a:lumOff val="5000"/>
                </a:schemeClr>
              </a:solidFill>
            </a:endParaRPr>
          </a:p>
          <a:p>
            <a:pPr algn="l"/>
            <a:r>
              <a:rPr lang="en-IN" altLang="en-US">
                <a:solidFill>
                  <a:schemeClr val="tx1">
                    <a:lumMod val="95000"/>
                    <a:lumOff val="5000"/>
                  </a:schemeClr>
                </a:solidFill>
              </a:rPr>
              <a:t> Sourav Kumar</a:t>
            </a:r>
            <a:endParaRPr lang="en-IN" altLang="en-US">
              <a:solidFill>
                <a:schemeClr val="tx1">
                  <a:lumMod val="95000"/>
                  <a:lumOff val="5000"/>
                </a:schemeClr>
              </a:solidFill>
            </a:endParaRPr>
          </a:p>
          <a:p>
            <a:pPr algn="l"/>
            <a:r>
              <a:rPr lang="en-IN" altLang="en-US">
                <a:solidFill>
                  <a:schemeClr val="tx1">
                    <a:lumMod val="95000"/>
                    <a:lumOff val="5000"/>
                  </a:schemeClr>
                </a:solidFill>
              </a:rPr>
              <a:t> Rohit</a:t>
            </a:r>
            <a:endParaRPr lang="en-IN" altLang="en-US">
              <a:solidFill>
                <a:schemeClr val="tx1">
                  <a:lumMod val="95000"/>
                  <a:lumOff val="5000"/>
                </a:schemeClr>
              </a:solidFill>
            </a:endParaRPr>
          </a:p>
          <a:p>
            <a:pPr algn="l"/>
            <a:r>
              <a:rPr lang="en-IN" altLang="en-US">
                <a:solidFill>
                  <a:schemeClr val="tx1">
                    <a:lumMod val="95000"/>
                    <a:lumOff val="5000"/>
                  </a:schemeClr>
                </a:solidFill>
              </a:rPr>
              <a:t> Satyabrata Maharana</a:t>
            </a:r>
            <a:endParaRPr lang="en-IN" altLang="en-US">
              <a:solidFill>
                <a:schemeClr val="tx1">
                  <a:lumMod val="95000"/>
                  <a:lumOff val="5000"/>
                </a:schemeClr>
              </a:solidFill>
            </a:endParaRPr>
          </a:p>
          <a:p>
            <a:pPr algn="l"/>
            <a:r>
              <a:rPr lang="en-IN" altLang="en-US">
                <a:solidFill>
                  <a:schemeClr val="tx1">
                    <a:lumMod val="95000"/>
                    <a:lumOff val="5000"/>
                  </a:schemeClr>
                </a:solidFill>
              </a:rPr>
              <a:t>Deepak Kumar</a:t>
            </a:r>
            <a:endParaRPr lang="en-IN" altLang="en-US">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ACCURACY AND F1 SCORE</a:t>
            </a:r>
            <a:endParaRPr lang="en-IN" altLang="en-US"/>
          </a:p>
        </p:txBody>
      </p:sp>
      <p:sp>
        <p:nvSpPr>
          <p:cNvPr id="3" name="Content Placeholder 2"/>
          <p:cNvSpPr>
            <a:spLocks noGrp="1"/>
          </p:cNvSpPr>
          <p:nvPr>
            <p:ph idx="1"/>
          </p:nvPr>
        </p:nvSpPr>
        <p:spPr/>
        <p:txBody>
          <a:bodyPr/>
          <a:p>
            <a:pPr marL="0" indent="0">
              <a:buNone/>
            </a:pPr>
            <a:endParaRPr lang="en-US"/>
          </a:p>
          <a:p>
            <a:pPr marL="0" indent="0">
              <a:buNone/>
            </a:pPr>
            <a:r>
              <a:rPr lang="en-IN" altLang="en-US"/>
              <a:t>ACCURACY-70</a:t>
            </a:r>
            <a:endParaRPr lang="en-IN" altLang="en-US"/>
          </a:p>
          <a:p>
            <a:pPr marL="0" indent="0">
              <a:buNone/>
            </a:pPr>
            <a:r>
              <a:rPr lang="en-IN" altLang="en-US"/>
              <a:t>F1 SCORE-0.37</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LIVE DEMO</a:t>
            </a:r>
            <a:endParaRPr lang="en-IN" altLang="en-US"/>
          </a:p>
        </p:txBody>
      </p:sp>
      <p:sp>
        <p:nvSpPr>
          <p:cNvPr id="3" name="Content Placeholder 2"/>
          <p:cNvSpPr>
            <a:spLocks noGrp="1"/>
          </p:cNvSpPr>
          <p:nvPr>
            <p:ph idx="1"/>
          </p:nvPr>
        </p:nvSpPr>
        <p:spPr>
          <a:xfrm>
            <a:off x="609600" y="1174750"/>
            <a:ext cx="10972800" cy="5625465"/>
          </a:xfrm>
        </p:spPr>
        <p:txBody>
          <a:bodyPr/>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IN" altLang="en-US">
                <a:ln w="6600">
                  <a:solidFill>
                    <a:schemeClr val="accent2"/>
                  </a:solidFill>
                  <a:prstDash val="solid"/>
                </a:ln>
                <a:solidFill>
                  <a:srgbClr val="FFFFFF"/>
                </a:solidFill>
                <a:effectLst>
                  <a:outerShdw dist="38100" dir="2700000" algn="tl" rotWithShape="0">
                    <a:schemeClr val="accent2"/>
                  </a:outerShdw>
                </a:effectLst>
              </a:rPr>
              <a:t>                </a:t>
            </a:r>
            <a:r>
              <a:rPr lang="en-IN" altLang="en-US" sz="8800">
                <a:ln w="6600">
                  <a:solidFill>
                    <a:schemeClr val="accent2"/>
                  </a:solidFill>
                  <a:prstDash val="solid"/>
                </a:ln>
                <a:solidFill>
                  <a:srgbClr val="FFFFFF"/>
                </a:solidFill>
                <a:effectLst>
                  <a:outerShdw dist="38100" dir="2700000" algn="tl" rotWithShape="0">
                    <a:schemeClr val="accent2"/>
                  </a:outerShdw>
                </a:effectLst>
                <a:latin typeface="Algerian" panose="04020705040A02060702" charset="0"/>
                <a:cs typeface="Algerian" panose="04020705040A02060702" charset="0"/>
              </a:rPr>
              <a:t>THANK YOU</a:t>
            </a:r>
            <a:endParaRPr lang="en-IN" altLang="en-US" sz="8800">
              <a:ln w="6600">
                <a:solidFill>
                  <a:schemeClr val="accent2"/>
                </a:solidFill>
                <a:prstDash val="solid"/>
              </a:ln>
              <a:solidFill>
                <a:srgbClr val="FFFFFF"/>
              </a:solidFill>
              <a:effectLst>
                <a:outerShdw dist="38100" dir="2700000" algn="tl" rotWithShape="0">
                  <a:schemeClr val="accent2"/>
                </a:outerShdw>
              </a:effectLst>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br>
              <a:rPr lang="en-IN" altLang="en-US">
                <a:solidFill>
                  <a:srgbClr val="00B050"/>
                </a:solidFill>
              </a:rPr>
            </a:br>
            <a:endParaRPr lang="en-US"/>
          </a:p>
        </p:txBody>
      </p:sp>
      <p:sp>
        <p:nvSpPr>
          <p:cNvPr id="3" name="Content Placeholder 2"/>
          <p:cNvSpPr>
            <a:spLocks noGrp="1"/>
          </p:cNvSpPr>
          <p:nvPr>
            <p:ph idx="1"/>
          </p:nvPr>
        </p:nvSpPr>
        <p:spPr>
          <a:xfrm>
            <a:off x="609600" y="-8890"/>
            <a:ext cx="10972800" cy="6136640"/>
          </a:xfrm>
        </p:spPr>
        <p:txBody>
          <a:bodyPr/>
          <a:p>
            <a:pPr marL="0" indent="0">
              <a:buNone/>
            </a:pPr>
            <a:r>
              <a:rPr lang="en-IN" altLang="en-US"/>
              <a:t>               </a:t>
            </a:r>
            <a:r>
              <a:rPr lang="en-IN" altLang="en-US">
                <a:ln/>
                <a:solidFill>
                  <a:srgbClr val="002060"/>
                </a:solidFill>
                <a:effectLst>
                  <a:outerShdw blurRad="38100" dist="19050" dir="2700000" algn="tl" rotWithShape="0">
                    <a:schemeClr val="dk1">
                      <a:lumMod val="50000"/>
                      <a:alpha val="40000"/>
                    </a:schemeClr>
                  </a:outerShdw>
                </a:effectLst>
              </a:rPr>
              <a:t>AUDIO EVENT DETECTION</a:t>
            </a:r>
            <a:endParaRPr lang="en-IN" altLang="en-US">
              <a:ln/>
              <a:solidFill>
                <a:srgbClr val="002060"/>
              </a:solidFill>
              <a:effectLst>
                <a:outerShdw blurRad="38100" dist="19050" dir="2700000" algn="tl" rotWithShape="0">
                  <a:schemeClr val="dk1">
                    <a:lumMod val="50000"/>
                    <a:alpha val="40000"/>
                  </a:schemeClr>
                </a:outerShdw>
              </a:effectLst>
            </a:endParaRPr>
          </a:p>
          <a:p>
            <a:pPr marL="0" indent="0">
              <a:buNone/>
            </a:pPr>
            <a:endParaRPr lang="en-IN" altLang="en-US">
              <a:ln/>
              <a:solidFill>
                <a:srgbClr val="002060"/>
              </a:solidFill>
              <a:effectLst>
                <a:outerShdw blurRad="38100" dist="19050" dir="2700000" algn="tl" rotWithShape="0">
                  <a:schemeClr val="dk1">
                    <a:lumMod val="50000"/>
                    <a:alpha val="40000"/>
                  </a:schemeClr>
                </a:outerShdw>
              </a:effectLst>
            </a:endParaRPr>
          </a:p>
          <a:p>
            <a:pPr marL="0" indent="0">
              <a:buNone/>
            </a:pPr>
            <a:r>
              <a:rPr lang="en-IN" altLang="en-US">
                <a:ln/>
                <a:solidFill>
                  <a:srgbClr val="002060"/>
                </a:solidFill>
                <a:effectLst>
                  <a:outerShdw blurRad="38100" dist="19050" dir="2700000" algn="tl" rotWithShape="0">
                    <a:schemeClr val="dk1">
                      <a:lumMod val="50000"/>
                      <a:alpha val="40000"/>
                    </a:schemeClr>
                  </a:outerShdw>
                </a:effectLst>
              </a:rPr>
              <a:t>Audio or  Sound event detection aims at processing the continuous acoustic signal and converting it into symbolic descriptions of the corresponding sound events present at the auditory scene. Sound event detection can be utilized in a variety of applications, including context-based indexing and retrieval in multimedia databases, unobtrusive monitoring in health care, and surveillance. It </a:t>
            </a:r>
            <a:r>
              <a:rPr lang="en-IN" altLang="en-US">
                <a:solidFill>
                  <a:srgbClr val="002060"/>
                </a:solidFill>
                <a:effectLst>
                  <a:outerShdw blurRad="38100" dist="19050" dir="2700000" algn="tl" rotWithShape="0">
                    <a:schemeClr val="dk1">
                      <a:lumMod val="50000"/>
                      <a:alpha val="40000"/>
                    </a:schemeClr>
                  </a:outerShdw>
                </a:effectLst>
                <a:sym typeface="+mn-ea"/>
              </a:rPr>
              <a:t> is one of the emerging topics of CASA research.</a:t>
            </a:r>
            <a:endParaRPr lang="en-IN" altLang="en-US">
              <a:ln/>
              <a:solidFill>
                <a:srgbClr val="002060"/>
              </a:solidFill>
              <a:effectLst>
                <a:outerShdw blurRad="38100" dist="19050" dir="2700000" algn="tl" rotWithShape="0">
                  <a:schemeClr val="dk1">
                    <a:lumMod val="50000"/>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0" indent="0">
              <a:buNone/>
            </a:pPr>
            <a:r>
              <a:rPr lang="en-IN" altLang="en-US"/>
              <a:t> </a:t>
            </a:r>
            <a:endParaRPr lang="en-IN" altLang="en-US"/>
          </a:p>
          <a:p>
            <a:pPr marL="0" indent="0">
              <a:buNone/>
            </a:pPr>
            <a:endParaRPr lang="en-IN" altLang="en-US"/>
          </a:p>
          <a:p>
            <a:pPr marL="0" indent="0">
              <a:buNone/>
            </a:pPr>
            <a:endParaRPr lang="en-IN" altLang="en-US"/>
          </a:p>
        </p:txBody>
      </p:sp>
      <p:pic>
        <p:nvPicPr>
          <p:cNvPr id="5" name="Content Placeholder 4"/>
          <p:cNvPicPr>
            <a:picLocks noChangeAspect="1"/>
          </p:cNvPicPr>
          <p:nvPr>
            <p:ph sz="half" idx="1"/>
          </p:nvPr>
        </p:nvPicPr>
        <p:blipFill>
          <a:blip r:embed="rId1"/>
          <a:stretch>
            <a:fillRect/>
          </a:stretch>
        </p:blipFill>
        <p:spPr>
          <a:xfrm>
            <a:off x="1282065" y="351790"/>
            <a:ext cx="9002395" cy="61956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SOURCE OF INFORMATION</a:t>
            </a:r>
            <a:endParaRPr lang="en-IN" altLang="en-US"/>
          </a:p>
        </p:txBody>
      </p:sp>
      <p:sp>
        <p:nvSpPr>
          <p:cNvPr id="3" name="Content Placeholder 2"/>
          <p:cNvSpPr>
            <a:spLocks noGrp="1"/>
          </p:cNvSpPr>
          <p:nvPr>
            <p:ph idx="1"/>
          </p:nvPr>
        </p:nvSpPr>
        <p:spPr/>
        <p:txBody>
          <a:bodyPr/>
          <a:p>
            <a:pPr marL="0" indent="0">
              <a:buNone/>
            </a:pPr>
            <a:r>
              <a:rPr lang="en-IN" altLang="en-US"/>
              <a:t>DCASE 2017 </a:t>
            </a:r>
            <a:endParaRPr lang="en-IN" altLang="en-US"/>
          </a:p>
          <a:p>
            <a:pPr marL="0" indent="0">
              <a:buNone/>
            </a:pPr>
            <a:endParaRPr lang="en-IN" altLang="en-US"/>
          </a:p>
          <a:p>
            <a:pPr marL="0" indent="0">
              <a:buNone/>
            </a:pPr>
            <a:r>
              <a:rPr lang="en-IN" altLang="en-US"/>
              <a:t>http://dcase.community/challenge2017/task-rare-sound-event-detection	</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5400">
                <a:latin typeface="Algerian" panose="04020705040A02060702" charset="0"/>
                <a:cs typeface="Algerian" panose="04020705040A02060702" charset="0"/>
              </a:rPr>
              <a:t>                          </a:t>
            </a:r>
            <a:r>
              <a:rPr lang="en-IN" altLang="en-US" sz="5400">
                <a:ln w="6600">
                  <a:solidFill>
                    <a:schemeClr val="accent2"/>
                  </a:solidFill>
                  <a:prstDash val="solid"/>
                </a:ln>
                <a:solidFill>
                  <a:srgbClr val="FF0000"/>
                </a:solidFill>
                <a:effectLst>
                  <a:outerShdw dist="38100" dir="2700000" algn="tl" rotWithShape="0">
                    <a:schemeClr val="accent2"/>
                  </a:outerShdw>
                </a:effectLst>
                <a:latin typeface="Algerian" panose="04020705040A02060702" charset="0"/>
                <a:cs typeface="Algerian" panose="04020705040A02060702" charset="0"/>
              </a:rPr>
              <a:t>TASK</a:t>
            </a:r>
            <a:endParaRPr lang="en-IN" altLang="en-US" sz="5400">
              <a:ln w="6600">
                <a:solidFill>
                  <a:schemeClr val="accent2"/>
                </a:solidFill>
                <a:prstDash val="solid"/>
              </a:ln>
              <a:solidFill>
                <a:srgbClr val="FF0000"/>
              </a:solidFill>
              <a:effectLst>
                <a:outerShdw dist="38100" dir="2700000" algn="tl" rotWithShape="0">
                  <a:schemeClr val="accent2"/>
                </a:outerShdw>
              </a:effectLst>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pPr marL="0" indent="0">
              <a:buNone/>
            </a:pPr>
            <a:r>
              <a:rPr lang="en-US" sz="4000">
                <a:solidFill>
                  <a:srgbClr val="00B050"/>
                </a:solidFill>
              </a:rPr>
              <a:t>This task will focus on detection of rare sound events in artificially created mixtures. This specific use of data will allow creating mixtures of background everyday audio and sound events of interest at different event-to-background ratio, providing a larger amount of training conditions than would be available in real recordings.</a:t>
            </a:r>
            <a:endParaRPr lang="en-US" sz="4000">
              <a:solidFill>
                <a:srgbClr val="00B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DATASET</a:t>
            </a:r>
            <a:endParaRPr lang="en-IN" altLang="en-US"/>
          </a:p>
        </p:txBody>
      </p:sp>
      <p:sp>
        <p:nvSpPr>
          <p:cNvPr id="3" name="Content Placeholder 2"/>
          <p:cNvSpPr>
            <a:spLocks noGrp="1"/>
          </p:cNvSpPr>
          <p:nvPr>
            <p:ph idx="1"/>
          </p:nvPr>
        </p:nvSpPr>
        <p:spPr>
          <a:xfrm>
            <a:off x="609600" y="1174750"/>
            <a:ext cx="10972800" cy="5455920"/>
          </a:xfrm>
        </p:spPr>
        <p:txBody>
          <a:bodyPr/>
          <a:p>
            <a:pPr marL="0" indent="0">
              <a:buNone/>
            </a:pPr>
            <a:r>
              <a:rPr lang="en-IN" altLang="en-US"/>
              <a:t>Dataset </a:t>
            </a:r>
            <a:r>
              <a:rPr lang="en-US"/>
              <a:t>consists of isolated sound events for each target class and recordings of everyday acoustic scenes to serve as background. </a:t>
            </a:r>
            <a:endParaRPr lang="en-US"/>
          </a:p>
          <a:p>
            <a:pPr marL="0" indent="0">
              <a:buNone/>
            </a:pPr>
            <a:r>
              <a:rPr lang="en-US"/>
              <a:t>The target sound event categories are:</a:t>
            </a:r>
            <a:endParaRPr lang="en-US"/>
          </a:p>
          <a:p>
            <a:pPr marL="0" indent="0">
              <a:buNone/>
            </a:pPr>
            <a:r>
              <a:rPr lang="en-US"/>
              <a:t>Baby crying</a:t>
            </a:r>
            <a:endParaRPr lang="en-US"/>
          </a:p>
          <a:p>
            <a:pPr marL="0" indent="0">
              <a:buNone/>
            </a:pPr>
            <a:r>
              <a:rPr lang="en-US"/>
              <a:t>Glass breaking</a:t>
            </a:r>
            <a:endParaRPr lang="en-US"/>
          </a:p>
          <a:p>
            <a:pPr marL="0" indent="0">
              <a:buNone/>
            </a:pPr>
            <a:r>
              <a:rPr lang="en-US"/>
              <a:t>Gunshot</a:t>
            </a:r>
            <a:endParaRPr lang="en-US"/>
          </a:p>
          <a:p>
            <a:pPr marL="0" indent="0">
              <a:buNone/>
            </a:pPr>
            <a:r>
              <a:rPr lang="en-IN" altLang="en-US"/>
              <a:t>For traning 500 samples of each categories</a:t>
            </a:r>
            <a:endParaRPr lang="en-IN" altLang="en-US"/>
          </a:p>
          <a:p>
            <a:pPr marL="0" indent="0">
              <a:buNone/>
            </a:pPr>
            <a:r>
              <a:rPr lang="en-IN" altLang="en-US"/>
              <a:t>For traning 500 samples of each categories</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idx="1"/>
          </p:nvPr>
        </p:nvSpPr>
        <p:spPr>
          <a:xfrm>
            <a:off x="609600" y="190500"/>
            <a:ext cx="10972800" cy="6581775"/>
          </a:xfrm>
        </p:spPr>
        <p:txBody>
          <a:bodyPr/>
          <a:p>
            <a:pPr marL="0" indent="0">
              <a:buNone/>
            </a:pPr>
            <a:r>
              <a:rPr lang="en-IN" altLang="en-US"/>
              <a:t>                         Included libraries</a:t>
            </a:r>
            <a:endParaRPr lang="en-IN" altLang="en-US"/>
          </a:p>
          <a:p>
            <a:pPr marL="0" indent="0">
              <a:buNone/>
            </a:pPr>
            <a:r>
              <a:rPr lang="en-IN" altLang="en-US" sz="2800"/>
              <a:t>import librosa</a:t>
            </a:r>
            <a:endParaRPr lang="en-IN" altLang="en-US" sz="2800"/>
          </a:p>
          <a:p>
            <a:pPr marL="0" indent="0">
              <a:buNone/>
            </a:pPr>
            <a:r>
              <a:rPr lang="en-IN" altLang="en-US" sz="2800"/>
              <a:t>import librosa.display</a:t>
            </a:r>
            <a:endParaRPr lang="en-IN" altLang="en-US" sz="2800"/>
          </a:p>
          <a:p>
            <a:pPr marL="0" indent="0">
              <a:buNone/>
            </a:pPr>
            <a:r>
              <a:rPr lang="en-IN" altLang="en-US" sz="2800"/>
              <a:t>import pandas as pd</a:t>
            </a:r>
            <a:endParaRPr lang="en-IN" altLang="en-US" sz="2800"/>
          </a:p>
          <a:p>
            <a:pPr marL="0" indent="0">
              <a:buNone/>
            </a:pPr>
            <a:r>
              <a:rPr lang="en-IN" altLang="en-US" sz="2800"/>
              <a:t>import numpy as np</a:t>
            </a:r>
            <a:endParaRPr lang="en-IN" altLang="en-US" sz="2800"/>
          </a:p>
          <a:p>
            <a:pPr marL="0" indent="0">
              <a:buNone/>
            </a:pPr>
            <a:r>
              <a:rPr lang="en-IN" altLang="en-US" sz="2800"/>
              <a:t>from sklearn.preprocessing import LabelEncoder</a:t>
            </a:r>
            <a:endParaRPr lang="en-IN" altLang="en-US" sz="2800"/>
          </a:p>
          <a:p>
            <a:pPr marL="0" indent="0">
              <a:buNone/>
            </a:pPr>
            <a:r>
              <a:rPr lang="en-IN" altLang="en-US" sz="2800"/>
              <a:t>from keras.utils import np_utils</a:t>
            </a:r>
            <a:endParaRPr lang="en-IN" altLang="en-US" sz="2800"/>
          </a:p>
          <a:p>
            <a:pPr marL="0" indent="0">
              <a:buNone/>
            </a:pPr>
            <a:r>
              <a:rPr lang="en-IN" altLang="en-US" sz="2800"/>
              <a:t>from keras.models import Sequential</a:t>
            </a:r>
            <a:endParaRPr lang="en-IN" altLang="en-US" sz="2800"/>
          </a:p>
          <a:p>
            <a:pPr marL="0" indent="0">
              <a:buNone/>
            </a:pPr>
            <a:r>
              <a:rPr lang="en-IN" altLang="en-US" sz="2800"/>
              <a:t>from keras.layers import Input, Dense, Dropout, Activation, Flatten</a:t>
            </a:r>
            <a:endParaRPr lang="en-IN" altLang="en-US" sz="2800"/>
          </a:p>
          <a:p>
            <a:pPr marL="0" indent="0">
              <a:buNone/>
            </a:pPr>
            <a:r>
              <a:rPr lang="en-IN" altLang="en-US" sz="2800"/>
              <a:t>from keras import optimizers</a:t>
            </a:r>
            <a:endParaRPr lang="en-IN" altLang="en-US" sz="2800"/>
          </a:p>
          <a:p>
            <a:pPr marL="0" indent="0">
              <a:buNone/>
            </a:pPr>
            <a:r>
              <a:rPr lang="en-IN" altLang="en-US" sz="2800"/>
              <a:t>from sklearn.metrics import confusion_matrix</a:t>
            </a:r>
            <a:endParaRPr lang="en-IN" altLang="en-US" sz="2800"/>
          </a:p>
          <a:p>
            <a:pPr marL="0" indent="0">
              <a:buNone/>
            </a:pPr>
            <a:r>
              <a:rPr lang="en-IN" altLang="en-US" sz="2800"/>
              <a:t>from sklearn.metrics import f1_score</a:t>
            </a:r>
            <a:endParaRPr lang="en-I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EXTRACTING FEATURES FROM AUDIO FILE</a:t>
            </a:r>
            <a:endParaRPr lang="en-IN" altLang="en-US"/>
          </a:p>
        </p:txBody>
      </p:sp>
      <p:sp>
        <p:nvSpPr>
          <p:cNvPr id="3" name="Content Placeholder 2"/>
          <p:cNvSpPr>
            <a:spLocks noGrp="1"/>
          </p:cNvSpPr>
          <p:nvPr>
            <p:ph idx="1"/>
          </p:nvPr>
        </p:nvSpPr>
        <p:spPr>
          <a:xfrm>
            <a:off x="144145" y="773430"/>
            <a:ext cx="11851005" cy="6120130"/>
          </a:xfrm>
        </p:spPr>
        <p:txBody>
          <a:bodyPr/>
          <a:p>
            <a:pPr marL="0" indent="0">
              <a:buNone/>
            </a:pPr>
            <a:r>
              <a:rPr lang="en-US" sz="2400"/>
              <a:t>def parser_Val(row): </a:t>
            </a:r>
            <a:endParaRPr lang="en-US" sz="2400"/>
          </a:p>
          <a:p>
            <a:pPr marL="0" indent="0">
              <a:buNone/>
            </a:pPr>
            <a:r>
              <a:rPr lang="en-US" sz="2400"/>
              <a:t>    </a:t>
            </a:r>
            <a:r>
              <a:rPr lang="en-US" sz="2400">
                <a:solidFill>
                  <a:srgbClr val="FF0000"/>
                </a:solidFill>
              </a:rPr>
              <a:t>file_name </a:t>
            </a:r>
            <a:r>
              <a:rPr lang="en-US" sz="2400"/>
              <a:t>= precedeString_Val + '/' + row.ID + '.wav'</a:t>
            </a:r>
            <a:endParaRPr lang="en-US" sz="2400"/>
          </a:p>
          <a:p>
            <a:pPr marL="0" indent="0">
              <a:buNone/>
            </a:pPr>
            <a:r>
              <a:rPr lang="en-US" sz="2400"/>
              <a:t>    try:</a:t>
            </a:r>
            <a:endParaRPr lang="en-US" sz="2400"/>
          </a:p>
          <a:p>
            <a:pPr marL="0" indent="0">
              <a:buNone/>
            </a:pPr>
            <a:r>
              <a:rPr lang="en-US" sz="2400"/>
              <a:t>           </a:t>
            </a:r>
            <a:r>
              <a:rPr lang="en-US" sz="2400">
                <a:ln/>
                <a:solidFill>
                  <a:srgbClr val="FF0000"/>
                </a:solidFill>
                <a:effectLst>
                  <a:outerShdw blurRad="38100" dist="19050" dir="2700000" algn="tl" rotWithShape="0">
                    <a:schemeClr val="dk1">
                      <a:lumMod val="50000"/>
                      <a:alpha val="40000"/>
                    </a:schemeClr>
                  </a:outerShdw>
                </a:effectLst>
              </a:rPr>
              <a:t>val_X, sample_rate</a:t>
            </a:r>
            <a:r>
              <a:rPr lang="en-US" sz="2400"/>
              <a:t> = librosa.load(file_name,res_type='kaiser_fast')   </a:t>
            </a:r>
            <a:endParaRPr lang="en-US" sz="2400"/>
          </a:p>
          <a:p>
            <a:pPr marL="0" indent="0">
              <a:buNone/>
            </a:pPr>
            <a:r>
              <a:rPr lang="en-US" sz="2400"/>
              <a:t> </a:t>
            </a:r>
            <a:endParaRPr lang="en-US" sz="2400"/>
          </a:p>
          <a:p>
            <a:pPr marL="0" indent="0">
              <a:buNone/>
            </a:pPr>
            <a:endParaRPr lang="en-US" sz="2400"/>
          </a:p>
          <a:p>
            <a:pPr marL="0" indent="0">
              <a:buNone/>
            </a:pPr>
            <a:r>
              <a:rPr lang="en-US" sz="2400"/>
              <a:t> </a:t>
            </a:r>
            <a:r>
              <a:rPr lang="en-US" sz="2400">
                <a:ln w="6600">
                  <a:solidFill>
                    <a:schemeClr val="accent2"/>
                  </a:solidFill>
                  <a:prstDash val="solid"/>
                </a:ln>
                <a:solidFill>
                  <a:srgbClr val="FFFFFF"/>
                </a:solidFill>
                <a:effectLst>
                  <a:outerShdw dist="38100" dir="2700000" algn="tl" rotWithShape="0">
                    <a:schemeClr val="accent2"/>
                  </a:outerShdw>
                </a:effectLst>
              </a:rPr>
              <a:t>mfccs </a:t>
            </a:r>
            <a:r>
              <a:rPr lang="en-US" sz="2400"/>
              <a:t>= np.mean(librosa.feature.mfcc(y=val_X, sr=sample_rate,     n_mfcc=40).T,axis=0) </a:t>
            </a:r>
            <a:endParaRPr lang="en-US" sz="2400"/>
          </a:p>
          <a:p>
            <a:pPr marL="0" indent="0">
              <a:buNone/>
            </a:pPr>
            <a:r>
              <a:rPr lang="en-US" sz="2400"/>
              <a:t>    except Exception as e:</a:t>
            </a:r>
            <a:endParaRPr lang="en-US" sz="2400"/>
          </a:p>
          <a:p>
            <a:pPr marL="0" indent="0">
              <a:buNone/>
            </a:pPr>
            <a:r>
              <a:rPr lang="en-US" sz="2400"/>
              <a:t>      print("Error encountered while parsing file: ", file_name)</a:t>
            </a:r>
            <a:endParaRPr lang="en-US" sz="2400"/>
          </a:p>
          <a:p>
            <a:pPr marL="0" indent="0">
              <a:buNone/>
            </a:pPr>
            <a:r>
              <a:rPr lang="en-US" sz="2400"/>
              <a:t>      return None, None</a:t>
            </a:r>
            <a:endParaRPr lang="en-US" sz="2400"/>
          </a:p>
          <a:p>
            <a:pPr marL="0" indent="0">
              <a:buNone/>
            </a:pPr>
            <a:r>
              <a:rPr lang="en-US" sz="2400"/>
              <a:t>    </a:t>
            </a:r>
            <a:r>
              <a:rPr lang="en-US" sz="2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 = mfccs</a:t>
            </a:r>
            <a:endParaRPr lang="en-US" sz="2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buNone/>
            </a:pPr>
            <a:r>
              <a:rPr lang="en-US" sz="2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label = row.CLASSES</a:t>
            </a:r>
            <a:endParaRPr lang="en-US" sz="2400"/>
          </a:p>
          <a:p>
            <a:pPr marL="0" indent="0">
              <a:buNone/>
            </a:pPr>
            <a:r>
              <a:rPr lang="en-US" sz="2400"/>
              <a:t>   </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MODEL </a:t>
            </a:r>
            <a:endParaRPr lang="en-IN" altLang="en-US"/>
          </a:p>
        </p:txBody>
      </p:sp>
      <p:sp>
        <p:nvSpPr>
          <p:cNvPr id="3" name="Content Placeholder 2"/>
          <p:cNvSpPr>
            <a:spLocks noGrp="1"/>
          </p:cNvSpPr>
          <p:nvPr>
            <p:ph idx="1"/>
          </p:nvPr>
        </p:nvSpPr>
        <p:spPr>
          <a:xfrm>
            <a:off x="609600" y="774065"/>
            <a:ext cx="10972800" cy="6078855"/>
          </a:xfrm>
        </p:spPr>
        <p:txBody>
          <a:bodyPr/>
          <a:p>
            <a:pPr marL="0" indent="0">
              <a:buNone/>
            </a:pPr>
            <a:r>
              <a:rPr lang="en-US" sz="1800"/>
              <a:t>#input_layer=Input(shape=(X.shape[1:]))</a:t>
            </a:r>
            <a:endParaRPr lang="en-US" sz="1800"/>
          </a:p>
          <a:p>
            <a:pPr marL="0" indent="0">
              <a:buNone/>
            </a:pPr>
            <a:r>
              <a:rPr lang="en-US" sz="1800"/>
              <a:t>model = Sequential()</a:t>
            </a:r>
            <a:endParaRPr lang="en-US" sz="1800"/>
          </a:p>
          <a:p>
            <a:pPr marL="0" indent="0">
              <a:buNone/>
            </a:pPr>
            <a:r>
              <a:rPr lang="en-US" sz="1800"/>
              <a:t>model.add(Dense(256, input_shape = (40,)))</a:t>
            </a:r>
            <a:endParaRPr lang="en-US" sz="1800"/>
          </a:p>
          <a:p>
            <a:pPr marL="0" indent="0">
              <a:buNone/>
            </a:pPr>
            <a:r>
              <a:rPr lang="en-US" sz="1800"/>
              <a:t>model.add(Activation('relu'))</a:t>
            </a:r>
            <a:endParaRPr lang="en-US" sz="1800"/>
          </a:p>
          <a:p>
            <a:pPr marL="0" indent="0">
              <a:buNone/>
            </a:pPr>
            <a:r>
              <a:rPr lang="en-US" sz="1800"/>
              <a:t>model.add(Dense(256))</a:t>
            </a:r>
            <a:endParaRPr lang="en-US" sz="1800"/>
          </a:p>
          <a:p>
            <a:pPr marL="0" indent="0">
              <a:buNone/>
            </a:pPr>
            <a:r>
              <a:rPr lang="en-US" sz="1800"/>
              <a:t>model.add(Activation('relu'))</a:t>
            </a:r>
            <a:endParaRPr lang="en-US" sz="1800"/>
          </a:p>
          <a:p>
            <a:pPr marL="0" indent="0">
              <a:buNone/>
            </a:pPr>
            <a:r>
              <a:rPr lang="en-US" sz="1800"/>
              <a:t>model.add(Dropout(0.1))</a:t>
            </a:r>
            <a:endParaRPr lang="en-US" sz="1800"/>
          </a:p>
          <a:p>
            <a:pPr marL="0" indent="0">
              <a:buNone/>
            </a:pPr>
            <a:r>
              <a:rPr lang="en-US" sz="1800"/>
              <a:t>model.add(Dense(256))</a:t>
            </a:r>
            <a:endParaRPr lang="en-US" sz="1800"/>
          </a:p>
          <a:p>
            <a:pPr marL="0" indent="0">
              <a:buNone/>
            </a:pPr>
            <a:r>
              <a:rPr lang="en-US" sz="1800"/>
              <a:t>model.add(Activation('relu'))</a:t>
            </a:r>
            <a:endParaRPr lang="en-US" sz="1800"/>
          </a:p>
          <a:p>
            <a:pPr marL="0" indent="0">
              <a:buNone/>
            </a:pPr>
            <a:r>
              <a:rPr lang="en-US" sz="1800"/>
              <a:t>model.add(Dropout(0.1))</a:t>
            </a:r>
            <a:endParaRPr lang="en-US" sz="1800"/>
          </a:p>
          <a:p>
            <a:pPr marL="0" indent="0">
              <a:buNone/>
            </a:pPr>
            <a:r>
              <a:rPr lang="en-US" sz="1800"/>
              <a:t>model.add(Dense(256))</a:t>
            </a:r>
            <a:endParaRPr lang="en-US" sz="1800"/>
          </a:p>
          <a:p>
            <a:pPr marL="0" indent="0">
              <a:buNone/>
            </a:pPr>
            <a:r>
              <a:rPr lang="en-US" sz="1800"/>
              <a:t>model.add(Activation('relu'))</a:t>
            </a:r>
            <a:endParaRPr lang="en-US" sz="1800"/>
          </a:p>
          <a:p>
            <a:pPr marL="0" indent="0">
              <a:buNone/>
            </a:pPr>
            <a:r>
              <a:rPr lang="en-US" sz="1800"/>
              <a:t>model.add(Dropout(0.1))</a:t>
            </a:r>
            <a:endParaRPr lang="en-US" sz="1800"/>
          </a:p>
          <a:p>
            <a:pPr marL="0" indent="0">
              <a:buNone/>
            </a:pPr>
            <a:r>
              <a:rPr lang="en-US" sz="1800"/>
              <a:t>model.add(Dense(num_labels))</a:t>
            </a:r>
            <a:endParaRPr lang="en-US" sz="1800"/>
          </a:p>
          <a:p>
            <a:pPr marL="0" indent="0">
              <a:buNone/>
            </a:pPr>
            <a:r>
              <a:rPr lang="en-US" sz="1800"/>
              <a:t>model.add(Activation('sigmoid'))</a:t>
            </a:r>
            <a:endParaRPr lang="en-US" sz="1800"/>
          </a:p>
          <a:p>
            <a:pPr marL="0" indent="0">
              <a:buNone/>
            </a:pPr>
            <a:r>
              <a:rPr lang="en-US" sz="1800"/>
              <a:t>sgd = SGD(lr=0.001, momentum=0.9, decay=1e-6, nesterov=True)</a:t>
            </a:r>
            <a:endParaRPr lang="en-US" sz="1800"/>
          </a:p>
          <a:p>
            <a:pPr marL="0" indent="0">
              <a:buNone/>
            </a:pPr>
            <a:r>
              <a:rPr lang="en-US" sz="1800"/>
              <a:t>model.compile(loss='binary_crossentropy', optimizer=sgd, metrics=['accuracy'])</a:t>
            </a:r>
            <a:endParaRPr lang="en-US" sz="1800"/>
          </a:p>
          <a:p>
            <a:pPr marL="0" indent="0">
              <a:buNone/>
            </a:pPr>
            <a:r>
              <a:rPr lang="en-US" sz="1800"/>
              <a:t>model.fit(X,y, epochs=500,validation_split=0.1)</a:t>
            </a:r>
            <a:endParaRPr lang="en-US" sz="1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3029</Words>
  <Application>WPS Presentation</Application>
  <PresentationFormat>Widescreen</PresentationFormat>
  <Paragraphs>104</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Calibri Light</vt:lpstr>
      <vt:lpstr>Calibri</vt:lpstr>
      <vt:lpstr>Microsoft YaHei</vt:lpstr>
      <vt:lpstr>Arial Unicode MS</vt:lpstr>
      <vt:lpstr>Malgun Gothic</vt:lpstr>
      <vt:lpstr>Microsoft JhengHei UI</vt:lpstr>
      <vt:lpstr>Algerian</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TECHNOLOGY KANPUR</dc:title>
  <dc:creator/>
  <cp:lastModifiedBy>KIIT</cp:lastModifiedBy>
  <cp:revision>2</cp:revision>
  <dcterms:created xsi:type="dcterms:W3CDTF">2019-07-09T14:26:42Z</dcterms:created>
  <dcterms:modified xsi:type="dcterms:W3CDTF">2019-07-09T14:36:48Z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