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2" r:id="rId17"/>
    <p:sldId id="313"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Data Science</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sz="1000" dirty="0"/>
              <a:t>Rohit kumar      suman Saurav    </a:t>
            </a:r>
          </a:p>
          <a:p>
            <a:pPr>
              <a:lnSpc>
                <a:spcPct val="100000"/>
              </a:lnSpc>
            </a:pPr>
            <a:r>
              <a:rPr lang="en-US" sz="1000" dirty="0"/>
              <a:t>Vishal Sharma   Dashrath Paswan </a:t>
            </a:r>
          </a:p>
          <a:p>
            <a:pPr>
              <a:lnSpc>
                <a:spcPct val="100000"/>
              </a:lnSpc>
            </a:pPr>
            <a:r>
              <a:rPr lang="en-US" sz="1000" dirty="0" err="1"/>
              <a:t>Monu</a:t>
            </a:r>
            <a:r>
              <a:rPr lang="en-US" sz="1000" dirty="0"/>
              <a:t> Kumar       </a:t>
            </a:r>
            <a:r>
              <a:rPr lang="en-US" sz="1000" dirty="0" err="1"/>
              <a:t>shivansh</a:t>
            </a:r>
            <a:r>
              <a:rPr lang="en-US" sz="1000" dirty="0"/>
              <a:t> Srivastava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able 8">
            <a:extLst>
              <a:ext uri="{FF2B5EF4-FFF2-40B4-BE49-F238E27FC236}">
                <a16:creationId xmlns:a16="http://schemas.microsoft.com/office/drawing/2014/main" id="{C2996DA3-105C-46B4-8E31-0ADEDBB19989}"/>
              </a:ext>
            </a:extLst>
          </p:cNvPr>
          <p:cNvGraphicFramePr>
            <a:graphicFrameLocks noGrp="1"/>
          </p:cNvGraphicFramePr>
          <p:nvPr>
            <p:extLst>
              <p:ext uri="{D42A27DB-BD31-4B8C-83A1-F6EECF244321}">
                <p14:modId xmlns:p14="http://schemas.microsoft.com/office/powerpoint/2010/main" val="2117149356"/>
              </p:ext>
            </p:extLst>
          </p:nvPr>
        </p:nvGraphicFramePr>
        <p:xfrm>
          <a:off x="1644883" y="79261"/>
          <a:ext cx="10374157" cy="2042160"/>
        </p:xfrm>
        <a:graphic>
          <a:graphicData uri="http://schemas.openxmlformats.org/drawingml/2006/table">
            <a:tbl>
              <a:tblPr firstRow="1" bandRow="1">
                <a:tableStyleId>{073A0DAA-6AF3-43AB-8588-CEC1D06C72B9}</a:tableStyleId>
              </a:tblPr>
              <a:tblGrid>
                <a:gridCol w="10374157">
                  <a:extLst>
                    <a:ext uri="{9D8B030D-6E8A-4147-A177-3AD203B41FA5}">
                      <a16:colId xmlns:a16="http://schemas.microsoft.com/office/drawing/2014/main" val="1688589471"/>
                    </a:ext>
                  </a:extLst>
                </a:gridCol>
              </a:tblGrid>
              <a:tr h="1543351">
                <a:tc>
                  <a:txBody>
                    <a:bodyPr/>
                    <a:lstStyle/>
                    <a:p>
                      <a:r>
                        <a:rPr lang="en-IN" dirty="0"/>
                        <a:t> </a:t>
                      </a:r>
                      <a:r>
                        <a:rPr lang="en-IN" sz="3200" b="0" dirty="0">
                          <a:latin typeface="+mj-lt"/>
                        </a:rPr>
                        <a:t>Dataset: </a:t>
                      </a:r>
                      <a:r>
                        <a:rPr lang="en-US" sz="3200" b="0" dirty="0">
                          <a:latin typeface="+mj-lt"/>
                        </a:rPr>
                        <a:t>Air traffic landing statistics on San Francisco Airport</a:t>
                      </a:r>
                    </a:p>
                    <a:p>
                      <a:r>
                        <a:rPr lang="en-US" sz="3200" b="0" dirty="0">
                          <a:latin typeface="+mj-lt"/>
                        </a:rPr>
                        <a:t>Goal or Project: To identify task that generates    some meaningful insight from the given data</a:t>
                      </a:r>
                      <a:r>
                        <a:rPr lang="en-US" dirty="0"/>
                        <a:t>.</a:t>
                      </a:r>
                      <a:endParaRPr lang="en-IN" dirty="0"/>
                    </a:p>
                  </a:txBody>
                  <a:tcPr/>
                </a:tc>
                <a:extLst>
                  <a:ext uri="{0D108BD9-81ED-4DB2-BD59-A6C34878D82A}">
                    <a16:rowId xmlns:a16="http://schemas.microsoft.com/office/drawing/2014/main" val="4049688547"/>
                  </a:ext>
                </a:extLst>
              </a:tr>
            </a:tbl>
          </a:graphicData>
        </a:graphic>
      </p:graphicFrame>
      <p:pic>
        <p:nvPicPr>
          <p:cNvPr id="6" name="Picture 5">
            <a:extLst>
              <a:ext uri="{FF2B5EF4-FFF2-40B4-BE49-F238E27FC236}">
                <a16:creationId xmlns:a16="http://schemas.microsoft.com/office/drawing/2014/main" id="{E77FF1CD-7CDE-419D-8083-35989832A270}"/>
              </a:ext>
            </a:extLst>
          </p:cNvPr>
          <p:cNvPicPr>
            <a:picLocks noChangeAspect="1"/>
          </p:cNvPicPr>
          <p:nvPr/>
        </p:nvPicPr>
        <p:blipFill>
          <a:blip r:embed="rId4"/>
          <a:stretch>
            <a:fillRect/>
          </a:stretch>
        </p:blipFill>
        <p:spPr>
          <a:xfrm>
            <a:off x="172960" y="175184"/>
            <a:ext cx="1362634" cy="1362634"/>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FB253F-5DD6-406F-84B0-654FC1E6FED4}"/>
              </a:ext>
            </a:extLst>
          </p:cNvPr>
          <p:cNvPicPr>
            <a:picLocks noChangeAspect="1"/>
          </p:cNvPicPr>
          <p:nvPr/>
        </p:nvPicPr>
        <p:blipFill>
          <a:blip r:embed="rId2"/>
          <a:stretch>
            <a:fillRect/>
          </a:stretch>
        </p:blipFill>
        <p:spPr>
          <a:xfrm>
            <a:off x="872301" y="162878"/>
            <a:ext cx="10447397" cy="6101938"/>
          </a:xfrm>
          <a:prstGeom prst="rect">
            <a:avLst/>
          </a:prstGeom>
        </p:spPr>
      </p:pic>
    </p:spTree>
    <p:extLst>
      <p:ext uri="{BB962C8B-B14F-4D97-AF65-F5344CB8AC3E}">
        <p14:creationId xmlns:p14="http://schemas.microsoft.com/office/powerpoint/2010/main" val="16618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5577C-3A16-4856-B888-DE99974D3B33}"/>
              </a:ext>
            </a:extLst>
          </p:cNvPr>
          <p:cNvPicPr>
            <a:picLocks noChangeAspect="1"/>
          </p:cNvPicPr>
          <p:nvPr/>
        </p:nvPicPr>
        <p:blipFill>
          <a:blip r:embed="rId2"/>
          <a:stretch>
            <a:fillRect/>
          </a:stretch>
        </p:blipFill>
        <p:spPr>
          <a:xfrm>
            <a:off x="0" y="465919"/>
            <a:ext cx="12353365" cy="5639289"/>
          </a:xfrm>
          <a:prstGeom prst="rect">
            <a:avLst/>
          </a:prstGeom>
        </p:spPr>
      </p:pic>
    </p:spTree>
    <p:extLst>
      <p:ext uri="{BB962C8B-B14F-4D97-AF65-F5344CB8AC3E}">
        <p14:creationId xmlns:p14="http://schemas.microsoft.com/office/powerpoint/2010/main" val="149440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6E967-0576-432C-9D94-D49B37CB9884}"/>
              </a:ext>
            </a:extLst>
          </p:cNvPr>
          <p:cNvPicPr>
            <a:picLocks noChangeAspect="1"/>
          </p:cNvPicPr>
          <p:nvPr/>
        </p:nvPicPr>
        <p:blipFill>
          <a:blip r:embed="rId2"/>
          <a:stretch>
            <a:fillRect/>
          </a:stretch>
        </p:blipFill>
        <p:spPr>
          <a:xfrm>
            <a:off x="1" y="1828801"/>
            <a:ext cx="12191999" cy="4027274"/>
          </a:xfrm>
          <a:prstGeom prst="rect">
            <a:avLst/>
          </a:prstGeom>
        </p:spPr>
      </p:pic>
      <p:graphicFrame>
        <p:nvGraphicFramePr>
          <p:cNvPr id="4" name="Table 4">
            <a:extLst>
              <a:ext uri="{FF2B5EF4-FFF2-40B4-BE49-F238E27FC236}">
                <a16:creationId xmlns:a16="http://schemas.microsoft.com/office/drawing/2014/main" id="{FB64200B-2D47-4A26-8A29-935C65F9C175}"/>
              </a:ext>
            </a:extLst>
          </p:cNvPr>
          <p:cNvGraphicFramePr>
            <a:graphicFrameLocks noGrp="1"/>
          </p:cNvGraphicFramePr>
          <p:nvPr>
            <p:extLst>
              <p:ext uri="{D42A27DB-BD31-4B8C-83A1-F6EECF244321}">
                <p14:modId xmlns:p14="http://schemas.microsoft.com/office/powerpoint/2010/main" val="1304216382"/>
              </p:ext>
            </p:extLst>
          </p:nvPr>
        </p:nvGraphicFramePr>
        <p:xfrm>
          <a:off x="0" y="0"/>
          <a:ext cx="12192000" cy="1493739"/>
        </p:xfrm>
        <a:graphic>
          <a:graphicData uri="http://schemas.openxmlformats.org/drawingml/2006/table">
            <a:tbl>
              <a:tblPr firstRow="1" bandRow="1">
                <a:tableStyleId>{073A0DAA-6AF3-43AB-8588-CEC1D06C72B9}</a:tableStyleId>
              </a:tblPr>
              <a:tblGrid>
                <a:gridCol w="12192000">
                  <a:extLst>
                    <a:ext uri="{9D8B030D-6E8A-4147-A177-3AD203B41FA5}">
                      <a16:colId xmlns:a16="http://schemas.microsoft.com/office/drawing/2014/main" val="192776820"/>
                    </a:ext>
                  </a:extLst>
                </a:gridCol>
              </a:tblGrid>
              <a:tr h="1493739">
                <a:tc>
                  <a:txBody>
                    <a:bodyPr/>
                    <a:lstStyle/>
                    <a:p>
                      <a:r>
                        <a:rPr lang="en-IN" sz="4000" b="0" dirty="0">
                          <a:latin typeface="+mj-lt"/>
                        </a:rPr>
                        <a:t>From the below code we conclude that both distribution  are same</a:t>
                      </a:r>
                    </a:p>
                  </a:txBody>
                  <a:tcPr/>
                </a:tc>
                <a:extLst>
                  <a:ext uri="{0D108BD9-81ED-4DB2-BD59-A6C34878D82A}">
                    <a16:rowId xmlns:a16="http://schemas.microsoft.com/office/drawing/2014/main" val="1440348038"/>
                  </a:ext>
                </a:extLst>
              </a:tr>
            </a:tbl>
          </a:graphicData>
        </a:graphic>
      </p:graphicFrame>
    </p:spTree>
    <p:extLst>
      <p:ext uri="{BB962C8B-B14F-4D97-AF65-F5344CB8AC3E}">
        <p14:creationId xmlns:p14="http://schemas.microsoft.com/office/powerpoint/2010/main" val="229244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C84D963-942D-490C-90E2-EC70ACAFC709}"/>
              </a:ext>
            </a:extLst>
          </p:cNvPr>
          <p:cNvGraphicFramePr>
            <a:graphicFrameLocks noGrp="1"/>
          </p:cNvGraphicFramePr>
          <p:nvPr>
            <p:extLst>
              <p:ext uri="{D42A27DB-BD31-4B8C-83A1-F6EECF244321}">
                <p14:modId xmlns:p14="http://schemas.microsoft.com/office/powerpoint/2010/main" val="1222594710"/>
              </p:ext>
            </p:extLst>
          </p:nvPr>
        </p:nvGraphicFramePr>
        <p:xfrm>
          <a:off x="0" y="0"/>
          <a:ext cx="12192000" cy="2016573"/>
        </p:xfrm>
        <a:graphic>
          <a:graphicData uri="http://schemas.openxmlformats.org/drawingml/2006/table">
            <a:tbl>
              <a:tblPr firstRow="1" bandRow="1">
                <a:tableStyleId>{073A0DAA-6AF3-43AB-8588-CEC1D06C72B9}</a:tableStyleId>
              </a:tblPr>
              <a:tblGrid>
                <a:gridCol w="12192000">
                  <a:extLst>
                    <a:ext uri="{9D8B030D-6E8A-4147-A177-3AD203B41FA5}">
                      <a16:colId xmlns:a16="http://schemas.microsoft.com/office/drawing/2014/main" val="2686394864"/>
                    </a:ext>
                  </a:extLst>
                </a:gridCol>
              </a:tblGrid>
              <a:tr h="674632">
                <a:tc>
                  <a:txBody>
                    <a:bodyPr/>
                    <a:lstStyle/>
                    <a:p>
                      <a:r>
                        <a:rPr lang="en-IN" sz="4000" b="0" dirty="0">
                          <a:latin typeface="+mj-lt"/>
                        </a:rPr>
                        <a:t>Our second hypothesis  testing by using t test</a:t>
                      </a:r>
                    </a:p>
                  </a:txBody>
                  <a:tcPr/>
                </a:tc>
                <a:extLst>
                  <a:ext uri="{0D108BD9-81ED-4DB2-BD59-A6C34878D82A}">
                    <a16:rowId xmlns:a16="http://schemas.microsoft.com/office/drawing/2014/main" val="1697767016"/>
                  </a:ext>
                </a:extLst>
              </a:tr>
              <a:tr h="1315533">
                <a:tc>
                  <a:txBody>
                    <a:bodyPr/>
                    <a:lstStyle/>
                    <a:p>
                      <a:r>
                        <a:rPr lang="en-IN" dirty="0"/>
                        <a:t>We have checked the landing count US flights at the San  Francisco airport and we also checked the landing count of all Asian flights. now we are applying our code for checking whether the distribution curve of these two curves is the same or not.</a:t>
                      </a:r>
                    </a:p>
                  </a:txBody>
                  <a:tcPr/>
                </a:tc>
                <a:extLst>
                  <a:ext uri="{0D108BD9-81ED-4DB2-BD59-A6C34878D82A}">
                    <a16:rowId xmlns:a16="http://schemas.microsoft.com/office/drawing/2014/main" val="2683705766"/>
                  </a:ext>
                </a:extLst>
              </a:tr>
            </a:tbl>
          </a:graphicData>
        </a:graphic>
      </p:graphicFrame>
      <p:pic>
        <p:nvPicPr>
          <p:cNvPr id="6" name="Picture 5">
            <a:extLst>
              <a:ext uri="{FF2B5EF4-FFF2-40B4-BE49-F238E27FC236}">
                <a16:creationId xmlns:a16="http://schemas.microsoft.com/office/drawing/2014/main" id="{80788A88-635C-41FA-92DB-6149B1F6431F}"/>
              </a:ext>
            </a:extLst>
          </p:cNvPr>
          <p:cNvPicPr>
            <a:picLocks noChangeAspect="1"/>
          </p:cNvPicPr>
          <p:nvPr/>
        </p:nvPicPr>
        <p:blipFill>
          <a:blip r:embed="rId2"/>
          <a:stretch>
            <a:fillRect/>
          </a:stretch>
        </p:blipFill>
        <p:spPr>
          <a:xfrm>
            <a:off x="-62755" y="2358351"/>
            <a:ext cx="12317507" cy="1318298"/>
          </a:xfrm>
          <a:prstGeom prst="rect">
            <a:avLst/>
          </a:prstGeom>
        </p:spPr>
      </p:pic>
      <p:pic>
        <p:nvPicPr>
          <p:cNvPr id="8" name="Picture 7">
            <a:extLst>
              <a:ext uri="{FF2B5EF4-FFF2-40B4-BE49-F238E27FC236}">
                <a16:creationId xmlns:a16="http://schemas.microsoft.com/office/drawing/2014/main" id="{E4E003C4-17E0-455B-BAF5-62902F3482C0}"/>
              </a:ext>
            </a:extLst>
          </p:cNvPr>
          <p:cNvPicPr>
            <a:picLocks noChangeAspect="1"/>
          </p:cNvPicPr>
          <p:nvPr/>
        </p:nvPicPr>
        <p:blipFill>
          <a:blip r:embed="rId3"/>
          <a:stretch>
            <a:fillRect/>
          </a:stretch>
        </p:blipFill>
        <p:spPr>
          <a:xfrm>
            <a:off x="-1" y="4018427"/>
            <a:ext cx="12192001" cy="1318299"/>
          </a:xfrm>
          <a:prstGeom prst="rect">
            <a:avLst/>
          </a:prstGeom>
        </p:spPr>
      </p:pic>
    </p:spTree>
    <p:extLst>
      <p:ext uri="{BB962C8B-B14F-4D97-AF65-F5344CB8AC3E}">
        <p14:creationId xmlns:p14="http://schemas.microsoft.com/office/powerpoint/2010/main" val="224222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2E020-0D48-4111-93E0-9ABACDCC69FF}"/>
              </a:ext>
            </a:extLst>
          </p:cNvPr>
          <p:cNvPicPr>
            <a:picLocks noChangeAspect="1"/>
          </p:cNvPicPr>
          <p:nvPr/>
        </p:nvPicPr>
        <p:blipFill>
          <a:blip r:embed="rId2"/>
          <a:stretch>
            <a:fillRect/>
          </a:stretch>
        </p:blipFill>
        <p:spPr>
          <a:xfrm>
            <a:off x="0" y="1349188"/>
            <a:ext cx="12391761" cy="4159624"/>
          </a:xfrm>
          <a:prstGeom prst="rect">
            <a:avLst/>
          </a:prstGeom>
        </p:spPr>
      </p:pic>
    </p:spTree>
    <p:extLst>
      <p:ext uri="{BB962C8B-B14F-4D97-AF65-F5344CB8AC3E}">
        <p14:creationId xmlns:p14="http://schemas.microsoft.com/office/powerpoint/2010/main" val="295318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76F82BE-7150-4FD4-922A-3F1A7C5E805C}"/>
              </a:ext>
            </a:extLst>
          </p:cNvPr>
          <p:cNvGraphicFramePr>
            <a:graphicFrameLocks noGrp="1"/>
          </p:cNvGraphicFramePr>
          <p:nvPr>
            <p:extLst>
              <p:ext uri="{D42A27DB-BD31-4B8C-83A1-F6EECF244321}">
                <p14:modId xmlns:p14="http://schemas.microsoft.com/office/powerpoint/2010/main" val="1665848820"/>
              </p:ext>
            </p:extLst>
          </p:nvPr>
        </p:nvGraphicFramePr>
        <p:xfrm>
          <a:off x="-55406" y="0"/>
          <a:ext cx="12247406" cy="1584960"/>
        </p:xfrm>
        <a:graphic>
          <a:graphicData uri="http://schemas.openxmlformats.org/drawingml/2006/table">
            <a:tbl>
              <a:tblPr firstRow="1" bandRow="1">
                <a:tableStyleId>{073A0DAA-6AF3-43AB-8588-CEC1D06C72B9}</a:tableStyleId>
              </a:tblPr>
              <a:tblGrid>
                <a:gridCol w="12247406">
                  <a:extLst>
                    <a:ext uri="{9D8B030D-6E8A-4147-A177-3AD203B41FA5}">
                      <a16:colId xmlns:a16="http://schemas.microsoft.com/office/drawing/2014/main" val="1330546911"/>
                    </a:ext>
                  </a:extLst>
                </a:gridCol>
              </a:tblGrid>
              <a:tr h="1470212">
                <a:tc>
                  <a:txBody>
                    <a:bodyPr/>
                    <a:lstStyle/>
                    <a:p>
                      <a:r>
                        <a:rPr lang="en-US" sz="4000" b="0" dirty="0">
                          <a:latin typeface="+mj-lt"/>
                        </a:rPr>
                        <a:t>From the below code we conclude that both distribution  are </a:t>
                      </a:r>
                      <a:r>
                        <a:rPr lang="en-IN" sz="4000" b="0" dirty="0">
                          <a:latin typeface="+mj-lt"/>
                        </a:rPr>
                        <a:t>different </a:t>
                      </a:r>
                      <a:endParaRPr lang="en-US" sz="4000" b="0" dirty="0">
                        <a:latin typeface="+mj-lt"/>
                      </a:endParaRPr>
                    </a:p>
                    <a:p>
                      <a:endParaRPr lang="en-IN" dirty="0"/>
                    </a:p>
                  </a:txBody>
                  <a:tcPr/>
                </a:tc>
                <a:extLst>
                  <a:ext uri="{0D108BD9-81ED-4DB2-BD59-A6C34878D82A}">
                    <a16:rowId xmlns:a16="http://schemas.microsoft.com/office/drawing/2014/main" val="1888923051"/>
                  </a:ext>
                </a:extLst>
              </a:tr>
            </a:tbl>
          </a:graphicData>
        </a:graphic>
      </p:graphicFrame>
      <p:pic>
        <p:nvPicPr>
          <p:cNvPr id="6" name="Picture 5">
            <a:extLst>
              <a:ext uri="{FF2B5EF4-FFF2-40B4-BE49-F238E27FC236}">
                <a16:creationId xmlns:a16="http://schemas.microsoft.com/office/drawing/2014/main" id="{C95BBB1B-EE36-408B-A0CA-671607FFF658}"/>
              </a:ext>
            </a:extLst>
          </p:cNvPr>
          <p:cNvPicPr>
            <a:picLocks noChangeAspect="1"/>
          </p:cNvPicPr>
          <p:nvPr/>
        </p:nvPicPr>
        <p:blipFill>
          <a:blip r:embed="rId2"/>
          <a:stretch>
            <a:fillRect/>
          </a:stretch>
        </p:blipFill>
        <p:spPr>
          <a:xfrm>
            <a:off x="0" y="1388144"/>
            <a:ext cx="12192000" cy="5002304"/>
          </a:xfrm>
          <a:prstGeom prst="rect">
            <a:avLst/>
          </a:prstGeom>
        </p:spPr>
      </p:pic>
    </p:spTree>
    <p:extLst>
      <p:ext uri="{BB962C8B-B14F-4D97-AF65-F5344CB8AC3E}">
        <p14:creationId xmlns:p14="http://schemas.microsoft.com/office/powerpoint/2010/main" val="98516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0" y="0"/>
            <a:ext cx="12192000" cy="1228166"/>
          </a:xfrm>
        </p:spPr>
        <p:txBody>
          <a:bodyPr vert="horz" lIns="91440" tIns="45720" rIns="91440" bIns="45720" rtlCol="0">
            <a:normAutofit/>
          </a:bodyPr>
          <a:lstStyle/>
          <a:p>
            <a:r>
              <a:rPr lang="en-US" dirty="0"/>
              <a:t>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506772088"/>
              </p:ext>
            </p:extLst>
          </p:nvPr>
        </p:nvGraphicFramePr>
        <p:xfrm>
          <a:off x="-8966" y="1290917"/>
          <a:ext cx="12200966" cy="5867904"/>
        </p:xfrm>
        <a:graphic>
          <a:graphicData uri="http://schemas.openxmlformats.org/drawingml/2006/table">
            <a:tbl>
              <a:tblPr firstRow="1" bandRow="1">
                <a:noFill/>
                <a:tableStyleId>{3B4B98B0-60AC-42C2-AFA5-B58CD77FA1E5}</a:tableStyleId>
              </a:tblPr>
              <a:tblGrid>
                <a:gridCol w="2323124">
                  <a:extLst>
                    <a:ext uri="{9D8B030D-6E8A-4147-A177-3AD203B41FA5}">
                      <a16:colId xmlns:a16="http://schemas.microsoft.com/office/drawing/2014/main" val="2981917977"/>
                    </a:ext>
                  </a:extLst>
                </a:gridCol>
                <a:gridCol w="2777795">
                  <a:extLst>
                    <a:ext uri="{9D8B030D-6E8A-4147-A177-3AD203B41FA5}">
                      <a16:colId xmlns:a16="http://schemas.microsoft.com/office/drawing/2014/main" val="945233394"/>
                    </a:ext>
                  </a:extLst>
                </a:gridCol>
                <a:gridCol w="2817136">
                  <a:extLst>
                    <a:ext uri="{9D8B030D-6E8A-4147-A177-3AD203B41FA5}">
                      <a16:colId xmlns:a16="http://schemas.microsoft.com/office/drawing/2014/main" val="2572263168"/>
                    </a:ext>
                  </a:extLst>
                </a:gridCol>
                <a:gridCol w="2444535">
                  <a:extLst>
                    <a:ext uri="{9D8B030D-6E8A-4147-A177-3AD203B41FA5}">
                      <a16:colId xmlns:a16="http://schemas.microsoft.com/office/drawing/2014/main" val="1765783061"/>
                    </a:ext>
                  </a:extLst>
                </a:gridCol>
                <a:gridCol w="1838376">
                  <a:extLst>
                    <a:ext uri="{9D8B030D-6E8A-4147-A177-3AD203B41FA5}">
                      <a16:colId xmlns:a16="http://schemas.microsoft.com/office/drawing/2014/main" val="3940722886"/>
                    </a:ext>
                  </a:extLst>
                </a:gridCol>
              </a:tblGrid>
              <a:tr h="669976">
                <a:tc>
                  <a:txBody>
                    <a:bodyPr/>
                    <a:lstStyle/>
                    <a:p>
                      <a:r>
                        <a:rPr lang="en-US" sz="2400" b="0" cap="all" spc="150" dirty="0">
                          <a:solidFill>
                            <a:schemeClr val="lt1"/>
                          </a:solidFill>
                        </a:rPr>
                        <a:t>Step 1 </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Step 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Step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Step 4</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Step 5</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06307">
                <a:tc>
                  <a:txBody>
                    <a:bodyPr/>
                    <a:lstStyle/>
                    <a:p>
                      <a:r>
                        <a:rPr lang="en-US" sz="1600" b="1" cap="none" spc="0" dirty="0">
                          <a:solidFill>
                            <a:schemeClr val="tx1"/>
                          </a:solidFill>
                        </a:rPr>
                        <a:t>Data </a:t>
                      </a:r>
                      <a:r>
                        <a:rPr lang="en-IN" sz="1600" b="1" cap="none" spc="0" dirty="0" err="1">
                          <a:solidFill>
                            <a:schemeClr val="tx1"/>
                          </a:solidFill>
                        </a:rPr>
                        <a:t>Preprocessing</a:t>
                      </a:r>
                      <a:r>
                        <a:rPr lang="en-IN" sz="1600" b="1" cap="none" spc="0" dirty="0">
                          <a:solidFill>
                            <a:schemeClr val="tx1"/>
                          </a:solidFill>
                        </a:rPr>
                        <a:t> and Data Cleaning</a:t>
                      </a:r>
                      <a:endParaRPr lang="en-US" sz="1600" b="1"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a:t>
                      </a:r>
                      <a:r>
                        <a:rPr lang="en-US" sz="1600" b="1" cap="none" spc="0" dirty="0">
                          <a:solidFill>
                            <a:schemeClr val="tx1"/>
                          </a:solidFill>
                        </a:rPr>
                        <a:t>Data Visualization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cap="none" spc="0" dirty="0">
                          <a:solidFill>
                            <a:schemeClr val="tx1"/>
                          </a:solidFill>
                        </a:rPr>
                        <a:t>Data Statics or Summary  of Data</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cap="none" spc="0" dirty="0">
                          <a:solidFill>
                            <a:schemeClr val="tx1"/>
                          </a:solidFill>
                        </a:rPr>
                        <a:t>Hypothesis Testing</a:t>
                      </a:r>
                      <a:endParaRPr lang="en-US" sz="1600" b="1"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600" b="1" cap="none" spc="0" dirty="0">
                          <a:solidFill>
                            <a:schemeClr val="tx1"/>
                          </a:solidFill>
                        </a:rPr>
                        <a:t>ML Prediction</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34604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Data Cleaning </a:t>
                      </a:r>
                      <a:r>
                        <a:rPr lang="en-US" sz="1800" b="0" i="0" kern="1200" dirty="0">
                          <a:solidFill>
                            <a:schemeClr val="tx1"/>
                          </a:solidFill>
                          <a:effectLst/>
                          <a:latin typeface="+mn-lt"/>
                          <a:ea typeface="+mn-ea"/>
                          <a:cs typeface="+mn-cs"/>
                        </a:rPr>
                        <a:t>is the process in which if the data have many irrelevant and missing parts. To handle this part, data cleaning is done. It involves handling of missing data, noisy data etc. </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Data visualization </a:t>
                      </a:r>
                      <a:r>
                        <a:rPr lang="en-US" sz="1800" b="0" i="0" kern="1200" dirty="0">
                          <a:solidFill>
                            <a:schemeClr val="tx1"/>
                          </a:solidFill>
                          <a:effectLst/>
                          <a:latin typeface="+mn-lt"/>
                          <a:ea typeface="+mn-ea"/>
                          <a:cs typeface="+mn-cs"/>
                        </a:rPr>
                        <a:t>is the visual presentation of data or information. The goal of data visualization is to communicate data or information clearly and effectively to readers. Typically, data is visualized in the form of a chart, infographic, diagram or map. </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800" b="1" i="0" kern="1200" dirty="0">
                          <a:solidFill>
                            <a:schemeClr val="tx1"/>
                          </a:solidFill>
                          <a:effectLst/>
                          <a:latin typeface="+mn-lt"/>
                          <a:ea typeface="+mn-ea"/>
                          <a:cs typeface="+mn-cs"/>
                        </a:rPr>
                        <a:t>Statistics</a:t>
                      </a:r>
                      <a:r>
                        <a:rPr lang="en-US" sz="1800" b="0" i="0" kern="1200" dirty="0">
                          <a:solidFill>
                            <a:schemeClr val="tx1"/>
                          </a:solidFill>
                          <a:effectLst/>
                          <a:latin typeface="+mn-lt"/>
                          <a:ea typeface="+mn-ea"/>
                          <a:cs typeface="+mn-cs"/>
                        </a:rPr>
                        <a:t> is a set of mathematical methods and tools that enable us to answer important questions about data. It is divided into two categories:</a:t>
                      </a:r>
                    </a:p>
                    <a:p>
                      <a:pPr fontAlgn="base"/>
                      <a:r>
                        <a:rPr lang="en-US" sz="1800" b="1" i="0" kern="1200" dirty="0">
                          <a:solidFill>
                            <a:schemeClr val="tx1"/>
                          </a:solidFill>
                          <a:effectLst/>
                          <a:latin typeface="+mn-lt"/>
                          <a:ea typeface="+mn-ea"/>
                          <a:cs typeface="+mn-cs"/>
                        </a:rPr>
                        <a:t>Descriptive Statistics</a:t>
                      </a:r>
                      <a:r>
                        <a:rPr lang="en-US" sz="1800" b="0" i="0" kern="1200" dirty="0">
                          <a:solidFill>
                            <a:schemeClr val="tx1"/>
                          </a:solidFill>
                          <a:effectLst/>
                          <a:latin typeface="+mn-lt"/>
                          <a:ea typeface="+mn-ea"/>
                          <a:cs typeface="+mn-cs"/>
                        </a:rPr>
                        <a:t> </a:t>
                      </a:r>
                    </a:p>
                    <a:p>
                      <a:pPr fontAlgn="base"/>
                      <a:r>
                        <a:rPr lang="en-US" sz="1800" b="1" i="0" kern="1200" dirty="0">
                          <a:solidFill>
                            <a:schemeClr val="tx1"/>
                          </a:solidFill>
                          <a:effectLst/>
                          <a:latin typeface="+mn-lt"/>
                          <a:ea typeface="+mn-ea"/>
                          <a:cs typeface="+mn-cs"/>
                        </a:rPr>
                        <a:t>Inferential Statistics </a:t>
                      </a:r>
                      <a:r>
                        <a:rPr lang="en-US" sz="18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Hypothesis testing </a:t>
                      </a:r>
                      <a:r>
                        <a:rPr lang="en-US" sz="1800" b="0" i="0" kern="1200" dirty="0">
                          <a:solidFill>
                            <a:schemeClr val="tx1"/>
                          </a:solidFill>
                          <a:effectLst/>
                          <a:latin typeface="+mn-lt"/>
                          <a:ea typeface="+mn-ea"/>
                          <a:cs typeface="+mn-cs"/>
                        </a:rPr>
                        <a:t>is a set of formal procedures used by statisticians to either accept or reject statistical hypotheses.</a:t>
                      </a:r>
                      <a:r>
                        <a:rPr lang="en-US" sz="1400" cap="none" spc="0" dirty="0">
                          <a:solidFill>
                            <a:schemeClr val="tx1"/>
                          </a:solidFill>
                        </a:rPr>
                        <a: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800" b="1" i="0" kern="1200" dirty="0">
                          <a:solidFill>
                            <a:schemeClr val="tx1"/>
                          </a:solidFill>
                          <a:effectLst/>
                          <a:latin typeface="+mn-lt"/>
                          <a:ea typeface="+mn-ea"/>
                          <a:cs typeface="+mn-cs"/>
                        </a:rPr>
                        <a:t>Linear regression </a:t>
                      </a:r>
                      <a:r>
                        <a:rPr lang="en-US" sz="1800" b="0" i="0" kern="1200" dirty="0">
                          <a:solidFill>
                            <a:schemeClr val="tx1"/>
                          </a:solidFill>
                          <a:effectLst/>
                          <a:latin typeface="+mn-lt"/>
                          <a:ea typeface="+mn-ea"/>
                          <a:cs typeface="+mn-cs"/>
                        </a:rPr>
                        <a:t>is a linear approach for modelling the relationship between a scalar response and one or more explanatory variables.</a:t>
                      </a:r>
                      <a:endParaRPr lang="en-US" sz="1400" b="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31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graphicFrame>
        <p:nvGraphicFramePr>
          <p:cNvPr id="3" name="Table 4">
            <a:extLst>
              <a:ext uri="{FF2B5EF4-FFF2-40B4-BE49-F238E27FC236}">
                <a16:creationId xmlns:a16="http://schemas.microsoft.com/office/drawing/2014/main" id="{3907FB9C-1E35-44B2-A749-07DC93BFB08C}"/>
              </a:ext>
            </a:extLst>
          </p:cNvPr>
          <p:cNvGraphicFramePr>
            <a:graphicFrameLocks noGrp="1"/>
          </p:cNvGraphicFramePr>
          <p:nvPr>
            <p:extLst>
              <p:ext uri="{D42A27DB-BD31-4B8C-83A1-F6EECF244321}">
                <p14:modId xmlns:p14="http://schemas.microsoft.com/office/powerpoint/2010/main" val="1631792492"/>
              </p:ext>
            </p:extLst>
          </p:nvPr>
        </p:nvGraphicFramePr>
        <p:xfrm>
          <a:off x="0" y="0"/>
          <a:ext cx="12192000" cy="1326776"/>
        </p:xfrm>
        <a:graphic>
          <a:graphicData uri="http://schemas.openxmlformats.org/drawingml/2006/table">
            <a:tbl>
              <a:tblPr firstRow="1" bandRow="1">
                <a:tableStyleId>{073A0DAA-6AF3-43AB-8588-CEC1D06C72B9}</a:tableStyleId>
              </a:tblPr>
              <a:tblGrid>
                <a:gridCol w="12192000">
                  <a:extLst>
                    <a:ext uri="{9D8B030D-6E8A-4147-A177-3AD203B41FA5}">
                      <a16:colId xmlns:a16="http://schemas.microsoft.com/office/drawing/2014/main" val="3558283165"/>
                    </a:ext>
                  </a:extLst>
                </a:gridCol>
              </a:tblGrid>
              <a:tr h="1326776">
                <a:tc>
                  <a:txBody>
                    <a:bodyPr/>
                    <a:lstStyle/>
                    <a:p>
                      <a:r>
                        <a:rPr lang="en-IN" sz="6600" b="0" dirty="0">
                          <a:latin typeface="+mj-lt"/>
                        </a:rPr>
                        <a:t>Sub–Divisions of Project </a:t>
                      </a:r>
                    </a:p>
                  </a:txBody>
                  <a:tcPr/>
                </a:tc>
                <a:extLst>
                  <a:ext uri="{0D108BD9-81ED-4DB2-BD59-A6C34878D82A}">
                    <a16:rowId xmlns:a16="http://schemas.microsoft.com/office/drawing/2014/main" val="3076303835"/>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9AEE-1710-472F-991A-A7E11EBEF3C3}"/>
              </a:ext>
            </a:extLst>
          </p:cNvPr>
          <p:cNvSpPr>
            <a:spLocks noGrp="1"/>
          </p:cNvSpPr>
          <p:nvPr>
            <p:ph type="title"/>
          </p:nvPr>
        </p:nvSpPr>
        <p:spPr/>
        <p:txBody>
          <a:bodyPr>
            <a:normAutofit fontScale="90000"/>
          </a:bodyPr>
          <a:lstStyle/>
          <a:p>
            <a:r>
              <a:rPr lang="en-US" sz="4800" b="1" cap="none" spc="0" dirty="0">
                <a:solidFill>
                  <a:schemeClr val="tx1"/>
                </a:solidFill>
              </a:rPr>
              <a:t>STEP 3: Data Statics or Summary  of Data</a:t>
            </a:r>
            <a:br>
              <a:rPr lang="en-US" sz="4800" b="1" cap="none" spc="0" dirty="0">
                <a:solidFill>
                  <a:schemeClr val="tx1"/>
                </a:solidFill>
              </a:rPr>
            </a:br>
            <a:endParaRPr lang="en-IN" dirty="0"/>
          </a:p>
        </p:txBody>
      </p:sp>
      <p:pic>
        <p:nvPicPr>
          <p:cNvPr id="5" name="Content Placeholder 4">
            <a:extLst>
              <a:ext uri="{FF2B5EF4-FFF2-40B4-BE49-F238E27FC236}">
                <a16:creationId xmlns:a16="http://schemas.microsoft.com/office/drawing/2014/main" id="{DD263B5C-A755-45EF-B548-CF926880DB3C}"/>
              </a:ext>
            </a:extLst>
          </p:cNvPr>
          <p:cNvPicPr>
            <a:picLocks noGrp="1" noChangeAspect="1"/>
          </p:cNvPicPr>
          <p:nvPr>
            <p:ph idx="1"/>
          </p:nvPr>
        </p:nvPicPr>
        <p:blipFill>
          <a:blip r:embed="rId2"/>
          <a:stretch>
            <a:fillRect/>
          </a:stretch>
        </p:blipFill>
        <p:spPr>
          <a:xfrm>
            <a:off x="389068" y="1988471"/>
            <a:ext cx="4207835" cy="3659293"/>
          </a:xfrm>
        </p:spPr>
      </p:pic>
      <p:pic>
        <p:nvPicPr>
          <p:cNvPr id="7" name="Picture 6">
            <a:extLst>
              <a:ext uri="{FF2B5EF4-FFF2-40B4-BE49-F238E27FC236}">
                <a16:creationId xmlns:a16="http://schemas.microsoft.com/office/drawing/2014/main" id="{6178FA3B-4B45-45EC-8B13-5471D57C7D68}"/>
              </a:ext>
            </a:extLst>
          </p:cNvPr>
          <p:cNvPicPr>
            <a:picLocks noChangeAspect="1"/>
          </p:cNvPicPr>
          <p:nvPr/>
        </p:nvPicPr>
        <p:blipFill>
          <a:blip r:embed="rId3"/>
          <a:stretch>
            <a:fillRect/>
          </a:stretch>
        </p:blipFill>
        <p:spPr>
          <a:xfrm>
            <a:off x="4993342" y="2052919"/>
            <a:ext cx="6234370" cy="3594846"/>
          </a:xfrm>
          <a:prstGeom prst="rect">
            <a:avLst/>
          </a:prstGeom>
        </p:spPr>
      </p:pic>
    </p:spTree>
    <p:extLst>
      <p:ext uri="{BB962C8B-B14F-4D97-AF65-F5344CB8AC3E}">
        <p14:creationId xmlns:p14="http://schemas.microsoft.com/office/powerpoint/2010/main" val="83774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A84B5-5394-4D28-AF7D-31692E7816D9}"/>
              </a:ext>
            </a:extLst>
          </p:cNvPr>
          <p:cNvPicPr>
            <a:picLocks noChangeAspect="1"/>
          </p:cNvPicPr>
          <p:nvPr/>
        </p:nvPicPr>
        <p:blipFill>
          <a:blip r:embed="rId2"/>
          <a:stretch>
            <a:fillRect/>
          </a:stretch>
        </p:blipFill>
        <p:spPr>
          <a:xfrm>
            <a:off x="0" y="0"/>
            <a:ext cx="12380259" cy="6446782"/>
          </a:xfrm>
          <a:prstGeom prst="rect">
            <a:avLst/>
          </a:prstGeom>
        </p:spPr>
      </p:pic>
    </p:spTree>
    <p:extLst>
      <p:ext uri="{BB962C8B-B14F-4D97-AF65-F5344CB8AC3E}">
        <p14:creationId xmlns:p14="http://schemas.microsoft.com/office/powerpoint/2010/main" val="340164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0DB94B-5888-47BE-BF1E-726251B1A9D3}"/>
              </a:ext>
            </a:extLst>
          </p:cNvPr>
          <p:cNvPicPr>
            <a:picLocks noChangeAspect="1"/>
          </p:cNvPicPr>
          <p:nvPr/>
        </p:nvPicPr>
        <p:blipFill>
          <a:blip r:embed="rId2"/>
          <a:stretch>
            <a:fillRect/>
          </a:stretch>
        </p:blipFill>
        <p:spPr>
          <a:xfrm>
            <a:off x="0" y="0"/>
            <a:ext cx="12192000" cy="4751294"/>
          </a:xfrm>
          <a:prstGeom prst="rect">
            <a:avLst/>
          </a:prstGeom>
        </p:spPr>
      </p:pic>
      <p:pic>
        <p:nvPicPr>
          <p:cNvPr id="7" name="Picture 6">
            <a:extLst>
              <a:ext uri="{FF2B5EF4-FFF2-40B4-BE49-F238E27FC236}">
                <a16:creationId xmlns:a16="http://schemas.microsoft.com/office/drawing/2014/main" id="{2F6A2B03-13BE-4DC6-870A-8C2803939D78}"/>
              </a:ext>
            </a:extLst>
          </p:cNvPr>
          <p:cNvPicPr>
            <a:picLocks noChangeAspect="1"/>
          </p:cNvPicPr>
          <p:nvPr/>
        </p:nvPicPr>
        <p:blipFill>
          <a:blip r:embed="rId3"/>
          <a:stretch>
            <a:fillRect/>
          </a:stretch>
        </p:blipFill>
        <p:spPr>
          <a:xfrm>
            <a:off x="0" y="5217459"/>
            <a:ext cx="12192000" cy="696473"/>
          </a:xfrm>
          <a:prstGeom prst="rect">
            <a:avLst/>
          </a:prstGeom>
        </p:spPr>
      </p:pic>
    </p:spTree>
    <p:extLst>
      <p:ext uri="{BB962C8B-B14F-4D97-AF65-F5344CB8AC3E}">
        <p14:creationId xmlns:p14="http://schemas.microsoft.com/office/powerpoint/2010/main" val="240509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739B9-7C32-48B6-9785-58DC736B38C7}"/>
              </a:ext>
            </a:extLst>
          </p:cNvPr>
          <p:cNvPicPr>
            <a:picLocks noChangeAspect="1"/>
          </p:cNvPicPr>
          <p:nvPr/>
        </p:nvPicPr>
        <p:blipFill>
          <a:blip r:embed="rId2"/>
          <a:stretch>
            <a:fillRect/>
          </a:stretch>
        </p:blipFill>
        <p:spPr>
          <a:xfrm>
            <a:off x="1" y="-68275"/>
            <a:ext cx="12192000" cy="6476953"/>
          </a:xfrm>
          <a:prstGeom prst="rect">
            <a:avLst/>
          </a:prstGeom>
        </p:spPr>
      </p:pic>
    </p:spTree>
    <p:extLst>
      <p:ext uri="{BB962C8B-B14F-4D97-AF65-F5344CB8AC3E}">
        <p14:creationId xmlns:p14="http://schemas.microsoft.com/office/powerpoint/2010/main" val="236054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664-B25E-44ED-A9CC-54E2F9D6EE8A}"/>
              </a:ext>
            </a:extLst>
          </p:cNvPr>
          <p:cNvSpPr>
            <a:spLocks noGrp="1"/>
          </p:cNvSpPr>
          <p:nvPr>
            <p:ph type="title"/>
          </p:nvPr>
        </p:nvSpPr>
        <p:spPr/>
        <p:txBody>
          <a:bodyPr>
            <a:normAutofit fontScale="90000"/>
          </a:bodyPr>
          <a:lstStyle/>
          <a:p>
            <a:pPr marL="0" marR="0" lvl="0" indent="0" defTabSz="914400" rtl="0" eaLnBrk="1" fontAlgn="auto" latinLnBrk="0" hangingPunct="1">
              <a:lnSpc>
                <a:spcPct val="100000"/>
              </a:lnSpc>
              <a:spcBef>
                <a:spcPts val="0"/>
              </a:spcBef>
              <a:spcAft>
                <a:spcPts val="0"/>
              </a:spcAft>
              <a:tabLst/>
              <a:defRPr/>
            </a:pPr>
            <a:r>
              <a:rPr lang="en-IN" sz="4800" b="1" cap="none" spc="0" dirty="0">
                <a:solidFill>
                  <a:schemeClr val="tx1"/>
                </a:solidFill>
              </a:rPr>
              <a:t>STEP 4:Hypothesis Testing</a:t>
            </a:r>
            <a:br>
              <a:rPr lang="en-US" sz="4800" b="1" cap="none" spc="0" dirty="0">
                <a:solidFill>
                  <a:schemeClr val="tx1"/>
                </a:solidFill>
              </a:rPr>
            </a:br>
            <a:br>
              <a:rPr lang="en-US" sz="4400" cap="none" spc="0" dirty="0">
                <a:solidFill>
                  <a:schemeClr val="tx1"/>
                </a:solidFill>
              </a:rPr>
            </a:br>
            <a:endParaRPr lang="en-IN" dirty="0"/>
          </a:p>
        </p:txBody>
      </p:sp>
      <p:pic>
        <p:nvPicPr>
          <p:cNvPr id="4" name="Picture 3">
            <a:extLst>
              <a:ext uri="{FF2B5EF4-FFF2-40B4-BE49-F238E27FC236}">
                <a16:creationId xmlns:a16="http://schemas.microsoft.com/office/drawing/2014/main" id="{49DB7C15-77FA-405C-8EBF-FBC72E03BFFA}"/>
              </a:ext>
            </a:extLst>
          </p:cNvPr>
          <p:cNvPicPr>
            <a:picLocks noChangeAspect="1"/>
          </p:cNvPicPr>
          <p:nvPr/>
        </p:nvPicPr>
        <p:blipFill>
          <a:blip r:embed="rId2"/>
          <a:stretch>
            <a:fillRect/>
          </a:stretch>
        </p:blipFill>
        <p:spPr>
          <a:xfrm>
            <a:off x="1234740" y="1053651"/>
            <a:ext cx="11036896" cy="4900363"/>
          </a:xfrm>
          <a:prstGeom prst="rect">
            <a:avLst/>
          </a:prstGeom>
        </p:spPr>
      </p:pic>
      <p:graphicFrame>
        <p:nvGraphicFramePr>
          <p:cNvPr id="5" name="Table 5">
            <a:extLst>
              <a:ext uri="{FF2B5EF4-FFF2-40B4-BE49-F238E27FC236}">
                <a16:creationId xmlns:a16="http://schemas.microsoft.com/office/drawing/2014/main" id="{DAEBBD01-56A5-475B-BE2A-CADF37372EA2}"/>
              </a:ext>
            </a:extLst>
          </p:cNvPr>
          <p:cNvGraphicFramePr>
            <a:graphicFrameLocks noGrp="1"/>
          </p:cNvGraphicFramePr>
          <p:nvPr>
            <p:extLst>
              <p:ext uri="{D42A27DB-BD31-4B8C-83A1-F6EECF244321}">
                <p14:modId xmlns:p14="http://schemas.microsoft.com/office/powerpoint/2010/main" val="3701733975"/>
              </p:ext>
            </p:extLst>
          </p:nvPr>
        </p:nvGraphicFramePr>
        <p:xfrm>
          <a:off x="0" y="719665"/>
          <a:ext cx="12192000" cy="750545"/>
        </p:xfrm>
        <a:graphic>
          <a:graphicData uri="http://schemas.openxmlformats.org/drawingml/2006/table">
            <a:tbl>
              <a:tblPr firstRow="1" bandRow="1">
                <a:tableStyleId>{073A0DAA-6AF3-43AB-8588-CEC1D06C72B9}</a:tableStyleId>
              </a:tblPr>
              <a:tblGrid>
                <a:gridCol w="12192000">
                  <a:extLst>
                    <a:ext uri="{9D8B030D-6E8A-4147-A177-3AD203B41FA5}">
                      <a16:colId xmlns:a16="http://schemas.microsoft.com/office/drawing/2014/main" val="198765609"/>
                    </a:ext>
                  </a:extLst>
                </a:gridCol>
              </a:tblGrid>
              <a:tr h="750545">
                <a:tc>
                  <a:txBody>
                    <a:bodyPr/>
                    <a:lstStyle/>
                    <a:p>
                      <a:r>
                        <a:rPr lang="en-IN" sz="2000" b="0" dirty="0">
                          <a:latin typeface="+mj-lt"/>
                        </a:rPr>
                        <a:t>Importing library  for hypothesis testing  and defining some important  function for distribution curve</a:t>
                      </a:r>
                    </a:p>
                  </a:txBody>
                  <a:tcPr/>
                </a:tc>
                <a:extLst>
                  <a:ext uri="{0D108BD9-81ED-4DB2-BD59-A6C34878D82A}">
                    <a16:rowId xmlns:a16="http://schemas.microsoft.com/office/drawing/2014/main" val="2769048011"/>
                  </a:ext>
                </a:extLst>
              </a:tr>
            </a:tbl>
          </a:graphicData>
        </a:graphic>
      </p:graphicFrame>
    </p:spTree>
    <p:extLst>
      <p:ext uri="{BB962C8B-B14F-4D97-AF65-F5344CB8AC3E}">
        <p14:creationId xmlns:p14="http://schemas.microsoft.com/office/powerpoint/2010/main" val="35641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B149B-2D4F-435F-94E7-65F40C3B93EF}"/>
              </a:ext>
            </a:extLst>
          </p:cNvPr>
          <p:cNvPicPr>
            <a:picLocks noChangeAspect="1"/>
          </p:cNvPicPr>
          <p:nvPr/>
        </p:nvPicPr>
        <p:blipFill>
          <a:blip r:embed="rId2"/>
          <a:stretch>
            <a:fillRect/>
          </a:stretch>
        </p:blipFill>
        <p:spPr>
          <a:xfrm>
            <a:off x="1219200" y="1434354"/>
            <a:ext cx="9753600" cy="3568370"/>
          </a:xfrm>
          <a:prstGeom prst="rect">
            <a:avLst/>
          </a:prstGeom>
        </p:spPr>
      </p:pic>
      <p:graphicFrame>
        <p:nvGraphicFramePr>
          <p:cNvPr id="4" name="Table 4">
            <a:extLst>
              <a:ext uri="{FF2B5EF4-FFF2-40B4-BE49-F238E27FC236}">
                <a16:creationId xmlns:a16="http://schemas.microsoft.com/office/drawing/2014/main" id="{C69599DF-C4FB-4C8F-AD24-AEC3B06D58A6}"/>
              </a:ext>
            </a:extLst>
          </p:cNvPr>
          <p:cNvGraphicFramePr>
            <a:graphicFrameLocks noGrp="1"/>
          </p:cNvGraphicFramePr>
          <p:nvPr>
            <p:extLst>
              <p:ext uri="{D42A27DB-BD31-4B8C-83A1-F6EECF244321}">
                <p14:modId xmlns:p14="http://schemas.microsoft.com/office/powerpoint/2010/main" val="437522479"/>
              </p:ext>
            </p:extLst>
          </p:nvPr>
        </p:nvGraphicFramePr>
        <p:xfrm>
          <a:off x="0" y="0"/>
          <a:ext cx="12192001" cy="986117"/>
        </p:xfrm>
        <a:graphic>
          <a:graphicData uri="http://schemas.openxmlformats.org/drawingml/2006/table">
            <a:tbl>
              <a:tblPr firstRow="1" bandRow="1">
                <a:tableStyleId>{073A0DAA-6AF3-43AB-8588-CEC1D06C72B9}</a:tableStyleId>
              </a:tblPr>
              <a:tblGrid>
                <a:gridCol w="12192001">
                  <a:extLst>
                    <a:ext uri="{9D8B030D-6E8A-4147-A177-3AD203B41FA5}">
                      <a16:colId xmlns:a16="http://schemas.microsoft.com/office/drawing/2014/main" val="2923988783"/>
                    </a:ext>
                  </a:extLst>
                </a:gridCol>
              </a:tblGrid>
              <a:tr h="986117">
                <a:tc>
                  <a:txBody>
                    <a:bodyPr/>
                    <a:lstStyle/>
                    <a:p>
                      <a:r>
                        <a:rPr lang="en-IN" sz="4000" b="0" dirty="0">
                          <a:latin typeface="+mj-lt"/>
                        </a:rPr>
                        <a:t>  Defining function for hypothesis testing  </a:t>
                      </a:r>
                    </a:p>
                  </a:txBody>
                  <a:tcPr/>
                </a:tc>
                <a:extLst>
                  <a:ext uri="{0D108BD9-81ED-4DB2-BD59-A6C34878D82A}">
                    <a16:rowId xmlns:a16="http://schemas.microsoft.com/office/drawing/2014/main" val="1367350381"/>
                  </a:ext>
                </a:extLst>
              </a:tr>
            </a:tbl>
          </a:graphicData>
        </a:graphic>
      </p:graphicFrame>
    </p:spTree>
    <p:extLst>
      <p:ext uri="{BB962C8B-B14F-4D97-AF65-F5344CB8AC3E}">
        <p14:creationId xmlns:p14="http://schemas.microsoft.com/office/powerpoint/2010/main" val="150005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C84D963-942D-490C-90E2-EC70ACAFC709}"/>
              </a:ext>
            </a:extLst>
          </p:cNvPr>
          <p:cNvGraphicFramePr>
            <a:graphicFrameLocks noGrp="1"/>
          </p:cNvGraphicFramePr>
          <p:nvPr>
            <p:extLst>
              <p:ext uri="{D42A27DB-BD31-4B8C-83A1-F6EECF244321}">
                <p14:modId xmlns:p14="http://schemas.microsoft.com/office/powerpoint/2010/main" val="2374796181"/>
              </p:ext>
            </p:extLst>
          </p:nvPr>
        </p:nvGraphicFramePr>
        <p:xfrm>
          <a:off x="0" y="0"/>
          <a:ext cx="12192000" cy="2016573"/>
        </p:xfrm>
        <a:graphic>
          <a:graphicData uri="http://schemas.openxmlformats.org/drawingml/2006/table">
            <a:tbl>
              <a:tblPr firstRow="1" bandRow="1">
                <a:tableStyleId>{073A0DAA-6AF3-43AB-8588-CEC1D06C72B9}</a:tableStyleId>
              </a:tblPr>
              <a:tblGrid>
                <a:gridCol w="12192000">
                  <a:extLst>
                    <a:ext uri="{9D8B030D-6E8A-4147-A177-3AD203B41FA5}">
                      <a16:colId xmlns:a16="http://schemas.microsoft.com/office/drawing/2014/main" val="2686394864"/>
                    </a:ext>
                  </a:extLst>
                </a:gridCol>
              </a:tblGrid>
              <a:tr h="674632">
                <a:tc>
                  <a:txBody>
                    <a:bodyPr/>
                    <a:lstStyle/>
                    <a:p>
                      <a:r>
                        <a:rPr lang="en-IN" sz="4000" b="0" dirty="0">
                          <a:latin typeface="+mj-lt"/>
                        </a:rPr>
                        <a:t>Our first hypothesis  testing using t test</a:t>
                      </a:r>
                    </a:p>
                  </a:txBody>
                  <a:tcPr/>
                </a:tc>
                <a:extLst>
                  <a:ext uri="{0D108BD9-81ED-4DB2-BD59-A6C34878D82A}">
                    <a16:rowId xmlns:a16="http://schemas.microsoft.com/office/drawing/2014/main" val="1697767016"/>
                  </a:ext>
                </a:extLst>
              </a:tr>
              <a:tr h="1315533">
                <a:tc>
                  <a:txBody>
                    <a:bodyPr/>
                    <a:lstStyle/>
                    <a:p>
                      <a:r>
                        <a:rPr lang="en-IN" dirty="0"/>
                        <a:t>We have checked the landing weight of all flights that landed at the San  Francisco airport and we also checked the landing weight of all domestic flights. now we are applying our code for checking whether the distribution curve of these two curves is the same or not.</a:t>
                      </a:r>
                    </a:p>
                  </a:txBody>
                  <a:tcPr/>
                </a:tc>
                <a:extLst>
                  <a:ext uri="{0D108BD9-81ED-4DB2-BD59-A6C34878D82A}">
                    <a16:rowId xmlns:a16="http://schemas.microsoft.com/office/drawing/2014/main" val="2683705766"/>
                  </a:ext>
                </a:extLst>
              </a:tr>
            </a:tbl>
          </a:graphicData>
        </a:graphic>
      </p:graphicFrame>
      <p:pic>
        <p:nvPicPr>
          <p:cNvPr id="4" name="Picture 3">
            <a:extLst>
              <a:ext uri="{FF2B5EF4-FFF2-40B4-BE49-F238E27FC236}">
                <a16:creationId xmlns:a16="http://schemas.microsoft.com/office/drawing/2014/main" id="{38B606C2-3F22-40E1-8815-3B5E9F7D4721}"/>
              </a:ext>
            </a:extLst>
          </p:cNvPr>
          <p:cNvPicPr>
            <a:picLocks noChangeAspect="1"/>
          </p:cNvPicPr>
          <p:nvPr/>
        </p:nvPicPr>
        <p:blipFill>
          <a:blip r:embed="rId2"/>
          <a:stretch>
            <a:fillRect/>
          </a:stretch>
        </p:blipFill>
        <p:spPr>
          <a:xfrm>
            <a:off x="0" y="2016572"/>
            <a:ext cx="12317506" cy="4841427"/>
          </a:xfrm>
          <a:prstGeom prst="rect">
            <a:avLst/>
          </a:prstGeom>
        </p:spPr>
      </p:pic>
    </p:spTree>
    <p:extLst>
      <p:ext uri="{BB962C8B-B14F-4D97-AF65-F5344CB8AC3E}">
        <p14:creationId xmlns:p14="http://schemas.microsoft.com/office/powerpoint/2010/main" val="25481943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{018AA6A2-6D3D-4C70-9F7A-4186B85913BC}tf22712842_win32</Template>
  <TotalTime>2008</TotalTime>
  <Words>404</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Data Science Project</vt:lpstr>
      <vt:lpstr> </vt:lpstr>
      <vt:lpstr>STEP 3: Data Statics or Summary  of Data </vt:lpstr>
      <vt:lpstr>PowerPoint Presentation</vt:lpstr>
      <vt:lpstr>PowerPoint Presentation</vt:lpstr>
      <vt:lpstr>PowerPoint Presentation</vt:lpstr>
      <vt:lpstr>STEP 4:Hypothesis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Rohit kumar</dc:creator>
  <cp:lastModifiedBy>Rohit kumar</cp:lastModifiedBy>
  <cp:revision>14</cp:revision>
  <dcterms:created xsi:type="dcterms:W3CDTF">2022-03-19T19:05:33Z</dcterms:created>
  <dcterms:modified xsi:type="dcterms:W3CDTF">2022-10-06T17:12:57Z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