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57" r:id="rId2"/>
    <p:sldId id="256" r:id="rId3"/>
    <p:sldId id="258" r:id="rId4"/>
    <p:sldId id="259" r:id="rId5"/>
    <p:sldId id="262" r:id="rId6"/>
    <p:sldId id="260" r:id="rId7"/>
    <p:sldId id="261" r:id="rId8"/>
    <p:sldId id="264" r:id="rId9"/>
    <p:sldId id="275" r:id="rId10"/>
    <p:sldId id="274" r:id="rId11"/>
    <p:sldId id="265" r:id="rId12"/>
    <p:sldId id="268" r:id="rId13"/>
    <p:sldId id="269" r:id="rId14"/>
    <p:sldId id="270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7FD25-7A1D-45AF-828C-C74793EDB19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BA357-746D-4513-9003-DA115FEEC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43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BA357-746D-4513-9003-DA115FEEC7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24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CC8AB25-1904-4714-BA19-ED2CD9E2396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F9BF76F-7AF0-4272-92ED-1BA8107849E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26349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AB25-1904-4714-BA19-ED2CD9E2396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F76F-7AF0-4272-92ED-1BA810784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8096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AB25-1904-4714-BA19-ED2CD9E2396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F76F-7AF0-4272-92ED-1BA8107849E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7094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AB25-1904-4714-BA19-ED2CD9E2396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F76F-7AF0-4272-92ED-1BA8107849E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084754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AB25-1904-4714-BA19-ED2CD9E2396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F76F-7AF0-4272-92ED-1BA810784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09476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AB25-1904-4714-BA19-ED2CD9E2396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F76F-7AF0-4272-92ED-1BA8107849E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16168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AB25-1904-4714-BA19-ED2CD9E2396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F76F-7AF0-4272-92ED-1BA8107849E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547285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AB25-1904-4714-BA19-ED2CD9E2396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F76F-7AF0-4272-92ED-1BA8107849E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13943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AB25-1904-4714-BA19-ED2CD9E2396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F76F-7AF0-4272-92ED-1BA8107849E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882400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AB25-1904-4714-BA19-ED2CD9E2396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F76F-7AF0-4272-92ED-1BA810784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4494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AB25-1904-4714-BA19-ED2CD9E2396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F76F-7AF0-4272-92ED-1BA8107849E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57135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AB25-1904-4714-BA19-ED2CD9E2396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F76F-7AF0-4272-92ED-1BA810784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7488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AB25-1904-4714-BA19-ED2CD9E2396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F76F-7AF0-4272-92ED-1BA8107849E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293787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AB25-1904-4714-BA19-ED2CD9E2396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F76F-7AF0-4272-92ED-1BA8107849E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19801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AB25-1904-4714-BA19-ED2CD9E2396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F76F-7AF0-4272-92ED-1BA810784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3760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AB25-1904-4714-BA19-ED2CD9E2396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F76F-7AF0-4272-92ED-1BA8107849E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29748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AB25-1904-4714-BA19-ED2CD9E2396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F76F-7AF0-4272-92ED-1BA810784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4096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C8AB25-1904-4714-BA19-ED2CD9E2396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9BF76F-7AF0-4272-92ED-1BA810784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7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 spd="slow">
    <p:wipe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935415" y="1582615"/>
            <a:ext cx="46775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 Rounded MT Bold" panose="020F0704030504030204" pitchFamily="34" charset="0"/>
              </a:rPr>
              <a:t>INTRODUCTION </a:t>
            </a:r>
          </a:p>
          <a:p>
            <a:pPr algn="ctr"/>
            <a:endParaRPr lang="en-US" sz="2800" b="1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800" b="1" dirty="0">
                <a:latin typeface="Arial Rounded MT Bold" panose="020F0704030504030204" pitchFamily="34" charset="0"/>
              </a:rPr>
              <a:t>TO </a:t>
            </a:r>
          </a:p>
          <a:p>
            <a:pPr algn="ctr"/>
            <a:endParaRPr lang="en-US" sz="2800" b="1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800" b="1" dirty="0">
                <a:latin typeface="Arial Rounded MT Bold" panose="020F0704030504030204" pitchFamily="34" charset="0"/>
              </a:rPr>
              <a:t>JAVA </a:t>
            </a:r>
          </a:p>
          <a:p>
            <a:pPr algn="ctr"/>
            <a:endParaRPr lang="en-US" sz="2800" b="1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800" b="1" dirty="0">
                <a:latin typeface="Arial Rounded MT Bold" panose="020F0704030504030204" pitchFamily="34" charset="0"/>
              </a:rPr>
              <a:t>DATABASE </a:t>
            </a:r>
          </a:p>
          <a:p>
            <a:pPr algn="ctr"/>
            <a:endParaRPr lang="en-US" sz="2800" b="1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800" b="1" dirty="0">
                <a:latin typeface="Arial Rounded MT Bold" panose="020F0704030504030204" pitchFamily="34" charset="0"/>
              </a:rPr>
              <a:t>CONNECTIVITY</a:t>
            </a:r>
          </a:p>
        </p:txBody>
      </p:sp>
    </p:spTree>
    <p:extLst>
      <p:ext uri="{BB962C8B-B14F-4D97-AF65-F5344CB8AC3E}">
        <p14:creationId xmlns:p14="http://schemas.microsoft.com/office/powerpoint/2010/main" val="53631788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2892" y="2004646"/>
            <a:ext cx="7045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Handling a connection requires following steps: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1) Load the driver</a:t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2) Open database connection</a:t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3) Close database connection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5970" y="1031631"/>
            <a:ext cx="5158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JDBC Connection Example (Oracle)</a:t>
            </a:r>
          </a:p>
        </p:txBody>
      </p:sp>
    </p:spTree>
    <p:extLst>
      <p:ext uri="{BB962C8B-B14F-4D97-AF65-F5344CB8AC3E}">
        <p14:creationId xmlns:p14="http://schemas.microsoft.com/office/powerpoint/2010/main" val="371749976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5970" y="1031631"/>
            <a:ext cx="5158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JDBC Connection Example (Oracle)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5971" y="1723292"/>
            <a:ext cx="90033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6699"/>
                </a:solidFill>
                <a:latin typeface="Arial Rounded MT Bold" panose="020F0704030504030204" pitchFamily="34" charset="0"/>
              </a:rPr>
              <a:t>    public</a:t>
            </a:r>
            <a:r>
              <a:rPr lang="en-US" sz="1400" dirty="0">
                <a:solidFill>
                  <a:srgbClr val="21212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400" b="1" dirty="0">
                <a:solidFill>
                  <a:srgbClr val="006699"/>
                </a:solidFill>
                <a:latin typeface="Arial Rounded MT Bold" panose="020F0704030504030204" pitchFamily="34" charset="0"/>
              </a:rPr>
              <a:t>class</a:t>
            </a:r>
            <a:r>
              <a:rPr lang="en-US" sz="1400" dirty="0">
                <a:solidFill>
                  <a:srgbClr val="21212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ConnectionDemo {</a:t>
            </a:r>
            <a:endParaRPr lang="en-US" sz="1400" dirty="0">
              <a:latin typeface="Arial Rounded MT Bold" panose="020F07040305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212121"/>
                </a:solidFill>
                <a:latin typeface="Arial Rounded MT Bold" panose="020F0704030504030204" pitchFamily="34" charset="0"/>
              </a:rPr>
              <a:t>    </a:t>
            </a:r>
            <a:r>
              <a:rPr lang="en-US" sz="1400" b="1" dirty="0">
                <a:solidFill>
                  <a:srgbClr val="006699"/>
                </a:solidFill>
                <a:latin typeface="Arial Rounded MT Bold" panose="020F0704030504030204" pitchFamily="34" charset="0"/>
              </a:rPr>
              <a:t>public</a:t>
            </a:r>
            <a:r>
              <a:rPr lang="en-US" sz="1400" dirty="0">
                <a:solidFill>
                  <a:srgbClr val="21212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400" b="1" dirty="0">
                <a:solidFill>
                  <a:srgbClr val="006699"/>
                </a:solidFill>
                <a:latin typeface="Arial Rounded MT Bold" panose="020F0704030504030204" pitchFamily="34" charset="0"/>
              </a:rPr>
              <a:t>static</a:t>
            </a:r>
            <a:r>
              <a:rPr lang="en-US" sz="1400" dirty="0">
                <a:solidFill>
                  <a:srgbClr val="21212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400" b="1" dirty="0">
                <a:solidFill>
                  <a:srgbClr val="006699"/>
                </a:solidFill>
                <a:latin typeface="Arial Rounded MT Bold" panose="020F0704030504030204" pitchFamily="34" charset="0"/>
              </a:rPr>
              <a:t>void</a:t>
            </a:r>
            <a:r>
              <a:rPr lang="en-US" sz="1400" dirty="0">
                <a:solidFill>
                  <a:srgbClr val="21212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main(String[ ] args) {</a:t>
            </a:r>
            <a:endParaRPr lang="en-US" sz="1400" dirty="0">
              <a:latin typeface="Arial Rounded MT Bold" panose="020F07040305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212121"/>
                </a:solidFill>
                <a:latin typeface="Arial Rounded MT Bold" panose="020F0704030504030204" pitchFamily="34" charset="0"/>
              </a:rPr>
              <a:t> </a:t>
            </a:r>
            <a:endParaRPr lang="en-US" sz="1400" dirty="0">
              <a:latin typeface="Arial Rounded MT Bold" panose="020F07040305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212121"/>
                </a:solidFill>
                <a:latin typeface="Arial Rounded MT Bold" panose="020F0704030504030204" pitchFamily="34" charset="0"/>
              </a:rPr>
              <a:t>                </a:t>
            </a:r>
            <a:r>
              <a:rPr lang="en-US" sz="1400" b="1" dirty="0">
                <a:solidFill>
                  <a:srgbClr val="006699"/>
                </a:solidFill>
                <a:latin typeface="Arial Rounded MT Bold" panose="020F0704030504030204" pitchFamily="34" charset="0"/>
              </a:rPr>
              <a:t>try</a:t>
            </a:r>
            <a:endParaRPr lang="en-US" sz="1400" dirty="0">
              <a:latin typeface="Arial Rounded MT Bold" panose="020F07040305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212121"/>
                </a:solidFill>
                <a:latin typeface="Arial Rounded MT Bold" panose="020F0704030504030204" pitchFamily="34" charset="0"/>
              </a:rPr>
              <a:t>        </a:t>
            </a:r>
            <a: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{</a:t>
            </a:r>
            <a:endParaRPr lang="en-US" sz="1400" dirty="0">
              <a:latin typeface="Arial Rounded MT Bold" panose="020F07040305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212121"/>
                </a:solidFill>
                <a:latin typeface="Arial Rounded MT Bold" panose="020F0704030504030204" pitchFamily="34" charset="0"/>
              </a:rPr>
              <a:t>            </a:t>
            </a:r>
            <a: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Class.forName(“</a:t>
            </a:r>
            <a:r>
              <a:rPr lang="en-US" sz="1400" dirty="0">
                <a:latin typeface="Arial Rounded MT Bold" panose="020F0704030504030204" pitchFamily="34" charset="0"/>
              </a:rPr>
              <a:t>oracle.jdbc.driver.OracleDriver"</a:t>
            </a:r>
            <a: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);</a:t>
            </a:r>
            <a:endParaRPr lang="en-US" sz="1400" dirty="0">
              <a:latin typeface="Arial Rounded MT Bold" panose="020F07040305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212121"/>
                </a:solidFill>
                <a:latin typeface="Arial Rounded MT Bold" panose="020F0704030504030204" pitchFamily="34" charset="0"/>
              </a:rPr>
              <a:t>            </a:t>
            </a:r>
            <a: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System.out.println(</a:t>
            </a:r>
            <a:r>
              <a:rPr lang="en-US" sz="1400" dirty="0">
                <a:solidFill>
                  <a:srgbClr val="0000FF"/>
                </a:solidFill>
                <a:latin typeface="Arial Rounded MT Bold" panose="020F0704030504030204" pitchFamily="34" charset="0"/>
              </a:rPr>
              <a:t>"MySQL JDBC Driver Registered!"</a:t>
            </a:r>
            <a: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);</a:t>
            </a:r>
            <a:endParaRPr lang="en-US" sz="1400" dirty="0">
              <a:latin typeface="Arial Rounded MT Bold" panose="020F07040305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212121"/>
                </a:solidFill>
                <a:latin typeface="Arial Rounded MT Bold" panose="020F0704030504030204" pitchFamily="34" charset="0"/>
              </a:rPr>
              <a:t>            </a:t>
            </a:r>
            <a: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Connection con = </a:t>
            </a:r>
            <a:r>
              <a:rPr lang="en-US" sz="1400" b="1" dirty="0">
                <a:solidFill>
                  <a:srgbClr val="006699"/>
                </a:solidFill>
                <a:latin typeface="Arial Rounded MT Bold" panose="020F0704030504030204" pitchFamily="34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           con=DriverManager.getConnection(</a:t>
            </a:r>
            <a:r>
              <a:rPr lang="en-US" sz="1400" dirty="0">
                <a:latin typeface="Arial Rounded MT Bold" panose="020F0704030504030204" pitchFamily="34" charset="0"/>
              </a:rPr>
              <a:t>"jdbc:oracle:thin:@localhost:1521:xe","system","oracle"</a:t>
            </a:r>
            <a: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);</a:t>
            </a:r>
            <a:endParaRPr lang="en-US" sz="1400" dirty="0">
              <a:latin typeface="Arial Rounded MT Bold" panose="020F07040305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           System.out.println(</a:t>
            </a:r>
            <a:r>
              <a:rPr lang="en-US" sz="1400" dirty="0">
                <a:solidFill>
                  <a:srgbClr val="0000FF"/>
                </a:solidFill>
                <a:latin typeface="Arial Rounded MT Bold" panose="020F0704030504030204" pitchFamily="34" charset="0"/>
              </a:rPr>
              <a:t>“ORACLE Connection to database established!"</a:t>
            </a:r>
            <a: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);</a:t>
            </a:r>
            <a:r>
              <a:rPr lang="en-US" sz="1400" dirty="0">
                <a:latin typeface="Arial Rounded MT Bold" panose="020F070403050403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           con.close();</a:t>
            </a:r>
            <a:endParaRPr lang="en-US" sz="1400" dirty="0">
              <a:latin typeface="Arial Rounded MT Bold" panose="020F07040305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212121"/>
                </a:solidFill>
                <a:latin typeface="Arial Rounded MT Bold" panose="020F0704030504030204" pitchFamily="34" charset="0"/>
              </a:rPr>
              <a:t>            </a:t>
            </a:r>
            <a: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System.out.println(</a:t>
            </a:r>
            <a:r>
              <a:rPr lang="en-US" sz="1400" dirty="0">
                <a:solidFill>
                  <a:srgbClr val="0000FF"/>
                </a:solidFill>
                <a:latin typeface="Arial Rounded MT Bold" panose="020F0704030504030204" pitchFamily="34" charset="0"/>
              </a:rPr>
              <a:t>"Connection closed !!"</a:t>
            </a:r>
            <a: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);</a:t>
            </a:r>
            <a:endParaRPr lang="en-US" sz="1400" dirty="0">
              <a:latin typeface="Arial Rounded MT Bold" panose="020F07040305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Arial Rounded MT Bold" panose="020F07040305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        } </a:t>
            </a:r>
            <a:r>
              <a:rPr lang="en-US" sz="1400" b="1" dirty="0">
                <a:solidFill>
                  <a:srgbClr val="006699"/>
                </a:solidFill>
                <a:latin typeface="Arial Rounded MT Bold" panose="020F0704030504030204" pitchFamily="34" charset="0"/>
              </a:rPr>
              <a:t>catch</a:t>
            </a:r>
            <a:r>
              <a:rPr lang="en-US" sz="1400" dirty="0">
                <a:solidFill>
                  <a:srgbClr val="212121"/>
                </a:solidFill>
                <a:latin typeface="Arial Rounded MT Bold" panose="020F0704030504030204" pitchFamily="34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(Exception e) {</a:t>
            </a:r>
            <a:endParaRPr lang="en-US" sz="1400" dirty="0">
              <a:latin typeface="Arial Rounded MT Bold" panose="020F07040305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212121"/>
                </a:solidFill>
                <a:latin typeface="Arial Rounded MT Bold" panose="020F0704030504030204" pitchFamily="34" charset="0"/>
              </a:rPr>
              <a:t>                </a:t>
            </a:r>
            <a: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System.out.println(e);</a:t>
            </a:r>
            <a:endParaRPr lang="en-US" sz="1400" dirty="0">
              <a:latin typeface="Arial Rounded MT Bold" panose="020F07040305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212121"/>
                </a:solidFill>
                <a:latin typeface="Arial Rounded MT Bold" panose="020F0704030504030204" pitchFamily="34" charset="0"/>
              </a:rPr>
              <a:t>            </a:t>
            </a:r>
            <a: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}</a:t>
            </a:r>
            <a:endParaRPr lang="en-US" sz="1400" dirty="0">
              <a:latin typeface="Arial Rounded MT Bold" panose="020F07040305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212121"/>
                </a:solidFill>
                <a:latin typeface="Arial Rounded MT Bold" panose="020F0704030504030204" pitchFamily="34" charset="0"/>
              </a:rPr>
              <a:t>        </a:t>
            </a:r>
            <a: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}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31915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0215" y="1946031"/>
            <a:ext cx="99177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The instance of </a:t>
            </a:r>
            <a:r>
              <a:rPr lang="en-US" b="1" dirty="0">
                <a:latin typeface="Arial Rounded MT Bold" panose="020F0704030504030204" pitchFamily="34" charset="0"/>
              </a:rPr>
              <a:t>RowSet</a:t>
            </a:r>
            <a:r>
              <a:rPr lang="en-US" dirty="0">
                <a:latin typeface="Arial Rounded MT Bold" panose="020F0704030504030204" pitchFamily="34" charset="0"/>
              </a:rPr>
              <a:t> is the java bean component because it has properties and java bean notification mechanism.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It is introduced since JDK 5.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It is the wrapper of ResultSet. It holds tabular data like ResultSet but it is easy and flexible to use.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The implementation classes of RowSet interface are as follows: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1. JdbcRowSet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2. CachedRowSet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3. WebRowSet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4. JoinRowSet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5. FilteredRowSet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29354" y="902677"/>
            <a:ext cx="495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Rounded MT Bold" panose="020F0704030504030204" pitchFamily="34" charset="0"/>
              </a:rPr>
              <a:t>JDBC RowSet Interface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59477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339" y="996462"/>
            <a:ext cx="8978590" cy="432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1814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77662" y="1066800"/>
            <a:ext cx="5955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Rounded MT Bold" panose="020F0704030504030204" pitchFamily="34" charset="0"/>
              </a:rPr>
              <a:t>Practice Exercises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7108" y="2485907"/>
            <a:ext cx="51347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Arial Rounded MT Bold" panose="020F0704030504030204" pitchFamily="34" charset="0"/>
              </a:rPr>
              <a:t>Java programs to store &amp; Retrieve Images.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2. Java programs for various Transaction Management 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816" y="2204553"/>
            <a:ext cx="3341900" cy="277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1561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92" y="797169"/>
            <a:ext cx="10597661" cy="52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331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0" y="1358900"/>
            <a:ext cx="767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Rounded MT Bold" panose="020F0704030504030204" pitchFamily="34" charset="0"/>
              </a:rPr>
              <a:t>JAVA  DATABASE  CONNECTIVITY  (JDBC)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9500" y="2324100"/>
            <a:ext cx="887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The Java Database Connectivity (JDBC) API is used to access databases from Java programs.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162" y="3179871"/>
            <a:ext cx="4874938" cy="202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956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03500" y="1130300"/>
            <a:ext cx="675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Rounded MT Bold" panose="020F0704030504030204" pitchFamily="34" charset="0"/>
              </a:rPr>
              <a:t>Tools Required </a:t>
            </a:r>
            <a:endParaRPr lang="en-US" sz="1600" b="1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4200" y="2425700"/>
            <a:ext cx="601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Arial Rounded MT Bold" panose="020F0704030504030204" pitchFamily="34" charset="0"/>
              </a:rPr>
              <a:t>Java Development kit (JDK)</a:t>
            </a:r>
          </a:p>
          <a:p>
            <a:pPr marL="342900" indent="-342900">
              <a:buAutoNum type="arabicPeriod" startAt="2"/>
            </a:pPr>
            <a:r>
              <a:rPr lang="en-US" sz="2000" dirty="0">
                <a:latin typeface="Arial Rounded MT Bold" panose="020F0704030504030204" pitchFamily="34" charset="0"/>
              </a:rPr>
              <a:t>Database </a:t>
            </a:r>
          </a:p>
          <a:p>
            <a:pPr marL="342900" indent="-342900">
              <a:buAutoNum type="arabicPeriod" startAt="2"/>
            </a:pPr>
            <a:r>
              <a:rPr lang="en-US" sz="2000" dirty="0">
                <a:latin typeface="Arial Rounded MT Bold" panose="020F0704030504030204" pitchFamily="34" charset="0"/>
              </a:rPr>
              <a:t>JDBC Driver for your Database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4.  Integrated Development Environment (IDE)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94102" y="2745186"/>
            <a:ext cx="4032508" cy="197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7995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2070100"/>
            <a:ext cx="7023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To communicate with your database using JDBC, you will need a JDBC driver. Usually you will get this from the database vendor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65500" y="977900"/>
            <a:ext cx="459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 Rounded MT Bold" panose="020F0704030504030204" pitchFamily="34" charset="0"/>
              </a:rPr>
              <a:t>DRIVER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7900" y="3390900"/>
            <a:ext cx="652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JDBC driver must be loaded before you connect to Database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30700" y="4445000"/>
            <a:ext cx="68199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Method  :  Class.forName( ) ;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pPr lvl="0"/>
            <a:r>
              <a:rPr lang="en-US" dirty="0">
                <a:latin typeface="Arial Rounded MT Bold" panose="020F0704030504030204" pitchFamily="34" charset="0"/>
              </a:rPr>
              <a:t>Example :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Rounded MT Bold" panose="020F0704030504030204" pitchFamily="34" charset="0"/>
                <a:cs typeface="Courier New" panose="02070309020205020404" pitchFamily="49" charset="0"/>
              </a:rPr>
              <a:t>Class.forName("sun.jdbc.odbc.JdbcOdbcDriver");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6229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412" y="1355440"/>
            <a:ext cx="9357576" cy="3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845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3600" y="2019300"/>
            <a:ext cx="680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With the JDBC driver loaded, getting a connection is easy. You import the JDBC classes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(which are in the java.sql package) and call the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getConnection ( );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method of the DriverManager class.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81300" y="901700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 Rounded MT Bold" panose="020F0704030504030204" pitchFamily="34" charset="0"/>
              </a:rPr>
              <a:t>CONNECTION</a:t>
            </a:r>
            <a:endParaRPr lang="en-US" sz="2000" b="1" dirty="0">
              <a:latin typeface="Arial Rounded MT Bold" panose="020F07040305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11600" y="4889500"/>
            <a:ext cx="751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Rounded MT Bold" panose="020F0704030504030204" pitchFamily="34" charset="0"/>
                <a:cs typeface="Courier New" panose="02070309020205020404" pitchFamily="49" charset="0"/>
              </a:rPr>
              <a:t>import java.sql.*;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Rounded MT Bold" panose="020F0704030504030204" pitchFamily="34" charset="0"/>
                <a:cs typeface="Courier New" panose="02070309020205020404" pitchFamily="49" charset="0"/>
              </a:rPr>
              <a:t>Connection Con = DriverManager.getConnection("jdbc:tinySQL");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800" y="1612901"/>
            <a:ext cx="3594099" cy="292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1698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400" y="2044700"/>
            <a:ext cx="6565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Once you have an open connection to a database, you can extract and manipulate data using SQL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(Structured Query Language) via database statements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To create a Database statement 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Statement stmt = con. createStatement (); </a:t>
            </a:r>
          </a:p>
          <a:p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2700" y="914400"/>
            <a:ext cx="360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 Rounded MT Bold" panose="020F0704030504030204" pitchFamily="34" charset="0"/>
              </a:rPr>
              <a:t>STATEMENTS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49700" y="4488934"/>
            <a:ext cx="6337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latin typeface="Arial Rounded MT Bold" panose="020F0704030504030204" pitchFamily="34" charset="0"/>
              </a:rPr>
              <a:t>Then we can use 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Stmt.executeQuery( );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to execute the SQL statements.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1437620"/>
            <a:ext cx="2968471" cy="279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1694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2892" y="2004646"/>
            <a:ext cx="7045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Handling a connection requires following steps: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1) Load the driver</a:t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2) Open database connection</a:t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3) Close database connection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5970" y="1031631"/>
            <a:ext cx="5158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JDBC Connection Example (MySQL)</a:t>
            </a:r>
          </a:p>
        </p:txBody>
      </p:sp>
    </p:spTree>
    <p:extLst>
      <p:ext uri="{BB962C8B-B14F-4D97-AF65-F5344CB8AC3E}">
        <p14:creationId xmlns:p14="http://schemas.microsoft.com/office/powerpoint/2010/main" val="263401458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5970" y="1031631"/>
            <a:ext cx="5158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JDBC Connection Example (MySQL)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54923" y="1723292"/>
            <a:ext cx="862818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6699"/>
                </a:solidFill>
                <a:latin typeface="Arial Rounded MT Bold" panose="020F0704030504030204" pitchFamily="34" charset="0"/>
              </a:rPr>
              <a:t>public</a:t>
            </a:r>
            <a:r>
              <a:rPr lang="en-US" sz="1400" dirty="0">
                <a:solidFill>
                  <a:srgbClr val="21212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400" b="1" dirty="0">
                <a:solidFill>
                  <a:srgbClr val="006699"/>
                </a:solidFill>
                <a:latin typeface="Arial Rounded MT Bold" panose="020F0704030504030204" pitchFamily="34" charset="0"/>
              </a:rPr>
              <a:t>class</a:t>
            </a:r>
            <a:r>
              <a:rPr lang="en-US" sz="1400" dirty="0">
                <a:solidFill>
                  <a:srgbClr val="21212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ConnectionDemo {</a:t>
            </a:r>
            <a:endParaRPr lang="en-US" sz="1400" dirty="0">
              <a:latin typeface="Arial Rounded MT Bold" panose="020F07040305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212121"/>
                </a:solidFill>
                <a:latin typeface="Arial Rounded MT Bold" panose="020F0704030504030204" pitchFamily="34" charset="0"/>
              </a:rPr>
              <a:t>    </a:t>
            </a:r>
            <a:r>
              <a:rPr lang="en-US" sz="1400" b="1" dirty="0">
                <a:solidFill>
                  <a:srgbClr val="006699"/>
                </a:solidFill>
                <a:latin typeface="Arial Rounded MT Bold" panose="020F0704030504030204" pitchFamily="34" charset="0"/>
              </a:rPr>
              <a:t>public</a:t>
            </a:r>
            <a:r>
              <a:rPr lang="en-US" sz="1400" dirty="0">
                <a:solidFill>
                  <a:srgbClr val="21212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400" b="1" dirty="0">
                <a:solidFill>
                  <a:srgbClr val="006699"/>
                </a:solidFill>
                <a:latin typeface="Arial Rounded MT Bold" panose="020F0704030504030204" pitchFamily="34" charset="0"/>
              </a:rPr>
              <a:t>static</a:t>
            </a:r>
            <a:r>
              <a:rPr lang="en-US" sz="1400" dirty="0">
                <a:solidFill>
                  <a:srgbClr val="21212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400" b="1" dirty="0">
                <a:solidFill>
                  <a:srgbClr val="006699"/>
                </a:solidFill>
                <a:latin typeface="Arial Rounded MT Bold" panose="020F0704030504030204" pitchFamily="34" charset="0"/>
              </a:rPr>
              <a:t>void</a:t>
            </a:r>
            <a:r>
              <a:rPr lang="en-US" sz="1400" dirty="0">
                <a:solidFill>
                  <a:srgbClr val="21212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main(String[ ] args) {</a:t>
            </a:r>
            <a:endParaRPr lang="en-US" sz="1400" dirty="0">
              <a:latin typeface="Arial Rounded MT Bold" panose="020F07040305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212121"/>
                </a:solidFill>
                <a:latin typeface="Arial Rounded MT Bold" panose="020F0704030504030204" pitchFamily="34" charset="0"/>
              </a:rPr>
              <a:t> </a:t>
            </a:r>
            <a:endParaRPr lang="en-US" sz="1400" dirty="0">
              <a:latin typeface="Arial Rounded MT Bold" panose="020F07040305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212121"/>
                </a:solidFill>
                <a:latin typeface="Arial Rounded MT Bold" panose="020F0704030504030204" pitchFamily="34" charset="0"/>
              </a:rPr>
              <a:t>                </a:t>
            </a:r>
            <a:r>
              <a:rPr lang="en-US" sz="1400" b="1" dirty="0">
                <a:solidFill>
                  <a:srgbClr val="006699"/>
                </a:solidFill>
                <a:latin typeface="Arial Rounded MT Bold" panose="020F0704030504030204" pitchFamily="34" charset="0"/>
              </a:rPr>
              <a:t>try</a:t>
            </a:r>
            <a:endParaRPr lang="en-US" sz="1400" dirty="0">
              <a:latin typeface="Arial Rounded MT Bold" panose="020F07040305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212121"/>
                </a:solidFill>
                <a:latin typeface="Arial Rounded MT Bold" panose="020F0704030504030204" pitchFamily="34" charset="0"/>
              </a:rPr>
              <a:t>        </a:t>
            </a:r>
            <a: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{</a:t>
            </a:r>
            <a:endParaRPr lang="en-US" sz="1400" dirty="0">
              <a:latin typeface="Arial Rounded MT Bold" panose="020F07040305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212121"/>
                </a:solidFill>
                <a:latin typeface="Arial Rounded MT Bold" panose="020F0704030504030204" pitchFamily="34" charset="0"/>
              </a:rPr>
              <a:t>            </a:t>
            </a:r>
            <a: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Class.forName(</a:t>
            </a:r>
            <a:r>
              <a:rPr lang="en-US" sz="1400" dirty="0">
                <a:solidFill>
                  <a:srgbClr val="0000FF"/>
                </a:solidFill>
                <a:latin typeface="Arial Rounded MT Bold" panose="020F0704030504030204" pitchFamily="34" charset="0"/>
              </a:rPr>
              <a:t>"com.mysql.jdbc.Driver"</a:t>
            </a:r>
            <a: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);</a:t>
            </a:r>
            <a:endParaRPr lang="en-US" sz="1400" dirty="0">
              <a:latin typeface="Arial Rounded MT Bold" panose="020F07040305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212121"/>
                </a:solidFill>
                <a:latin typeface="Arial Rounded MT Bold" panose="020F0704030504030204" pitchFamily="34" charset="0"/>
              </a:rPr>
              <a:t>            </a:t>
            </a:r>
            <a: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System.out.println(</a:t>
            </a:r>
            <a:r>
              <a:rPr lang="en-US" sz="1400" dirty="0">
                <a:solidFill>
                  <a:srgbClr val="0000FF"/>
                </a:solidFill>
                <a:latin typeface="Arial Rounded MT Bold" panose="020F0704030504030204" pitchFamily="34" charset="0"/>
              </a:rPr>
              <a:t>"MySQL JDBC Driver Registered!"</a:t>
            </a:r>
            <a: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);</a:t>
            </a:r>
            <a:endParaRPr lang="en-US" sz="1400" dirty="0">
              <a:latin typeface="Arial Rounded MT Bold" panose="020F07040305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212121"/>
                </a:solidFill>
                <a:latin typeface="Arial Rounded MT Bold" panose="020F0704030504030204" pitchFamily="34" charset="0"/>
              </a:rPr>
              <a:t>            </a:t>
            </a:r>
            <a: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Connection con = </a:t>
            </a:r>
            <a:r>
              <a:rPr lang="en-US" sz="1400" b="1" dirty="0">
                <a:solidFill>
                  <a:srgbClr val="006699"/>
                </a:solidFill>
                <a:latin typeface="Arial Rounded MT Bold" panose="020F0704030504030204" pitchFamily="34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           con = DriverManager.getConnection(</a:t>
            </a:r>
            <a:r>
              <a:rPr lang="en-US" sz="1400" dirty="0">
                <a:solidFill>
                  <a:srgbClr val="0000FF"/>
                </a:solidFill>
                <a:latin typeface="Arial Rounded MT Bold" panose="020F0704030504030204" pitchFamily="34" charset="0"/>
              </a:rPr>
              <a:t>"jdbc:mysql://localhost:3306/</a:t>
            </a:r>
            <a:r>
              <a:rPr lang="en-US" sz="1400" dirty="0" err="1">
                <a:solidFill>
                  <a:srgbClr val="0000FF"/>
                </a:solidFill>
                <a:latin typeface="Arial Rounded MT Bold" panose="020F0704030504030204" pitchFamily="34" charset="0"/>
              </a:rPr>
              <a:t>jdbcdemo</a:t>
            </a:r>
            <a:r>
              <a:rPr lang="en-US" sz="1400" dirty="0">
                <a:solidFill>
                  <a:srgbClr val="0000FF"/>
                </a:solidFill>
                <a:latin typeface="Arial Rounded MT Bold" panose="020F070403050403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Arial Rounded MT Bold" panose="020F0704030504030204" pitchFamily="34" charset="0"/>
              </a:rPr>
              <a:t>"root"</a:t>
            </a:r>
            <a: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,          </a:t>
            </a:r>
            <a:r>
              <a:rPr lang="en-US" sz="1400" dirty="0">
                <a:solidFill>
                  <a:srgbClr val="0000FF"/>
                </a:solidFill>
                <a:latin typeface="Arial Rounded MT Bold" panose="020F0704030504030204" pitchFamily="34" charset="0"/>
              </a:rPr>
              <a:t>"password"</a:t>
            </a:r>
            <a: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);</a:t>
            </a:r>
            <a:endParaRPr lang="en-US" sz="1400" dirty="0">
              <a:latin typeface="Arial Rounded MT Bold" panose="020F07040305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           System.out.println(</a:t>
            </a:r>
            <a:r>
              <a:rPr lang="en-US" sz="1400" dirty="0">
                <a:solidFill>
                  <a:srgbClr val="0000FF"/>
                </a:solidFill>
                <a:latin typeface="Arial Rounded MT Bold" panose="020F0704030504030204" pitchFamily="34" charset="0"/>
              </a:rPr>
              <a:t>"SQL Connection to database established!"</a:t>
            </a:r>
            <a: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);</a:t>
            </a:r>
            <a:r>
              <a:rPr lang="en-US" sz="1400" dirty="0">
                <a:latin typeface="Arial Rounded MT Bold" panose="020F070403050403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           con.close();</a:t>
            </a:r>
            <a:endParaRPr lang="en-US" sz="1400" dirty="0">
              <a:latin typeface="Arial Rounded MT Bold" panose="020F07040305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212121"/>
                </a:solidFill>
                <a:latin typeface="Arial Rounded MT Bold" panose="020F0704030504030204" pitchFamily="34" charset="0"/>
              </a:rPr>
              <a:t>            </a:t>
            </a:r>
            <a: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System.out.println(</a:t>
            </a:r>
            <a:r>
              <a:rPr lang="en-US" sz="1400" dirty="0">
                <a:solidFill>
                  <a:srgbClr val="0000FF"/>
                </a:solidFill>
                <a:latin typeface="Arial Rounded MT Bold" panose="020F0704030504030204" pitchFamily="34" charset="0"/>
              </a:rPr>
              <a:t>"Connection closed !!"</a:t>
            </a:r>
            <a: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);</a:t>
            </a:r>
            <a:endParaRPr lang="en-US" sz="1400" dirty="0">
              <a:latin typeface="Arial Rounded MT Bold" panose="020F07040305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Arial Rounded MT Bold" panose="020F07040305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        } </a:t>
            </a:r>
            <a:r>
              <a:rPr lang="en-US" sz="1400" b="1" dirty="0">
                <a:solidFill>
                  <a:srgbClr val="006699"/>
                </a:solidFill>
                <a:latin typeface="Arial Rounded MT Bold" panose="020F0704030504030204" pitchFamily="34" charset="0"/>
              </a:rPr>
              <a:t>catch</a:t>
            </a:r>
            <a:r>
              <a:rPr lang="en-US" sz="1400" dirty="0">
                <a:solidFill>
                  <a:srgbClr val="212121"/>
                </a:solidFill>
                <a:latin typeface="Arial Rounded MT Bold" panose="020F0704030504030204" pitchFamily="34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(SQLException e) {</a:t>
            </a:r>
            <a:endParaRPr lang="en-US" sz="1400" dirty="0">
              <a:latin typeface="Arial Rounded MT Bold" panose="020F07040305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212121"/>
                </a:solidFill>
                <a:latin typeface="Arial Rounded MT Bold" panose="020F0704030504030204" pitchFamily="34" charset="0"/>
              </a:rPr>
              <a:t>                </a:t>
            </a:r>
            <a: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e.printStackTrace();</a:t>
            </a:r>
            <a:endParaRPr lang="en-US" sz="1400" dirty="0">
              <a:latin typeface="Arial Rounded MT Bold" panose="020F07040305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212121"/>
                </a:solidFill>
                <a:latin typeface="Arial Rounded MT Bold" panose="020F0704030504030204" pitchFamily="34" charset="0"/>
              </a:rPr>
              <a:t>            </a:t>
            </a:r>
            <a: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}</a:t>
            </a:r>
            <a:endParaRPr lang="en-US" sz="1400" dirty="0">
              <a:latin typeface="Arial Rounded MT Bold" panose="020F07040305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212121"/>
                </a:solidFill>
                <a:latin typeface="Arial Rounded MT Bold" panose="020F0704030504030204" pitchFamily="34" charset="0"/>
              </a:rPr>
              <a:t>        </a:t>
            </a:r>
            <a:r>
              <a:rPr lang="en-US" sz="1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}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513051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319</TotalTime>
  <Words>631</Words>
  <Application>Microsoft Office PowerPoint</Application>
  <PresentationFormat>Widescreen</PresentationFormat>
  <Paragraphs>108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Rounded MT Bold</vt:lpstr>
      <vt:lpstr>Calibri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Rohit</cp:lastModifiedBy>
  <cp:revision>55</cp:revision>
  <dcterms:created xsi:type="dcterms:W3CDTF">2020-08-13T06:32:14Z</dcterms:created>
  <dcterms:modified xsi:type="dcterms:W3CDTF">2022-01-25T05:36:41Z</dcterms:modified>
</cp:coreProperties>
</file>