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4" r:id="rId1"/>
  </p:sldMasterIdLst>
  <p:notesMasterIdLst>
    <p:notesMasterId r:id="rId12"/>
  </p:notesMasterIdLst>
  <p:sldIdLst>
    <p:sldId id="256" r:id="rId2"/>
    <p:sldId id="263" r:id="rId3"/>
    <p:sldId id="257" r:id="rId4"/>
    <p:sldId id="258" r:id="rId5"/>
    <p:sldId id="259" r:id="rId6"/>
    <p:sldId id="260" r:id="rId7"/>
    <p:sldId id="262" r:id="rId8"/>
    <p:sldId id="265" r:id="rId9"/>
    <p:sldId id="269" r:id="rId10"/>
    <p:sldId id="261" r:id="rId11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9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a latorre" userId="e73e59a8344308ab" providerId="LiveId" clId="{B0021CA3-452A-4525-A6F1-5FDDA8432037}"/>
    <pc:docChg chg="delSld">
      <pc:chgData name="francesca latorre" userId="e73e59a8344308ab" providerId="LiveId" clId="{B0021CA3-452A-4525-A6F1-5FDDA8432037}" dt="2024-02-13T16:04:44.239" v="3" actId="47"/>
      <pc:docMkLst>
        <pc:docMk/>
      </pc:docMkLst>
      <pc:sldChg chg="del">
        <pc:chgData name="francesca latorre" userId="e73e59a8344308ab" providerId="LiveId" clId="{B0021CA3-452A-4525-A6F1-5FDDA8432037}" dt="2024-02-13T16:04:42.358" v="0" actId="47"/>
        <pc:sldMkLst>
          <pc:docMk/>
          <pc:sldMk cId="3325798583" sldId="264"/>
        </pc:sldMkLst>
      </pc:sldChg>
      <pc:sldChg chg="del">
        <pc:chgData name="francesca latorre" userId="e73e59a8344308ab" providerId="LiveId" clId="{B0021CA3-452A-4525-A6F1-5FDDA8432037}" dt="2024-02-13T16:04:43.462" v="2" actId="47"/>
        <pc:sldMkLst>
          <pc:docMk/>
          <pc:sldMk cId="975968915" sldId="266"/>
        </pc:sldMkLst>
      </pc:sldChg>
      <pc:sldChg chg="del">
        <pc:chgData name="francesca latorre" userId="e73e59a8344308ab" providerId="LiveId" clId="{B0021CA3-452A-4525-A6F1-5FDDA8432037}" dt="2024-02-13T16:04:44.239" v="3" actId="47"/>
        <pc:sldMkLst>
          <pc:docMk/>
          <pc:sldMk cId="4023316894" sldId="267"/>
        </pc:sldMkLst>
      </pc:sldChg>
      <pc:sldChg chg="del">
        <pc:chgData name="francesca latorre" userId="e73e59a8344308ab" providerId="LiveId" clId="{B0021CA3-452A-4525-A6F1-5FDDA8432037}" dt="2024-02-13T16:04:42.830" v="1" actId="47"/>
        <pc:sldMkLst>
          <pc:docMk/>
          <pc:sldMk cId="3518988537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Arial Narrow"/>
                <a:ea typeface="Arial Narrow"/>
                <a:cs typeface="Arial Narrow"/>
                <a:sym typeface="Arial Narrow"/>
              </a:rPr>
              <a:t>1</a:t>
            </a:fld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4" name="Google Shape;5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Arial Narrow"/>
                <a:ea typeface="Arial Narrow"/>
                <a:cs typeface="Arial Narrow"/>
                <a:sym typeface="Arial Narrow"/>
              </a:rPr>
              <a:t>3</a:t>
            </a:fld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4" name="Google Shape;6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Arial Narrow"/>
                <a:ea typeface="Arial Narrow"/>
                <a:cs typeface="Arial Narrow"/>
                <a:sym typeface="Arial Narrow"/>
              </a:rPr>
              <a:t>4</a:t>
            </a:fld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2aafabbd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e2aafabbd8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4" name="Google Shape;74;ge2aafabbd8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Arial Narrow"/>
                <a:ea typeface="Arial Narrow"/>
                <a:cs typeface="Arial Narrow"/>
                <a:sym typeface="Arial Narrow"/>
              </a:rPr>
              <a:t>5</a:t>
            </a:fld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2aafabbd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e2aafabbd8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4" name="Google Shape;84;ge2aafabbd8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Arial Narrow"/>
                <a:ea typeface="Arial Narrow"/>
                <a:cs typeface="Arial Narrow"/>
                <a:sym typeface="Arial Narrow"/>
              </a:rPr>
              <a:t>6</a:t>
            </a:fld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3decaaf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e3decaaf2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4" name="Google Shape;104;ge3decaaf2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Arial Narrow"/>
                <a:ea typeface="Arial Narrow"/>
                <a:cs typeface="Arial Narrow"/>
                <a:sym typeface="Arial Narrow"/>
              </a:rPr>
              <a:t>7</a:t>
            </a:fld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2aafabb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e2aafabbd8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4" name="Google Shape;94;ge2aafabbd8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Arial Narrow"/>
                <a:ea typeface="Arial Narrow"/>
                <a:cs typeface="Arial Narrow"/>
                <a:sym typeface="Arial Narrow"/>
              </a:rPr>
              <a:t>10</a:t>
            </a:fld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1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898469" y="3818544"/>
            <a:ext cx="53470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 i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8615934" y="37255"/>
            <a:ext cx="301290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9" name="Google Shape;19;p2"/>
          <p:cNvCxnSpPr/>
          <p:nvPr/>
        </p:nvCxnSpPr>
        <p:spPr>
          <a:xfrm>
            <a:off x="3489259" y="4421009"/>
            <a:ext cx="222919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1_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755650" y="1308100"/>
            <a:ext cx="7761288" cy="478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2200" b="0" i="0">
                <a:solidFill>
                  <a:srgbClr val="333333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 b="1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32511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"/>
              <a:buFont typeface="Noto Sans Symbols"/>
              <a:buChar char="▪"/>
              <a:defRPr sz="16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32003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▪"/>
              <a:defRPr sz="1600"/>
            </a:lvl4pPr>
            <a:lvl5pPr marL="2286000" lvl="4" indent="-3149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Font typeface="Noto Sans Symbols"/>
              <a:buChar char="▪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_Option 1">
    <p:bg>
      <p:bgPr>
        <a:gradFill>
          <a:gsLst>
            <a:gs pos="0">
              <a:srgbClr val="92D050"/>
            </a:gs>
            <a:gs pos="21000">
              <a:schemeClr val="lt2"/>
            </a:gs>
            <a:gs pos="100000">
              <a:srgbClr val="00B0F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21065"/>
          <a:stretch/>
        </p:blipFill>
        <p:spPr>
          <a:xfrm>
            <a:off x="1263676" y="1681997"/>
            <a:ext cx="6680361" cy="201287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ctrTitle"/>
          </p:nvPr>
        </p:nvSpPr>
        <p:spPr>
          <a:xfrm>
            <a:off x="1898470" y="3970148"/>
            <a:ext cx="53470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 i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2269975" y="4502539"/>
            <a:ext cx="4604052" cy="219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–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2"/>
              <a:buChar char="-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8615934" y="37255"/>
            <a:ext cx="301290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27" name="Google Shape;27;p4"/>
          <p:cNvCxnSpPr/>
          <p:nvPr/>
        </p:nvCxnSpPr>
        <p:spPr>
          <a:xfrm>
            <a:off x="3489259" y="4421009"/>
            <a:ext cx="222919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 2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250238" y="207053"/>
            <a:ext cx="744520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i="0"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>
            <a:spLocks noGrp="1"/>
          </p:cNvSpPr>
          <p:nvPr>
            <p:ph type="pic" idx="2"/>
          </p:nvPr>
        </p:nvSpPr>
        <p:spPr>
          <a:xfrm>
            <a:off x="1360488" y="1849438"/>
            <a:ext cx="6805612" cy="3275012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1360488" y="5124450"/>
            <a:ext cx="6805612" cy="31942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[Insert title of Media]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1_Title Slide 2">
    <p:bg>
      <p:bgPr>
        <a:gradFill>
          <a:gsLst>
            <a:gs pos="0">
              <a:schemeClr val="lt2"/>
            </a:gs>
            <a:gs pos="2000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 b="21065"/>
          <a:stretch/>
        </p:blipFill>
        <p:spPr>
          <a:xfrm>
            <a:off x="1263676" y="1681997"/>
            <a:ext cx="6680361" cy="2012876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 txBox="1">
            <a:spLocks noGrp="1"/>
          </p:cNvSpPr>
          <p:nvPr>
            <p:ph type="ctrTitle"/>
          </p:nvPr>
        </p:nvSpPr>
        <p:spPr>
          <a:xfrm>
            <a:off x="1898470" y="3970148"/>
            <a:ext cx="53470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 i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1"/>
          </p:nvPr>
        </p:nvSpPr>
        <p:spPr>
          <a:xfrm>
            <a:off x="2269975" y="4502539"/>
            <a:ext cx="4604052" cy="219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–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2"/>
              <a:buChar char="-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/>
          <p:nvPr/>
        </p:nvSpPr>
        <p:spPr>
          <a:xfrm>
            <a:off x="8615934" y="37255"/>
            <a:ext cx="301290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37" name="Google Shape;37;p6"/>
          <p:cNvCxnSpPr/>
          <p:nvPr/>
        </p:nvCxnSpPr>
        <p:spPr>
          <a:xfrm>
            <a:off x="3489259" y="4421009"/>
            <a:ext cx="222919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1_Title Slide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7"/>
          <p:cNvPicPr preferRelativeResize="0"/>
          <p:nvPr/>
        </p:nvPicPr>
        <p:blipFill rotWithShape="1">
          <a:blip r:embed="rId3">
            <a:alphaModFix/>
          </a:blip>
          <a:srcRect b="21065"/>
          <a:stretch/>
        </p:blipFill>
        <p:spPr>
          <a:xfrm>
            <a:off x="1263676" y="1681997"/>
            <a:ext cx="6680361" cy="2012876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 txBox="1">
            <a:spLocks noGrp="1"/>
          </p:cNvSpPr>
          <p:nvPr>
            <p:ph type="ctrTitle"/>
          </p:nvPr>
        </p:nvSpPr>
        <p:spPr>
          <a:xfrm>
            <a:off x="1898470" y="3970148"/>
            <a:ext cx="53470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 i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2269975" y="4502539"/>
            <a:ext cx="4604052" cy="219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–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2"/>
              <a:buChar char="-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/>
          <p:nvPr/>
        </p:nvSpPr>
        <p:spPr>
          <a:xfrm>
            <a:off x="8615934" y="37255"/>
            <a:ext cx="301290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43" name="Google Shape;43;p7"/>
          <p:cNvCxnSpPr/>
          <p:nvPr/>
        </p:nvCxnSpPr>
        <p:spPr>
          <a:xfrm>
            <a:off x="3489259" y="4421009"/>
            <a:ext cx="222919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-1962" y="753034"/>
            <a:ext cx="9143461" cy="570155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37"/>
              <a:buFont typeface="Arial"/>
              <a:buNone/>
            </a:pPr>
            <a:endParaRPr sz="1837" b="0" i="0" u="none" strike="noStrike" cap="none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250238" y="207053"/>
            <a:ext cx="744520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585216" y="2039112"/>
            <a:ext cx="80010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8">
            <a:alphaModFix/>
          </a:blip>
          <a:srcRect b="21065"/>
          <a:stretch/>
        </p:blipFill>
        <p:spPr>
          <a:xfrm>
            <a:off x="7922076" y="207428"/>
            <a:ext cx="1071904" cy="33817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8836886" y="6580093"/>
            <a:ext cx="15709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‹N›</a:t>
            </a:fld>
            <a:endParaRPr sz="1000" b="0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Wku93RUALq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nrjlBKELX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>
            <a:spLocks noGrp="1"/>
          </p:cNvSpPr>
          <p:nvPr>
            <p:ph type="ctrTitle"/>
          </p:nvPr>
        </p:nvSpPr>
        <p:spPr>
          <a:xfrm>
            <a:off x="1898469" y="3818544"/>
            <a:ext cx="53470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>
                <a:solidFill>
                  <a:schemeClr val="dk2"/>
                </a:solidFill>
              </a:rPr>
              <a:t>Agile Software Development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body" idx="1"/>
          </p:nvPr>
        </p:nvSpPr>
        <p:spPr>
          <a:xfrm>
            <a:off x="2942900" y="1036575"/>
            <a:ext cx="6073200" cy="49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Scrum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è un vero e proprio </a:t>
            </a: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framework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ovvero una modalità strutturata e pianificata, su cui è possibile costruire soluzioni complesse.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Scrum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 basa sull’empirismo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ovvero sul concetto che la conoscenza derivi dall’esperienza e che le decisioni vadano prese alla luce di ciò che si conosce. I tre pilastri che sostengono l’empirismo sono: </a:t>
            </a: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trasparenza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ispezione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adattamento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4294967295"/>
          </p:nvPr>
        </p:nvSpPr>
        <p:spPr>
          <a:xfrm>
            <a:off x="0" y="206375"/>
            <a:ext cx="74439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/>
              <a:t>SCRUM</a:t>
            </a:r>
            <a:endParaRPr/>
          </a:p>
        </p:txBody>
      </p:sp>
      <p:grpSp>
        <p:nvGrpSpPr>
          <p:cNvPr id="98" name="Google Shape;98;p13"/>
          <p:cNvGrpSpPr/>
          <p:nvPr/>
        </p:nvGrpSpPr>
        <p:grpSpPr>
          <a:xfrm>
            <a:off x="272250" y="1036606"/>
            <a:ext cx="2450700" cy="4718700"/>
            <a:chOff x="272250" y="1036606"/>
            <a:chExt cx="2450700" cy="4718700"/>
          </a:xfrm>
        </p:grpSpPr>
        <p:sp>
          <p:nvSpPr>
            <p:cNvPr id="99" name="Google Shape;99;p13"/>
            <p:cNvSpPr/>
            <p:nvPr/>
          </p:nvSpPr>
          <p:spPr>
            <a:xfrm>
              <a:off x="272250" y="1036606"/>
              <a:ext cx="2450700" cy="471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0" name="Google Shape;100;p13" descr="A close up of a logo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0538" y="2232757"/>
              <a:ext cx="2414016" cy="2392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3641145-511C-14A7-4CA4-9B2946531FE5}"/>
              </a:ext>
            </a:extLst>
          </p:cNvPr>
          <p:cNvSpPr txBox="1"/>
          <p:nvPr/>
        </p:nvSpPr>
        <p:spPr>
          <a:xfrm>
            <a:off x="3370006" y="4625182"/>
            <a:ext cx="46359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4"/>
              </a:rPr>
              <a:t>Introduzione a </a:t>
            </a:r>
            <a:r>
              <a:rPr lang="it-IT" dirty="0" err="1">
                <a:hlinkClick r:id="rId4"/>
              </a:rPr>
              <a:t>Scrum</a:t>
            </a:r>
            <a:r>
              <a:rPr lang="it-IT" dirty="0">
                <a:hlinkClick r:id="rId4"/>
              </a:rPr>
              <a:t> (youtube.com)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6;p9">
            <a:extLst>
              <a:ext uri="{FF2B5EF4-FFF2-40B4-BE49-F238E27FC236}">
                <a16:creationId xmlns:a16="http://schemas.microsoft.com/office/drawing/2014/main" id="{A89C4466-2C74-470E-E450-ACC01DD0C78E}"/>
              </a:ext>
            </a:extLst>
          </p:cNvPr>
          <p:cNvSpPr txBox="1">
            <a:spLocks/>
          </p:cNvSpPr>
          <p:nvPr/>
        </p:nvSpPr>
        <p:spPr>
          <a:xfrm>
            <a:off x="0" y="206375"/>
            <a:ext cx="7443788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CHE COS’E’ L’AGILE?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4CEDF3C-01A1-92ED-519B-0ED02233BAD7}"/>
              </a:ext>
            </a:extLst>
          </p:cNvPr>
          <p:cNvSpPr txBox="1"/>
          <p:nvPr/>
        </p:nvSpPr>
        <p:spPr>
          <a:xfrm>
            <a:off x="172065" y="947325"/>
            <a:ext cx="46113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2"/>
              </a:rPr>
              <a:t>Che cosa è Agile? (youtube.com)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9D050B0-CC98-C1DF-B46E-6239CA6C4F39}"/>
              </a:ext>
            </a:extLst>
          </p:cNvPr>
          <p:cNvSpPr txBox="1"/>
          <p:nvPr/>
        </p:nvSpPr>
        <p:spPr>
          <a:xfrm>
            <a:off x="1324896" y="2391532"/>
            <a:ext cx="6769509" cy="480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15000"/>
              </a:lnSpc>
              <a:buFont typeface="Arial" panose="020B0604020202020204" pitchFamily="34" charset="0"/>
              <a:buChar char="○"/>
            </a:pPr>
            <a:r>
              <a:rPr lang="it-IT" sz="2400" i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Ancora una volta, come definireste Agile?</a:t>
            </a:r>
            <a:endParaRPr lang="it-IT" sz="2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4BFE50F-FF41-091C-B51D-BDCF9C12754B}"/>
              </a:ext>
            </a:extLst>
          </p:cNvPr>
          <p:cNvSpPr txBox="1"/>
          <p:nvPr/>
        </p:nvSpPr>
        <p:spPr>
          <a:xfrm>
            <a:off x="1324896" y="3985567"/>
            <a:ext cx="6916993" cy="480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15000"/>
              </a:lnSpc>
              <a:buFont typeface="Arial" panose="020B0604020202020204" pitchFamily="34" charset="0"/>
              <a:buChar char="○"/>
            </a:pPr>
            <a:r>
              <a:rPr lang="it-IT" sz="2400" i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Come fa una squadra a diventare Agile?</a:t>
            </a:r>
            <a:endParaRPr lang="it-IT" sz="2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356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 idx="4294967295"/>
          </p:nvPr>
        </p:nvSpPr>
        <p:spPr>
          <a:xfrm>
            <a:off x="0" y="206375"/>
            <a:ext cx="7443788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OBIETTIVI DI APPRENDIMENTO</a:t>
            </a:r>
            <a:endParaRPr b="0" dirty="0"/>
          </a:p>
        </p:txBody>
      </p:sp>
      <p:grpSp>
        <p:nvGrpSpPr>
          <p:cNvPr id="57" name="Google Shape;57;p9"/>
          <p:cNvGrpSpPr/>
          <p:nvPr/>
        </p:nvGrpSpPr>
        <p:grpSpPr>
          <a:xfrm>
            <a:off x="349500" y="1479455"/>
            <a:ext cx="8525325" cy="3899100"/>
            <a:chOff x="203319" y="1479455"/>
            <a:chExt cx="8525325" cy="3899100"/>
          </a:xfrm>
        </p:grpSpPr>
        <p:sp>
          <p:nvSpPr>
            <p:cNvPr id="58" name="Google Shape;58;p9"/>
            <p:cNvSpPr txBox="1"/>
            <p:nvPr/>
          </p:nvSpPr>
          <p:spPr>
            <a:xfrm>
              <a:off x="2715444" y="1479455"/>
              <a:ext cx="6013200" cy="389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344487" marR="0" lvl="1" indent="-32702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AutoNum type="alphaLcPeriod"/>
              </a:pPr>
              <a:r>
                <a:rPr lang="en-US" sz="2400" b="1"/>
                <a:t>Definire lo sviluppo  del software con la metodologia Agile</a:t>
              </a:r>
              <a:endParaRPr sz="2400" b="1"/>
            </a:p>
            <a:p>
              <a:pPr marL="344487" marR="0" lvl="1" indent="-32702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AutoNum type="alphaLcPeriod"/>
              </a:pPr>
              <a:r>
                <a:rPr lang="en-US" sz="2400" b="1"/>
                <a:t>Identificare i vantaggi dell’approccio Agile</a:t>
              </a:r>
              <a:endParaRPr sz="2400" b="1"/>
            </a:p>
            <a:p>
              <a:pPr marL="344487" marR="0" lvl="1" indent="-32702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AutoNum type="alphaLcPeriod"/>
              </a:pPr>
              <a:r>
                <a:rPr lang="en-US" sz="2400" b="1"/>
                <a:t>Descrivere le diverse parti della metodologia Scrum per gestire lo sviluppo del software</a:t>
              </a:r>
              <a:endParaRPr sz="2400" b="1"/>
            </a:p>
            <a:p>
              <a:pPr marL="344487" marR="0" lvl="1" indent="-32702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AutoNum type="alphaLcPeriod"/>
              </a:pPr>
              <a:r>
                <a:rPr lang="en-US" sz="2400" b="1"/>
                <a:t>Dimostreremo come applicare le parti della metodologia Scrum in una simulazione.</a:t>
              </a: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203319" y="2236116"/>
              <a:ext cx="2411946" cy="23857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0" name="Google Shape;60;p9" descr="A close up of a logo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4645" y="2514353"/>
              <a:ext cx="1829294" cy="182929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2942900" y="1036575"/>
            <a:ext cx="6073200" cy="49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Agile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è una metodologia utilizzata dai team per prendere decisioni. I processi decisionali sono quelli che permettono ad un team di diventare Agile.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 tratta di un metodo innovativo basato sull’interazione continua con gli stakeholder, la cui soddisfazione è determinante per la buona riuscita del progetto e per lo sviluppo dell’organizzazione.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principali vantaggi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dell'approccio Agile per lo sviluppo del software sono: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-US" b="0">
                <a:solidFill>
                  <a:srgbClr val="000000"/>
                </a:solidFill>
              </a:rPr>
              <a:t>Minore rischio di consegnare un prodotto che non funziona per il cliente.</a:t>
            </a:r>
            <a:endParaRPr b="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-US" b="0">
                <a:solidFill>
                  <a:srgbClr val="000000"/>
                </a:solidFill>
              </a:rPr>
              <a:t>Più semplice da gestire in base ai 4 principi.</a:t>
            </a:r>
            <a:endParaRPr b="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-US" b="0">
                <a:solidFill>
                  <a:srgbClr val="000000"/>
                </a:solidFill>
              </a:rPr>
              <a:t>Maggiore coinvolgimento di tutte le parti interessate.</a:t>
            </a:r>
            <a:endParaRPr b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0"/>
          <p:cNvSpPr txBox="1">
            <a:spLocks noGrp="1"/>
          </p:cNvSpPr>
          <p:nvPr>
            <p:ph type="title" idx="4294967295"/>
          </p:nvPr>
        </p:nvSpPr>
        <p:spPr>
          <a:xfrm>
            <a:off x="0" y="206375"/>
            <a:ext cx="7443788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/>
              <a:t>AGILE</a:t>
            </a:r>
            <a:endParaRPr/>
          </a:p>
        </p:txBody>
      </p:sp>
      <p:grpSp>
        <p:nvGrpSpPr>
          <p:cNvPr id="68" name="Google Shape;68;p10"/>
          <p:cNvGrpSpPr/>
          <p:nvPr/>
        </p:nvGrpSpPr>
        <p:grpSpPr>
          <a:xfrm>
            <a:off x="272250" y="1036606"/>
            <a:ext cx="2450592" cy="4718673"/>
            <a:chOff x="272250" y="1036606"/>
            <a:chExt cx="2450592" cy="4718673"/>
          </a:xfrm>
        </p:grpSpPr>
        <p:sp>
          <p:nvSpPr>
            <p:cNvPr id="69" name="Google Shape;69;p10"/>
            <p:cNvSpPr/>
            <p:nvPr/>
          </p:nvSpPr>
          <p:spPr>
            <a:xfrm>
              <a:off x="272250" y="1036606"/>
              <a:ext cx="2450592" cy="471867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0" name="Google Shape;70;p10" descr="A close up of a logo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0538" y="2232757"/>
              <a:ext cx="2414016" cy="23924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>
            <a:off x="2942900" y="1036575"/>
            <a:ext cx="6073200" cy="49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Principi Fondamentali di Agile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sono: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-US" b="0">
                <a:solidFill>
                  <a:srgbClr val="000000"/>
                </a:solidFill>
              </a:rPr>
              <a:t>INDIVIDUI E INTERAZIONI PIUTTOSTO DI PROCESSI E STRUMENTI </a:t>
            </a:r>
            <a:endParaRPr b="0">
              <a:solidFill>
                <a:srgbClr val="000000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-US" b="0">
                <a:solidFill>
                  <a:srgbClr val="000000"/>
                </a:solidFill>
              </a:rPr>
              <a:t>PRODOTTO DI LAVORO (SOFTWARE) PIUTTOSTO CHE DOCUMENTAZIONE COMPLETA </a:t>
            </a:r>
            <a:endParaRPr b="0">
              <a:solidFill>
                <a:srgbClr val="000000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-US" b="0">
                <a:solidFill>
                  <a:srgbClr val="000000"/>
                </a:solidFill>
              </a:rPr>
              <a:t>COLLABORAZIONE COL CLIENTE PIUTTOSTO CHE NEGOZIAZIONE CONTRATTUALE </a:t>
            </a:r>
            <a:endParaRPr b="0">
              <a:solidFill>
                <a:srgbClr val="000000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-US" b="0">
                <a:solidFill>
                  <a:srgbClr val="000000"/>
                </a:solidFill>
              </a:rPr>
              <a:t>REAGIRE AL CAMBIAMENTO PIUTTOSTO CHE SEGUIRE UN PIANO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1"/>
          <p:cNvSpPr txBox="1">
            <a:spLocks noGrp="1"/>
          </p:cNvSpPr>
          <p:nvPr>
            <p:ph type="title" idx="4294967295"/>
          </p:nvPr>
        </p:nvSpPr>
        <p:spPr>
          <a:xfrm>
            <a:off x="0" y="206375"/>
            <a:ext cx="74439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/>
              <a:t>AGILE</a:t>
            </a:r>
            <a:endParaRPr/>
          </a:p>
        </p:txBody>
      </p:sp>
      <p:grpSp>
        <p:nvGrpSpPr>
          <p:cNvPr id="78" name="Google Shape;78;p11"/>
          <p:cNvGrpSpPr/>
          <p:nvPr/>
        </p:nvGrpSpPr>
        <p:grpSpPr>
          <a:xfrm>
            <a:off x="272250" y="1036606"/>
            <a:ext cx="2450700" cy="4718700"/>
            <a:chOff x="272250" y="1036606"/>
            <a:chExt cx="2450700" cy="4718700"/>
          </a:xfrm>
        </p:grpSpPr>
        <p:sp>
          <p:nvSpPr>
            <p:cNvPr id="79" name="Google Shape;79;p11"/>
            <p:cNvSpPr/>
            <p:nvPr/>
          </p:nvSpPr>
          <p:spPr>
            <a:xfrm>
              <a:off x="272250" y="1036606"/>
              <a:ext cx="2450700" cy="471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0" name="Google Shape;80;p11" descr="A close up of a logo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0538" y="2232757"/>
              <a:ext cx="2414016" cy="23924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>
            <a:off x="2942900" y="1036575"/>
            <a:ext cx="6073200" cy="49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AGILE è sostanzialmente un </a:t>
            </a:r>
            <a:r>
              <a:rPr lang="en-US" sz="2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MindSet</a:t>
            </a:r>
            <a:endParaRPr sz="2900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 txBox="1">
            <a:spLocks noGrp="1"/>
          </p:cNvSpPr>
          <p:nvPr>
            <p:ph type="title" idx="4294967295"/>
          </p:nvPr>
        </p:nvSpPr>
        <p:spPr>
          <a:xfrm>
            <a:off x="0" y="206375"/>
            <a:ext cx="74439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/>
              <a:t>AGILE</a:t>
            </a:r>
            <a:endParaRPr/>
          </a:p>
        </p:txBody>
      </p:sp>
      <p:grpSp>
        <p:nvGrpSpPr>
          <p:cNvPr id="88" name="Google Shape;88;p12"/>
          <p:cNvGrpSpPr/>
          <p:nvPr/>
        </p:nvGrpSpPr>
        <p:grpSpPr>
          <a:xfrm>
            <a:off x="272250" y="1036606"/>
            <a:ext cx="2450700" cy="4718700"/>
            <a:chOff x="272250" y="1036606"/>
            <a:chExt cx="2450700" cy="4718700"/>
          </a:xfrm>
        </p:grpSpPr>
        <p:sp>
          <p:nvSpPr>
            <p:cNvPr id="89" name="Google Shape;89;p12"/>
            <p:cNvSpPr/>
            <p:nvPr/>
          </p:nvSpPr>
          <p:spPr>
            <a:xfrm>
              <a:off x="272250" y="1036606"/>
              <a:ext cx="2450700" cy="471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0" name="Google Shape;90;p12" descr="A close up of a logo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0538" y="2232757"/>
              <a:ext cx="2414016" cy="23924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2942900" y="1036575"/>
            <a:ext cx="6073200" cy="49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224" y="1069650"/>
            <a:ext cx="6863563" cy="471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4"/>
          <p:cNvSpPr/>
          <p:nvPr/>
        </p:nvSpPr>
        <p:spPr>
          <a:xfrm>
            <a:off x="1414300" y="1120775"/>
            <a:ext cx="1939200" cy="435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1317625" y="3158900"/>
            <a:ext cx="1939200" cy="43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BE2F9-7B11-1216-1258-7783FE1F9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8845AA4-B590-0F2A-1637-1219E42E4B88}"/>
              </a:ext>
            </a:extLst>
          </p:cNvPr>
          <p:cNvSpPr txBox="1"/>
          <p:nvPr/>
        </p:nvSpPr>
        <p:spPr>
          <a:xfrm>
            <a:off x="0" y="1053808"/>
            <a:ext cx="6582697" cy="480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>
              <a:lnSpc>
                <a:spcPct val="115000"/>
              </a:lnSpc>
            </a:pPr>
            <a:r>
              <a:rPr lang="it-IT" sz="2400" i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Lettura word «Accidentalmente Agile»</a:t>
            </a:r>
            <a:endParaRPr lang="it-IT" sz="2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Google Shape;56;p9">
            <a:extLst>
              <a:ext uri="{FF2B5EF4-FFF2-40B4-BE49-F238E27FC236}">
                <a16:creationId xmlns:a16="http://schemas.microsoft.com/office/drawing/2014/main" id="{306CC11A-462D-2C18-1C32-68FF76E9FB40}"/>
              </a:ext>
            </a:extLst>
          </p:cNvPr>
          <p:cNvSpPr txBox="1">
            <a:spLocks/>
          </p:cNvSpPr>
          <p:nvPr/>
        </p:nvSpPr>
        <p:spPr>
          <a:xfrm>
            <a:off x="0" y="206375"/>
            <a:ext cx="7443788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CASO DI STUDIO ACCIDENTALMENTE AGILE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B314DDC-5E77-2483-5799-60C31DABE78D}"/>
              </a:ext>
            </a:extLst>
          </p:cNvPr>
          <p:cNvSpPr txBox="1"/>
          <p:nvPr/>
        </p:nvSpPr>
        <p:spPr>
          <a:xfrm>
            <a:off x="2399071" y="2462792"/>
            <a:ext cx="6376219" cy="1755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15000"/>
              </a:lnSpc>
              <a:buFont typeface="Arial" panose="020B0604020202020204" pitchFamily="34" charset="0"/>
              <a:buChar char="○"/>
            </a:pPr>
            <a:r>
              <a:rPr lang="it-IT" sz="2400" i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Come potete utilizzare quello che avete imparato sull’approccio Agile per diventare “proattivamente” Agile nella vostra vita personale e/o professionale?</a:t>
            </a:r>
            <a:endParaRPr lang="it-IT" sz="2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82E4DD0-D0AF-04D3-450A-0548A75B092D}"/>
              </a:ext>
            </a:extLst>
          </p:cNvPr>
          <p:cNvSpPr txBox="1"/>
          <p:nvPr/>
        </p:nvSpPr>
        <p:spPr>
          <a:xfrm>
            <a:off x="811162" y="4890482"/>
            <a:ext cx="6877663" cy="905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15000"/>
              </a:lnSpc>
              <a:buFont typeface="Arial" panose="020B0604020202020204" pitchFamily="34" charset="0"/>
              <a:buChar char="○"/>
            </a:pPr>
            <a:r>
              <a:rPr lang="it-IT" sz="2400" i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Cosa vi piacerebbe continuare a imparare per diventare più “proattivamente” Agile? </a:t>
            </a:r>
            <a:endParaRPr lang="it-IT" sz="2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789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D4C9C-4A61-BC51-05E4-6B6F591CF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82EA109-E1EB-E062-A531-240C9849C357}"/>
              </a:ext>
            </a:extLst>
          </p:cNvPr>
          <p:cNvSpPr txBox="1"/>
          <p:nvPr/>
        </p:nvSpPr>
        <p:spPr>
          <a:xfrm>
            <a:off x="0" y="1053808"/>
            <a:ext cx="6582697" cy="905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>
              <a:lnSpc>
                <a:spcPct val="115000"/>
              </a:lnSpc>
            </a:pPr>
            <a:r>
              <a:rPr lang="it-IT" sz="2400" i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Lettura word «Accidentalmente Agile» TEMPO: 30 min</a:t>
            </a:r>
            <a:endParaRPr lang="it-IT" sz="2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Google Shape;56;p9">
            <a:extLst>
              <a:ext uri="{FF2B5EF4-FFF2-40B4-BE49-F238E27FC236}">
                <a16:creationId xmlns:a16="http://schemas.microsoft.com/office/drawing/2014/main" id="{DD693F4F-3519-E2BE-B9A4-C1F07CF40987}"/>
              </a:ext>
            </a:extLst>
          </p:cNvPr>
          <p:cNvSpPr txBox="1">
            <a:spLocks/>
          </p:cNvSpPr>
          <p:nvPr/>
        </p:nvSpPr>
        <p:spPr>
          <a:xfrm>
            <a:off x="0" y="206375"/>
            <a:ext cx="7443788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CASO DI STUDIO ACCIDENTALMENTE AGILE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BE6CF5A-B520-822C-7733-BACD4750282E}"/>
              </a:ext>
            </a:extLst>
          </p:cNvPr>
          <p:cNvSpPr txBox="1"/>
          <p:nvPr/>
        </p:nvSpPr>
        <p:spPr>
          <a:xfrm>
            <a:off x="619433" y="2462792"/>
            <a:ext cx="8155858" cy="3028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>
              <a:lnSpc>
                <a:spcPct val="115000"/>
              </a:lnSpc>
            </a:pPr>
            <a:r>
              <a:rPr lang="it-IT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Gruppi di 6 persone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it-IT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Dopo aver letto l’articolo e sulla base di ciò che avete letto, </a:t>
            </a:r>
            <a:r>
              <a:rPr lang="it-IT" sz="16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pensate</a:t>
            </a:r>
            <a:r>
              <a:rPr lang="it-IT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ad un importante progetto avuto in passato, al quale state lavorando attualmente o che avete intenzione di seguire nel prossimo futuro. Può essere correlato alla vostra vita personale o professionale (ad esempio, lo sviluppo di un software, la pianificazione delle vacanze, la costruzione di una casa sull’albero).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endParaRPr lang="it-IT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it-IT" sz="16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</a:t>
            </a:r>
            <a:r>
              <a:rPr lang="it-IT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 elenco di:</a:t>
            </a:r>
          </a:p>
          <a:p>
            <a:pPr marL="742950" lvl="1" indent="-285750">
              <a:lnSpc>
                <a:spcPct val="115000"/>
              </a:lnSpc>
              <a:buFont typeface="Arial" panose="020B0604020202020204" pitchFamily="34" charset="0"/>
              <a:buChar char="○"/>
            </a:pPr>
            <a:r>
              <a:rPr lang="it-IT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Modi nei quali siete stati “accidentalmente agile” in quell’importante progetto.</a:t>
            </a:r>
          </a:p>
          <a:p>
            <a:r>
              <a:rPr lang="it-I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Modi in cui potete o avreste potuto essere “proattivamente agile” nel proseguire</a:t>
            </a:r>
            <a:endParaRPr lang="it-IT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221691"/>
      </p:ext>
    </p:extLst>
  </p:cSld>
  <p:clrMapOvr>
    <a:masterClrMapping/>
  </p:clrMapOvr>
</p:sld>
</file>

<file path=ppt/theme/theme1.xml><?xml version="1.0" encoding="utf-8"?>
<a:theme xmlns:a="http://schemas.openxmlformats.org/drawingml/2006/main" name="5_Generation Theme">
  <a:themeElements>
    <a:clrScheme name="Generation">
      <a:dk1>
        <a:srgbClr val="313231"/>
      </a:dk1>
      <a:lt1>
        <a:srgbClr val="FFFFFF"/>
      </a:lt1>
      <a:dk2>
        <a:srgbClr val="313231"/>
      </a:dk2>
      <a:lt2>
        <a:srgbClr val="FFFFFF"/>
      </a:lt2>
      <a:accent1>
        <a:srgbClr val="8FC63F"/>
      </a:accent1>
      <a:accent2>
        <a:srgbClr val="1BADEE"/>
      </a:accent2>
      <a:accent3>
        <a:srgbClr val="A5A5A5"/>
      </a:accent3>
      <a:accent4>
        <a:srgbClr val="333333"/>
      </a:accent4>
      <a:accent5>
        <a:srgbClr val="44546A"/>
      </a:accent5>
      <a:accent6>
        <a:srgbClr val="0E5C7F"/>
      </a:accent6>
      <a:hlink>
        <a:srgbClr val="00ADEF"/>
      </a:hlink>
      <a:folHlink>
        <a:srgbClr val="1BB6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471</Words>
  <Application>Microsoft Office PowerPoint</Application>
  <PresentationFormat>Presentazione su schermo (4:3)</PresentationFormat>
  <Paragraphs>57</Paragraphs>
  <Slides>10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Arial Narrow</vt:lpstr>
      <vt:lpstr>Calibri</vt:lpstr>
      <vt:lpstr>Noto Sans Symbols</vt:lpstr>
      <vt:lpstr>5_Generation Theme</vt:lpstr>
      <vt:lpstr>Agile Software Development</vt:lpstr>
      <vt:lpstr>Presentazione standard di PowerPoint</vt:lpstr>
      <vt:lpstr>OBIETTIVI DI APPRENDIMENTO</vt:lpstr>
      <vt:lpstr>AGILE</vt:lpstr>
      <vt:lpstr>AGILE</vt:lpstr>
      <vt:lpstr>AGILE</vt:lpstr>
      <vt:lpstr>Presentazione standard di PowerPoint</vt:lpstr>
      <vt:lpstr>Presentazione standard di PowerPoint</vt:lpstr>
      <vt:lpstr>Presentazione standard di PowerPoint</vt:lpstr>
      <vt:lpstr>SCRUM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</dc:title>
  <dc:creator>francesca latorre</dc:creator>
  <cp:lastModifiedBy>francesca latorre</cp:lastModifiedBy>
  <cp:revision>3</cp:revision>
  <dcterms:modified xsi:type="dcterms:W3CDTF">2024-02-13T16:04:49Z</dcterms:modified>
</cp:coreProperties>
</file>