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24" r:id="rId6"/>
    <p:sldId id="325" r:id="rId7"/>
    <p:sldId id="323" r:id="rId8"/>
    <p:sldId id="327" r:id="rId9"/>
    <p:sldId id="322" r:id="rId10"/>
    <p:sldId id="321" r:id="rId11"/>
    <p:sldId id="328" r:id="rId12"/>
    <p:sldId id="320" r:id="rId13"/>
    <p:sldId id="330" r:id="rId14"/>
    <p:sldId id="329" r:id="rId15"/>
    <p:sldId id="332" r:id="rId16"/>
    <p:sldId id="331" r:id="rId17"/>
    <p:sldId id="333" r:id="rId18"/>
    <p:sldId id="319" r:id="rId19"/>
    <p:sldId id="318" r:id="rId20"/>
    <p:sldId id="334" r:id="rId21"/>
    <p:sldId id="335" r:id="rId22"/>
    <p:sldId id="316" r:id="rId23"/>
    <p:sldId id="336" r:id="rId24"/>
    <p:sldId id="337" r:id="rId25"/>
    <p:sldId id="338" r:id="rId26"/>
    <p:sldId id="339" r:id="rId27"/>
    <p:sldId id="315" r:id="rId28"/>
    <p:sldId id="262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2F"/>
    <a:srgbClr val="08E64D"/>
    <a:srgbClr val="FFFFFF"/>
    <a:srgbClr val="F2A40D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28" autoAdjust="0"/>
  </p:normalViewPr>
  <p:slideViewPr>
    <p:cSldViewPr>
      <p:cViewPr varScale="1">
        <p:scale>
          <a:sx n="112" d="100"/>
          <a:sy n="112" d="100"/>
        </p:scale>
        <p:origin x="-120" y="-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80268" y="2947030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rgbClr val="FFC000"/>
                </a:solidFill>
              </a:rPr>
              <a:t>Lecture-1</a:t>
            </a:r>
            <a:endParaRPr lang="en-US" altLang="ko-KR" sz="36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14678" y="2285998"/>
            <a:ext cx="5857916" cy="500066"/>
          </a:xfrm>
        </p:spPr>
        <p:txBody>
          <a:bodyPr/>
          <a:lstStyle/>
          <a:p>
            <a:r>
              <a:rPr lang="en-US" sz="4000" dirty="0" smtClean="0">
                <a:latin typeface="Georgia(Body)"/>
              </a:rPr>
              <a:t>JAVA PROJECT BATCH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endParaRPr lang="en-IN" sz="4000" dirty="0">
              <a:latin typeface="Georgia(Body)"/>
            </a:endParaRP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 smtClean="0"/>
              <a:t>The </a:t>
            </a:r>
            <a:r>
              <a:rPr lang="en-US" altLang="ko-KR" b="1" dirty="0" err="1" smtClean="0"/>
              <a:t>awt</a:t>
            </a:r>
            <a:r>
              <a:rPr lang="en-US" altLang="ko-KR" b="1" dirty="0" smtClean="0"/>
              <a:t> Class Hierarchy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wthierarch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8676"/>
            <a:ext cx="9144000" cy="37082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 smtClean="0"/>
              <a:t>Introducing The Frame Class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Frame</a:t>
            </a:r>
            <a:r>
              <a:rPr lang="en-IN" dirty="0" smtClean="0">
                <a:solidFill>
                  <a:schemeClr val="bg1"/>
                </a:solidFill>
              </a:rPr>
              <a:t> is a </a:t>
            </a:r>
            <a:r>
              <a:rPr lang="en-IN" b="1" dirty="0" smtClean="0">
                <a:solidFill>
                  <a:srgbClr val="002060"/>
                </a:solidFill>
              </a:rPr>
              <a:t>special type </a:t>
            </a:r>
            <a:r>
              <a:rPr lang="en-IN" dirty="0" smtClean="0">
                <a:solidFill>
                  <a:schemeClr val="bg1"/>
                </a:solidFill>
              </a:rPr>
              <a:t>of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Window</a:t>
            </a:r>
            <a:r>
              <a:rPr lang="en-IN" dirty="0" smtClean="0">
                <a:solidFill>
                  <a:schemeClr val="bg1"/>
                </a:solidFill>
              </a:rPr>
              <a:t> which is the </a:t>
            </a:r>
            <a:r>
              <a:rPr lang="en-IN" b="1" dirty="0" smtClean="0">
                <a:solidFill>
                  <a:srgbClr val="002060"/>
                </a:solidFill>
              </a:rPr>
              <a:t>top level window </a:t>
            </a:r>
            <a:r>
              <a:rPr lang="en-IN" dirty="0" smtClean="0">
                <a:solidFill>
                  <a:schemeClr val="bg1"/>
                </a:solidFill>
              </a:rPr>
              <a:t>with </a:t>
            </a:r>
            <a:r>
              <a:rPr lang="en-IN" b="1" dirty="0" smtClean="0">
                <a:solidFill>
                  <a:srgbClr val="C00000"/>
                </a:solidFill>
              </a:rPr>
              <a:t>border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 and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title</a:t>
            </a:r>
          </a:p>
          <a:p>
            <a:endParaRPr lang="en-IN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IN" dirty="0" smtClean="0">
                <a:solidFill>
                  <a:schemeClr val="bg1"/>
                </a:solidFill>
              </a:rPr>
              <a:t>It’s the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first window </a:t>
            </a:r>
            <a:r>
              <a:rPr lang="en-IN" dirty="0" smtClean="0">
                <a:solidFill>
                  <a:schemeClr val="bg1"/>
                </a:solidFill>
              </a:rPr>
              <a:t>we </a:t>
            </a:r>
            <a:r>
              <a:rPr lang="en-IN" b="1" dirty="0" smtClean="0">
                <a:solidFill>
                  <a:srgbClr val="C00000"/>
                </a:solidFill>
              </a:rPr>
              <a:t>design</a:t>
            </a:r>
            <a:r>
              <a:rPr lang="en-IN" dirty="0" smtClean="0">
                <a:solidFill>
                  <a:schemeClr val="bg1"/>
                </a:solidFill>
              </a:rPr>
              <a:t> in a </a:t>
            </a:r>
            <a:r>
              <a:rPr lang="en-IN" b="1" dirty="0" smtClean="0">
                <a:solidFill>
                  <a:srgbClr val="002060"/>
                </a:solidFill>
              </a:rPr>
              <a:t>Java based GUI app </a:t>
            </a:r>
            <a:r>
              <a:rPr lang="en-IN" dirty="0" smtClean="0">
                <a:solidFill>
                  <a:schemeClr val="bg1"/>
                </a:solidFill>
              </a:rPr>
              <a:t>and it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acts </a:t>
            </a:r>
            <a:r>
              <a:rPr lang="en-IN" dirty="0" smtClean="0">
                <a:solidFill>
                  <a:schemeClr val="bg1"/>
                </a:solidFill>
              </a:rPr>
              <a:t>as a 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chemeClr val="tx2"/>
                </a:solidFill>
              </a:rPr>
              <a:t>container</a:t>
            </a:r>
            <a:r>
              <a:rPr lang="en-IN" dirty="0" smtClean="0">
                <a:solidFill>
                  <a:schemeClr val="bg1"/>
                </a:solidFill>
              </a:rPr>
              <a:t> for </a:t>
            </a:r>
            <a:r>
              <a:rPr lang="en-IN" b="1" dirty="0" smtClean="0">
                <a:solidFill>
                  <a:srgbClr val="C00000"/>
                </a:solidFill>
              </a:rPr>
              <a:t>holding</a:t>
            </a:r>
            <a:r>
              <a:rPr lang="en-IN" dirty="0" smtClean="0">
                <a:solidFill>
                  <a:schemeClr val="bg1"/>
                </a:solidFill>
              </a:rPr>
              <a:t> other components like 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Buttons</a:t>
            </a:r>
            <a:r>
              <a:rPr lang="en-IN" dirty="0" smtClean="0">
                <a:solidFill>
                  <a:schemeClr val="bg1"/>
                </a:solidFill>
              </a:rPr>
              <a:t> , </a:t>
            </a: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Labels</a:t>
            </a:r>
            <a:r>
              <a:rPr lang="en-IN" dirty="0" smtClean="0">
                <a:solidFill>
                  <a:schemeClr val="bg1"/>
                </a:solidFill>
              </a:rPr>
              <a:t> , </a:t>
            </a:r>
            <a:r>
              <a:rPr lang="en-IN" b="1" dirty="0" err="1" smtClean="0">
                <a:solidFill>
                  <a:schemeClr val="tx2">
                    <a:lumMod val="75000"/>
                  </a:schemeClr>
                </a:solidFill>
              </a:rPr>
              <a:t>ListBoxes</a:t>
            </a:r>
            <a:r>
              <a:rPr lang="en-IN" dirty="0" smtClean="0">
                <a:solidFill>
                  <a:schemeClr val="bg1"/>
                </a:solidFill>
              </a:rPr>
              <a:t> etc 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IN" dirty="0" smtClean="0">
                <a:solidFill>
                  <a:schemeClr val="bg1"/>
                </a:solidFill>
              </a:rPr>
              <a:t>To create a </a:t>
            </a:r>
            <a:r>
              <a:rPr lang="en-IN" b="1" dirty="0" smtClean="0">
                <a:solidFill>
                  <a:srgbClr val="C00000"/>
                </a:solidFill>
              </a:rPr>
              <a:t>Frame</a:t>
            </a:r>
            <a:r>
              <a:rPr lang="en-IN" dirty="0" smtClean="0">
                <a:solidFill>
                  <a:schemeClr val="bg1"/>
                </a:solidFill>
              </a:rPr>
              <a:t> we use the class </a:t>
            </a:r>
            <a:r>
              <a:rPr lang="en-IN" b="1" dirty="0" err="1" smtClean="0">
                <a:solidFill>
                  <a:srgbClr val="002060"/>
                </a:solidFill>
              </a:rPr>
              <a:t>java.awt.Frame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The Frame Hierarchy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frame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1000114"/>
            <a:ext cx="7072361" cy="35004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 smtClean="0"/>
              <a:t>Methods Of The Frame Class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3429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IN" b="1" dirty="0" smtClean="0">
                <a:solidFill>
                  <a:srgbClr val="002060"/>
                </a:solidFill>
              </a:rPr>
              <a:t>Constructors</a:t>
            </a:r>
            <a:r>
              <a:rPr lang="en-IN" dirty="0" smtClean="0">
                <a:solidFill>
                  <a:schemeClr val="bg1"/>
                </a:solidFill>
              </a:rPr>
              <a:t> Of </a:t>
            </a:r>
            <a:r>
              <a:rPr lang="en-IN" b="1" dirty="0" smtClean="0">
                <a:solidFill>
                  <a:srgbClr val="C00000"/>
                </a:solidFill>
              </a:rPr>
              <a:t>Frame </a:t>
            </a:r>
            <a:r>
              <a:rPr lang="en-IN" dirty="0" smtClean="0">
                <a:solidFill>
                  <a:schemeClr val="bg1"/>
                </a:solidFill>
              </a:rPr>
              <a:t>class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1.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public Frame( )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2.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public Frame(</a:t>
            </a:r>
            <a:r>
              <a:rPr lang="en-IN" b="1" dirty="0" smtClean="0">
                <a:solidFill>
                  <a:srgbClr val="002060"/>
                </a:solidFill>
              </a:rPr>
              <a:t>String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129435"/>
            <a:ext cx="519879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Methods </a:t>
            </a:r>
            <a:r>
              <a:rPr lang="en-IN" dirty="0" smtClean="0">
                <a:solidFill>
                  <a:schemeClr val="bg1"/>
                </a:solidFill>
              </a:rPr>
              <a:t>Of </a:t>
            </a:r>
            <a:r>
              <a:rPr lang="en-IN" b="1" dirty="0" smtClean="0">
                <a:solidFill>
                  <a:srgbClr val="C00000"/>
                </a:solidFill>
              </a:rPr>
              <a:t>Frame</a:t>
            </a:r>
            <a:r>
              <a:rPr lang="en-IN" dirty="0" smtClean="0">
                <a:solidFill>
                  <a:schemeClr val="bg1"/>
                </a:solidFill>
              </a:rPr>
              <a:t> class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1.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 smtClean="0">
                <a:solidFill>
                  <a:srgbClr val="002060"/>
                </a:solidFill>
              </a:rPr>
              <a:t>void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setTitle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b="1" dirty="0" smtClean="0">
                <a:solidFill>
                  <a:srgbClr val="002060"/>
                </a:solidFill>
              </a:rPr>
              <a:t>String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2.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 smtClean="0">
                <a:solidFill>
                  <a:srgbClr val="002060"/>
                </a:solidFill>
              </a:rPr>
              <a:t>String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getTitle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 )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3.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 smtClean="0">
                <a:solidFill>
                  <a:srgbClr val="002060"/>
                </a:solidFill>
              </a:rPr>
              <a:t>void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setSize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width,int</a:t>
            </a:r>
            <a:r>
              <a:rPr lang="en-IN" b="1" dirty="0" smtClean="0">
                <a:solidFill>
                  <a:srgbClr val="002060"/>
                </a:solidFill>
              </a:rPr>
              <a:t> height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4.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 smtClean="0">
                <a:solidFill>
                  <a:srgbClr val="002060"/>
                </a:solidFill>
              </a:rPr>
              <a:t>void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setLocation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x,int</a:t>
            </a:r>
            <a:r>
              <a:rPr lang="en-IN" b="1" dirty="0" smtClean="0">
                <a:solidFill>
                  <a:srgbClr val="002060"/>
                </a:solidFill>
              </a:rPr>
              <a:t> y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5.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 smtClean="0">
                <a:solidFill>
                  <a:srgbClr val="002060"/>
                </a:solidFill>
              </a:rPr>
              <a:t>void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setBounds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x,int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y,int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w,int</a:t>
            </a:r>
            <a:r>
              <a:rPr lang="en-IN" b="1" dirty="0" smtClean="0">
                <a:solidFill>
                  <a:srgbClr val="002060"/>
                </a:solidFill>
              </a:rPr>
              <a:t> h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6.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b="1" dirty="0" smtClean="0">
                <a:solidFill>
                  <a:srgbClr val="002060"/>
                </a:solidFill>
              </a:rPr>
              <a:t>void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setVisible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boolean</a:t>
            </a:r>
            <a:r>
              <a:rPr lang="en-IN" b="1" dirty="0" smtClean="0">
                <a:solidFill>
                  <a:srgbClr val="002060"/>
                </a:solidFill>
              </a:rPr>
              <a:t> v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2060"/>
                </a:solidFill>
              </a:rPr>
              <a:t>void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setBackground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smtClean="0">
                <a:solidFill>
                  <a:srgbClr val="002060"/>
                </a:solidFill>
              </a:rPr>
              <a:t>Color </a:t>
            </a:r>
            <a:r>
              <a:rPr lang="en-US" b="1" dirty="0" err="1" smtClean="0">
                <a:solidFill>
                  <a:srgbClr val="002060"/>
                </a:solidFill>
              </a:rPr>
              <a:t>obj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8.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2060"/>
                </a:solidFill>
              </a:rPr>
              <a:t>void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add(</a:t>
            </a:r>
            <a:r>
              <a:rPr lang="en-US" b="1" dirty="0" smtClean="0">
                <a:solidFill>
                  <a:srgbClr val="002060"/>
                </a:solidFill>
              </a:rPr>
              <a:t>Component c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9.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b="1" dirty="0" smtClean="0">
                <a:solidFill>
                  <a:srgbClr val="002060"/>
                </a:solidFill>
              </a:rPr>
              <a:t>void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setLayout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smtClean="0">
                <a:solidFill>
                  <a:srgbClr val="002060"/>
                </a:solidFill>
              </a:rPr>
              <a:t>Layout </a:t>
            </a:r>
            <a:r>
              <a:rPr lang="en-US" b="1" dirty="0" err="1" smtClean="0">
                <a:solidFill>
                  <a:srgbClr val="002060"/>
                </a:solidFill>
              </a:rPr>
              <a:t>obj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Developing Frame Based Apps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</a:t>
            </a:r>
            <a:r>
              <a:rPr lang="en-IN" dirty="0" smtClean="0">
                <a:solidFill>
                  <a:schemeClr val="bg1"/>
                </a:solidFill>
              </a:rPr>
              <a:t>We can create a </a:t>
            </a:r>
            <a:r>
              <a:rPr lang="en-IN" b="1" dirty="0" smtClean="0">
                <a:solidFill>
                  <a:srgbClr val="002060"/>
                </a:solidFill>
              </a:rPr>
              <a:t>GUI</a:t>
            </a:r>
            <a:r>
              <a:rPr lang="en-IN" dirty="0" smtClean="0">
                <a:solidFill>
                  <a:schemeClr val="bg1"/>
                </a:solidFill>
              </a:rPr>
              <a:t> using </a:t>
            </a:r>
            <a:r>
              <a:rPr lang="en-IN" b="1" dirty="0" smtClean="0">
                <a:solidFill>
                  <a:srgbClr val="C00000"/>
                </a:solidFill>
              </a:rPr>
              <a:t>Frame</a:t>
            </a:r>
            <a:r>
              <a:rPr lang="en-IN" dirty="0" smtClean="0">
                <a:solidFill>
                  <a:schemeClr val="bg1"/>
                </a:solidFill>
              </a:rPr>
              <a:t> in </a:t>
            </a:r>
            <a:r>
              <a:rPr lang="en-IN" b="1" dirty="0" smtClean="0">
                <a:solidFill>
                  <a:srgbClr val="FFFF00"/>
                </a:solidFill>
              </a:rPr>
              <a:t>two</a:t>
            </a:r>
            <a:r>
              <a:rPr lang="en-IN" dirty="0" smtClean="0">
                <a:solidFill>
                  <a:schemeClr val="bg1"/>
                </a:solidFill>
              </a:rPr>
              <a:t> ways:</a:t>
            </a:r>
            <a:br>
              <a:rPr lang="en-IN" dirty="0" smtClean="0">
                <a:solidFill>
                  <a:schemeClr val="bg1"/>
                </a:solidFill>
              </a:rPr>
            </a:b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By </a:t>
            </a:r>
            <a:r>
              <a:rPr lang="en-IN" b="1" dirty="0" smtClean="0">
                <a:solidFill>
                  <a:srgbClr val="7030A0"/>
                </a:solidFill>
              </a:rPr>
              <a:t>creating</a:t>
            </a:r>
            <a:r>
              <a:rPr lang="en-IN" dirty="0" smtClean="0">
                <a:solidFill>
                  <a:schemeClr val="bg1"/>
                </a:solidFill>
              </a:rPr>
              <a:t> the </a:t>
            </a:r>
            <a:r>
              <a:rPr lang="en-IN" b="1" dirty="0" smtClean="0">
                <a:solidFill>
                  <a:srgbClr val="FFC000"/>
                </a:solidFill>
              </a:rPr>
              <a:t>instance</a:t>
            </a:r>
            <a:r>
              <a:rPr lang="en-IN" dirty="0" smtClean="0">
                <a:solidFill>
                  <a:schemeClr val="bg1"/>
                </a:solidFill>
              </a:rPr>
              <a:t> of </a:t>
            </a:r>
            <a:r>
              <a:rPr lang="en-IN" b="1" dirty="0" smtClean="0">
                <a:solidFill>
                  <a:srgbClr val="C00000"/>
                </a:solidFill>
              </a:rPr>
              <a:t>Frame</a:t>
            </a:r>
            <a:r>
              <a:rPr lang="en-IN" dirty="0" smtClean="0">
                <a:solidFill>
                  <a:schemeClr val="bg1"/>
                </a:solidFill>
              </a:rPr>
              <a:t> class (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Association</a:t>
            </a:r>
            <a:r>
              <a:rPr lang="en-IN" dirty="0" smtClean="0">
                <a:solidFill>
                  <a:schemeClr val="bg1"/>
                </a:solidFill>
              </a:rPr>
              <a:t> ) </a:t>
            </a:r>
            <a:br>
              <a:rPr lang="en-IN" dirty="0" smtClean="0">
                <a:solidFill>
                  <a:schemeClr val="bg1"/>
                </a:solidFill>
              </a:rPr>
            </a:br>
            <a:endParaRPr lang="en-IN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By </a:t>
            </a:r>
            <a:r>
              <a:rPr lang="en-IN" b="1" dirty="0" smtClean="0">
                <a:solidFill>
                  <a:srgbClr val="7030A0"/>
                </a:solidFill>
              </a:rPr>
              <a:t>extending</a:t>
            </a:r>
            <a:r>
              <a:rPr lang="en-IN" dirty="0" smtClean="0">
                <a:solidFill>
                  <a:schemeClr val="bg1"/>
                </a:solidFill>
              </a:rPr>
              <a:t> the </a:t>
            </a:r>
            <a:r>
              <a:rPr lang="en-IN" b="1" dirty="0" smtClean="0">
                <a:solidFill>
                  <a:srgbClr val="C00000"/>
                </a:solidFill>
              </a:rPr>
              <a:t>Frame</a:t>
            </a:r>
            <a:r>
              <a:rPr lang="en-IN" dirty="0" smtClean="0">
                <a:solidFill>
                  <a:schemeClr val="bg1"/>
                </a:solidFill>
              </a:rPr>
              <a:t> class (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Inheritance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  <a:br>
              <a:rPr lang="en-IN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Creating And Using Frame Instance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Steps required :-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n-US" dirty="0" smtClean="0">
                <a:solidFill>
                  <a:schemeClr val="bg1"/>
                </a:solidFill>
              </a:rPr>
              <a:t> the </a:t>
            </a:r>
            <a:r>
              <a:rPr lang="en-US" b="1" dirty="0" smtClean="0">
                <a:solidFill>
                  <a:srgbClr val="C00000"/>
                </a:solidFill>
              </a:rPr>
              <a:t>required packages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classes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Create</a:t>
            </a:r>
            <a:r>
              <a:rPr lang="en-US" dirty="0" smtClean="0">
                <a:solidFill>
                  <a:schemeClr val="bg1"/>
                </a:solidFill>
              </a:rPr>
              <a:t> the </a:t>
            </a:r>
            <a:r>
              <a:rPr lang="en-US" b="1" dirty="0" smtClean="0">
                <a:solidFill>
                  <a:srgbClr val="002060"/>
                </a:solidFill>
              </a:rPr>
              <a:t>Main-Class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Within</a:t>
            </a:r>
            <a:r>
              <a:rPr lang="en-US" dirty="0" smtClean="0">
                <a:solidFill>
                  <a:schemeClr val="bg1"/>
                </a:solidFill>
              </a:rPr>
              <a:t> the </a:t>
            </a:r>
            <a:r>
              <a:rPr lang="en-US" b="1" dirty="0" smtClean="0">
                <a:solidFill>
                  <a:srgbClr val="002060"/>
                </a:solidFill>
              </a:rPr>
              <a:t>Main-Class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instantiate</a:t>
            </a:r>
            <a:r>
              <a:rPr lang="en-US" dirty="0" smtClean="0">
                <a:solidFill>
                  <a:schemeClr val="bg1"/>
                </a:solidFill>
              </a:rPr>
              <a:t> the </a:t>
            </a:r>
            <a:r>
              <a:rPr lang="en-US" b="1" dirty="0" smtClean="0">
                <a:solidFill>
                  <a:srgbClr val="C00000"/>
                </a:solidFill>
              </a:rPr>
              <a:t>Frame</a:t>
            </a:r>
            <a:r>
              <a:rPr lang="en-US" dirty="0" smtClean="0">
                <a:solidFill>
                  <a:schemeClr val="bg1"/>
                </a:solidFill>
              </a:rPr>
              <a:t> class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Call </a:t>
            </a:r>
            <a:r>
              <a:rPr lang="en-US" dirty="0" smtClean="0">
                <a:solidFill>
                  <a:schemeClr val="bg1"/>
                </a:solidFill>
              </a:rPr>
              <a:t>methods for </a:t>
            </a:r>
            <a:r>
              <a:rPr lang="en-US" b="1" dirty="0" smtClean="0">
                <a:solidFill>
                  <a:srgbClr val="C00000"/>
                </a:solidFill>
              </a:rPr>
              <a:t>setting size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7030A0"/>
                </a:solidFill>
              </a:rPr>
              <a:t>if needed </a:t>
            </a:r>
            <a:r>
              <a:rPr lang="en-US" dirty="0" smtClean="0">
                <a:solidFill>
                  <a:schemeClr val="bg1"/>
                </a:solidFill>
              </a:rPr>
              <a:t>then </a:t>
            </a:r>
            <a:r>
              <a:rPr lang="en-US" b="1" dirty="0" smtClean="0">
                <a:solidFill>
                  <a:srgbClr val="C00000"/>
                </a:solidFill>
              </a:rPr>
              <a:t>location</a:t>
            </a:r>
            <a:r>
              <a:rPr lang="en-US" dirty="0" smtClean="0">
                <a:solidFill>
                  <a:schemeClr val="bg1"/>
                </a:solidFill>
              </a:rPr>
              <a:t> too.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Set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rgbClr val="002060"/>
                </a:solidFill>
              </a:rPr>
              <a:t>visibility</a:t>
            </a:r>
            <a:r>
              <a:rPr lang="en-US" dirty="0" smtClean="0">
                <a:solidFill>
                  <a:schemeClr val="bg1"/>
                </a:solidFill>
              </a:rPr>
              <a:t> to </a:t>
            </a:r>
            <a:r>
              <a:rPr lang="en-US" b="1" dirty="0" smtClean="0">
                <a:solidFill>
                  <a:srgbClr val="FFC000"/>
                </a:solidFill>
              </a:rPr>
              <a:t>true.</a:t>
            </a:r>
          </a:p>
          <a:p>
            <a:pPr marL="342900" indent="-342900">
              <a:buAutoNum type="arabicPeriod" startAt="4"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First Program Of Frame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76" y="928676"/>
            <a:ext cx="85010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package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</a:rPr>
              <a:t>sca.gui.awt.examples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;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b="1" dirty="0" err="1" smtClean="0">
                <a:solidFill>
                  <a:srgbClr val="C00000"/>
                </a:solidFill>
                <a:latin typeface="Consolas" pitchFamily="49" charset="0"/>
              </a:rPr>
              <a:t>java.awt.Frame</a:t>
            </a:r>
            <a:r>
              <a:rPr lang="en-US" b="1" dirty="0" smtClean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nsolas" pitchFamily="49" charset="0"/>
              </a:rPr>
              <a:t>public class Example1 {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nsolas" pitchFamily="49" charset="0"/>
              </a:rPr>
              <a:t>    public static void main(String[] </a:t>
            </a:r>
            <a:r>
              <a:rPr lang="en-US" b="1" dirty="0" err="1" smtClean="0">
                <a:solidFill>
                  <a:srgbClr val="002060"/>
                </a:solidFill>
                <a:latin typeface="Consolas" pitchFamily="49" charset="0"/>
              </a:rPr>
              <a:t>args</a:t>
            </a:r>
            <a:r>
              <a:rPr lang="en-US" b="1" dirty="0" smtClean="0">
                <a:solidFill>
                  <a:srgbClr val="002060"/>
                </a:solidFill>
                <a:latin typeface="Consolas" pitchFamily="49" charset="0"/>
              </a:rPr>
              <a:t>)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Frame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=new Frame();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fr.setTitle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("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Sachin's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Frame");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fr.setSize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(400, 400);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fr.setLocation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(200, 200);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fr.setVisible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(true);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       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nsolas" pitchFamily="49" charset="0"/>
              </a:rPr>
              <a:t>        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nsolas" pitchFamily="49" charset="0"/>
              </a:rPr>
              <a:t>    }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8" name="Picture 7" descr="outpu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478" y="1857370"/>
            <a:ext cx="2762522" cy="2762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Changing The Background Color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993053"/>
            <a:ext cx="78581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To </a:t>
            </a:r>
            <a:r>
              <a:rPr lang="en-IN" b="1" dirty="0" smtClean="0">
                <a:solidFill>
                  <a:srgbClr val="002060"/>
                </a:solidFill>
              </a:rPr>
              <a:t>change</a:t>
            </a:r>
            <a:r>
              <a:rPr lang="en-IN" dirty="0" smtClean="0">
                <a:solidFill>
                  <a:schemeClr val="bg1"/>
                </a:solidFill>
              </a:rPr>
              <a:t> the </a:t>
            </a:r>
            <a:r>
              <a:rPr lang="en-IN" b="1" dirty="0" smtClean="0">
                <a:solidFill>
                  <a:srgbClr val="C00000"/>
                </a:solidFill>
              </a:rPr>
              <a:t>background</a:t>
            </a:r>
            <a:r>
              <a:rPr lang="en-IN" dirty="0" smtClean="0">
                <a:solidFill>
                  <a:schemeClr val="bg1"/>
                </a:solidFill>
              </a:rPr>
              <a:t> and </a:t>
            </a:r>
            <a:r>
              <a:rPr lang="en-IN" b="1" dirty="0" smtClean="0">
                <a:solidFill>
                  <a:srgbClr val="C00000"/>
                </a:solidFill>
              </a:rPr>
              <a:t>foreground</a:t>
            </a:r>
            <a:r>
              <a:rPr lang="en-IN" dirty="0" smtClean="0">
                <a:solidFill>
                  <a:schemeClr val="bg1"/>
                </a:solidFill>
              </a:rPr>
              <a:t>  </a:t>
            </a:r>
            <a:r>
              <a:rPr lang="en-IN" dirty="0" err="1" smtClean="0">
                <a:solidFill>
                  <a:schemeClr val="bg1"/>
                </a:solidFill>
              </a:rPr>
              <a:t>color</a:t>
            </a:r>
            <a:r>
              <a:rPr lang="en-IN" dirty="0" smtClean="0">
                <a:solidFill>
                  <a:schemeClr val="bg1"/>
                </a:solidFill>
              </a:rPr>
              <a:t> of any </a:t>
            </a:r>
            <a:r>
              <a:rPr lang="en-IN" b="1" dirty="0" smtClean="0">
                <a:solidFill>
                  <a:srgbClr val="7030A0"/>
                </a:solidFill>
              </a:rPr>
              <a:t>GUI 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Component </a:t>
            </a:r>
            <a:r>
              <a:rPr lang="en-IN" dirty="0" smtClean="0">
                <a:solidFill>
                  <a:schemeClr val="bg1"/>
                </a:solidFill>
              </a:rPr>
              <a:t>, java provides us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2 methods </a:t>
            </a:r>
            <a:r>
              <a:rPr lang="en-IN" dirty="0" smtClean="0">
                <a:solidFill>
                  <a:schemeClr val="bg1"/>
                </a:solidFill>
              </a:rPr>
              <a:t>called </a:t>
            </a:r>
            <a:r>
              <a:rPr lang="en-IN" b="1" dirty="0" err="1" smtClean="0">
                <a:solidFill>
                  <a:srgbClr val="7030A0"/>
                </a:solidFill>
              </a:rPr>
              <a:t>setBackground</a:t>
            </a:r>
            <a:r>
              <a:rPr lang="en-IN" b="1" dirty="0" smtClean="0">
                <a:solidFill>
                  <a:srgbClr val="7030A0"/>
                </a:solidFill>
              </a:rPr>
              <a:t>( ) </a:t>
            </a:r>
            <a:r>
              <a:rPr lang="en-IN" dirty="0" smtClean="0">
                <a:solidFill>
                  <a:schemeClr val="bg1"/>
                </a:solidFill>
              </a:rPr>
              <a:t>and </a:t>
            </a:r>
          </a:p>
          <a:p>
            <a:r>
              <a:rPr lang="en-IN" b="1" dirty="0" err="1" smtClean="0">
                <a:solidFill>
                  <a:srgbClr val="7030A0"/>
                </a:solidFill>
              </a:rPr>
              <a:t>setForeground</a:t>
            </a:r>
            <a:r>
              <a:rPr lang="en-IN" b="1" dirty="0" smtClean="0">
                <a:solidFill>
                  <a:srgbClr val="7030A0"/>
                </a:solidFill>
              </a:rPr>
              <a:t>( ) </a:t>
            </a:r>
            <a:r>
              <a:rPr lang="en-IN" dirty="0" smtClean="0">
                <a:solidFill>
                  <a:schemeClr val="bg1"/>
                </a:solidFill>
              </a:rPr>
              <a:t>, both belonging to the class </a:t>
            </a:r>
            <a:r>
              <a:rPr lang="en-IN" b="1" dirty="0" smtClean="0">
                <a:solidFill>
                  <a:srgbClr val="002060"/>
                </a:solidFill>
              </a:rPr>
              <a:t>Component</a:t>
            </a:r>
            <a:r>
              <a:rPr lang="en-IN" dirty="0" smtClean="0">
                <a:solidFill>
                  <a:schemeClr val="bg1"/>
                </a:solidFill>
              </a:rPr>
              <a:t>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Following are their prototypes: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1.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public void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setBackground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Color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2.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public void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setForeground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Color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Changing The Background Color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041620"/>
            <a:ext cx="78581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b="1" dirty="0" smtClean="0">
                <a:solidFill>
                  <a:srgbClr val="002060"/>
                </a:solidFill>
              </a:rPr>
              <a:t>argument passed </a:t>
            </a:r>
            <a:r>
              <a:rPr lang="en-IN" dirty="0" smtClean="0">
                <a:solidFill>
                  <a:schemeClr val="bg1"/>
                </a:solidFill>
              </a:rPr>
              <a:t>to these </a:t>
            </a:r>
            <a:r>
              <a:rPr lang="en-IN" b="1" dirty="0" smtClean="0">
                <a:solidFill>
                  <a:srgbClr val="C00000"/>
                </a:solidFill>
              </a:rPr>
              <a:t>methods</a:t>
            </a:r>
            <a:r>
              <a:rPr lang="en-IN" dirty="0" smtClean="0">
                <a:solidFill>
                  <a:schemeClr val="bg1"/>
                </a:solidFill>
              </a:rPr>
              <a:t> is an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en-IN" dirty="0" smtClean="0">
                <a:solidFill>
                  <a:schemeClr val="bg1"/>
                </a:solidFill>
              </a:rPr>
              <a:t> of the class </a:t>
            </a:r>
            <a:r>
              <a:rPr lang="en-IN" b="1" dirty="0" err="1" smtClean="0">
                <a:solidFill>
                  <a:srgbClr val="7030A0"/>
                </a:solidFill>
              </a:rPr>
              <a:t>Color</a:t>
            </a:r>
            <a:r>
              <a:rPr lang="en-IN" dirty="0" smtClean="0">
                <a:solidFill>
                  <a:schemeClr val="bg1"/>
                </a:solidFill>
              </a:rPr>
              <a:t> available in the package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java.awt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To </a:t>
            </a:r>
            <a:r>
              <a:rPr lang="en-IN" b="1" dirty="0" smtClean="0">
                <a:solidFill>
                  <a:srgbClr val="002060"/>
                </a:solidFill>
              </a:rPr>
              <a:t>create</a:t>
            </a:r>
            <a:r>
              <a:rPr lang="en-IN" dirty="0" smtClean="0">
                <a:solidFill>
                  <a:schemeClr val="bg1"/>
                </a:solidFill>
              </a:rPr>
              <a:t> a </a:t>
            </a:r>
            <a:r>
              <a:rPr lang="en-IN" b="1" dirty="0" err="1" smtClean="0">
                <a:solidFill>
                  <a:srgbClr val="C00000"/>
                </a:solidFill>
              </a:rPr>
              <a:t>Color</a:t>
            </a:r>
            <a:r>
              <a:rPr lang="en-IN" dirty="0" smtClean="0">
                <a:solidFill>
                  <a:schemeClr val="bg1"/>
                </a:solidFill>
              </a:rPr>
              <a:t> object we have to call the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following constructor </a:t>
            </a:r>
            <a:r>
              <a:rPr lang="en-IN" dirty="0" smtClean="0">
                <a:solidFill>
                  <a:schemeClr val="bg1"/>
                </a:solidFill>
              </a:rPr>
              <a:t>of the </a:t>
            </a:r>
            <a:r>
              <a:rPr lang="en-IN" b="1" dirty="0" err="1" smtClean="0">
                <a:solidFill>
                  <a:srgbClr val="C00000"/>
                </a:solidFill>
              </a:rPr>
              <a:t>Color</a:t>
            </a:r>
            <a:r>
              <a:rPr lang="en-IN" dirty="0" smtClean="0">
                <a:solidFill>
                  <a:schemeClr val="bg1"/>
                </a:solidFill>
              </a:rPr>
              <a:t> class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public 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Color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int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red,int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 err="1" smtClean="0">
                <a:solidFill>
                  <a:srgbClr val="002060"/>
                </a:solidFill>
              </a:rPr>
              <a:t>green,int</a:t>
            </a:r>
            <a:r>
              <a:rPr lang="en-IN" b="1" dirty="0" smtClean="0">
                <a:solidFill>
                  <a:srgbClr val="002060"/>
                </a:solidFill>
              </a:rPr>
              <a:t> blue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Changing The Background Color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041620"/>
            <a:ext cx="78581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b="1" dirty="0" smtClean="0">
                <a:solidFill>
                  <a:srgbClr val="002060"/>
                </a:solidFill>
              </a:rPr>
              <a:t>arguments passed </a:t>
            </a:r>
            <a:r>
              <a:rPr lang="en-IN" dirty="0" smtClean="0">
                <a:solidFill>
                  <a:schemeClr val="bg1"/>
                </a:solidFill>
              </a:rPr>
              <a:t>to the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IN" dirty="0" smtClean="0">
                <a:solidFill>
                  <a:schemeClr val="bg1"/>
                </a:solidFill>
              </a:rPr>
              <a:t> represents the </a:t>
            </a:r>
            <a:r>
              <a:rPr lang="en-IN" b="1" dirty="0" smtClean="0">
                <a:solidFill>
                  <a:srgbClr val="002060"/>
                </a:solidFill>
              </a:rPr>
              <a:t>intensities</a:t>
            </a:r>
            <a:r>
              <a:rPr lang="en-IN" dirty="0" smtClean="0">
                <a:solidFill>
                  <a:schemeClr val="bg1"/>
                </a:solidFill>
              </a:rPr>
              <a:t> of  </a:t>
            </a:r>
          </a:p>
          <a:p>
            <a:r>
              <a:rPr lang="en-IN" b="1" dirty="0" smtClean="0">
                <a:solidFill>
                  <a:srgbClr val="FFC000"/>
                </a:solidFill>
              </a:rPr>
              <a:t>"red"</a:t>
            </a:r>
            <a:r>
              <a:rPr lang="en-IN" dirty="0" smtClean="0">
                <a:solidFill>
                  <a:schemeClr val="bg1"/>
                </a:solidFill>
              </a:rPr>
              <a:t>, </a:t>
            </a:r>
            <a:r>
              <a:rPr lang="en-IN" b="1" dirty="0" smtClean="0">
                <a:solidFill>
                  <a:srgbClr val="FFC000"/>
                </a:solidFill>
              </a:rPr>
              <a:t>"green"</a:t>
            </a:r>
            <a:r>
              <a:rPr lang="en-IN" dirty="0" smtClean="0">
                <a:solidFill>
                  <a:schemeClr val="bg1"/>
                </a:solidFill>
              </a:rPr>
              <a:t> and </a:t>
            </a:r>
            <a:r>
              <a:rPr lang="en-IN" b="1" dirty="0" smtClean="0">
                <a:solidFill>
                  <a:srgbClr val="FFC000"/>
                </a:solidFill>
              </a:rPr>
              <a:t>"blue"</a:t>
            </a:r>
            <a:r>
              <a:rPr lang="en-IN" dirty="0" smtClean="0">
                <a:solidFill>
                  <a:schemeClr val="bg1"/>
                </a:solidFill>
              </a:rPr>
              <a:t> components of a </a:t>
            </a:r>
            <a:r>
              <a:rPr lang="en-IN" b="1" dirty="0" err="1" smtClean="0">
                <a:solidFill>
                  <a:srgbClr val="C00000"/>
                </a:solidFill>
              </a:rPr>
              <a:t>color</a:t>
            </a:r>
            <a:r>
              <a:rPr lang="en-IN" dirty="0" smtClean="0">
                <a:solidFill>
                  <a:schemeClr val="bg1"/>
                </a:solidFill>
              </a:rPr>
              <a:t>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rgbClr val="7030A0"/>
                </a:solidFill>
              </a:rPr>
              <a:t>These values </a:t>
            </a:r>
            <a:r>
              <a:rPr lang="en-IN" dirty="0" smtClean="0">
                <a:solidFill>
                  <a:schemeClr val="bg1"/>
                </a:solidFill>
              </a:rPr>
              <a:t>can </a:t>
            </a:r>
            <a:r>
              <a:rPr lang="en-IN" b="1" dirty="0" smtClean="0">
                <a:solidFill>
                  <a:srgbClr val="C00000"/>
                </a:solidFill>
              </a:rPr>
              <a:t>range</a:t>
            </a:r>
            <a:r>
              <a:rPr lang="en-IN" dirty="0" smtClean="0">
                <a:solidFill>
                  <a:schemeClr val="bg1"/>
                </a:solidFill>
              </a:rPr>
              <a:t> between </a:t>
            </a:r>
            <a:r>
              <a:rPr lang="en-IN" b="1" dirty="0" smtClean="0">
                <a:solidFill>
                  <a:srgbClr val="002060"/>
                </a:solidFill>
              </a:rPr>
              <a:t>0</a:t>
            </a:r>
            <a:r>
              <a:rPr lang="en-IN" dirty="0" smtClean="0">
                <a:solidFill>
                  <a:schemeClr val="bg1"/>
                </a:solidFill>
              </a:rPr>
              <a:t> to </a:t>
            </a:r>
            <a:r>
              <a:rPr lang="en-IN" b="1" dirty="0" smtClean="0">
                <a:solidFill>
                  <a:srgbClr val="002060"/>
                </a:solidFill>
              </a:rPr>
              <a:t>255</a:t>
            </a:r>
            <a:r>
              <a:rPr lang="en-IN" dirty="0" smtClean="0">
                <a:solidFill>
                  <a:schemeClr val="bg1"/>
                </a:solidFill>
              </a:rPr>
              <a:t>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rgbClr val="7030A0"/>
                </a:solidFill>
              </a:rPr>
              <a:t>For example </a:t>
            </a:r>
            <a:r>
              <a:rPr lang="en-IN" dirty="0" smtClean="0">
                <a:solidFill>
                  <a:schemeClr val="bg1"/>
                </a:solidFill>
              </a:rPr>
              <a:t>to create a </a:t>
            </a:r>
            <a:r>
              <a:rPr lang="en-IN" b="1" dirty="0" err="1" smtClean="0">
                <a:solidFill>
                  <a:srgbClr val="C00000"/>
                </a:solidFill>
              </a:rPr>
              <a:t>color</a:t>
            </a:r>
            <a:r>
              <a:rPr lang="en-IN" dirty="0" smtClean="0">
                <a:solidFill>
                  <a:schemeClr val="bg1"/>
                </a:solidFill>
              </a:rPr>
              <a:t> object which represents </a:t>
            </a:r>
            <a:r>
              <a:rPr lang="en-IN" b="1" dirty="0" smtClean="0">
                <a:solidFill>
                  <a:srgbClr val="FFC000"/>
                </a:solidFill>
              </a:rPr>
              <a:t>"Red" </a:t>
            </a:r>
            <a:r>
              <a:rPr lang="en-IN" dirty="0" err="1" smtClean="0">
                <a:solidFill>
                  <a:schemeClr val="bg1"/>
                </a:solidFill>
              </a:rPr>
              <a:t>color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b="1" dirty="0" smtClean="0">
                <a:solidFill>
                  <a:srgbClr val="002060"/>
                </a:solidFill>
              </a:rPr>
              <a:t>our 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code</a:t>
            </a:r>
            <a:r>
              <a:rPr lang="en-IN" dirty="0" smtClean="0">
                <a:solidFill>
                  <a:schemeClr val="bg1"/>
                </a:solidFill>
              </a:rPr>
              <a:t> will be: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b="1" dirty="0" err="1" smtClean="0">
                <a:solidFill>
                  <a:srgbClr val="C00000"/>
                </a:solidFill>
              </a:rPr>
              <a:t>Color</a:t>
            </a:r>
            <a:r>
              <a:rPr lang="en-IN" b="1" dirty="0" smtClean="0">
                <a:solidFill>
                  <a:srgbClr val="C00000"/>
                </a:solidFill>
              </a:rPr>
              <a:t> c=new </a:t>
            </a:r>
            <a:r>
              <a:rPr lang="en-IN" b="1" dirty="0" err="1" smtClean="0">
                <a:solidFill>
                  <a:srgbClr val="C00000"/>
                </a:solidFill>
              </a:rPr>
              <a:t>Color</a:t>
            </a:r>
            <a:r>
              <a:rPr lang="en-IN" b="1" dirty="0" smtClean="0">
                <a:solidFill>
                  <a:srgbClr val="C00000"/>
                </a:solidFill>
              </a:rPr>
              <a:t>(255,0,0);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Today’s Agenda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0430" y="857238"/>
            <a:ext cx="485778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1400" b="1" dirty="0" smtClean="0">
                <a:solidFill>
                  <a:srgbClr val="C00000"/>
                </a:solidFill>
                <a:latin typeface="+mj-lt"/>
                <a:cs typeface="Georgia"/>
              </a:rPr>
              <a:t>Types Of Applications Developed In Java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0430" y="1772500"/>
            <a:ext cx="3535311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400" b="1" dirty="0" smtClean="0">
                <a:solidFill>
                  <a:srgbClr val="00B050"/>
                </a:solidFill>
                <a:latin typeface="+mj-lt"/>
                <a:cs typeface="Georgia"/>
              </a:rPr>
              <a:t>Introduction To GUI</a:t>
            </a:r>
            <a:endParaRPr lang="en-IN" sz="1400" b="1" dirty="0">
              <a:solidFill>
                <a:srgbClr val="00B050"/>
              </a:solidFill>
              <a:latin typeface="+mj-lt"/>
              <a:cs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8992" y="2621163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 smtClean="0">
                <a:solidFill>
                  <a:srgbClr val="002060"/>
                </a:solidFill>
              </a:rPr>
              <a:t>Packages available to develop GUI applications</a:t>
            </a: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101630" y="3286130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90120" y="328613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0292" y="3478419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</a:rPr>
              <a:t>Developing AWT Based Application in Java</a:t>
            </a:r>
          </a:p>
        </p:txBody>
      </p: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 smtClean="0"/>
              <a:t>Second 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76393"/>
            <a:ext cx="86439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sca.gui.awt.examples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java.awt.Color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java.awt.Frame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 class Example2 {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Frame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=new Frame();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fr.setTitle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Sachin's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Frame");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fr.setSize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(400, 400);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fr.setLocation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(200, 200);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fr.setVisible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Color c=new Color(255,255,0);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fr.setBackground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(c);    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6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 descr="outpu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916" y="1857370"/>
            <a:ext cx="2691084" cy="26910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Java’s Predefined Color Objects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041620"/>
            <a:ext cx="78581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rgbClr val="7030A0"/>
                </a:solidFill>
              </a:rPr>
              <a:t>Java</a:t>
            </a:r>
            <a:r>
              <a:rPr lang="en-IN" dirty="0" smtClean="0">
                <a:solidFill>
                  <a:schemeClr val="bg1"/>
                </a:solidFill>
              </a:rPr>
              <a:t> itself has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provided us </a:t>
            </a:r>
            <a:r>
              <a:rPr lang="en-IN" b="1" dirty="0" smtClean="0">
                <a:solidFill>
                  <a:srgbClr val="002060"/>
                </a:solidFill>
              </a:rPr>
              <a:t>13 predefined </a:t>
            </a:r>
            <a:r>
              <a:rPr lang="en-IN" b="1" dirty="0" err="1" smtClean="0">
                <a:solidFill>
                  <a:srgbClr val="002060"/>
                </a:solidFill>
              </a:rPr>
              <a:t>color</a:t>
            </a:r>
            <a:r>
              <a:rPr lang="en-IN" b="1" dirty="0" smtClean="0">
                <a:solidFill>
                  <a:srgbClr val="002060"/>
                </a:solidFill>
              </a:rPr>
              <a:t> objects </a:t>
            </a:r>
            <a:r>
              <a:rPr lang="en-IN" dirty="0" smtClean="0">
                <a:solidFill>
                  <a:schemeClr val="bg1"/>
                </a:solidFill>
              </a:rPr>
              <a:t>which are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declared as </a:t>
            </a:r>
            <a:r>
              <a:rPr lang="en-IN" b="1" dirty="0" smtClean="0">
                <a:solidFill>
                  <a:srgbClr val="FFC000"/>
                </a:solidFill>
              </a:rPr>
              <a:t>static members </a:t>
            </a:r>
            <a:r>
              <a:rPr lang="en-IN" dirty="0" smtClean="0">
                <a:solidFill>
                  <a:schemeClr val="bg1"/>
                </a:solidFill>
              </a:rPr>
              <a:t>of the </a:t>
            </a:r>
            <a:r>
              <a:rPr lang="en-IN" b="1" dirty="0" err="1" smtClean="0">
                <a:solidFill>
                  <a:srgbClr val="C00000"/>
                </a:solidFill>
              </a:rPr>
              <a:t>Color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class.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Their names are:</a:t>
            </a:r>
          </a:p>
          <a:p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2500312"/>
            <a:ext cx="1928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1.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Color.red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2.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Color.green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3.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Color.blue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4.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Color.white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5.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Color.black</a:t>
            </a:r>
            <a:endParaRPr lang="en-IN" sz="1400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40" y="2466991"/>
            <a:ext cx="1785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6.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Color.magenta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7.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Color.cyan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8.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Color.yellow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9.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Color.pink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10.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Color.gray</a:t>
            </a:r>
            <a:endParaRPr lang="en-IN" sz="1400" dirty="0" smtClean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5088" y="2473769"/>
            <a:ext cx="19416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11.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Color.lightGray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12.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Color.darkGray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13. </a:t>
            </a:r>
            <a:r>
              <a:rPr lang="en-IN" sz="1400" b="1" dirty="0" err="1" smtClean="0">
                <a:solidFill>
                  <a:srgbClr val="C00000"/>
                </a:solidFill>
              </a:rPr>
              <a:t>Color.orange</a:t>
            </a:r>
            <a:endParaRPr lang="en-IN" sz="1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 smtClean="0"/>
              <a:t>Extending The Frame Class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1041620"/>
            <a:ext cx="78581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second</a:t>
            </a:r>
            <a:r>
              <a:rPr lang="en-IN" dirty="0" smtClean="0">
                <a:solidFill>
                  <a:schemeClr val="bg1"/>
                </a:solidFill>
              </a:rPr>
              <a:t> and </a:t>
            </a:r>
            <a:r>
              <a:rPr lang="en-IN" b="1" dirty="0" smtClean="0">
                <a:solidFill>
                  <a:srgbClr val="002060"/>
                </a:solidFill>
              </a:rPr>
              <a:t>much recommended approach </a:t>
            </a:r>
            <a:r>
              <a:rPr lang="en-IN" dirty="0" smtClean="0">
                <a:solidFill>
                  <a:schemeClr val="bg1"/>
                </a:solidFill>
              </a:rPr>
              <a:t>is to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inherit</a:t>
            </a:r>
            <a:r>
              <a:rPr lang="en-IN" dirty="0" smtClean="0">
                <a:solidFill>
                  <a:schemeClr val="bg1"/>
                </a:solidFill>
              </a:rPr>
              <a:t> the </a:t>
            </a:r>
            <a:r>
              <a:rPr lang="en-IN" b="1" dirty="0" smtClean="0">
                <a:solidFill>
                  <a:srgbClr val="C00000"/>
                </a:solidFill>
              </a:rPr>
              <a:t>Frame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class in our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child class </a:t>
            </a:r>
            <a:r>
              <a:rPr lang="en-IN" dirty="0" smtClean="0">
                <a:solidFill>
                  <a:schemeClr val="bg1"/>
                </a:solidFill>
              </a:rPr>
              <a:t>and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provide</a:t>
            </a:r>
            <a:r>
              <a:rPr lang="en-IN" dirty="0" smtClean="0">
                <a:solidFill>
                  <a:schemeClr val="bg1"/>
                </a:solidFill>
              </a:rPr>
              <a:t> all the </a:t>
            </a:r>
            <a:r>
              <a:rPr lang="en-IN" b="1" dirty="0" smtClean="0">
                <a:solidFill>
                  <a:srgbClr val="C00000"/>
                </a:solidFill>
              </a:rPr>
              <a:t>infrastructure code </a:t>
            </a:r>
            <a:r>
              <a:rPr lang="en-IN" dirty="0" smtClean="0">
                <a:solidFill>
                  <a:schemeClr val="bg1"/>
                </a:solidFill>
              </a:rPr>
              <a:t>in our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child class </a:t>
            </a:r>
            <a:r>
              <a:rPr lang="en-IN" b="1" dirty="0" smtClean="0">
                <a:solidFill>
                  <a:srgbClr val="7030A0"/>
                </a:solidFill>
              </a:rPr>
              <a:t>constructor.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Infrastructure code </a:t>
            </a:r>
            <a:r>
              <a:rPr lang="en-US" dirty="0" smtClean="0">
                <a:solidFill>
                  <a:schemeClr val="bg1"/>
                </a:solidFill>
              </a:rPr>
              <a:t>means </a:t>
            </a:r>
            <a:r>
              <a:rPr lang="en-US" b="1" dirty="0" smtClean="0">
                <a:solidFill>
                  <a:srgbClr val="7030A0"/>
                </a:solidFill>
              </a:rPr>
              <a:t>setting size 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color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title</a:t>
            </a:r>
            <a:r>
              <a:rPr lang="en-US" dirty="0" smtClean="0">
                <a:solidFill>
                  <a:schemeClr val="bg1"/>
                </a:solidFill>
              </a:rPr>
              <a:t> ,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adding components </a:t>
            </a:r>
            <a:r>
              <a:rPr lang="en-US" dirty="0" smtClean="0">
                <a:solidFill>
                  <a:schemeClr val="bg1"/>
                </a:solidFill>
              </a:rPr>
              <a:t>etc</a:t>
            </a:r>
            <a:endParaRPr lang="en-IN" dirty="0" smtClean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Creating Frame Using Inheritance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142990"/>
            <a:ext cx="88583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Steps required :-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n-US" sz="16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the </a:t>
            </a:r>
            <a:r>
              <a:rPr lang="en-US" sz="1600" b="1" dirty="0" smtClean="0">
                <a:solidFill>
                  <a:srgbClr val="FFC000"/>
                </a:solidFill>
              </a:rPr>
              <a:t>required packages </a:t>
            </a:r>
            <a:r>
              <a:rPr lang="en-US" sz="1600" dirty="0" smtClean="0">
                <a:solidFill>
                  <a:schemeClr val="bg1"/>
                </a:solidFill>
              </a:rPr>
              <a:t>and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classes</a:t>
            </a: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Create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b="1" dirty="0" smtClean="0">
                <a:solidFill>
                  <a:srgbClr val="7030A0"/>
                </a:solidFill>
              </a:rPr>
              <a:t>child class</a:t>
            </a:r>
            <a:r>
              <a:rPr lang="en-US" sz="1600" dirty="0" smtClean="0">
                <a:solidFill>
                  <a:schemeClr val="bg1"/>
                </a:solidFill>
              </a:rPr>
              <a:t> which </a:t>
            </a:r>
            <a:r>
              <a:rPr lang="en-US" sz="1600" b="1" dirty="0" smtClean="0">
                <a:solidFill>
                  <a:srgbClr val="002060"/>
                </a:solidFill>
              </a:rPr>
              <a:t>inherits</a:t>
            </a:r>
            <a:r>
              <a:rPr lang="en-US" sz="1600" dirty="0" smtClean="0">
                <a:solidFill>
                  <a:schemeClr val="bg1"/>
                </a:solidFill>
              </a:rPr>
              <a:t> the </a:t>
            </a:r>
            <a:r>
              <a:rPr lang="en-US" sz="1600" b="1" dirty="0" smtClean="0">
                <a:solidFill>
                  <a:srgbClr val="C00000"/>
                </a:solidFill>
              </a:rPr>
              <a:t>Frame</a:t>
            </a:r>
            <a:r>
              <a:rPr lang="en-US" sz="1600" dirty="0" smtClean="0">
                <a:solidFill>
                  <a:schemeClr val="bg1"/>
                </a:solidFill>
              </a:rPr>
              <a:t> class</a:t>
            </a: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Define</a:t>
            </a:r>
            <a:r>
              <a:rPr lang="en-US" sz="1600" dirty="0" smtClean="0">
                <a:solidFill>
                  <a:schemeClr val="bg1"/>
                </a:solidFill>
              </a:rPr>
              <a:t> a </a:t>
            </a:r>
            <a:r>
              <a:rPr lang="en-US" sz="1600" b="1" dirty="0" smtClean="0">
                <a:solidFill>
                  <a:srgbClr val="FFC000"/>
                </a:solidFill>
              </a:rPr>
              <a:t>constructor</a:t>
            </a:r>
            <a:r>
              <a:rPr lang="en-US" sz="1600" dirty="0" smtClean="0">
                <a:solidFill>
                  <a:schemeClr val="bg1"/>
                </a:solidFill>
              </a:rPr>
              <a:t> in the </a:t>
            </a:r>
            <a:r>
              <a:rPr lang="en-US" sz="1600" b="1" dirty="0" smtClean="0">
                <a:solidFill>
                  <a:srgbClr val="7030A0"/>
                </a:solidFill>
              </a:rPr>
              <a:t>child class</a:t>
            </a: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Write</a:t>
            </a:r>
            <a:r>
              <a:rPr lang="en-US" sz="1600" dirty="0" smtClean="0">
                <a:solidFill>
                  <a:schemeClr val="bg1"/>
                </a:solidFill>
              </a:rPr>
              <a:t> the </a:t>
            </a:r>
            <a:r>
              <a:rPr lang="en-US" sz="1600" b="1" dirty="0" smtClean="0">
                <a:solidFill>
                  <a:schemeClr val="tx2"/>
                </a:solidFill>
              </a:rPr>
              <a:t>infrastructure code </a:t>
            </a:r>
            <a:r>
              <a:rPr lang="en-US" sz="1600" dirty="0" smtClean="0">
                <a:solidFill>
                  <a:schemeClr val="bg1"/>
                </a:solidFill>
              </a:rPr>
              <a:t>in the </a:t>
            </a:r>
            <a:r>
              <a:rPr lang="en-US" sz="1600" b="1" dirty="0" smtClean="0">
                <a:solidFill>
                  <a:srgbClr val="FFC000"/>
                </a:solidFill>
              </a:rPr>
              <a:t>constructor</a:t>
            </a:r>
            <a:r>
              <a:rPr lang="en-US" sz="1600" dirty="0" smtClean="0">
                <a:solidFill>
                  <a:schemeClr val="bg1"/>
                </a:solidFill>
              </a:rPr>
              <a:t> by calling </a:t>
            </a:r>
            <a:r>
              <a:rPr lang="en-US" sz="1600" b="1" dirty="0" smtClean="0">
                <a:solidFill>
                  <a:srgbClr val="7030A0"/>
                </a:solidFill>
              </a:rPr>
              <a:t>appropriate methods</a:t>
            </a:r>
            <a:r>
              <a:rPr lang="en-US" sz="1600" dirty="0" smtClean="0">
                <a:solidFill>
                  <a:schemeClr val="bg1"/>
                </a:solidFill>
              </a:rPr>
              <a:t> of  </a:t>
            </a:r>
          </a:p>
          <a:p>
            <a:pPr marL="342900" indent="-342900"/>
            <a:r>
              <a:rPr lang="en-US" sz="1600" dirty="0" smtClean="0">
                <a:solidFill>
                  <a:schemeClr val="bg1"/>
                </a:solidFill>
              </a:rPr>
              <a:t>	the </a:t>
            </a:r>
            <a:r>
              <a:rPr lang="en-US" sz="1600" b="1" dirty="0" smtClean="0">
                <a:solidFill>
                  <a:srgbClr val="C00000"/>
                </a:solidFill>
              </a:rPr>
              <a:t>parent class 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 startAt="5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Create</a:t>
            </a:r>
            <a:r>
              <a:rPr lang="en-US" sz="1600" dirty="0" smtClean="0">
                <a:solidFill>
                  <a:schemeClr val="bg1"/>
                </a:solidFill>
              </a:rPr>
              <a:t> the </a:t>
            </a:r>
            <a:r>
              <a:rPr lang="en-US" sz="1600" b="1" dirty="0" smtClean="0">
                <a:solidFill>
                  <a:srgbClr val="002060"/>
                </a:solidFill>
              </a:rPr>
              <a:t>Main-Class</a:t>
            </a:r>
          </a:p>
          <a:p>
            <a:pPr marL="342900" indent="-342900"/>
            <a:endParaRPr lang="en-US" sz="16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6.  Within</a:t>
            </a:r>
            <a:r>
              <a:rPr lang="en-US" sz="1600" dirty="0" smtClean="0">
                <a:solidFill>
                  <a:schemeClr val="bg1"/>
                </a:solidFill>
              </a:rPr>
              <a:t> the </a:t>
            </a:r>
            <a:r>
              <a:rPr lang="en-US" sz="1600" b="1" dirty="0" smtClean="0">
                <a:solidFill>
                  <a:srgbClr val="002060"/>
                </a:solidFill>
              </a:rPr>
              <a:t>Main-Class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rgbClr val="FFC000"/>
                </a:solidFill>
              </a:rPr>
              <a:t>instantiate</a:t>
            </a:r>
            <a:r>
              <a:rPr lang="en-US" sz="1600" dirty="0" smtClean="0">
                <a:solidFill>
                  <a:schemeClr val="bg1"/>
                </a:solidFill>
              </a:rPr>
              <a:t> the Child </a:t>
            </a:r>
            <a:r>
              <a:rPr lang="en-US" sz="1600" b="1" dirty="0" smtClean="0">
                <a:solidFill>
                  <a:srgbClr val="C00000"/>
                </a:solidFill>
              </a:rPr>
              <a:t>Frame</a:t>
            </a:r>
            <a:r>
              <a:rPr lang="en-US" sz="1600" dirty="0" smtClean="0">
                <a:solidFill>
                  <a:schemeClr val="bg1"/>
                </a:solidFill>
              </a:rPr>
              <a:t> class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76" y="928676"/>
            <a:ext cx="8501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package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</a:rPr>
              <a:t>sca.gui.awt.examples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</a:rPr>
              <a:t>java.awt.Color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1600" b="1" dirty="0" err="1" smtClean="0">
                <a:solidFill>
                  <a:srgbClr val="C00000"/>
                </a:solidFill>
                <a:latin typeface="Consolas" pitchFamily="49" charset="0"/>
              </a:rPr>
              <a:t>java.awt.Frame</a:t>
            </a:r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class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MyFrame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extends Frame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   public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MyFrame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()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   {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setTitle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("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Sachin's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Frame");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setSize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(400,400);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setLocation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(200,200);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setVisible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(true);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setBackground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Color.yellow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        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}    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4993" y="1010843"/>
            <a:ext cx="512191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Consolas" pitchFamily="49" charset="0"/>
              </a:rPr>
              <a:t>public class </a:t>
            </a:r>
            <a:r>
              <a:rPr lang="en-US" sz="1600" b="1" dirty="0" err="1" smtClean="0">
                <a:solidFill>
                  <a:srgbClr val="FFFF00"/>
                </a:solidFill>
                <a:latin typeface="Consolas" pitchFamily="49" charset="0"/>
              </a:rPr>
              <a:t>UseMyFrame</a:t>
            </a:r>
            <a:r>
              <a:rPr lang="en-US" sz="1600" b="1" dirty="0" smtClean="0">
                <a:solidFill>
                  <a:srgbClr val="FFFF00"/>
                </a:solidFill>
                <a:latin typeface="Consolas" pitchFamily="49" charset="0"/>
              </a:rPr>
              <a:t>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onsolas" pitchFamily="49" charset="0"/>
              </a:rPr>
              <a:t>    public static void main(String[] </a:t>
            </a:r>
            <a:r>
              <a:rPr lang="en-US" sz="1600" b="1" dirty="0" err="1" smtClean="0">
                <a:solidFill>
                  <a:srgbClr val="FFFF00"/>
                </a:solidFill>
                <a:latin typeface="Consolas" pitchFamily="49" charset="0"/>
              </a:rPr>
              <a:t>args</a:t>
            </a:r>
            <a:r>
              <a:rPr lang="en-US" sz="1600" b="1" dirty="0" smtClean="0">
                <a:solidFill>
                  <a:srgbClr val="FFFF00"/>
                </a:solidFill>
                <a:latin typeface="Consolas" pitchFamily="49" charset="0"/>
              </a:rPr>
              <a:t>) {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onsolas" pitchFamily="49" charset="0"/>
              </a:rPr>
              <a:t>        </a:t>
            </a:r>
            <a:r>
              <a:rPr lang="en-US" sz="1600" b="1" dirty="0" err="1" smtClean="0">
                <a:solidFill>
                  <a:srgbClr val="FFFF00"/>
                </a:solidFill>
                <a:latin typeface="Consolas" pitchFamily="49" charset="0"/>
              </a:rPr>
              <a:t>MyFrame</a:t>
            </a:r>
            <a:r>
              <a:rPr lang="en-US" sz="1600" b="1" dirty="0" smtClean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  <a:latin typeface="Consolas" pitchFamily="49" charset="0"/>
              </a:rPr>
              <a:t>fr</a:t>
            </a:r>
            <a:r>
              <a:rPr lang="en-US" sz="1600" b="1" dirty="0" smtClean="0">
                <a:solidFill>
                  <a:srgbClr val="FFFF00"/>
                </a:solidFill>
                <a:latin typeface="Consolas" pitchFamily="49" charset="0"/>
              </a:rPr>
              <a:t>=new </a:t>
            </a:r>
            <a:r>
              <a:rPr lang="en-US" sz="1600" b="1" dirty="0" err="1" smtClean="0">
                <a:solidFill>
                  <a:srgbClr val="FFFF00"/>
                </a:solidFill>
                <a:latin typeface="Consolas" pitchFamily="49" charset="0"/>
              </a:rPr>
              <a:t>MyFrame</a:t>
            </a:r>
            <a:r>
              <a:rPr lang="en-US" sz="1600" b="1" dirty="0" smtClean="0">
                <a:solidFill>
                  <a:srgbClr val="FFFF00"/>
                </a:solidFill>
                <a:latin typeface="Consolas" pitchFamily="49" charset="0"/>
              </a:rPr>
              <a:t>();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onsolas" pitchFamily="49" charset="0"/>
              </a:rPr>
              <a:t>        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onsolas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rgbClr val="FFFF00"/>
                </a:solidFill>
                <a:latin typeface="Consolas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Output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pic>
        <p:nvPicPr>
          <p:cNvPr id="8" name="Picture 7" descr="outpu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1000114"/>
            <a:ext cx="3476902" cy="34769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Types of Applications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 In </a:t>
            </a:r>
            <a:r>
              <a:rPr lang="en-US" b="1" dirty="0" smtClean="0">
                <a:solidFill>
                  <a:srgbClr val="002060"/>
                </a:solidFill>
              </a:rPr>
              <a:t>Java SE</a:t>
            </a:r>
            <a:r>
              <a:rPr lang="en-US" dirty="0" smtClean="0">
                <a:solidFill>
                  <a:schemeClr val="bg1"/>
                </a:solidFill>
              </a:rPr>
              <a:t>, we can develop </a:t>
            </a:r>
            <a:r>
              <a:rPr lang="en-US" b="1" dirty="0" smtClean="0">
                <a:solidFill>
                  <a:srgbClr val="C00000"/>
                </a:solidFill>
              </a:rPr>
              <a:t>2 types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applications: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/>
              <a:t>CUI – Command User Interface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based apps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GUI – Graphical User Interface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based apps</a:t>
            </a:r>
          </a:p>
          <a:p>
            <a:pPr marL="342900" indent="-342900"/>
            <a:r>
              <a:rPr lang="en-US" b="1" dirty="0" smtClean="0">
                <a:solidFill>
                  <a:schemeClr val="bg1"/>
                </a:solidFill>
              </a:rPr>
              <a:t>     </a:t>
            </a:r>
          </a:p>
          <a:p>
            <a:pPr marL="342900" indent="-342900"/>
            <a:r>
              <a:rPr lang="en-US" b="1" u="sng" dirty="0" smtClean="0">
                <a:solidFill>
                  <a:srgbClr val="C00000"/>
                </a:solidFill>
              </a:rPr>
              <a:t>CUI applications </a:t>
            </a:r>
            <a:r>
              <a:rPr lang="en-US" dirty="0" smtClean="0">
                <a:solidFill>
                  <a:schemeClr val="bg1"/>
                </a:solidFill>
              </a:rPr>
              <a:t>are those which we have been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developing till now </a:t>
            </a:r>
            <a:r>
              <a:rPr lang="en-US" dirty="0" smtClean="0">
                <a:solidFill>
                  <a:schemeClr val="bg1"/>
                </a:solidFill>
              </a:rPr>
              <a:t>. Such 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applications re </a:t>
            </a:r>
            <a:r>
              <a:rPr lang="en-US" b="1" dirty="0" smtClean="0">
                <a:solidFill>
                  <a:srgbClr val="FFFF00"/>
                </a:solidFill>
              </a:rPr>
              <a:t>good</a:t>
            </a:r>
            <a:r>
              <a:rPr lang="en-US" dirty="0" smtClean="0">
                <a:solidFill>
                  <a:schemeClr val="bg1"/>
                </a:solidFill>
              </a:rPr>
              <a:t> for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understanding the basics of a language </a:t>
            </a:r>
            <a:r>
              <a:rPr lang="en-US" dirty="0" smtClean="0">
                <a:solidFill>
                  <a:schemeClr val="bg1"/>
                </a:solidFill>
              </a:rPr>
              <a:t>but are </a:t>
            </a:r>
            <a:r>
              <a:rPr lang="en-US" b="1" dirty="0" smtClean="0">
                <a:solidFill>
                  <a:srgbClr val="002060"/>
                </a:solidFill>
              </a:rPr>
              <a:t>not used </a:t>
            </a:r>
            <a:r>
              <a:rPr lang="en-US" dirty="0" smtClean="0">
                <a:solidFill>
                  <a:schemeClr val="bg1"/>
                </a:solidFill>
              </a:rPr>
              <a:t>in </a:t>
            </a:r>
          </a:p>
          <a:p>
            <a:pPr marL="342900" indent="-342900"/>
            <a:r>
              <a:rPr lang="en-US" b="1" dirty="0" smtClean="0">
                <a:solidFill>
                  <a:srgbClr val="C00000"/>
                </a:solidFill>
              </a:rPr>
              <a:t>real world</a:t>
            </a:r>
            <a:r>
              <a:rPr lang="en-US" dirty="0" smtClean="0">
                <a:solidFill>
                  <a:schemeClr val="bg1"/>
                </a:solidFill>
              </a:rPr>
              <a:t> scenario.</a:t>
            </a:r>
          </a:p>
          <a:p>
            <a:pPr marL="342900" indent="-342900"/>
            <a:endParaRPr lang="en-US" b="1" u="sng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C00000"/>
                </a:solidFill>
              </a:rPr>
              <a:t>GUI applications </a:t>
            </a:r>
            <a:r>
              <a:rPr lang="en-US" dirty="0" smtClean="0">
                <a:solidFill>
                  <a:schemeClr val="bg1"/>
                </a:solidFill>
              </a:rPr>
              <a:t>are </a:t>
            </a:r>
            <a:r>
              <a:rPr lang="en-US" b="1" dirty="0" smtClean="0">
                <a:solidFill>
                  <a:srgbClr val="002060"/>
                </a:solidFill>
              </a:rPr>
              <a:t>developed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used </a:t>
            </a:r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rgbClr val="C00000"/>
                </a:solidFill>
              </a:rPr>
              <a:t>real world</a:t>
            </a:r>
            <a:r>
              <a:rPr lang="en-US" dirty="0" smtClean="0">
                <a:solidFill>
                  <a:schemeClr val="bg1"/>
                </a:solidFill>
              </a:rPr>
              <a:t>. They are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user friendly </a:t>
            </a:r>
            <a:r>
              <a:rPr lang="en-US" dirty="0" smtClean="0">
                <a:solidFill>
                  <a:schemeClr val="bg1"/>
                </a:solidFill>
              </a:rPr>
              <a:t>and       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hence </a:t>
            </a:r>
            <a:r>
              <a:rPr lang="en-US" b="1" dirty="0" smtClean="0">
                <a:solidFill>
                  <a:schemeClr val="tx2"/>
                </a:solidFill>
              </a:rPr>
              <a:t>possibility of errors </a:t>
            </a:r>
            <a:r>
              <a:rPr lang="en-US" dirty="0" smtClean="0">
                <a:solidFill>
                  <a:schemeClr val="bg1"/>
                </a:solidFill>
              </a:rPr>
              <a:t>is also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minimized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Types of Applications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 smtClean="0"/>
          </a:p>
          <a:p>
            <a:pPr algn="ctr"/>
            <a:endParaRPr lang="ko-KR" altLang="en-US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b="1" dirty="0" smtClean="0"/>
              <a:t>CUI – Command User Interface</a:t>
            </a:r>
          </a:p>
          <a:p>
            <a:pPr marL="342900" indent="-342900"/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/>
            <a:r>
              <a:rPr lang="en-US" b="1" dirty="0" smtClean="0">
                <a:solidFill>
                  <a:schemeClr val="bg1"/>
                </a:solidFill>
              </a:rPr>
              <a:t>     </a:t>
            </a:r>
          </a:p>
          <a:p>
            <a:pPr marL="342900" indent="-342900"/>
            <a:endParaRPr lang="en-US" b="1" u="sng" dirty="0" smtClean="0">
              <a:solidFill>
                <a:srgbClr val="C00000"/>
              </a:solidFill>
            </a:endParaRPr>
          </a:p>
        </p:txBody>
      </p:sp>
      <p:pic>
        <p:nvPicPr>
          <p:cNvPr id="8" name="Picture 7" descr="cu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000246"/>
            <a:ext cx="3214710" cy="1594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72066" y="121103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GUI – Graphical User Interface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b="1" dirty="0" smtClean="0"/>
              <a:t> </a:t>
            </a:r>
          </a:p>
          <a:p>
            <a:endParaRPr lang="en-IN" dirty="0"/>
          </a:p>
        </p:txBody>
      </p:sp>
      <p:pic>
        <p:nvPicPr>
          <p:cNvPr id="10" name="Picture 9" descr="gu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068" y="1714494"/>
            <a:ext cx="2980584" cy="25363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Categories Of GUI Based Apps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2" y="94138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There are possibly </a:t>
            </a:r>
            <a:r>
              <a:rPr lang="en-US" b="1" dirty="0" smtClean="0"/>
              <a:t>2 types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rgbClr val="FFC000"/>
                </a:solidFill>
              </a:rPr>
              <a:t>GUI based applications </a:t>
            </a:r>
            <a:r>
              <a:rPr lang="en-US" dirty="0" smtClean="0">
                <a:solidFill>
                  <a:schemeClr val="bg1"/>
                </a:solidFill>
              </a:rPr>
              <a:t>which can be developed using    </a:t>
            </a:r>
            <a:r>
              <a:rPr lang="en-US" b="1" dirty="0" smtClean="0">
                <a:solidFill>
                  <a:srgbClr val="002060"/>
                </a:solidFill>
              </a:rPr>
              <a:t>Java SE</a:t>
            </a:r>
          </a:p>
          <a:p>
            <a:pPr marL="342900" indent="-342900">
              <a:buAutoNum type="arabicPeriod"/>
            </a:pPr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Applets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  :- </a:t>
            </a:r>
            <a:r>
              <a:rPr lang="en-US" b="1" dirty="0" smtClean="0">
                <a:solidFill>
                  <a:srgbClr val="002060"/>
                </a:solidFill>
              </a:rPr>
              <a:t>Applets</a:t>
            </a:r>
            <a:r>
              <a:rPr lang="en-US" dirty="0" smtClean="0">
                <a:solidFill>
                  <a:schemeClr val="bg1"/>
                </a:solidFill>
              </a:rPr>
              <a:t> are </a:t>
            </a:r>
            <a:r>
              <a:rPr lang="en-US" b="1" dirty="0" smtClean="0">
                <a:solidFill>
                  <a:srgbClr val="7030A0"/>
                </a:solidFill>
              </a:rPr>
              <a:t>small applications </a:t>
            </a:r>
            <a:r>
              <a:rPr lang="en-US" dirty="0" smtClean="0">
                <a:solidFill>
                  <a:schemeClr val="bg1"/>
                </a:solidFill>
              </a:rPr>
              <a:t>which are </a:t>
            </a:r>
            <a:r>
              <a:rPr lang="en-US" b="1" dirty="0" smtClean="0">
                <a:solidFill>
                  <a:srgbClr val="FFFF00"/>
                </a:solidFill>
              </a:rPr>
              <a:t>developed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rgbClr val="FFFF00"/>
                </a:solidFill>
              </a:rPr>
              <a:t>compiled</a:t>
            </a:r>
            <a:r>
              <a:rPr lang="en-US" dirty="0" smtClean="0">
                <a:solidFill>
                  <a:schemeClr val="bg1"/>
                </a:solidFill>
              </a:rPr>
              <a:t> in 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	the  same way like a </a:t>
            </a:r>
            <a:r>
              <a:rPr lang="en-US" b="1" dirty="0" smtClean="0">
                <a:solidFill>
                  <a:srgbClr val="C00000"/>
                </a:solidFill>
              </a:rPr>
              <a:t>normal java program </a:t>
            </a:r>
            <a:r>
              <a:rPr lang="en-US" dirty="0" smtClean="0">
                <a:solidFill>
                  <a:schemeClr val="bg1"/>
                </a:solidFill>
              </a:rPr>
              <a:t>is developed. But they are executed </a:t>
            </a:r>
          </a:p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	using a 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Browser</a:t>
            </a:r>
            <a:r>
              <a:rPr lang="en-US" dirty="0" smtClean="0">
                <a:solidFill>
                  <a:schemeClr val="bg1"/>
                </a:solidFill>
              </a:rPr>
              <a:t>.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web browser </a:t>
            </a:r>
            <a:r>
              <a:rPr lang="en-US" dirty="0" smtClean="0">
                <a:solidFill>
                  <a:schemeClr val="bg1"/>
                </a:solidFill>
              </a:rPr>
              <a:t>has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built in JVM </a:t>
            </a:r>
            <a:r>
              <a:rPr lang="en-US" dirty="0" smtClean="0">
                <a:solidFill>
                  <a:schemeClr val="bg1"/>
                </a:solidFill>
              </a:rPr>
              <a:t>which is called as                   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AppletEngine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2. 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:-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Java programs </a:t>
            </a:r>
            <a:r>
              <a:rPr lang="en-US" dirty="0" smtClean="0">
                <a:solidFill>
                  <a:schemeClr val="bg1"/>
                </a:solidFill>
              </a:rPr>
              <a:t>which </a:t>
            </a:r>
            <a:r>
              <a:rPr lang="en-US" b="1" dirty="0" smtClean="0">
                <a:solidFill>
                  <a:srgbClr val="C00000"/>
                </a:solidFill>
              </a:rPr>
              <a:t>display output </a:t>
            </a:r>
            <a:r>
              <a:rPr lang="en-US" dirty="0" smtClean="0">
                <a:solidFill>
                  <a:schemeClr val="bg1"/>
                </a:solidFill>
              </a:rPr>
              <a:t>on 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windows desktop </a:t>
            </a:r>
            <a:r>
              <a:rPr lang="en-US" dirty="0" smtClean="0">
                <a:solidFill>
                  <a:schemeClr val="bg1"/>
                </a:solidFill>
              </a:rPr>
              <a:t>rather  than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command prompt</a:t>
            </a:r>
            <a:r>
              <a:rPr lang="en-US" dirty="0" smtClean="0">
                <a:solidFill>
                  <a:schemeClr val="bg1"/>
                </a:solidFill>
              </a:rPr>
              <a:t>. They have </a:t>
            </a:r>
            <a:r>
              <a:rPr lang="en-US" b="1" dirty="0" smtClean="0"/>
              <a:t>various graphical elements </a:t>
            </a:r>
            <a:r>
              <a:rPr lang="en-US" dirty="0" smtClean="0">
                <a:solidFill>
                  <a:schemeClr val="bg1"/>
                </a:solidFill>
              </a:rPr>
              <a:t>to receive input from  the user.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Categories Of GUI Based Apps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 smtClean="0"/>
          </a:p>
          <a:p>
            <a:pPr algn="ctr"/>
            <a:endParaRPr lang="ko-KR" altLang="en-US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/>
            <a:r>
              <a:rPr lang="en-US" b="1" dirty="0" smtClean="0"/>
              <a:t>An Applet</a:t>
            </a:r>
          </a:p>
          <a:p>
            <a:pPr marL="342900" indent="-342900"/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/>
            <a:r>
              <a:rPr lang="en-US" b="1" dirty="0" smtClean="0">
                <a:solidFill>
                  <a:schemeClr val="bg1"/>
                </a:solidFill>
              </a:rPr>
              <a:t>     </a:t>
            </a:r>
          </a:p>
          <a:p>
            <a:pPr marL="342900" indent="-342900"/>
            <a:endParaRPr lang="en-US" b="1" u="sng" dirty="0" smtClean="0">
              <a:solidFill>
                <a:srgbClr val="C00000"/>
              </a:solidFill>
            </a:endParaRPr>
          </a:p>
        </p:txBody>
      </p:sp>
      <p:pic>
        <p:nvPicPr>
          <p:cNvPr id="8" name="Picture 7" descr="cu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586881"/>
            <a:ext cx="2786082" cy="2302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72066" y="1211039"/>
            <a:ext cx="1932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Application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b="1" dirty="0" smtClean="0"/>
              <a:t> </a:t>
            </a:r>
          </a:p>
          <a:p>
            <a:endParaRPr lang="en-IN" dirty="0"/>
          </a:p>
        </p:txBody>
      </p:sp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5214942" y="1571618"/>
            <a:ext cx="2931199" cy="2357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2700" b="1" dirty="0" smtClean="0"/>
              <a:t>Packages available to develop GUI application</a:t>
            </a:r>
            <a:endParaRPr lang="ko-KR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 There are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two packages </a:t>
            </a:r>
            <a:r>
              <a:rPr lang="en-US" dirty="0" smtClean="0">
                <a:solidFill>
                  <a:schemeClr val="bg1"/>
                </a:solidFill>
              </a:rPr>
              <a:t>available to develop </a:t>
            </a:r>
            <a:r>
              <a:rPr lang="en-US" b="1" dirty="0" smtClean="0">
                <a:solidFill>
                  <a:srgbClr val="002060"/>
                </a:solidFill>
              </a:rPr>
              <a:t>GUI based applications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java.awt :-</a:t>
            </a:r>
          </a:p>
          <a:p>
            <a:pPr marL="342900" indent="-342900"/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The term </a:t>
            </a:r>
            <a:r>
              <a:rPr lang="en-US" sz="1600" b="1" dirty="0" err="1" smtClean="0">
                <a:solidFill>
                  <a:srgbClr val="002060"/>
                </a:solidFill>
              </a:rPr>
              <a:t>awt</a:t>
            </a:r>
            <a:r>
              <a:rPr lang="en-US" sz="1600" dirty="0" smtClean="0">
                <a:solidFill>
                  <a:schemeClr val="bg1"/>
                </a:solidFill>
              </a:rPr>
              <a:t> stands for </a:t>
            </a:r>
            <a:r>
              <a:rPr lang="en-US" sz="1600" b="1" dirty="0" smtClean="0">
                <a:solidFill>
                  <a:srgbClr val="C00000"/>
                </a:solidFill>
              </a:rPr>
              <a:t>Abstract Window Toolkit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tx2"/>
                </a:solidFill>
              </a:rPr>
              <a:t>Java</a:t>
            </a:r>
            <a:r>
              <a:rPr lang="en-US" sz="1600" dirty="0" smtClean="0">
                <a:solidFill>
                  <a:schemeClr val="bg1"/>
                </a:solidFill>
              </a:rPr>
              <a:t> introduced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GUI applications </a:t>
            </a:r>
            <a:r>
              <a:rPr lang="en-US" sz="1600" dirty="0" smtClean="0">
                <a:solidFill>
                  <a:schemeClr val="bg1"/>
                </a:solidFill>
              </a:rPr>
              <a:t>through </a:t>
            </a:r>
            <a:r>
              <a:rPr lang="en-US" sz="1600" b="1" dirty="0" smtClean="0">
                <a:solidFill>
                  <a:srgbClr val="C00000"/>
                </a:solidFill>
              </a:rPr>
              <a:t>java.awt </a:t>
            </a:r>
            <a:r>
              <a:rPr lang="en-US" sz="1600" dirty="0" smtClean="0">
                <a:solidFill>
                  <a:schemeClr val="bg1"/>
                </a:solidFill>
              </a:rPr>
              <a:t>package, which contains all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graphical 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components </a:t>
            </a:r>
            <a:r>
              <a:rPr lang="en-US" sz="1600" dirty="0" smtClean="0">
                <a:solidFill>
                  <a:schemeClr val="bg1"/>
                </a:solidFill>
              </a:rPr>
              <a:t>as </a:t>
            </a:r>
            <a:r>
              <a:rPr lang="en-US" sz="1600" b="1" dirty="0" smtClean="0">
                <a:solidFill>
                  <a:srgbClr val="FFC000"/>
                </a:solidFill>
              </a:rPr>
              <a:t>classes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But</a:t>
            </a:r>
            <a:r>
              <a:rPr lang="en-US" sz="1600" dirty="0" smtClean="0">
                <a:solidFill>
                  <a:schemeClr val="bg1"/>
                </a:solidFill>
              </a:rPr>
              <a:t> in a hurry to compete </a:t>
            </a:r>
            <a:r>
              <a:rPr lang="en-US" sz="1600" b="1" dirty="0" smtClean="0">
                <a:solidFill>
                  <a:srgbClr val="C00000"/>
                </a:solidFill>
              </a:rPr>
              <a:t>Java</a:t>
            </a:r>
            <a:r>
              <a:rPr lang="en-US" sz="1600" dirty="0" smtClean="0">
                <a:solidFill>
                  <a:schemeClr val="bg1"/>
                </a:solidFill>
              </a:rPr>
              <a:t> lost its </a:t>
            </a:r>
            <a:r>
              <a:rPr lang="en-US" sz="1600" b="1" dirty="0" smtClean="0">
                <a:solidFill>
                  <a:schemeClr val="tx2"/>
                </a:solidFill>
              </a:rPr>
              <a:t>motto</a:t>
            </a:r>
            <a:r>
              <a:rPr lang="en-US" sz="1600" dirty="0" smtClean="0">
                <a:solidFill>
                  <a:schemeClr val="bg1"/>
                </a:solidFill>
              </a:rPr>
              <a:t> of </a:t>
            </a:r>
            <a:r>
              <a:rPr lang="en-US" sz="1600" b="1" dirty="0" smtClean="0">
                <a:solidFill>
                  <a:srgbClr val="C00000"/>
                </a:solidFill>
              </a:rPr>
              <a:t>platform independence </a:t>
            </a:r>
            <a:r>
              <a:rPr lang="en-US" sz="1600" dirty="0" smtClean="0">
                <a:solidFill>
                  <a:schemeClr val="bg1"/>
                </a:solidFill>
              </a:rPr>
              <a:t>because </a:t>
            </a:r>
            <a:r>
              <a:rPr lang="en-US" sz="1600" b="1" dirty="0" err="1" smtClean="0">
                <a:solidFill>
                  <a:srgbClr val="002060"/>
                </a:solidFill>
              </a:rPr>
              <a:t>awt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uses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graphical components </a:t>
            </a:r>
            <a:r>
              <a:rPr lang="en-US" sz="1600" dirty="0" smtClean="0">
                <a:solidFill>
                  <a:schemeClr val="bg1"/>
                </a:solidFill>
              </a:rPr>
              <a:t>from the underlying </a:t>
            </a:r>
            <a:r>
              <a:rPr lang="en-US" sz="1600" b="1" dirty="0" smtClean="0">
                <a:solidFill>
                  <a:srgbClr val="002060"/>
                </a:solidFill>
              </a:rPr>
              <a:t>Operating system </a:t>
            </a:r>
            <a:r>
              <a:rPr lang="en-US" sz="1600" dirty="0" smtClean="0">
                <a:solidFill>
                  <a:schemeClr val="bg1"/>
                </a:solidFill>
              </a:rPr>
              <a:t>which is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against</a:t>
            </a:r>
            <a:r>
              <a:rPr lang="en-US" sz="1600" dirty="0" smtClean="0">
                <a:solidFill>
                  <a:schemeClr val="bg1"/>
                </a:solidFill>
              </a:rPr>
              <a:t> java’s</a:t>
            </a:r>
          </a:p>
          <a:p>
            <a:r>
              <a:rPr lang="en-US" sz="1600" b="1" dirty="0" smtClean="0">
                <a:solidFill>
                  <a:srgbClr val="C00000"/>
                </a:solidFill>
              </a:rPr>
              <a:t>    platform independence.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</a:rPr>
              <a:t>Hence, an </a:t>
            </a:r>
            <a:r>
              <a:rPr lang="en-US" sz="1600" b="1" dirty="0" smtClean="0">
                <a:solidFill>
                  <a:schemeClr val="tx2"/>
                </a:solidFill>
              </a:rPr>
              <a:t>application</a:t>
            </a:r>
            <a:r>
              <a:rPr lang="en-US" sz="1600" dirty="0" smtClean="0">
                <a:solidFill>
                  <a:schemeClr val="bg1"/>
                </a:solidFill>
              </a:rPr>
              <a:t> might </a:t>
            </a:r>
            <a:r>
              <a:rPr lang="en-US" sz="1600" b="1" dirty="0" smtClean="0">
                <a:solidFill>
                  <a:srgbClr val="C00000"/>
                </a:solidFill>
              </a:rPr>
              <a:t>look different </a:t>
            </a:r>
            <a:r>
              <a:rPr lang="en-US" sz="1600" dirty="0" smtClean="0">
                <a:solidFill>
                  <a:schemeClr val="bg1"/>
                </a:solidFill>
              </a:rPr>
              <a:t>on </a:t>
            </a:r>
            <a:r>
              <a:rPr lang="en-US" sz="1600" b="1" dirty="0" smtClean="0">
                <a:solidFill>
                  <a:srgbClr val="002060"/>
                </a:solidFill>
              </a:rPr>
              <a:t>different platforms.</a:t>
            </a:r>
          </a:p>
          <a:p>
            <a:pPr>
              <a:buFont typeface="Wingdings" pitchFamily="2" charset="2"/>
              <a:buChar char="Ø"/>
            </a:pPr>
            <a:endParaRPr lang="en-US" sz="16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2700" b="1" dirty="0" smtClean="0"/>
              <a:t>Packages available to develop GUI application</a:t>
            </a:r>
            <a:endParaRPr lang="ko-KR" altLang="en-US" sz="27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2.  </a:t>
            </a:r>
            <a:r>
              <a:rPr lang="en-US" b="1" dirty="0" err="1" smtClean="0">
                <a:solidFill>
                  <a:srgbClr val="FFC000"/>
                </a:solidFill>
              </a:rPr>
              <a:t>javax.swing</a:t>
            </a:r>
            <a:r>
              <a:rPr lang="en-US" b="1" dirty="0" smtClean="0">
                <a:solidFill>
                  <a:srgbClr val="FFC000"/>
                </a:solidFill>
              </a:rPr>
              <a:t> :-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Every </a:t>
            </a:r>
            <a:r>
              <a:rPr lang="en-US" b="1" dirty="0" smtClean="0">
                <a:solidFill>
                  <a:srgbClr val="C00000"/>
                </a:solidFill>
              </a:rPr>
              <a:t>graphical component </a:t>
            </a:r>
            <a:r>
              <a:rPr lang="en-US" dirty="0" smtClean="0">
                <a:solidFill>
                  <a:schemeClr val="bg1"/>
                </a:solidFill>
              </a:rPr>
              <a:t>is present in form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classes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every component 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programmed using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b="1" dirty="0" smtClean="0">
                <a:solidFill>
                  <a:srgbClr val="002060"/>
                </a:solidFill>
              </a:rPr>
              <a:t>helps us retain </a:t>
            </a:r>
            <a:r>
              <a:rPr lang="en-US" dirty="0" smtClean="0">
                <a:solidFill>
                  <a:schemeClr val="bg1"/>
                </a:solidFill>
              </a:rPr>
              <a:t>Java’s </a:t>
            </a:r>
            <a:r>
              <a:rPr lang="en-US" b="1" dirty="0" smtClean="0">
                <a:solidFill>
                  <a:srgbClr val="C00000"/>
                </a:solidFill>
              </a:rPr>
              <a:t>platform independence </a:t>
            </a:r>
            <a:r>
              <a:rPr lang="en-US" dirty="0" smtClean="0">
                <a:solidFill>
                  <a:schemeClr val="bg1"/>
                </a:solidFill>
              </a:rPr>
              <a:t>policy.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look and feel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rgbClr val="C00000"/>
                </a:solidFill>
              </a:rPr>
              <a:t>application</a:t>
            </a:r>
            <a:r>
              <a:rPr lang="en-US" dirty="0" smtClean="0">
                <a:solidFill>
                  <a:schemeClr val="bg1"/>
                </a:solidFill>
              </a:rPr>
              <a:t> will be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same</a:t>
            </a:r>
            <a:r>
              <a:rPr lang="en-US" dirty="0" smtClean="0">
                <a:solidFill>
                  <a:schemeClr val="bg1"/>
                </a:solidFill>
              </a:rPr>
              <a:t> across </a:t>
            </a:r>
            <a:r>
              <a:rPr lang="en-US" b="1" dirty="0" smtClean="0">
                <a:solidFill>
                  <a:srgbClr val="FFFF00"/>
                </a:solidFill>
              </a:rPr>
              <a:t>every platform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Package name is </a:t>
            </a:r>
            <a:r>
              <a:rPr lang="en-US" b="1" dirty="0" err="1" smtClean="0">
                <a:solidFill>
                  <a:srgbClr val="002060"/>
                </a:solidFill>
              </a:rPr>
              <a:t>javax.swing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and the letter </a:t>
            </a:r>
            <a:r>
              <a:rPr lang="en-US" b="1" dirty="0" smtClean="0">
                <a:solidFill>
                  <a:srgbClr val="002060"/>
                </a:solidFill>
              </a:rPr>
              <a:t>“x”</a:t>
            </a:r>
            <a:r>
              <a:rPr lang="en-US" dirty="0" smtClean="0">
                <a:solidFill>
                  <a:schemeClr val="bg1"/>
                </a:solidFill>
              </a:rPr>
              <a:t> stands for </a:t>
            </a:r>
            <a:r>
              <a:rPr lang="en-US" b="1" dirty="0" smtClean="0">
                <a:solidFill>
                  <a:srgbClr val="C00000"/>
                </a:solidFill>
              </a:rPr>
              <a:t>extended.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An Important Point !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Although </a:t>
            </a:r>
            <a:r>
              <a:rPr lang="en-US" b="1" dirty="0" smtClean="0">
                <a:solidFill>
                  <a:srgbClr val="C00000"/>
                </a:solidFill>
              </a:rPr>
              <a:t>swing technology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b="1" dirty="0" smtClean="0">
                <a:solidFill>
                  <a:srgbClr val="002060"/>
                </a:solidFill>
              </a:rPr>
              <a:t>GUI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far better </a:t>
            </a:r>
            <a:r>
              <a:rPr lang="en-US" dirty="0" smtClean="0">
                <a:solidFill>
                  <a:schemeClr val="bg1"/>
                </a:solidFill>
              </a:rPr>
              <a:t>than </a:t>
            </a:r>
            <a:r>
              <a:rPr lang="en-US" b="1" dirty="0" err="1" smtClean="0">
                <a:solidFill>
                  <a:srgbClr val="C00000"/>
                </a:solidFill>
              </a:rPr>
              <a:t>awt</a:t>
            </a:r>
            <a:r>
              <a:rPr lang="en-US" dirty="0" smtClean="0">
                <a:solidFill>
                  <a:schemeClr val="bg1"/>
                </a:solidFill>
              </a:rPr>
              <a:t> as it has </a:t>
            </a:r>
            <a:r>
              <a:rPr lang="en-US" b="1" dirty="0" smtClean="0">
                <a:solidFill>
                  <a:srgbClr val="002060"/>
                </a:solidFill>
              </a:rPr>
              <a:t>much better scale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graphical components </a:t>
            </a:r>
            <a:r>
              <a:rPr lang="en-US" dirty="0" smtClean="0">
                <a:solidFill>
                  <a:schemeClr val="bg1"/>
                </a:solidFill>
              </a:rPr>
              <a:t>and is also </a:t>
            </a:r>
            <a:r>
              <a:rPr lang="en-US" b="1" dirty="0" smtClean="0">
                <a:solidFill>
                  <a:srgbClr val="002060"/>
                </a:solidFill>
              </a:rPr>
              <a:t>platform independent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But to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understand</a:t>
            </a:r>
            <a:r>
              <a:rPr lang="en-US" dirty="0" smtClean="0">
                <a:solidFill>
                  <a:schemeClr val="bg1"/>
                </a:solidFill>
              </a:rPr>
              <a:t> some </a:t>
            </a:r>
            <a:r>
              <a:rPr lang="en-US" b="1" dirty="0" smtClean="0">
                <a:solidFill>
                  <a:srgbClr val="C00000"/>
                </a:solidFill>
              </a:rPr>
              <a:t>key concepts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rgbClr val="002060"/>
                </a:solidFill>
              </a:rPr>
              <a:t>GUI programming </a:t>
            </a:r>
            <a:r>
              <a:rPr lang="en-US" dirty="0" smtClean="0">
                <a:solidFill>
                  <a:schemeClr val="bg1"/>
                </a:solidFill>
              </a:rPr>
              <a:t>we will </a:t>
            </a:r>
            <a:r>
              <a:rPr lang="en-US" b="1" dirty="0" smtClean="0">
                <a:solidFill>
                  <a:srgbClr val="FFFF00"/>
                </a:solidFill>
              </a:rPr>
              <a:t>initially</a:t>
            </a:r>
            <a:r>
              <a:rPr lang="en-US" dirty="0" smtClean="0">
                <a:solidFill>
                  <a:schemeClr val="bg1"/>
                </a:solidFill>
              </a:rPr>
              <a:t> use </a:t>
            </a:r>
            <a:r>
              <a:rPr lang="en-US" b="1" dirty="0" err="1" smtClean="0">
                <a:solidFill>
                  <a:srgbClr val="C00000"/>
                </a:solidFill>
              </a:rPr>
              <a:t>awt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and then switch to </a:t>
            </a:r>
            <a:r>
              <a:rPr lang="en-US" b="1" dirty="0" smtClean="0">
                <a:solidFill>
                  <a:srgbClr val="C00000"/>
                </a:solidFill>
              </a:rPr>
              <a:t>swing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1096</Words>
  <Application>Microsoft Office PowerPoint</Application>
  <PresentationFormat>On-screen Show (16:9)</PresentationFormat>
  <Paragraphs>273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</cp:lastModifiedBy>
  <cp:revision>188</cp:revision>
  <dcterms:created xsi:type="dcterms:W3CDTF">2016-12-05T23:26:54Z</dcterms:created>
  <dcterms:modified xsi:type="dcterms:W3CDTF">2020-10-04T09:39:55Z</dcterms:modified>
</cp:coreProperties>
</file>