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41" r:id="rId6"/>
    <p:sldId id="340" r:id="rId7"/>
    <p:sldId id="324" r:id="rId8"/>
    <p:sldId id="323" r:id="rId9"/>
    <p:sldId id="342" r:id="rId10"/>
    <p:sldId id="343" r:id="rId11"/>
    <p:sldId id="322" r:id="rId12"/>
    <p:sldId id="345" r:id="rId13"/>
    <p:sldId id="344" r:id="rId14"/>
    <p:sldId id="346" r:id="rId15"/>
    <p:sldId id="347" r:id="rId16"/>
    <p:sldId id="319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2F"/>
    <a:srgbClr val="08E64D"/>
    <a:srgbClr val="FFFFFF"/>
    <a:srgbClr val="F2A40D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26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80268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FFC000"/>
                </a:solidFill>
              </a:rPr>
              <a:t>Lecture-2</a:t>
            </a:r>
            <a:endParaRPr lang="en-US" altLang="ko-KR" sz="36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4678" y="2285998"/>
            <a:ext cx="5857916" cy="500066"/>
          </a:xfrm>
        </p:spPr>
        <p:txBody>
          <a:bodyPr/>
          <a:lstStyle/>
          <a:p>
            <a:r>
              <a:rPr lang="en-US" sz="4000" dirty="0" smtClean="0">
                <a:latin typeface="Georgia(Body)"/>
              </a:rPr>
              <a:t>JAVA PROJECT BATCH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Layouting</a:t>
            </a:r>
            <a:r>
              <a:rPr lang="en-US" b="1" dirty="0" smtClean="0"/>
              <a:t> ?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When we </a:t>
            </a:r>
            <a:r>
              <a:rPr lang="en-IN" b="1" dirty="0" smtClean="0">
                <a:solidFill>
                  <a:srgbClr val="C00000"/>
                </a:solidFill>
              </a:rPr>
              <a:t>add()</a:t>
            </a:r>
            <a:r>
              <a:rPr lang="en-IN" dirty="0" smtClean="0">
                <a:solidFill>
                  <a:schemeClr val="bg1"/>
                </a:solidFill>
              </a:rPr>
              <a:t> buttons (and other components) to a </a:t>
            </a:r>
            <a:r>
              <a:rPr lang="en-IN" b="1" dirty="0" smtClean="0">
                <a:solidFill>
                  <a:srgbClr val="7030A0"/>
                </a:solidFill>
              </a:rPr>
              <a:t>container</a:t>
            </a:r>
            <a:r>
              <a:rPr lang="en-IN" dirty="0" smtClean="0">
                <a:solidFill>
                  <a:schemeClr val="bg1"/>
                </a:solidFill>
              </a:rPr>
              <a:t>, a </a:t>
            </a:r>
            <a:r>
              <a:rPr lang="en-IN" b="1" dirty="0" smtClean="0">
                <a:solidFill>
                  <a:srgbClr val="002060"/>
                </a:solidFill>
              </a:rPr>
              <a:t>layout manager </a:t>
            </a:r>
            <a:r>
              <a:rPr lang="en-IN" b="1" dirty="0" smtClean="0">
                <a:solidFill>
                  <a:schemeClr val="bg1"/>
                </a:solidFill>
              </a:rPr>
              <a:t>   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automatically decides </a:t>
            </a:r>
            <a:r>
              <a:rPr lang="en-IN" dirty="0" smtClean="0">
                <a:solidFill>
                  <a:schemeClr val="bg1"/>
                </a:solidFill>
              </a:rPr>
              <a:t>two things :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What size </a:t>
            </a:r>
            <a:r>
              <a:rPr lang="en-US" dirty="0" smtClean="0">
                <a:solidFill>
                  <a:schemeClr val="bg1"/>
                </a:solidFill>
              </a:rPr>
              <a:t>will they be ?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Where</a:t>
            </a:r>
            <a:r>
              <a:rPr lang="en-US" dirty="0" smtClean="0">
                <a:solidFill>
                  <a:schemeClr val="bg1"/>
                </a:solidFill>
              </a:rPr>
              <a:t> on the </a:t>
            </a:r>
            <a:r>
              <a:rPr lang="en-US" b="1" dirty="0" smtClean="0">
                <a:solidFill>
                  <a:srgbClr val="C00000"/>
                </a:solidFill>
              </a:rPr>
              <a:t>container</a:t>
            </a:r>
            <a:r>
              <a:rPr lang="en-US" dirty="0" smtClean="0">
                <a:solidFill>
                  <a:schemeClr val="bg1"/>
                </a:solidFill>
              </a:rPr>
              <a:t> will they be </a:t>
            </a:r>
            <a:r>
              <a:rPr lang="en-US" b="1" dirty="0" smtClean="0">
                <a:solidFill>
                  <a:srgbClr val="7030A0"/>
                </a:solidFill>
              </a:rPr>
              <a:t>added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Layouting</a:t>
            </a:r>
            <a:r>
              <a:rPr lang="en-US" b="1" dirty="0" smtClean="0"/>
              <a:t> ?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r>
              <a:rPr lang="en-IN" dirty="0" smtClean="0">
                <a:solidFill>
                  <a:schemeClr val="bg1"/>
                </a:solidFill>
              </a:rPr>
              <a:t> This is </a:t>
            </a:r>
            <a:r>
              <a:rPr lang="en-IN" b="1" dirty="0" smtClean="0">
                <a:solidFill>
                  <a:srgbClr val="C00000"/>
                </a:solidFill>
              </a:rPr>
              <a:t>convenient</a:t>
            </a:r>
            <a:r>
              <a:rPr lang="en-IN" dirty="0" smtClean="0">
                <a:solidFill>
                  <a:schemeClr val="bg1"/>
                </a:solidFill>
              </a:rPr>
              <a:t>, because we can </a:t>
            </a:r>
            <a:r>
              <a:rPr lang="en-IN" b="1" dirty="0" smtClean="0">
                <a:solidFill>
                  <a:srgbClr val="7030A0"/>
                </a:solidFill>
              </a:rPr>
              <a:t>add components </a:t>
            </a:r>
            <a:r>
              <a:rPr lang="en-IN" dirty="0" smtClean="0">
                <a:solidFill>
                  <a:schemeClr val="bg1"/>
                </a:solidFill>
              </a:rPr>
              <a:t>without </a:t>
            </a:r>
            <a:r>
              <a:rPr lang="en-IN" b="1" dirty="0" smtClean="0">
                <a:solidFill>
                  <a:srgbClr val="002060"/>
                </a:solidFill>
              </a:rPr>
              <a:t>worrying</a:t>
            </a:r>
            <a:r>
              <a:rPr lang="en-IN" dirty="0" smtClean="0">
                <a:solidFill>
                  <a:schemeClr val="bg1"/>
                </a:solidFill>
              </a:rPr>
              <a:t> about the       detail.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 The </a:t>
            </a:r>
            <a:r>
              <a:rPr lang="en-IN" b="1" dirty="0" smtClean="0">
                <a:solidFill>
                  <a:srgbClr val="002060"/>
                </a:solidFill>
              </a:rPr>
              <a:t>layout manager </a:t>
            </a:r>
            <a:r>
              <a:rPr lang="en-IN" dirty="0" smtClean="0">
                <a:solidFill>
                  <a:schemeClr val="bg1"/>
                </a:solidFill>
              </a:rPr>
              <a:t>is like a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little artist </a:t>
            </a:r>
            <a:r>
              <a:rPr lang="en-IN" dirty="0" smtClean="0">
                <a:solidFill>
                  <a:schemeClr val="bg1"/>
                </a:solidFill>
              </a:rPr>
              <a:t>inside the </a:t>
            </a:r>
            <a:r>
              <a:rPr lang="en-IN" b="1" dirty="0" smtClean="0">
                <a:solidFill>
                  <a:srgbClr val="058D2F"/>
                </a:solidFill>
              </a:rPr>
              <a:t>computer</a:t>
            </a:r>
            <a:r>
              <a:rPr lang="en-IN" dirty="0" smtClean="0">
                <a:solidFill>
                  <a:schemeClr val="bg1"/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We say </a:t>
            </a:r>
            <a:r>
              <a:rPr lang="en-IN" b="1" dirty="0" smtClean="0">
                <a:solidFill>
                  <a:srgbClr val="C00000"/>
                </a:solidFill>
              </a:rPr>
              <a:t>what components </a:t>
            </a:r>
            <a:r>
              <a:rPr lang="en-IN" dirty="0" smtClean="0">
                <a:solidFill>
                  <a:schemeClr val="bg1"/>
                </a:solidFill>
              </a:rPr>
              <a:t>we </a:t>
            </a:r>
            <a:r>
              <a:rPr lang="en-IN" b="1" dirty="0" smtClean="0">
                <a:solidFill>
                  <a:srgbClr val="7030A0"/>
                </a:solidFill>
              </a:rPr>
              <a:t>want</a:t>
            </a:r>
            <a:r>
              <a:rPr lang="en-IN" dirty="0" smtClean="0">
                <a:solidFill>
                  <a:schemeClr val="bg1"/>
                </a:solidFill>
              </a:rPr>
              <a:t> and the </a:t>
            </a:r>
            <a:r>
              <a:rPr lang="en-IN" b="1" dirty="0" smtClean="0">
                <a:solidFill>
                  <a:srgbClr val="002060"/>
                </a:solidFill>
              </a:rPr>
              <a:t>layout manager </a:t>
            </a:r>
            <a:r>
              <a:rPr lang="en-IN" dirty="0" smtClean="0">
                <a:solidFill>
                  <a:schemeClr val="bg1"/>
                </a:solidFill>
              </a:rPr>
              <a:t>lays them out in the        picture.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layoutArtis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1714494"/>
            <a:ext cx="2447925" cy="1781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FlowLayout</a:t>
            </a:r>
            <a:r>
              <a:rPr lang="en-US" b="1" dirty="0" smtClean="0"/>
              <a:t> ?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r>
              <a:rPr lang="en-IN" dirty="0" smtClean="0">
                <a:solidFill>
                  <a:schemeClr val="bg1"/>
                </a:solidFill>
              </a:rPr>
              <a:t> The </a:t>
            </a:r>
            <a:r>
              <a:rPr lang="en-IN" b="1" dirty="0" err="1" smtClean="0">
                <a:solidFill>
                  <a:srgbClr val="C00000"/>
                </a:solidFill>
              </a:rPr>
              <a:t>FlowLayout</a:t>
            </a:r>
            <a:r>
              <a:rPr lang="en-IN" dirty="0" smtClean="0">
                <a:solidFill>
                  <a:schemeClr val="bg1"/>
                </a:solidFill>
              </a:rPr>
              <a:t> is a class </a:t>
            </a:r>
            <a:r>
              <a:rPr lang="en-IN" b="1" dirty="0" smtClean="0">
                <a:solidFill>
                  <a:srgbClr val="002060"/>
                </a:solidFill>
              </a:rPr>
              <a:t>available</a:t>
            </a:r>
            <a:r>
              <a:rPr lang="en-IN" dirty="0" smtClean="0">
                <a:solidFill>
                  <a:schemeClr val="bg1"/>
                </a:solidFill>
              </a:rPr>
              <a:t> in the package </a:t>
            </a:r>
            <a:r>
              <a:rPr lang="en-IN" b="1" dirty="0" smtClean="0">
                <a:solidFill>
                  <a:srgbClr val="7030A0"/>
                </a:solidFill>
              </a:rPr>
              <a:t>java.awt</a:t>
            </a:r>
            <a:r>
              <a:rPr lang="en-IN" dirty="0" smtClean="0">
                <a:solidFill>
                  <a:schemeClr val="bg1"/>
                </a:solidFill>
              </a:rPr>
              <a:t> and it puts the                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components </a:t>
            </a:r>
            <a:r>
              <a:rPr lang="en-IN" dirty="0" smtClean="0">
                <a:solidFill>
                  <a:schemeClr val="bg1"/>
                </a:solidFill>
              </a:rPr>
              <a:t>into the </a:t>
            </a:r>
            <a:r>
              <a:rPr lang="en-IN" b="1" dirty="0" smtClean="0">
                <a:solidFill>
                  <a:srgbClr val="058D2F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row by row </a:t>
            </a:r>
            <a:r>
              <a:rPr lang="en-IN" dirty="0" smtClean="0">
                <a:solidFill>
                  <a:schemeClr val="bg1"/>
                </a:solidFill>
              </a:rPr>
              <a:t>in the </a:t>
            </a:r>
            <a:r>
              <a:rPr lang="en-IN" b="1" dirty="0" smtClean="0">
                <a:solidFill>
                  <a:srgbClr val="002060"/>
                </a:solidFill>
              </a:rPr>
              <a:t>order</a:t>
            </a:r>
            <a:r>
              <a:rPr lang="en-IN" dirty="0" smtClean="0">
                <a:solidFill>
                  <a:schemeClr val="bg1"/>
                </a:solidFill>
              </a:rPr>
              <a:t> they are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added</a:t>
            </a:r>
            <a:r>
              <a:rPr lang="en-IN" dirty="0" smtClean="0">
                <a:solidFill>
                  <a:schemeClr val="bg1"/>
                </a:solidFill>
              </a:rPr>
              <a:t>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It </a:t>
            </a:r>
            <a:r>
              <a:rPr lang="en-IN" b="1" dirty="0" smtClean="0">
                <a:solidFill>
                  <a:srgbClr val="C00000"/>
                </a:solidFill>
              </a:rPr>
              <a:t>picks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reasonable sizes </a:t>
            </a:r>
            <a:r>
              <a:rPr lang="en-IN" dirty="0" smtClean="0">
                <a:solidFill>
                  <a:schemeClr val="bg1"/>
                </a:solidFill>
              </a:rPr>
              <a:t>for </a:t>
            </a:r>
            <a:r>
              <a:rPr lang="en-IN" b="1" dirty="0" smtClean="0">
                <a:solidFill>
                  <a:srgbClr val="002060"/>
                </a:solidFill>
              </a:rPr>
              <a:t>components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b="1" dirty="0" smtClean="0">
                <a:solidFill>
                  <a:srgbClr val="C00000"/>
                </a:solidFill>
              </a:rPr>
              <a:t>decides</a:t>
            </a:r>
            <a:r>
              <a:rPr lang="en-IN" dirty="0" smtClean="0">
                <a:solidFill>
                  <a:schemeClr val="bg1"/>
                </a:solidFill>
              </a:rPr>
              <a:t> how many </a:t>
            </a:r>
            <a:r>
              <a:rPr lang="en-IN" b="1" dirty="0" smtClean="0">
                <a:solidFill>
                  <a:srgbClr val="7030A0"/>
                </a:solidFill>
              </a:rPr>
              <a:t>rows</a:t>
            </a:r>
            <a:r>
              <a:rPr lang="en-IN" dirty="0" smtClean="0">
                <a:solidFill>
                  <a:schemeClr val="bg1"/>
                </a:solidFill>
              </a:rPr>
              <a:t> to use.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layoutArtis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2000246"/>
            <a:ext cx="2105603" cy="1781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6" y="928676"/>
            <a:ext cx="85010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java.awt.Button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java.awt.Color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java.awt.FlowLayout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class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MyButtonFrame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extends Frame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   Button b;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MyButtonFrame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setTitle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setSize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(400,400);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setLocation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(200,200);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setVisible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setBackground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Color.yellow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7620" y="1071552"/>
            <a:ext cx="52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	</a:t>
            </a: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928676"/>
            <a:ext cx="52863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	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b=new Button("Close App");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FlowLayout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fl=new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FlowLayout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setLayout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(fl);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    add(b);         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    }    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}</a:t>
            </a:r>
          </a:p>
          <a:p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000378"/>
            <a:ext cx="5234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public class Example4 {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MyButtonFrame</a:t>
            </a:r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sz="1600" b="1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MyButtonFrame</a:t>
            </a:r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02" y="1000114"/>
            <a:ext cx="2905398" cy="29053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Today’s 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0430" y="85723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+mj-lt"/>
                <a:cs typeface="Georgia"/>
              </a:rPr>
              <a:t>Introduction To Components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0430" y="1772500"/>
            <a:ext cx="353531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400" b="1" dirty="0" smtClean="0">
                <a:solidFill>
                  <a:srgbClr val="00B050"/>
                </a:solidFill>
                <a:latin typeface="+mj-lt"/>
                <a:cs typeface="Georgia"/>
              </a:rPr>
              <a:t>Creating Button</a:t>
            </a:r>
            <a:endParaRPr lang="en-IN" sz="14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8992" y="2621163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 smtClean="0">
                <a:solidFill>
                  <a:srgbClr val="002060"/>
                </a:solidFill>
              </a:rPr>
              <a:t>Adding Button To Frame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01630" y="3286130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90120" y="328613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0292" y="3478419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Developing AWT Based Application in Java</a:t>
            </a:r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Adding Components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To make </a:t>
            </a:r>
            <a:r>
              <a:rPr lang="en-IN" b="1" dirty="0" smtClean="0">
                <a:solidFill>
                  <a:srgbClr val="7030A0"/>
                </a:solidFill>
              </a:rPr>
              <a:t>our Frame </a:t>
            </a:r>
            <a:r>
              <a:rPr lang="en-IN" dirty="0" smtClean="0">
                <a:solidFill>
                  <a:schemeClr val="bg1"/>
                </a:solidFill>
              </a:rPr>
              <a:t>look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functional</a:t>
            </a:r>
            <a:r>
              <a:rPr lang="en-IN" dirty="0" smtClean="0"/>
              <a:t> , </a:t>
            </a:r>
            <a:r>
              <a:rPr lang="en-IN" dirty="0" smtClean="0">
                <a:solidFill>
                  <a:schemeClr val="bg1"/>
                </a:solidFill>
              </a:rPr>
              <a:t>we must </a:t>
            </a:r>
            <a:r>
              <a:rPr lang="en-IN" b="1" dirty="0" smtClean="0">
                <a:solidFill>
                  <a:srgbClr val="058D2F"/>
                </a:solidFill>
              </a:rPr>
              <a:t>add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other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GUI elements </a:t>
            </a:r>
            <a:r>
              <a:rPr lang="en-IN" dirty="0" smtClean="0">
                <a:solidFill>
                  <a:schemeClr val="bg1"/>
                </a:solidFill>
              </a:rPr>
              <a:t>to it.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doing that </a:t>
            </a:r>
            <a:r>
              <a:rPr lang="en-US" dirty="0" smtClean="0">
                <a:solidFill>
                  <a:schemeClr val="bg1"/>
                </a:solidFill>
              </a:rPr>
              <a:t>we must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clearly understand </a:t>
            </a:r>
            <a:r>
              <a:rPr lang="en-US" b="1" dirty="0" smtClean="0">
                <a:solidFill>
                  <a:srgbClr val="002060"/>
                </a:solidFill>
              </a:rPr>
              <a:t>2 terminologies </a:t>
            </a:r>
            <a:r>
              <a:rPr lang="en-US" dirty="0" smtClean="0"/>
              <a:t>: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Component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 And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 Container</a:t>
            </a:r>
            <a:endParaRPr lang="en-IN" b="1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What Are Components ?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A</a:t>
            </a:r>
            <a:r>
              <a:rPr lang="en-IN" dirty="0" smtClean="0"/>
              <a:t> </a:t>
            </a:r>
            <a:r>
              <a:rPr lang="en-IN" b="1" dirty="0" smtClean="0">
                <a:solidFill>
                  <a:srgbClr val="C00000"/>
                </a:solidFill>
              </a:rPr>
              <a:t>component</a:t>
            </a:r>
            <a:r>
              <a:rPr lang="en-IN" dirty="0" smtClean="0"/>
              <a:t> </a:t>
            </a:r>
            <a:r>
              <a:rPr lang="en-IN" dirty="0" smtClean="0">
                <a:solidFill>
                  <a:schemeClr val="bg1"/>
                </a:solidFill>
              </a:rPr>
              <a:t>is 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fundamental UI object </a:t>
            </a:r>
            <a:r>
              <a:rPr lang="en-IN" dirty="0" smtClean="0">
                <a:solidFill>
                  <a:schemeClr val="bg1"/>
                </a:solidFill>
              </a:rPr>
              <a:t>in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Java.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Everything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we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see on the display </a:t>
            </a:r>
            <a:r>
              <a:rPr lang="en-IN" dirty="0" smtClean="0">
                <a:solidFill>
                  <a:schemeClr val="bg1"/>
                </a:solidFill>
              </a:rPr>
              <a:t>in a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58D2F"/>
                </a:solidFill>
              </a:rPr>
              <a:t>Java application </a:t>
            </a:r>
            <a:r>
              <a:rPr lang="en-IN" dirty="0" smtClean="0">
                <a:solidFill>
                  <a:schemeClr val="bg1"/>
                </a:solidFill>
              </a:rPr>
              <a:t>is a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component.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</a:rPr>
              <a:t>This includes </a:t>
            </a:r>
            <a:r>
              <a:rPr lang="en-IN" dirty="0" smtClean="0">
                <a:solidFill>
                  <a:schemeClr val="bg1"/>
                </a:solidFill>
              </a:rPr>
              <a:t>things like </a:t>
            </a:r>
            <a:r>
              <a:rPr lang="en-IN" b="1" dirty="0" smtClean="0">
                <a:solidFill>
                  <a:srgbClr val="002060"/>
                </a:solidFill>
              </a:rPr>
              <a:t>labels</a:t>
            </a:r>
            <a:r>
              <a:rPr lang="en-IN" dirty="0" smtClean="0"/>
              <a:t> ,</a:t>
            </a:r>
            <a:r>
              <a:rPr lang="en-IN" b="1" dirty="0" smtClean="0">
                <a:solidFill>
                  <a:srgbClr val="002060"/>
                </a:solidFill>
              </a:rPr>
              <a:t>buttons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2060"/>
                </a:solidFill>
              </a:rPr>
              <a:t>checkboxes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2060"/>
                </a:solidFill>
              </a:rPr>
              <a:t>scrollbars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2060"/>
                </a:solidFill>
              </a:rPr>
              <a:t>lists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2060"/>
                </a:solidFill>
              </a:rPr>
              <a:t>menus</a:t>
            </a:r>
            <a:r>
              <a:rPr lang="en-IN" dirty="0" smtClean="0"/>
              <a:t>, </a:t>
            </a:r>
            <a:r>
              <a:rPr lang="en-IN" dirty="0" smtClean="0">
                <a:solidFill>
                  <a:schemeClr val="bg1"/>
                </a:solidFill>
              </a:rPr>
              <a:t>and </a:t>
            </a:r>
          </a:p>
          <a:p>
            <a:pPr>
              <a:buClr>
                <a:schemeClr val="bg1"/>
              </a:buClr>
            </a:pPr>
            <a:r>
              <a:rPr lang="en-IN" dirty="0" smtClean="0"/>
              <a:t>  </a:t>
            </a:r>
            <a:r>
              <a:rPr lang="en-IN" b="1" dirty="0" smtClean="0">
                <a:solidFill>
                  <a:srgbClr val="002060"/>
                </a:solidFill>
              </a:rPr>
              <a:t>text fields</a:t>
            </a:r>
            <a:r>
              <a:rPr lang="en-IN" dirty="0" smtClean="0"/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8" name="Picture 7" descr="AWT_Coun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3000378"/>
            <a:ext cx="5643602" cy="16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What Are Containers ?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r>
              <a:rPr lang="en-IN" dirty="0" smtClean="0">
                <a:solidFill>
                  <a:schemeClr val="bg1"/>
                </a:solidFill>
              </a:rPr>
              <a:t>To be used, a </a:t>
            </a:r>
            <a:r>
              <a:rPr lang="en-IN" b="1" dirty="0" smtClean="0">
                <a:solidFill>
                  <a:srgbClr val="002060"/>
                </a:solidFill>
              </a:rPr>
              <a:t>component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usually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must be placed </a:t>
            </a:r>
            <a:r>
              <a:rPr lang="en-IN" dirty="0" smtClean="0">
                <a:solidFill>
                  <a:schemeClr val="bg1"/>
                </a:solidFill>
              </a:rPr>
              <a:t>in a</a:t>
            </a:r>
            <a:r>
              <a:rPr lang="en-IN" dirty="0" smtClean="0"/>
              <a:t> </a:t>
            </a:r>
            <a:r>
              <a:rPr lang="en-IN" b="1" dirty="0" smtClean="0">
                <a:solidFill>
                  <a:srgbClr val="7030A0"/>
                </a:solidFill>
              </a:rPr>
              <a:t>container</a:t>
            </a:r>
            <a:r>
              <a:rPr lang="en-IN" i="1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like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Frame 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b="1" dirty="0" smtClean="0">
              <a:solidFill>
                <a:srgbClr val="7030A0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b="1" dirty="0" smtClean="0">
              <a:solidFill>
                <a:srgbClr val="7030A0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b="1" dirty="0" smtClean="0">
                <a:solidFill>
                  <a:srgbClr val="7030A0"/>
                </a:solidFill>
              </a:rPr>
              <a:t>Container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objects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group components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58D2F"/>
                </a:solidFill>
              </a:rPr>
              <a:t>arrange them for display </a:t>
            </a:r>
            <a:r>
              <a:rPr lang="en-IN" dirty="0" smtClean="0">
                <a:solidFill>
                  <a:schemeClr val="bg1"/>
                </a:solidFill>
              </a:rPr>
              <a:t>on a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particular </a:t>
            </a:r>
          </a:p>
          <a:p>
            <a:pPr>
              <a:buClr>
                <a:schemeClr val="bg1"/>
              </a:buClr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display device.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 descr="AWT_Coun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3000378"/>
            <a:ext cx="5643602" cy="16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The Button Component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94138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b="1" dirty="0" smtClean="0">
                <a:solidFill>
                  <a:srgbClr val="7030A0"/>
                </a:solidFill>
              </a:rPr>
              <a:t>Button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is a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component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that has a </a:t>
            </a:r>
            <a:r>
              <a:rPr lang="en-IN" b="1" dirty="0" smtClean="0">
                <a:solidFill>
                  <a:srgbClr val="002060"/>
                </a:solidFill>
              </a:rPr>
              <a:t>text/title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and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generates </a:t>
            </a:r>
            <a:r>
              <a:rPr lang="en-IN" dirty="0" smtClean="0">
                <a:solidFill>
                  <a:schemeClr val="bg1"/>
                </a:solidFill>
              </a:rPr>
              <a:t>an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58D2F"/>
                </a:solidFill>
              </a:rPr>
              <a:t>event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when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pressed.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Button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Java language </a:t>
            </a:r>
            <a:r>
              <a:rPr lang="en-US" dirty="0" smtClean="0">
                <a:solidFill>
                  <a:schemeClr val="bg1"/>
                </a:solidFill>
              </a:rPr>
              <a:t>provides us a class called </a:t>
            </a:r>
            <a:r>
              <a:rPr lang="en-US" b="1" dirty="0" smtClean="0">
                <a:solidFill>
                  <a:srgbClr val="C00000"/>
                </a:solidFill>
              </a:rPr>
              <a:t>Button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available in   the package </a:t>
            </a:r>
            <a:r>
              <a:rPr lang="en-US" b="1" dirty="0" smtClean="0">
                <a:solidFill>
                  <a:srgbClr val="7030A0"/>
                </a:solidFill>
              </a:rPr>
              <a:t>java.awt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The Button Component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94138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b="1" u="sng" dirty="0" smtClean="0">
                <a:solidFill>
                  <a:srgbClr val="002060"/>
                </a:solidFill>
              </a:rPr>
              <a:t>Constructors of Button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IN" b="1" i="1" dirty="0" smtClean="0"/>
          </a:p>
          <a:p>
            <a:endParaRPr lang="en-IN" b="1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1785932"/>
          <a:ext cx="8358246" cy="207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/>
                <a:gridCol w="4179123"/>
              </a:tblGrid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FFFF"/>
                          </a:solidFill>
                        </a:rPr>
                        <a:t>Constructor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9050" marR="19050" marT="19050" marB="19050" anchor="ctr"/>
                </a:tc>
              </a:tr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b="1"/>
                        <a:t>public Button()</a:t>
                      </a:r>
                      <a:endParaRPr lang="en-IN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Creates a button with no text on it.</a:t>
                      </a:r>
                    </a:p>
                  </a:txBody>
                  <a:tcPr marL="19050" marR="19050" marT="19050" marB="19050" anchor="ctr"/>
                </a:tc>
              </a:tr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b="1"/>
                        <a:t>public Button(String text)</a:t>
                      </a:r>
                      <a:endParaRPr lang="en-IN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Creates a button with a text on it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The Button Component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94138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b="1" u="sng" dirty="0" smtClean="0">
                <a:solidFill>
                  <a:srgbClr val="002060"/>
                </a:solidFill>
              </a:rPr>
              <a:t>Methods of Button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IN" b="1" i="1" dirty="0" smtClean="0"/>
          </a:p>
          <a:p>
            <a:endParaRPr lang="en-IN" b="1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1785932"/>
          <a:ext cx="8358246" cy="276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4"/>
                <a:gridCol w="3857652"/>
              </a:tblGrid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FFFFFF"/>
                          </a:solidFill>
                        </a:rPr>
                        <a:t>Method Name</a:t>
                      </a:r>
                      <a:endParaRPr lang="en-IN" dirty="0">
                        <a:solidFill>
                          <a:srgbClr val="FFFFFF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9050" marR="19050" marT="19050" marB="19050" anchor="ctr"/>
                </a:tc>
              </a:tr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public void </a:t>
                      </a:r>
                      <a:r>
                        <a:rPr lang="en-IN" b="1" dirty="0" err="1" smtClean="0"/>
                        <a:t>setLabel</a:t>
                      </a:r>
                      <a:r>
                        <a:rPr lang="en-IN" b="1" dirty="0" smtClean="0"/>
                        <a:t>(String </a:t>
                      </a:r>
                      <a:r>
                        <a:rPr lang="en-IN" b="1" dirty="0" err="1" smtClean="0"/>
                        <a:t>str</a:t>
                      </a:r>
                      <a:r>
                        <a:rPr lang="en-IN" b="1" dirty="0" smtClean="0"/>
                        <a:t>)</a:t>
                      </a:r>
                      <a:endParaRPr lang="en-IN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Sets a String text on button.</a:t>
                      </a:r>
                    </a:p>
                  </a:txBody>
                  <a:tcPr marL="19050" marR="19050" marT="19050" marB="19050" anchor="ctr"/>
                </a:tc>
              </a:tr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public String </a:t>
                      </a:r>
                      <a:r>
                        <a:rPr lang="en-IN" b="1" dirty="0" err="1"/>
                        <a:t>getLabel</a:t>
                      </a:r>
                      <a:r>
                        <a:rPr lang="en-IN" b="1" dirty="0"/>
                        <a:t>()</a:t>
                      </a:r>
                      <a:endParaRPr lang="en-IN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Gets the String text of this button.</a:t>
                      </a:r>
                    </a:p>
                  </a:txBody>
                  <a:tcPr marL="19050" marR="19050" marT="19050" marB="19050" anchor="ctr"/>
                </a:tc>
              </a:tr>
              <a:tr h="690567">
                <a:tc>
                  <a:txBody>
                    <a:bodyPr/>
                    <a:lstStyle/>
                    <a:p>
                      <a:pPr algn="l"/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addActionListener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l)</a:t>
                      </a:r>
                      <a:endParaRPr lang="en-IN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the specified action listener to receive action events from this button.</a:t>
                      </a:r>
                      <a:endParaRPr lang="en-IN" dirty="0"/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200" b="1" dirty="0" smtClean="0"/>
              <a:t>How To Add A Button On Frame ?</a:t>
            </a:r>
            <a:endParaRPr lang="ko-KR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b="1" dirty="0" smtClean="0">
                <a:solidFill>
                  <a:srgbClr val="002060"/>
                </a:solidFill>
              </a:rPr>
              <a:t>Following</a:t>
            </a:r>
            <a:r>
              <a:rPr lang="en-US" dirty="0" smtClean="0">
                <a:solidFill>
                  <a:schemeClr val="bg1"/>
                </a:solidFill>
              </a:rPr>
              <a:t> are the </a:t>
            </a:r>
            <a:r>
              <a:rPr lang="en-US" b="1" dirty="0" smtClean="0">
                <a:solidFill>
                  <a:srgbClr val="C00000"/>
                </a:solidFill>
              </a:rPr>
              <a:t>steps needed </a:t>
            </a:r>
            <a:r>
              <a:rPr lang="en-US" dirty="0" smtClean="0">
                <a:solidFill>
                  <a:schemeClr val="bg1"/>
                </a:solidFill>
              </a:rPr>
              <a:t>to add a </a:t>
            </a:r>
            <a:r>
              <a:rPr lang="en-US" b="1" dirty="0" smtClean="0">
                <a:solidFill>
                  <a:srgbClr val="7030A0"/>
                </a:solidFill>
              </a:rPr>
              <a:t>Button</a:t>
            </a:r>
            <a:r>
              <a:rPr lang="en-US" dirty="0" smtClean="0">
                <a:solidFill>
                  <a:schemeClr val="bg1"/>
                </a:solidFill>
              </a:rPr>
              <a:t> on the </a:t>
            </a:r>
            <a:r>
              <a:rPr lang="en-US" b="1" dirty="0" smtClean="0">
                <a:solidFill>
                  <a:srgbClr val="058D2F"/>
                </a:solidFill>
              </a:rPr>
              <a:t>Frame:</a:t>
            </a:r>
          </a:p>
          <a:p>
            <a:endParaRPr lang="en-US" sz="16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</a:rPr>
              <a:t>Create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b="1" dirty="0" smtClean="0">
                <a:solidFill>
                  <a:srgbClr val="C00000"/>
                </a:solidFill>
              </a:rPr>
              <a:t>Button</a:t>
            </a:r>
            <a:r>
              <a:rPr lang="en-US" sz="1600" dirty="0" smtClean="0">
                <a:solidFill>
                  <a:schemeClr val="bg1"/>
                </a:solidFill>
              </a:rPr>
              <a:t> object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7030A0"/>
                </a:solidFill>
              </a:rPr>
              <a:t>Set</a:t>
            </a:r>
            <a:r>
              <a:rPr lang="en-US" sz="1600" dirty="0" smtClean="0">
                <a:solidFill>
                  <a:schemeClr val="bg1"/>
                </a:solidFill>
              </a:rPr>
              <a:t> the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layout</a:t>
            </a:r>
            <a:r>
              <a:rPr lang="en-US" sz="1600" dirty="0" smtClean="0">
                <a:solidFill>
                  <a:schemeClr val="bg1"/>
                </a:solidFill>
              </a:rPr>
              <a:t> of the </a:t>
            </a:r>
            <a:r>
              <a:rPr lang="en-US" sz="1600" b="1" dirty="0" smtClean="0">
                <a:solidFill>
                  <a:srgbClr val="058D2F"/>
                </a:solidFill>
              </a:rPr>
              <a:t>Frame</a:t>
            </a:r>
            <a:r>
              <a:rPr lang="en-US" sz="1600" dirty="0" smtClean="0">
                <a:solidFill>
                  <a:schemeClr val="bg1"/>
                </a:solidFill>
              </a:rPr>
              <a:t> to </a:t>
            </a:r>
            <a:r>
              <a:rPr lang="en-US" sz="1600" b="1" dirty="0" err="1" smtClean="0">
                <a:solidFill>
                  <a:srgbClr val="7030A0"/>
                </a:solidFill>
              </a:rPr>
              <a:t>FlowLayout</a:t>
            </a:r>
            <a:r>
              <a:rPr lang="en-US" sz="1600" dirty="0" smtClean="0">
                <a:solidFill>
                  <a:schemeClr val="bg1"/>
                </a:solidFill>
              </a:rPr>
              <a:t> by calling its method </a:t>
            </a:r>
            <a:r>
              <a:rPr lang="en-US" sz="1600" b="1" dirty="0" err="1" smtClean="0">
                <a:solidFill>
                  <a:srgbClr val="C00000"/>
                </a:solidFill>
              </a:rPr>
              <a:t>setLayout</a:t>
            </a:r>
            <a:r>
              <a:rPr lang="en-US" sz="1600" b="1" dirty="0" smtClean="0">
                <a:solidFill>
                  <a:srgbClr val="C00000"/>
                </a:solidFill>
              </a:rPr>
              <a:t>()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rgbClr val="058D2F"/>
                </a:solidFill>
              </a:rPr>
              <a:t>passing it </a:t>
            </a:r>
            <a:r>
              <a:rPr lang="en-US" sz="1600" dirty="0" smtClean="0">
                <a:solidFill>
                  <a:schemeClr val="bg1"/>
                </a:solidFill>
              </a:rPr>
              <a:t>the       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sz="1600" dirty="0" smtClean="0">
                <a:solidFill>
                  <a:schemeClr val="bg1"/>
                </a:solidFill>
              </a:rPr>
              <a:t> of the class </a:t>
            </a:r>
            <a:r>
              <a:rPr lang="en-US" sz="1600" b="1" dirty="0" err="1" smtClean="0">
                <a:solidFill>
                  <a:srgbClr val="002060"/>
                </a:solidFill>
              </a:rPr>
              <a:t>FlowLayout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rgbClr val="002060"/>
                </a:solidFill>
              </a:rPr>
              <a:t>Finally</a:t>
            </a:r>
            <a:r>
              <a:rPr lang="en-US" sz="1600" dirty="0" smtClean="0">
                <a:solidFill>
                  <a:schemeClr val="bg1"/>
                </a:solidFill>
              </a:rPr>
              <a:t> add the </a:t>
            </a:r>
            <a:r>
              <a:rPr lang="en-US" sz="1600" b="1" dirty="0" smtClean="0">
                <a:solidFill>
                  <a:srgbClr val="C00000"/>
                </a:solidFill>
              </a:rPr>
              <a:t>Button</a:t>
            </a:r>
            <a:r>
              <a:rPr lang="en-US" sz="1600" dirty="0" smtClean="0">
                <a:solidFill>
                  <a:schemeClr val="bg1"/>
                </a:solidFill>
              </a:rPr>
              <a:t> to the </a:t>
            </a:r>
            <a:r>
              <a:rPr lang="en-US" sz="1600" b="1" dirty="0" smtClean="0">
                <a:solidFill>
                  <a:srgbClr val="7030A0"/>
                </a:solidFill>
              </a:rPr>
              <a:t>Frame</a:t>
            </a:r>
            <a:r>
              <a:rPr lang="en-US" sz="1600" dirty="0" smtClean="0">
                <a:solidFill>
                  <a:schemeClr val="bg1"/>
                </a:solidFill>
              </a:rPr>
              <a:t> by calling the </a:t>
            </a:r>
            <a:r>
              <a:rPr lang="en-US" sz="1600" b="1" dirty="0" smtClean="0">
                <a:solidFill>
                  <a:srgbClr val="C00000"/>
                </a:solidFill>
              </a:rPr>
              <a:t>add() </a:t>
            </a:r>
            <a:r>
              <a:rPr lang="en-US" sz="1600" dirty="0" smtClean="0">
                <a:solidFill>
                  <a:schemeClr val="bg1"/>
                </a:solidFill>
              </a:rPr>
              <a:t>method of </a:t>
            </a:r>
            <a:r>
              <a:rPr lang="en-US" sz="1600" b="1" dirty="0" smtClean="0">
                <a:solidFill>
                  <a:srgbClr val="058D2F"/>
                </a:solidFill>
              </a:rPr>
              <a:t>Frame</a:t>
            </a:r>
            <a:r>
              <a:rPr lang="en-US" sz="1600" dirty="0" smtClean="0">
                <a:solidFill>
                  <a:schemeClr val="bg1"/>
                </a:solidFill>
              </a:rPr>
              <a:t> object and </a:t>
            </a:r>
            <a:r>
              <a:rPr lang="en-US" sz="1600" b="1" dirty="0" smtClean="0">
                <a:solidFill>
                  <a:srgbClr val="7030A0"/>
                </a:solidFill>
              </a:rPr>
              <a:t>passing it</a:t>
            </a:r>
            <a:r>
              <a:rPr lang="en-US" sz="1600" dirty="0" smtClean="0">
                <a:solidFill>
                  <a:schemeClr val="bg1"/>
                </a:solidFill>
              </a:rPr>
              <a:t>      the </a:t>
            </a:r>
            <a:r>
              <a:rPr lang="en-US" sz="1600" b="1" dirty="0" smtClean="0">
                <a:solidFill>
                  <a:srgbClr val="C00000"/>
                </a:solidFill>
              </a:rPr>
              <a:t>Button</a:t>
            </a:r>
            <a:r>
              <a:rPr lang="en-US" sz="1600" dirty="0" smtClean="0">
                <a:solidFill>
                  <a:schemeClr val="bg1"/>
                </a:solidFill>
              </a:rPr>
              <a:t> object as </a:t>
            </a:r>
            <a:r>
              <a:rPr lang="en-US" sz="1600" b="1" dirty="0" smtClean="0">
                <a:solidFill>
                  <a:srgbClr val="002060"/>
                </a:solidFill>
              </a:rPr>
              <a:t>argument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421</Words>
  <Application>Microsoft Office PowerPoint</Application>
  <PresentationFormat>On-screen Show (16:9)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</cp:lastModifiedBy>
  <cp:revision>204</cp:revision>
  <dcterms:created xsi:type="dcterms:W3CDTF">2016-12-05T23:26:54Z</dcterms:created>
  <dcterms:modified xsi:type="dcterms:W3CDTF">2020-10-08T08:14:38Z</dcterms:modified>
</cp:coreProperties>
</file>