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63" r:id="rId5"/>
    <p:sldId id="349" r:id="rId6"/>
    <p:sldId id="354" r:id="rId7"/>
    <p:sldId id="350" r:id="rId8"/>
    <p:sldId id="351" r:id="rId9"/>
    <p:sldId id="355" r:id="rId10"/>
    <p:sldId id="356" r:id="rId11"/>
    <p:sldId id="352" r:id="rId12"/>
    <p:sldId id="358" r:id="rId13"/>
    <p:sldId id="359" r:id="rId14"/>
    <p:sldId id="360" r:id="rId15"/>
    <p:sldId id="361" r:id="rId16"/>
    <p:sldId id="362" r:id="rId17"/>
    <p:sldId id="26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D2F"/>
    <a:srgbClr val="08E64D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806" y="91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3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3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3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2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80268" y="2947030"/>
            <a:ext cx="3363434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3600" b="1" dirty="0">
                <a:solidFill>
                  <a:srgbClr val="FFC000"/>
                </a:solidFill>
              </a:rPr>
              <a:t>Lecture-3</a:t>
            </a:r>
            <a:endParaRPr lang="en-US" altLang="ko-KR" sz="3600" dirty="0">
              <a:solidFill>
                <a:srgbClr val="FFC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14678" y="2285998"/>
            <a:ext cx="5857916" cy="500066"/>
          </a:xfrm>
        </p:spPr>
        <p:txBody>
          <a:bodyPr/>
          <a:lstStyle/>
          <a:p>
            <a:r>
              <a:rPr lang="en-US" sz="4000" dirty="0">
                <a:latin typeface="Georgia(Body)"/>
              </a:rPr>
              <a:t>JAVA PROJECT BATCH</a:t>
            </a:r>
          </a:p>
          <a:p>
            <a:r>
              <a:rPr lang="en-US" b="1" dirty="0">
                <a:solidFill>
                  <a:srgbClr val="002060"/>
                </a:solidFill>
                <a:latin typeface="Georgia(Body)"/>
              </a:rPr>
              <a:t>GUI Programming</a:t>
            </a:r>
          </a:p>
          <a:p>
            <a:endParaRPr lang="en-IN" sz="4000" dirty="0">
              <a:latin typeface="Georgia(Body)"/>
            </a:endParaRPr>
          </a:p>
        </p:txBody>
      </p:sp>
      <p:pic>
        <p:nvPicPr>
          <p:cNvPr id="12" name="Picture 11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13" name="Picture 12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00114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IN" sz="17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sca.gui.awt.examples</a:t>
            </a:r>
            <a:r>
              <a:rPr lang="en-IN" sz="17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7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7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java.awt.Button</a:t>
            </a:r>
            <a:r>
              <a:rPr lang="en-IN" sz="17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7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7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java.awt.Color</a:t>
            </a:r>
            <a:r>
              <a:rPr lang="en-IN" sz="17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7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7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java.awt.FlowLayout</a:t>
            </a:r>
            <a:r>
              <a:rPr lang="en-IN" sz="17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7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7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java.awt.Frame</a:t>
            </a:r>
            <a:r>
              <a:rPr lang="en-IN" sz="17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7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7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lang="en-IN" sz="17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7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7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java.awt.event.ActionListener</a:t>
            </a:r>
            <a:r>
              <a:rPr lang="en-IN" sz="17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7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class MyButtonFrame2 extends Frame</a:t>
            </a:r>
          </a:p>
          <a:p>
            <a:r>
              <a:rPr lang="en-IN" sz="17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sz="17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Button b;</a:t>
            </a:r>
          </a:p>
          <a:p>
            <a:r>
              <a:rPr lang="en-IN" sz="17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7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public MyButtonFrame2()</a:t>
            </a:r>
          </a:p>
          <a:p>
            <a:r>
              <a:rPr lang="en-IN" sz="17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IN" sz="17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7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setTitle</a:t>
            </a:r>
            <a:r>
              <a:rPr lang="en-IN" sz="17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sz="17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Sachin's</a:t>
            </a:r>
            <a:r>
              <a:rPr lang="en-IN" sz="17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Frame");</a:t>
            </a:r>
          </a:p>
          <a:p>
            <a:r>
              <a:rPr lang="en-IN" sz="17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7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setSize</a:t>
            </a:r>
            <a:r>
              <a:rPr lang="en-IN" sz="17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(400,400);</a:t>
            </a:r>
          </a:p>
          <a:p>
            <a:r>
              <a:rPr lang="en-IN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00114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             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setLocation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(200,200);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setVisible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(true);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setBackground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Color.yellow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b=new Button("Close App");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FlowLayout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fl=new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FlowLayout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setLayout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(fl);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add(b);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CloseFrame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cf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CloseFrame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b.addActionListener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cf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}  </a:t>
            </a:r>
          </a:p>
          <a:p>
            <a:r>
              <a:rPr lang="en-I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I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I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5984" y="3723511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Event source </a:t>
            </a:r>
          </a:p>
          <a:p>
            <a:r>
              <a:rPr lang="en-IN" b="1" dirty="0">
                <a:solidFill>
                  <a:srgbClr val="FFFF00"/>
                </a:solidFill>
              </a:rPr>
              <a:t>object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350044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+mj-lt"/>
                <a:cs typeface="Georgia"/>
              </a:rPr>
              <a:t>Event Listener </a:t>
            </a:r>
            <a:r>
              <a:rPr lang="en-IN" b="1" dirty="0">
                <a:solidFill>
                  <a:srgbClr val="FFFF00"/>
                </a:solidFill>
                <a:latin typeface="+mj-lt"/>
                <a:cs typeface="Georgia"/>
              </a:rPr>
              <a:t>Obj</a:t>
            </a:r>
            <a:r>
              <a:rPr lang="en-IN" b="1" spc="4" dirty="0">
                <a:solidFill>
                  <a:srgbClr val="FFFF00"/>
                </a:solidFill>
                <a:latin typeface="+mj-lt"/>
                <a:cs typeface="Georgia"/>
              </a:rPr>
              <a:t>e</a:t>
            </a:r>
            <a:r>
              <a:rPr lang="en-IN" b="1" dirty="0">
                <a:solidFill>
                  <a:srgbClr val="FFFF00"/>
                </a:solidFill>
                <a:latin typeface="+mj-lt"/>
                <a:cs typeface="Georgia"/>
              </a:rPr>
              <a:t>ct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42976" y="3500444"/>
            <a:ext cx="1285884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3714744" y="3500444"/>
            <a:ext cx="857256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00114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IN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CloseFrame</a:t>
            </a:r>
            <a:r>
              <a:rPr lang="en-I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implements </a:t>
            </a:r>
            <a:r>
              <a:rPr lang="en-IN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ActionListener</a:t>
            </a:r>
            <a:endParaRPr lang="en-IN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actionPerformed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ActionEvent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e) 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System.exit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(0);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I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} 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2198" y="1357304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Name of the Event</a:t>
            </a:r>
          </a:p>
          <a:p>
            <a:r>
              <a:rPr lang="en-US" b="1" dirty="0">
                <a:solidFill>
                  <a:srgbClr val="FFFF00"/>
                </a:solidFill>
              </a:rPr>
              <a:t>interface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86314" y="1285866"/>
            <a:ext cx="1357322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00114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public class Example5 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MyButtonFrame2 </a:t>
            </a:r>
            <a:r>
              <a:rPr lang="en-IN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fr</a:t>
            </a:r>
            <a:r>
              <a:rPr lang="en-IN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=new MyButtonFrame2();</a:t>
            </a:r>
          </a:p>
          <a:p>
            <a:r>
              <a:rPr lang="en-IN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IN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I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Assignment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0011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• </a:t>
            </a:r>
            <a:r>
              <a:rPr lang="en-IN" b="1" dirty="0">
                <a:solidFill>
                  <a:srgbClr val="7030A0"/>
                </a:solidFill>
              </a:rPr>
              <a:t>Design a Frame </a:t>
            </a:r>
            <a:r>
              <a:rPr lang="en-IN" dirty="0">
                <a:solidFill>
                  <a:schemeClr val="bg1"/>
                </a:solidFill>
              </a:rPr>
              <a:t>which </a:t>
            </a:r>
            <a:r>
              <a:rPr lang="en-IN" b="1" dirty="0">
                <a:solidFill>
                  <a:srgbClr val="C00000"/>
                </a:solidFill>
              </a:rPr>
              <a:t>contains</a:t>
            </a:r>
            <a:r>
              <a:rPr lang="en-IN" dirty="0">
                <a:solidFill>
                  <a:schemeClr val="bg1"/>
                </a:solidFill>
              </a:rPr>
              <a:t> a </a:t>
            </a:r>
            <a:r>
              <a:rPr lang="en-IN" b="1" dirty="0">
                <a:solidFill>
                  <a:srgbClr val="002060"/>
                </a:solidFill>
              </a:rPr>
              <a:t>button</a:t>
            </a:r>
            <a:r>
              <a:rPr lang="en-IN" dirty="0">
                <a:solidFill>
                  <a:schemeClr val="bg1"/>
                </a:solidFill>
              </a:rPr>
              <a:t> titled </a:t>
            </a:r>
            <a:r>
              <a:rPr lang="en-IN" b="1" dirty="0">
                <a:solidFill>
                  <a:srgbClr val="FFFF00"/>
                </a:solidFill>
              </a:rPr>
              <a:t>Change </a:t>
            </a:r>
            <a:r>
              <a:rPr lang="en-IN" b="1" dirty="0" err="1">
                <a:solidFill>
                  <a:srgbClr val="FFFF00"/>
                </a:solidFill>
              </a:rPr>
              <a:t>Color</a:t>
            </a:r>
            <a:r>
              <a:rPr lang="en-IN" b="1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and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whenever</a:t>
            </a:r>
            <a:r>
              <a:rPr lang="en-IN" dirty="0">
                <a:solidFill>
                  <a:schemeClr val="bg1"/>
                </a:solidFill>
              </a:rPr>
              <a:t> the </a:t>
            </a:r>
          </a:p>
          <a:p>
            <a:r>
              <a:rPr lang="en-IN" b="1" dirty="0">
                <a:solidFill>
                  <a:srgbClr val="002060"/>
                </a:solidFill>
              </a:rPr>
              <a:t>  user clicks on it</a:t>
            </a:r>
            <a:r>
              <a:rPr lang="en-IN" dirty="0">
                <a:solidFill>
                  <a:schemeClr val="bg1"/>
                </a:solidFill>
              </a:rPr>
              <a:t>, the </a:t>
            </a:r>
            <a:r>
              <a:rPr lang="en-IN" b="1" dirty="0">
                <a:solidFill>
                  <a:srgbClr val="058D2F"/>
                </a:solidFill>
              </a:rPr>
              <a:t>background </a:t>
            </a:r>
            <a:r>
              <a:rPr lang="en-IN" b="1" dirty="0" err="1">
                <a:solidFill>
                  <a:srgbClr val="058D2F"/>
                </a:solidFill>
              </a:rPr>
              <a:t>color</a:t>
            </a:r>
            <a:r>
              <a:rPr lang="en-IN" b="1" dirty="0">
                <a:solidFill>
                  <a:srgbClr val="058D2F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of the </a:t>
            </a:r>
            <a:r>
              <a:rPr lang="en-IN" b="1" dirty="0">
                <a:solidFill>
                  <a:srgbClr val="C00000"/>
                </a:solidFill>
              </a:rPr>
              <a:t>Frame</a:t>
            </a:r>
            <a:r>
              <a:rPr lang="en-IN" dirty="0">
                <a:solidFill>
                  <a:schemeClr val="bg1"/>
                </a:solidFill>
              </a:rPr>
              <a:t> should become </a:t>
            </a:r>
            <a:r>
              <a:rPr lang="en-IN" b="1" dirty="0">
                <a:solidFill>
                  <a:srgbClr val="FFFF00"/>
                </a:solidFill>
              </a:rPr>
              <a:t>Yellow</a:t>
            </a:r>
            <a:r>
              <a:rPr lang="en-IN" dirty="0">
                <a:solidFill>
                  <a:schemeClr val="bg1"/>
                </a:solidFill>
              </a:rPr>
              <a:t>. </a:t>
            </a:r>
          </a:p>
          <a:p>
            <a:r>
              <a:rPr lang="en-IN" dirty="0">
                <a:solidFill>
                  <a:schemeClr val="bg1"/>
                </a:solidFill>
              </a:rPr>
              <a:t>  </a:t>
            </a:r>
            <a:r>
              <a:rPr lang="en-IN" b="1" dirty="0">
                <a:solidFill>
                  <a:srgbClr val="002060"/>
                </a:solidFill>
              </a:rPr>
              <a:t>Originally</a:t>
            </a:r>
            <a:r>
              <a:rPr lang="en-IN" dirty="0">
                <a:solidFill>
                  <a:schemeClr val="bg1"/>
                </a:solidFill>
              </a:rPr>
              <a:t> the </a:t>
            </a:r>
            <a:r>
              <a:rPr lang="en-IN" b="1" dirty="0">
                <a:solidFill>
                  <a:srgbClr val="C00000"/>
                </a:solidFill>
              </a:rPr>
              <a:t>Frame</a:t>
            </a:r>
            <a:r>
              <a:rPr lang="en-IN" dirty="0">
                <a:solidFill>
                  <a:schemeClr val="bg1"/>
                </a:solidFill>
              </a:rPr>
              <a:t> should have </a:t>
            </a:r>
            <a:r>
              <a:rPr lang="en-IN" b="1" dirty="0">
                <a:solidFill>
                  <a:schemeClr val="bg1"/>
                </a:solidFill>
              </a:rPr>
              <a:t>White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b="1" dirty="0">
                <a:solidFill>
                  <a:srgbClr val="058D2F"/>
                </a:solidFill>
              </a:rPr>
              <a:t>background </a:t>
            </a:r>
            <a:r>
              <a:rPr lang="en-IN" b="1" dirty="0" err="1">
                <a:solidFill>
                  <a:srgbClr val="058D2F"/>
                </a:solidFill>
              </a:rPr>
              <a:t>color</a:t>
            </a:r>
            <a:r>
              <a:rPr lang="en-IN" b="1" dirty="0">
                <a:solidFill>
                  <a:srgbClr val="058D2F"/>
                </a:solidFill>
              </a:rPr>
              <a:t>.</a:t>
            </a:r>
          </a:p>
          <a:p>
            <a:endParaRPr lang="en-IN" dirty="0"/>
          </a:p>
        </p:txBody>
      </p:sp>
      <p:pic>
        <p:nvPicPr>
          <p:cNvPr id="8" name="Picture 7" descr="output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000246"/>
            <a:ext cx="2976836" cy="2571768"/>
          </a:xfrm>
          <a:prstGeom prst="rect">
            <a:avLst/>
          </a:prstGeom>
        </p:spPr>
      </p:pic>
      <p:pic>
        <p:nvPicPr>
          <p:cNvPr id="9" name="Picture 8" descr="output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942" y="2000246"/>
            <a:ext cx="2976836" cy="2548208"/>
          </a:xfrm>
          <a:prstGeom prst="rect">
            <a:avLst/>
          </a:prstGeom>
        </p:spPr>
      </p:pic>
      <p:sp>
        <p:nvSpPr>
          <p:cNvPr id="10" name="Notched Right Arrow 9"/>
          <p:cNvSpPr/>
          <p:nvPr/>
        </p:nvSpPr>
        <p:spPr>
          <a:xfrm>
            <a:off x="3500430" y="3000378"/>
            <a:ext cx="1357322" cy="142876"/>
          </a:xfrm>
          <a:prstGeom prst="notch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357554" y="257175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After Clicking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5000" dirty="0"/>
              <a:t>Thank you</a:t>
            </a:r>
            <a:endParaRPr lang="ko-KR" altLang="en-US" sz="5000" dirty="0"/>
          </a:p>
        </p:txBody>
      </p:sp>
      <p:grpSp>
        <p:nvGrpSpPr>
          <p:cNvPr id="4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7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Picture 26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28" name="Picture 27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-1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Today’s Agenda</a:t>
            </a:r>
          </a:p>
        </p:txBody>
      </p:sp>
      <p:grpSp>
        <p:nvGrpSpPr>
          <p:cNvPr id="4" name="Group 5"/>
          <p:cNvGrpSpPr/>
          <p:nvPr/>
        </p:nvGrpSpPr>
        <p:grpSpPr>
          <a:xfrm>
            <a:off x="3101630" y="714362"/>
            <a:ext cx="5256584" cy="500066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642924"/>
            <a:ext cx="51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28992" y="784750"/>
            <a:ext cx="485778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IN" sz="1400" b="1" dirty="0">
                <a:solidFill>
                  <a:srgbClr val="C00000"/>
                </a:solidFill>
                <a:latin typeface="+mj-lt"/>
                <a:cs typeface="Georgia"/>
              </a:rPr>
              <a:t>Event Handling</a:t>
            </a:r>
            <a:r>
              <a:rPr lang="en-IN" sz="1400" b="1" dirty="0">
                <a:solidFill>
                  <a:srgbClr val="FF0000"/>
                </a:solidFill>
                <a:latin typeface="+mj-lt"/>
                <a:cs typeface="Georgia"/>
              </a:rPr>
              <a:t> </a:t>
            </a:r>
            <a:r>
              <a:rPr lang="en-IN" sz="1400" b="1" dirty="0">
                <a:latin typeface="+mj-lt"/>
                <a:cs typeface="Georgia"/>
              </a:rPr>
              <a:t>in Java</a:t>
            </a:r>
          </a:p>
        </p:txBody>
      </p:sp>
      <p:pic>
        <p:nvPicPr>
          <p:cNvPr id="33" name="Picture 32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34" name="Picture 3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0142" y="410046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22"/>
          <p:cNvGrpSpPr/>
          <p:nvPr/>
        </p:nvGrpSpPr>
        <p:grpSpPr>
          <a:xfrm>
            <a:off x="3101630" y="1428742"/>
            <a:ext cx="5256584" cy="500066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101630" y="1385822"/>
            <a:ext cx="51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98782" y="1486748"/>
            <a:ext cx="485778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IN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Georgia"/>
              </a:rPr>
              <a:t>Event,</a:t>
            </a:r>
            <a:r>
              <a:rPr lang="en-IN" sz="1400" b="1" dirty="0">
                <a:solidFill>
                  <a:srgbClr val="C00000"/>
                </a:solidFill>
                <a:latin typeface="+mj-lt"/>
                <a:cs typeface="Georgia"/>
              </a:rPr>
              <a:t> </a:t>
            </a:r>
            <a:r>
              <a:rPr lang="en-IN" sz="1400" b="1" dirty="0">
                <a:solidFill>
                  <a:srgbClr val="002060"/>
                </a:solidFill>
                <a:latin typeface="+mj-lt"/>
                <a:cs typeface="Georgia"/>
              </a:rPr>
              <a:t>Event Source </a:t>
            </a:r>
            <a:r>
              <a:rPr lang="en-IN" sz="1400" b="1" dirty="0">
                <a:latin typeface="+mj-lt"/>
                <a:cs typeface="Georgia"/>
              </a:rPr>
              <a:t>and</a:t>
            </a:r>
            <a:r>
              <a:rPr lang="en-IN" sz="1400" b="1" dirty="0">
                <a:solidFill>
                  <a:srgbClr val="FF0000"/>
                </a:solidFill>
                <a:latin typeface="+mj-lt"/>
                <a:cs typeface="Georgia"/>
              </a:rPr>
              <a:t> </a:t>
            </a:r>
            <a:r>
              <a:rPr lang="en-IN" sz="1400" b="1" dirty="0">
                <a:solidFill>
                  <a:srgbClr val="7030A0"/>
                </a:solidFill>
                <a:latin typeface="+mj-lt"/>
                <a:cs typeface="Georgia"/>
              </a:rPr>
              <a:t>Event Listeners</a:t>
            </a:r>
          </a:p>
        </p:txBody>
      </p:sp>
      <p:grpSp>
        <p:nvGrpSpPr>
          <p:cNvPr id="7" name="Group 31"/>
          <p:cNvGrpSpPr/>
          <p:nvPr/>
        </p:nvGrpSpPr>
        <p:grpSpPr>
          <a:xfrm>
            <a:off x="3101630" y="2143122"/>
            <a:ext cx="5256584" cy="500066"/>
            <a:chOff x="3131840" y="1491630"/>
            <a:chExt cx="5256584" cy="576064"/>
          </a:xfrm>
        </p:grpSpPr>
        <p:sp>
          <p:nvSpPr>
            <p:cNvPr id="35" name="Rectangle 3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Right Triangle 35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101630" y="1785932"/>
            <a:ext cx="51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98782" y="2201128"/>
            <a:ext cx="485778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IN" sz="1400" b="1" dirty="0">
                <a:solidFill>
                  <a:schemeClr val="tx2"/>
                </a:solidFill>
                <a:cs typeface="Georgia"/>
              </a:rPr>
              <a:t>Listener interfaces</a:t>
            </a:r>
            <a:endParaRPr lang="en-IN" sz="1400" b="1" dirty="0">
              <a:cs typeface="Georgia"/>
            </a:endParaRPr>
          </a:p>
        </p:txBody>
      </p:sp>
      <p:grpSp>
        <p:nvGrpSpPr>
          <p:cNvPr id="8" name="Group 41"/>
          <p:cNvGrpSpPr/>
          <p:nvPr/>
        </p:nvGrpSpPr>
        <p:grpSpPr>
          <a:xfrm>
            <a:off x="3101630" y="2857502"/>
            <a:ext cx="5256584" cy="500066"/>
            <a:chOff x="3131840" y="1491630"/>
            <a:chExt cx="5256584" cy="576064"/>
          </a:xfrm>
        </p:grpSpPr>
        <p:sp>
          <p:nvSpPr>
            <p:cNvPr id="43" name="Rectangle 4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Right Triangle 4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101630" y="2071684"/>
            <a:ext cx="51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98782" y="2915508"/>
            <a:ext cx="485778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IN" sz="1400" b="1" dirty="0">
                <a:solidFill>
                  <a:srgbClr val="0070C0"/>
                </a:solidFill>
                <a:cs typeface="Georgia"/>
              </a:rPr>
              <a:t>Exercise</a:t>
            </a:r>
          </a:p>
        </p:txBody>
      </p:sp>
      <p:grpSp>
        <p:nvGrpSpPr>
          <p:cNvPr id="9" name="Group 46"/>
          <p:cNvGrpSpPr/>
          <p:nvPr/>
        </p:nvGrpSpPr>
        <p:grpSpPr>
          <a:xfrm>
            <a:off x="3101630" y="3500444"/>
            <a:ext cx="5256584" cy="500066"/>
            <a:chOff x="3131840" y="1491630"/>
            <a:chExt cx="5256584" cy="576064"/>
          </a:xfrm>
        </p:grpSpPr>
        <p:sp>
          <p:nvSpPr>
            <p:cNvPr id="48" name="Rectangle 4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Right Triangle 4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101630" y="2786064"/>
            <a:ext cx="51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98782" y="3558450"/>
            <a:ext cx="485778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IN" sz="1400" b="1" dirty="0">
                <a:solidFill>
                  <a:srgbClr val="058D2F"/>
                </a:solidFill>
                <a:cs typeface="Georgia"/>
              </a:rPr>
              <a:t>Assignment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01630" y="3429006"/>
            <a:ext cx="51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Event Handling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• </a:t>
            </a:r>
            <a:r>
              <a:rPr lang="en-IN" sz="1600" dirty="0">
                <a:solidFill>
                  <a:srgbClr val="D16248"/>
                </a:solidFill>
              </a:rPr>
              <a:t> </a:t>
            </a:r>
            <a:r>
              <a:rPr lang="en-IN" sz="1600" b="1" dirty="0">
                <a:solidFill>
                  <a:srgbClr val="7030A0"/>
                </a:solidFill>
              </a:rPr>
              <a:t>Every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b="1" dirty="0">
                <a:solidFill>
                  <a:srgbClr val="7030A0"/>
                </a:solidFill>
              </a:rPr>
              <a:t>GUI application </a:t>
            </a:r>
            <a:r>
              <a:rPr lang="en-IN" sz="1600" dirty="0">
                <a:solidFill>
                  <a:schemeClr val="bg1"/>
                </a:solidFill>
              </a:rPr>
              <a:t>allows its </a:t>
            </a:r>
            <a:r>
              <a:rPr lang="en-IN" sz="1600" b="1" dirty="0">
                <a:solidFill>
                  <a:srgbClr val="C00000"/>
                </a:solidFill>
              </a:rPr>
              <a:t>users</a:t>
            </a:r>
            <a:r>
              <a:rPr lang="en-IN" sz="1600" dirty="0">
                <a:solidFill>
                  <a:schemeClr val="bg1"/>
                </a:solidFill>
              </a:rPr>
              <a:t> to </a:t>
            </a:r>
            <a:r>
              <a:rPr lang="en-IN" sz="1600" b="1" dirty="0">
                <a:solidFill>
                  <a:srgbClr val="058D2F"/>
                </a:solidFill>
              </a:rPr>
              <a:t>interact with it </a:t>
            </a:r>
            <a:r>
              <a:rPr lang="en-IN" sz="1600" dirty="0">
                <a:solidFill>
                  <a:schemeClr val="bg1"/>
                </a:solidFill>
              </a:rPr>
              <a:t>through </a:t>
            </a:r>
            <a:r>
              <a:rPr lang="en-IN" sz="1600" b="1" dirty="0">
                <a:solidFill>
                  <a:srgbClr val="FFFF00"/>
                </a:solidFill>
              </a:rPr>
              <a:t>various devices </a:t>
            </a:r>
            <a:r>
              <a:rPr lang="en-IN" sz="1600" dirty="0">
                <a:solidFill>
                  <a:schemeClr val="bg1"/>
                </a:solidFill>
              </a:rPr>
              <a:t>like </a:t>
            </a:r>
            <a:r>
              <a:rPr lang="en-IN" sz="1600" b="1" dirty="0">
                <a:solidFill>
                  <a:srgbClr val="002060"/>
                </a:solidFill>
              </a:rPr>
              <a:t>mouse</a:t>
            </a:r>
            <a:r>
              <a:rPr lang="en-IN" sz="1600" dirty="0">
                <a:solidFill>
                  <a:schemeClr val="bg1"/>
                </a:solidFill>
              </a:rPr>
              <a:t>,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    keyboard</a:t>
            </a:r>
            <a:r>
              <a:rPr lang="en-IN" sz="1600" dirty="0">
                <a:solidFill>
                  <a:schemeClr val="bg1"/>
                </a:solidFill>
              </a:rPr>
              <a:t>, </a:t>
            </a:r>
            <a:r>
              <a:rPr lang="en-IN" sz="1600" b="1" dirty="0" err="1">
                <a:solidFill>
                  <a:srgbClr val="002060"/>
                </a:solidFill>
              </a:rPr>
              <a:t>touchpen</a:t>
            </a:r>
            <a:r>
              <a:rPr lang="en-IN" sz="1600" dirty="0">
                <a:solidFill>
                  <a:schemeClr val="bg1"/>
                </a:solidFill>
              </a:rPr>
              <a:t> etc.</a:t>
            </a:r>
          </a:p>
          <a:p>
            <a:pPr marR="5150"/>
            <a:endParaRPr lang="en-IN" sz="1600" dirty="0">
              <a:solidFill>
                <a:schemeClr val="bg1"/>
              </a:solidFill>
            </a:endParaRPr>
          </a:p>
          <a:p>
            <a:pPr marR="5150"/>
            <a:endParaRPr lang="en-IN" sz="1600" dirty="0">
              <a:solidFill>
                <a:schemeClr val="bg1"/>
              </a:solidFill>
            </a:endParaRPr>
          </a:p>
          <a:p>
            <a:pPr marR="5150"/>
            <a:r>
              <a:rPr lang="en-IN" sz="1600" dirty="0">
                <a:solidFill>
                  <a:schemeClr val="bg1"/>
                </a:solidFill>
              </a:rPr>
              <a:t>•  </a:t>
            </a:r>
            <a:r>
              <a:rPr lang="en-IN" sz="1600" b="1" dirty="0">
                <a:solidFill>
                  <a:srgbClr val="7030A0"/>
                </a:solidFill>
              </a:rPr>
              <a:t>When</a:t>
            </a:r>
            <a:r>
              <a:rPr lang="en-IN" sz="1600" dirty="0">
                <a:solidFill>
                  <a:schemeClr val="bg1"/>
                </a:solidFill>
              </a:rPr>
              <a:t> the </a:t>
            </a:r>
            <a:r>
              <a:rPr lang="en-IN" sz="1600" b="1" dirty="0">
                <a:solidFill>
                  <a:srgbClr val="C00000"/>
                </a:solidFill>
              </a:rPr>
              <a:t>user performs any action </a:t>
            </a:r>
            <a:r>
              <a:rPr lang="en-IN" sz="1600" dirty="0">
                <a:solidFill>
                  <a:schemeClr val="bg1"/>
                </a:solidFill>
              </a:rPr>
              <a:t>using any of these </a:t>
            </a:r>
            <a:r>
              <a:rPr lang="en-IN" sz="1600" b="1" dirty="0">
                <a:solidFill>
                  <a:srgbClr val="002060"/>
                </a:solidFill>
              </a:rPr>
              <a:t>devices</a:t>
            </a:r>
            <a:r>
              <a:rPr lang="en-IN" sz="1600" dirty="0">
                <a:solidFill>
                  <a:schemeClr val="bg1"/>
                </a:solidFill>
              </a:rPr>
              <a:t> then that </a:t>
            </a:r>
            <a:r>
              <a:rPr lang="en-IN" sz="1600" b="1" dirty="0">
                <a:solidFill>
                  <a:srgbClr val="058D2F"/>
                </a:solidFill>
              </a:rPr>
              <a:t>action</a:t>
            </a:r>
            <a:r>
              <a:rPr lang="en-IN" sz="1600" dirty="0">
                <a:solidFill>
                  <a:schemeClr val="bg1"/>
                </a:solidFill>
              </a:rPr>
              <a:t> is </a:t>
            </a:r>
          </a:p>
          <a:p>
            <a:pPr marR="5150"/>
            <a:r>
              <a:rPr lang="en-IN" sz="1600" dirty="0">
                <a:solidFill>
                  <a:schemeClr val="bg1"/>
                </a:solidFill>
              </a:rPr>
              <a:t>   called an </a:t>
            </a:r>
            <a:r>
              <a:rPr lang="en-IN" sz="1600" b="1" u="sng" dirty="0">
                <a:solidFill>
                  <a:srgbClr val="002060"/>
                </a:solidFill>
              </a:rPr>
              <a:t>EVENT</a:t>
            </a:r>
            <a:r>
              <a:rPr lang="en-IN" sz="1600" dirty="0">
                <a:solidFill>
                  <a:schemeClr val="bg1"/>
                </a:solidFill>
              </a:rPr>
              <a:t>. </a:t>
            </a:r>
          </a:p>
          <a:p>
            <a:pPr marR="5150"/>
            <a:endParaRPr lang="en-IN" sz="1600" dirty="0">
              <a:solidFill>
                <a:schemeClr val="bg1"/>
              </a:solidFill>
            </a:endParaRPr>
          </a:p>
          <a:p>
            <a:pPr marR="5150"/>
            <a:r>
              <a:rPr lang="en-IN" sz="1600" dirty="0">
                <a:solidFill>
                  <a:schemeClr val="bg1"/>
                </a:solidFill>
              </a:rPr>
              <a:t>  </a:t>
            </a:r>
            <a:r>
              <a:rPr lang="en-IN" sz="1600" b="1" u="sng" dirty="0">
                <a:solidFill>
                  <a:schemeClr val="tx2"/>
                </a:solidFill>
              </a:rPr>
              <a:t>For example:</a:t>
            </a:r>
          </a:p>
          <a:p>
            <a:r>
              <a:rPr lang="en-IN" sz="1600" dirty="0"/>
              <a:t>		</a:t>
            </a: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1. Clicking on a button</a:t>
            </a:r>
          </a:p>
          <a:p>
            <a:r>
              <a:rPr lang="en-US" sz="1600" b="1" dirty="0"/>
              <a:t>		</a:t>
            </a:r>
            <a:r>
              <a:rPr lang="en-US" sz="1600" b="1" dirty="0">
                <a:solidFill>
                  <a:srgbClr val="7030A0"/>
                </a:solidFill>
              </a:rPr>
              <a:t>2. </a:t>
            </a:r>
            <a:r>
              <a:rPr lang="en-IN" sz="1600" b="1" dirty="0">
                <a:solidFill>
                  <a:srgbClr val="7030A0"/>
                </a:solidFill>
              </a:rPr>
              <a:t>Moving the mouse</a:t>
            </a:r>
          </a:p>
          <a:p>
            <a:r>
              <a:rPr lang="en-US" sz="1600" b="1" dirty="0"/>
              <a:t>		</a:t>
            </a:r>
            <a:r>
              <a:rPr lang="en-US" sz="1600" b="1" dirty="0">
                <a:solidFill>
                  <a:srgbClr val="058D2F"/>
                </a:solidFill>
              </a:rPr>
              <a:t>3. T</a:t>
            </a:r>
            <a:r>
              <a:rPr lang="en-IN" sz="1600" b="1" dirty="0" err="1">
                <a:solidFill>
                  <a:srgbClr val="058D2F"/>
                </a:solidFill>
              </a:rPr>
              <a:t>yping</a:t>
            </a:r>
            <a:r>
              <a:rPr lang="en-IN" sz="1600" b="1" dirty="0">
                <a:solidFill>
                  <a:srgbClr val="058D2F"/>
                </a:solidFill>
              </a:rPr>
              <a:t> some text into a text field</a:t>
            </a:r>
          </a:p>
          <a:p>
            <a:pPr marR="5150"/>
            <a:endParaRPr lang="en-IN" sz="1600" dirty="0">
              <a:solidFill>
                <a:schemeClr val="bg1"/>
              </a:solidFill>
            </a:endParaRPr>
          </a:p>
          <a:p>
            <a:pPr marR="3300"/>
            <a:endParaRPr lang="en-IN" sz="1600" dirty="0">
              <a:solidFill>
                <a:schemeClr val="bg1"/>
              </a:solidFill>
            </a:endParaRPr>
          </a:p>
          <a:p>
            <a:pPr marR="3300"/>
            <a:r>
              <a:rPr lang="en-IN" sz="1600" dirty="0">
                <a:solidFill>
                  <a:schemeClr val="bg1"/>
                </a:solidFill>
              </a:rPr>
              <a:t>•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Event Handling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•  </a:t>
            </a:r>
            <a:r>
              <a:rPr lang="en-IN" sz="1600" b="1" dirty="0">
                <a:solidFill>
                  <a:srgbClr val="7030A0"/>
                </a:solidFill>
              </a:rPr>
              <a:t>As soon as </a:t>
            </a:r>
            <a:r>
              <a:rPr lang="en-IN" sz="1600" dirty="0">
                <a:solidFill>
                  <a:schemeClr val="bg1"/>
                </a:solidFill>
              </a:rPr>
              <a:t>an </a:t>
            </a:r>
            <a:r>
              <a:rPr lang="en-IN" sz="1600" b="1" dirty="0">
                <a:solidFill>
                  <a:srgbClr val="C00000"/>
                </a:solidFill>
              </a:rPr>
              <a:t>event occurs </a:t>
            </a:r>
            <a:r>
              <a:rPr lang="en-IN" sz="1600" dirty="0">
                <a:solidFill>
                  <a:schemeClr val="bg1"/>
                </a:solidFill>
              </a:rPr>
              <a:t>the </a:t>
            </a:r>
            <a:r>
              <a:rPr lang="en-IN" sz="1600" b="1" dirty="0">
                <a:solidFill>
                  <a:srgbClr val="058D2F"/>
                </a:solidFill>
              </a:rPr>
              <a:t>application</a:t>
            </a:r>
            <a:r>
              <a:rPr lang="en-IN" sz="1600" dirty="0">
                <a:solidFill>
                  <a:schemeClr val="bg1"/>
                </a:solidFill>
              </a:rPr>
              <a:t> should </a:t>
            </a:r>
            <a:r>
              <a:rPr lang="en-IN" sz="1600" b="1" dirty="0">
                <a:solidFill>
                  <a:srgbClr val="002060"/>
                </a:solidFill>
              </a:rPr>
              <a:t>respond accordingly</a:t>
            </a:r>
            <a:r>
              <a:rPr lang="en-IN" sz="1600" dirty="0">
                <a:solidFill>
                  <a:schemeClr val="bg1"/>
                </a:solidFill>
              </a:rPr>
              <a:t>.  </a:t>
            </a:r>
          </a:p>
          <a:p>
            <a:pPr>
              <a:buClr>
                <a:schemeClr val="bg1"/>
              </a:buClr>
            </a:pPr>
            <a:r>
              <a:rPr lang="en-IN" sz="1600" dirty="0">
                <a:solidFill>
                  <a:schemeClr val="bg1"/>
                </a:solidFill>
              </a:rPr>
              <a:t>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   </a:t>
            </a:r>
            <a:r>
              <a:rPr lang="en-IN" sz="1600" b="1" dirty="0">
                <a:solidFill>
                  <a:srgbClr val="7030A0"/>
                </a:solidFill>
              </a:rPr>
              <a:t>Any such response </a:t>
            </a:r>
            <a:r>
              <a:rPr lang="en-IN" sz="1600" dirty="0">
                <a:solidFill>
                  <a:schemeClr val="bg1"/>
                </a:solidFill>
              </a:rPr>
              <a:t>by  an </a:t>
            </a:r>
            <a:r>
              <a:rPr lang="en-IN" sz="1600" b="1" dirty="0">
                <a:solidFill>
                  <a:srgbClr val="C00000"/>
                </a:solidFill>
              </a:rPr>
              <a:t>application</a:t>
            </a:r>
            <a:r>
              <a:rPr lang="en-IN" sz="1600" dirty="0">
                <a:solidFill>
                  <a:schemeClr val="bg1"/>
                </a:solidFill>
              </a:rPr>
              <a:t> is </a:t>
            </a:r>
            <a:r>
              <a:rPr lang="en-IN" sz="1600" b="1" dirty="0">
                <a:solidFill>
                  <a:srgbClr val="002060"/>
                </a:solidFill>
              </a:rPr>
              <a:t>programmed by a programmer </a:t>
            </a:r>
            <a:r>
              <a:rPr lang="en-IN" sz="1600" dirty="0">
                <a:solidFill>
                  <a:schemeClr val="bg1"/>
                </a:solidFill>
              </a:rPr>
              <a:t>and is known as </a:t>
            </a:r>
          </a:p>
          <a:p>
            <a:pPr>
              <a:buClr>
                <a:schemeClr val="bg1"/>
              </a:buClr>
            </a:pPr>
            <a:r>
              <a:rPr lang="en-IN" sz="1600" dirty="0">
                <a:solidFill>
                  <a:schemeClr val="bg1"/>
                </a:solidFill>
              </a:rPr>
              <a:t>   </a:t>
            </a:r>
            <a:r>
              <a:rPr lang="en-IN" sz="1600" b="1" u="sng" dirty="0">
                <a:solidFill>
                  <a:schemeClr val="accent6">
                    <a:lumMod val="50000"/>
                  </a:schemeClr>
                </a:solidFill>
              </a:rPr>
              <a:t>EVENT HANDLING.</a:t>
            </a:r>
          </a:p>
          <a:p>
            <a:pPr>
              <a:buClr>
                <a:schemeClr val="bg1"/>
              </a:buClr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600" b="1" u="sng" dirty="0">
                <a:solidFill>
                  <a:schemeClr val="tx2"/>
                </a:solidFill>
              </a:rPr>
              <a:t>For example:</a:t>
            </a:r>
            <a:endParaRPr lang="en-IN" sz="1600" b="1" u="sng" dirty="0">
              <a:solidFill>
                <a:schemeClr val="tx2"/>
              </a:solidFill>
            </a:endParaRPr>
          </a:p>
          <a:p>
            <a:pPr marR="3300"/>
            <a:endParaRPr lang="en-IN" sz="1600" dirty="0">
              <a:solidFill>
                <a:srgbClr val="000000"/>
              </a:solidFill>
            </a:endParaRPr>
          </a:p>
          <a:p>
            <a:pPr marR="3300"/>
            <a:r>
              <a:rPr lang="en-IN" sz="1600" dirty="0">
                <a:solidFill>
                  <a:schemeClr val="bg1"/>
                </a:solidFill>
              </a:rPr>
              <a:t>  </a:t>
            </a:r>
            <a:r>
              <a:rPr lang="en-IN" sz="1600" b="1" dirty="0">
                <a:solidFill>
                  <a:srgbClr val="7030A0"/>
                </a:solidFill>
              </a:rPr>
              <a:t>When</a:t>
            </a:r>
            <a:r>
              <a:rPr lang="en-IN" sz="1600" dirty="0">
                <a:solidFill>
                  <a:schemeClr val="bg1"/>
                </a:solidFill>
              </a:rPr>
              <a:t> an </a:t>
            </a:r>
            <a:r>
              <a:rPr lang="en-IN" sz="1600" b="1" dirty="0">
                <a:solidFill>
                  <a:srgbClr val="C00000"/>
                </a:solidFill>
              </a:rPr>
              <a:t>user clicks on play button </a:t>
            </a:r>
            <a:r>
              <a:rPr lang="en-IN" sz="1600" dirty="0">
                <a:solidFill>
                  <a:schemeClr val="bg1"/>
                </a:solidFill>
              </a:rPr>
              <a:t>in the </a:t>
            </a:r>
            <a:r>
              <a:rPr lang="en-IN" sz="1600" b="1" dirty="0">
                <a:solidFill>
                  <a:srgbClr val="002060"/>
                </a:solidFill>
              </a:rPr>
              <a:t>media player</a:t>
            </a:r>
            <a:r>
              <a:rPr lang="en-IN" sz="1600" dirty="0">
                <a:solidFill>
                  <a:schemeClr val="bg1"/>
                </a:solidFill>
              </a:rPr>
              <a:t> the </a:t>
            </a: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song starts  playing</a:t>
            </a:r>
            <a:r>
              <a:rPr lang="en-IN" sz="1600" dirty="0">
                <a:solidFill>
                  <a:schemeClr val="bg1"/>
                </a:solidFill>
              </a:rPr>
              <a:t>,</a:t>
            </a:r>
          </a:p>
          <a:p>
            <a:pPr marR="3300"/>
            <a:r>
              <a:rPr lang="en-IN" sz="1600" dirty="0">
                <a:solidFill>
                  <a:schemeClr val="bg1"/>
                </a:solidFill>
              </a:rPr>
              <a:t>   the </a:t>
            </a:r>
            <a:r>
              <a:rPr lang="en-IN" sz="1600" b="1" dirty="0">
                <a:solidFill>
                  <a:srgbClr val="C00000"/>
                </a:solidFill>
              </a:rPr>
              <a:t>user drags volume control </a:t>
            </a:r>
            <a:r>
              <a:rPr lang="en-IN" sz="1600" dirty="0">
                <a:solidFill>
                  <a:schemeClr val="bg1"/>
                </a:solidFill>
              </a:rPr>
              <a:t>and </a:t>
            </a: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accordingly volume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changes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Java’s Model Of Event Handling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• 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To </a:t>
            </a:r>
            <a:r>
              <a:rPr lang="en-IN" b="1" dirty="0">
                <a:solidFill>
                  <a:srgbClr val="C00000"/>
                </a:solidFill>
              </a:rPr>
              <a:t>understand event handling in Java</a:t>
            </a:r>
            <a:r>
              <a:rPr lang="en-IN" dirty="0">
                <a:solidFill>
                  <a:schemeClr val="bg1"/>
                </a:solidFill>
              </a:rPr>
              <a:t>, we </a:t>
            </a:r>
            <a:r>
              <a:rPr lang="en-IN" b="1" dirty="0">
                <a:solidFill>
                  <a:srgbClr val="7030A0"/>
                </a:solidFill>
              </a:rPr>
              <a:t>need</a:t>
            </a:r>
            <a:r>
              <a:rPr lang="en-IN" dirty="0">
                <a:solidFill>
                  <a:schemeClr val="bg1"/>
                </a:solidFill>
              </a:rPr>
              <a:t> to </a:t>
            </a:r>
            <a:r>
              <a:rPr lang="en-IN" b="1" dirty="0">
                <a:solidFill>
                  <a:srgbClr val="C00000"/>
                </a:solidFill>
              </a:rPr>
              <a:t>understand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 important </a:t>
            </a:r>
          </a:p>
          <a:p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</a:t>
            </a:r>
            <a:r>
              <a:rPr lang="en-IN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terminologies: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b="1" u="sng" dirty="0">
                <a:solidFill>
                  <a:srgbClr val="002060"/>
                </a:solidFill>
              </a:rPr>
              <a:t>Event</a:t>
            </a:r>
            <a:r>
              <a:rPr lang="en-IN" dirty="0">
                <a:solidFill>
                  <a:schemeClr val="bg1"/>
                </a:solidFill>
              </a:rPr>
              <a:t>:- </a:t>
            </a:r>
            <a:r>
              <a:rPr lang="en-IN" b="1" dirty="0">
                <a:solidFill>
                  <a:srgbClr val="C00000"/>
                </a:solidFill>
              </a:rPr>
              <a:t>Any action performed by the user </a:t>
            </a:r>
            <a:r>
              <a:rPr lang="en-IN" dirty="0">
                <a:solidFill>
                  <a:schemeClr val="bg1"/>
                </a:solidFill>
              </a:rPr>
              <a:t>on the </a:t>
            </a:r>
            <a:r>
              <a:rPr lang="en-IN" b="1" dirty="0">
                <a:solidFill>
                  <a:srgbClr val="7030A0"/>
                </a:solidFill>
              </a:rPr>
              <a:t>application</a:t>
            </a:r>
            <a:r>
              <a:rPr lang="en-IN" dirty="0">
                <a:solidFill>
                  <a:schemeClr val="bg1"/>
                </a:solidFill>
              </a:rPr>
              <a:t> is an </a:t>
            </a:r>
            <a:r>
              <a:rPr lang="en-IN" b="1" dirty="0">
                <a:solidFill>
                  <a:srgbClr val="002060"/>
                </a:solidFill>
              </a:rPr>
              <a:t>event</a:t>
            </a:r>
            <a:r>
              <a:rPr lang="en-IN" dirty="0">
                <a:solidFill>
                  <a:schemeClr val="bg1"/>
                </a:solidFill>
              </a:rPr>
              <a:t>. </a:t>
            </a:r>
          </a:p>
          <a:p>
            <a:pPr marL="342900" indent="-342900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en-IN" b="1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342900" indent="-342900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en-IN" b="1" u="sng" dirty="0">
                <a:solidFill>
                  <a:schemeClr val="accent4">
                    <a:lumMod val="75000"/>
                  </a:schemeClr>
                </a:solidFill>
              </a:rPr>
              <a:t>Examples: </a:t>
            </a:r>
            <a:r>
              <a:rPr lang="en-IN" b="1" dirty="0">
                <a:solidFill>
                  <a:srgbClr val="FFFF00"/>
                </a:solidFill>
              </a:rPr>
              <a:t>clicking a button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dragging mouse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b="1" dirty="0">
                <a:solidFill>
                  <a:srgbClr val="058D2F"/>
                </a:solidFill>
              </a:rPr>
              <a:t>typing through a keyboard </a:t>
            </a:r>
            <a:r>
              <a:rPr lang="en-IN" dirty="0">
                <a:solidFill>
                  <a:schemeClr val="bg1"/>
                </a:solidFill>
              </a:rPr>
              <a:t>etc.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IN" dirty="0"/>
          </a:p>
          <a:p>
            <a:pPr marL="342900" indent="-342900">
              <a:buAutoNum type="arabicPeriod" startAt="2"/>
            </a:pPr>
            <a:r>
              <a:rPr lang="en-IN" b="1" u="sng" dirty="0">
                <a:solidFill>
                  <a:srgbClr val="002060"/>
                </a:solidFill>
              </a:rPr>
              <a:t>Event Source</a:t>
            </a:r>
            <a:r>
              <a:rPr lang="en-IN" dirty="0">
                <a:solidFill>
                  <a:schemeClr val="bg1"/>
                </a:solidFill>
              </a:rPr>
              <a:t>:- </a:t>
            </a:r>
            <a:r>
              <a:rPr lang="en-IN" b="1" dirty="0">
                <a:solidFill>
                  <a:srgbClr val="C00000"/>
                </a:solidFill>
              </a:rPr>
              <a:t>Event Sources  </a:t>
            </a:r>
            <a:r>
              <a:rPr lang="en-IN" dirty="0">
                <a:solidFill>
                  <a:schemeClr val="bg1"/>
                </a:solidFill>
              </a:rPr>
              <a:t>are those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GUI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Components</a:t>
            </a:r>
            <a:r>
              <a:rPr lang="en-IN" dirty="0">
                <a:solidFill>
                  <a:schemeClr val="bg1"/>
                </a:solidFill>
              </a:rPr>
              <a:t> whose </a:t>
            </a:r>
            <a:r>
              <a:rPr lang="en-IN" b="1" dirty="0">
                <a:solidFill>
                  <a:srgbClr val="7030A0"/>
                </a:solidFill>
              </a:rPr>
              <a:t>interaction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342900" indent="-342900"/>
            <a:r>
              <a:rPr lang="en-IN" dirty="0">
                <a:solidFill>
                  <a:schemeClr val="bg1"/>
                </a:solidFill>
              </a:rPr>
              <a:t>    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with the user </a:t>
            </a:r>
            <a:r>
              <a:rPr lang="en-IN" dirty="0">
                <a:solidFill>
                  <a:schemeClr val="bg1"/>
                </a:solidFill>
              </a:rPr>
              <a:t>causes </a:t>
            </a:r>
            <a:r>
              <a:rPr lang="en-IN" b="1" dirty="0">
                <a:solidFill>
                  <a:srgbClr val="7030A0"/>
                </a:solidFill>
              </a:rPr>
              <a:t>something to happen.</a:t>
            </a:r>
          </a:p>
          <a:p>
            <a:pPr marL="342900" indent="-342900"/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IN" b="1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  </a:t>
            </a:r>
            <a:r>
              <a:rPr lang="en-IN" b="1" u="sng" dirty="0">
                <a:solidFill>
                  <a:schemeClr val="accent4">
                    <a:lumMod val="75000"/>
                  </a:schemeClr>
                </a:solidFill>
              </a:rPr>
              <a:t>Examples: </a:t>
            </a:r>
            <a:r>
              <a:rPr lang="en-IN" b="1" dirty="0">
                <a:solidFill>
                  <a:srgbClr val="FFFF00"/>
                </a:solidFill>
              </a:rPr>
              <a:t>button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text field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b="1" dirty="0">
                <a:solidFill>
                  <a:srgbClr val="058D2F"/>
                </a:solidFill>
              </a:rPr>
              <a:t>frame </a:t>
            </a:r>
            <a:r>
              <a:rPr lang="en-IN" dirty="0">
                <a:solidFill>
                  <a:schemeClr val="bg1"/>
                </a:solidFill>
              </a:rPr>
              <a:t>etc.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Event Handling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IN" sz="1600" b="1" u="sng" dirty="0">
                <a:solidFill>
                  <a:srgbClr val="002060"/>
                </a:solidFill>
              </a:rPr>
              <a:t>Event Listener:-</a:t>
            </a:r>
          </a:p>
          <a:p>
            <a:pPr marL="342900" indent="-342900"/>
            <a:endParaRPr lang="en-IN" sz="1600" b="1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  </a:t>
            </a:r>
            <a:r>
              <a:rPr lang="en-IN" sz="1600" b="1" dirty="0">
                <a:solidFill>
                  <a:srgbClr val="7030A0"/>
                </a:solidFill>
              </a:rPr>
              <a:t>As soon as </a:t>
            </a:r>
            <a:r>
              <a:rPr lang="en-IN" sz="1600" dirty="0">
                <a:solidFill>
                  <a:schemeClr val="bg1"/>
                </a:solidFill>
              </a:rPr>
              <a:t>an </a:t>
            </a:r>
            <a:r>
              <a:rPr lang="en-IN" sz="1600" b="1" dirty="0">
                <a:solidFill>
                  <a:srgbClr val="C00000"/>
                </a:solidFill>
              </a:rPr>
              <a:t>event occurs</a:t>
            </a:r>
            <a:r>
              <a:rPr lang="en-IN" sz="1600" dirty="0">
                <a:solidFill>
                  <a:schemeClr val="bg1"/>
                </a:solidFill>
              </a:rPr>
              <a:t>, </a:t>
            </a:r>
            <a:r>
              <a:rPr lang="en-IN" sz="1600" b="1" dirty="0">
                <a:solidFill>
                  <a:srgbClr val="002060"/>
                </a:solidFill>
              </a:rPr>
              <a:t>Java automatically invokes </a:t>
            </a:r>
            <a:r>
              <a:rPr lang="en-IN" sz="1600" dirty="0">
                <a:solidFill>
                  <a:schemeClr val="bg1"/>
                </a:solidFill>
              </a:rPr>
              <a:t>a </a:t>
            </a:r>
            <a:r>
              <a:rPr lang="en-IN" sz="1600" b="1" dirty="0">
                <a:solidFill>
                  <a:srgbClr val="058D2F"/>
                </a:solidFill>
              </a:rPr>
              <a:t>specific method</a:t>
            </a:r>
            <a:r>
              <a:rPr lang="en-IN" sz="1600" dirty="0">
                <a:solidFill>
                  <a:schemeClr val="bg1"/>
                </a:solidFill>
              </a:rPr>
              <a:t>. </a:t>
            </a:r>
          </a:p>
          <a:p>
            <a:pPr>
              <a:buFont typeface="Arial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  So, </a:t>
            </a:r>
            <a:r>
              <a:rPr lang="en-IN" sz="1600" b="1" dirty="0">
                <a:solidFill>
                  <a:srgbClr val="C00000"/>
                </a:solidFill>
              </a:rPr>
              <a:t>the programmer </a:t>
            </a:r>
            <a:r>
              <a:rPr lang="en-IN" sz="1600" dirty="0">
                <a:solidFill>
                  <a:schemeClr val="bg1"/>
                </a:solidFill>
              </a:rPr>
              <a:t>can </a:t>
            </a:r>
            <a:r>
              <a:rPr lang="en-IN" sz="1600" b="1" dirty="0">
                <a:solidFill>
                  <a:srgbClr val="7030A0"/>
                </a:solidFill>
              </a:rPr>
              <a:t>define</a:t>
            </a:r>
            <a:r>
              <a:rPr lang="en-IN" sz="1600" dirty="0"/>
              <a:t> </a:t>
            </a:r>
            <a:r>
              <a:rPr lang="en-IN" sz="1600" dirty="0">
                <a:solidFill>
                  <a:schemeClr val="bg1"/>
                </a:solidFill>
              </a:rPr>
              <a:t>or </a:t>
            </a: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to be specific </a:t>
            </a:r>
            <a:r>
              <a:rPr lang="en-IN" sz="1600" dirty="0">
                <a:solidFill>
                  <a:schemeClr val="bg1"/>
                </a:solidFill>
              </a:rPr>
              <a:t>, </a:t>
            </a:r>
            <a:r>
              <a:rPr lang="en-IN" sz="1600" b="1" dirty="0">
                <a:solidFill>
                  <a:srgbClr val="7030A0"/>
                </a:solidFill>
              </a:rPr>
              <a:t>can override </a:t>
            </a:r>
            <a:r>
              <a:rPr lang="en-IN" sz="1600" dirty="0">
                <a:solidFill>
                  <a:schemeClr val="bg1"/>
                </a:solidFill>
              </a:rPr>
              <a:t>these </a:t>
            </a:r>
            <a:r>
              <a:rPr lang="en-IN" sz="1600" b="1" dirty="0">
                <a:solidFill>
                  <a:srgbClr val="002060"/>
                </a:solidFill>
              </a:rPr>
              <a:t>methods</a:t>
            </a:r>
            <a:r>
              <a:rPr lang="en-IN" sz="1600" dirty="0">
                <a:solidFill>
                  <a:schemeClr val="bg1"/>
                </a:solidFill>
              </a:rPr>
              <a:t> in his </a:t>
            </a:r>
            <a:r>
              <a:rPr lang="en-IN" sz="1600" b="1" dirty="0">
                <a:solidFill>
                  <a:srgbClr val="7030A0"/>
                </a:solidFill>
              </a:rPr>
              <a:t>own </a:t>
            </a:r>
          </a:p>
          <a:p>
            <a:r>
              <a:rPr lang="en-IN" sz="1600" b="1" dirty="0">
                <a:solidFill>
                  <a:srgbClr val="7030A0"/>
                </a:solidFill>
              </a:rPr>
              <a:t>   class.</a:t>
            </a:r>
          </a:p>
          <a:p>
            <a:endParaRPr lang="en-IN" sz="1600" dirty="0"/>
          </a:p>
          <a:p>
            <a:pPr>
              <a:buFont typeface="Arial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  </a:t>
            </a:r>
            <a:r>
              <a:rPr lang="en-IN" sz="1600" b="1" dirty="0">
                <a:solidFill>
                  <a:srgbClr val="058D2F"/>
                </a:solidFill>
              </a:rPr>
              <a:t>Such classes </a:t>
            </a:r>
            <a:r>
              <a:rPr lang="en-IN" sz="1600" dirty="0">
                <a:solidFill>
                  <a:schemeClr val="bg1"/>
                </a:solidFill>
              </a:rPr>
              <a:t>and </a:t>
            </a:r>
            <a:r>
              <a:rPr lang="en-IN" sz="1600" b="1" dirty="0">
                <a:solidFill>
                  <a:srgbClr val="002060"/>
                </a:solidFill>
              </a:rPr>
              <a:t>their objects </a:t>
            </a:r>
            <a:r>
              <a:rPr lang="en-IN" sz="1600" dirty="0">
                <a:solidFill>
                  <a:schemeClr val="bg1"/>
                </a:solidFill>
              </a:rPr>
              <a:t>whose </a:t>
            </a:r>
            <a:r>
              <a:rPr lang="en-IN" sz="1600" b="1" dirty="0">
                <a:solidFill>
                  <a:srgbClr val="C00000"/>
                </a:solidFill>
              </a:rPr>
              <a:t>methods</a:t>
            </a:r>
            <a:r>
              <a:rPr lang="en-IN" sz="1600" dirty="0">
                <a:solidFill>
                  <a:schemeClr val="bg1"/>
                </a:solidFill>
              </a:rPr>
              <a:t> are </a:t>
            </a:r>
            <a:r>
              <a:rPr lang="en-IN" sz="1600" b="1" dirty="0">
                <a:solidFill>
                  <a:srgbClr val="7030A0"/>
                </a:solidFill>
              </a:rPr>
              <a:t>invoked by Java </a:t>
            </a:r>
            <a:r>
              <a:rPr lang="en-IN" sz="1600" dirty="0">
                <a:solidFill>
                  <a:schemeClr val="bg1"/>
                </a:solidFill>
              </a:rPr>
              <a:t>on </a:t>
            </a: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any action </a:t>
            </a:r>
          </a:p>
          <a:p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   performed by the user</a:t>
            </a:r>
            <a:r>
              <a:rPr lang="en-IN" sz="1600" dirty="0">
                <a:solidFill>
                  <a:schemeClr val="bg1"/>
                </a:solidFill>
              </a:rPr>
              <a:t> are called</a:t>
            </a:r>
            <a:r>
              <a:rPr lang="en-IN" sz="1600" dirty="0"/>
              <a:t> </a:t>
            </a:r>
            <a:r>
              <a:rPr lang="en-IN" sz="1600" b="1" u="sng" dirty="0">
                <a:solidFill>
                  <a:srgbClr val="002060"/>
                </a:solidFill>
              </a:rPr>
              <a:t>Event Listeners.</a:t>
            </a:r>
          </a:p>
          <a:p>
            <a:endParaRPr lang="en-IN" sz="1600" dirty="0"/>
          </a:p>
          <a:p>
            <a:r>
              <a:rPr lang="en-IN" sz="1600" dirty="0">
                <a:solidFill>
                  <a:schemeClr val="bg1"/>
                </a:solidFill>
              </a:rPr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Event Handling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/>
          </a:p>
          <a:p>
            <a:pPr>
              <a:buFont typeface="Arial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  </a:t>
            </a:r>
            <a:r>
              <a:rPr lang="en-IN" sz="1600" b="1" u="sng" dirty="0">
                <a:solidFill>
                  <a:schemeClr val="tx2"/>
                </a:solidFill>
              </a:rPr>
              <a:t>For example:</a:t>
            </a:r>
          </a:p>
          <a:p>
            <a:pPr>
              <a:buFont typeface="Arial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  </a:t>
            </a:r>
            <a:r>
              <a:rPr lang="en-IN" sz="1600" b="1" dirty="0">
                <a:solidFill>
                  <a:srgbClr val="C00000"/>
                </a:solidFill>
              </a:rPr>
              <a:t>Whenever the user clicks </a:t>
            </a:r>
            <a:r>
              <a:rPr lang="en-IN" sz="1600" dirty="0">
                <a:solidFill>
                  <a:schemeClr val="bg1"/>
                </a:solidFill>
              </a:rPr>
              <a:t>a </a:t>
            </a:r>
            <a:r>
              <a:rPr lang="en-IN" sz="1600" b="1" dirty="0">
                <a:solidFill>
                  <a:srgbClr val="7030A0"/>
                </a:solidFill>
              </a:rPr>
              <a:t>button</a:t>
            </a:r>
            <a:r>
              <a:rPr lang="en-IN" sz="1600" dirty="0">
                <a:solidFill>
                  <a:schemeClr val="bg1"/>
                </a:solidFill>
              </a:rPr>
              <a:t>, then </a:t>
            </a:r>
            <a:r>
              <a:rPr lang="en-IN" sz="1600" b="1" dirty="0">
                <a:solidFill>
                  <a:srgbClr val="058D2F"/>
                </a:solidFill>
              </a:rPr>
              <a:t>Java automatically calls a method </a:t>
            </a:r>
            <a:r>
              <a:rPr lang="en-IN" sz="1600" dirty="0">
                <a:solidFill>
                  <a:schemeClr val="bg1"/>
                </a:solidFill>
              </a:rPr>
              <a:t>called</a:t>
            </a:r>
          </a:p>
          <a:p>
            <a:r>
              <a:rPr lang="en-IN" sz="1600" dirty="0"/>
              <a:t>   </a:t>
            </a:r>
            <a:r>
              <a:rPr lang="en-IN" sz="1600" b="1" u="sng" dirty="0" err="1">
                <a:solidFill>
                  <a:srgbClr val="FFFF00"/>
                </a:solidFill>
              </a:rPr>
              <a:t>actionPerformed</a:t>
            </a:r>
            <a:r>
              <a:rPr lang="en-IN" sz="1600" b="1" u="sng" dirty="0">
                <a:solidFill>
                  <a:srgbClr val="FFFF00"/>
                </a:solidFill>
              </a:rPr>
              <a:t>()</a:t>
            </a:r>
            <a:r>
              <a:rPr lang="en-IN" sz="1600" u="sng" dirty="0">
                <a:solidFill>
                  <a:srgbClr val="FFFF00"/>
                </a:solidFill>
              </a:rPr>
              <a:t>. </a:t>
            </a:r>
          </a:p>
          <a:p>
            <a:endParaRPr lang="en-IN" sz="1600" dirty="0">
              <a:solidFill>
                <a:srgbClr val="FF0000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  </a:t>
            </a:r>
            <a:r>
              <a:rPr lang="en-IN" sz="1600" b="1" dirty="0">
                <a:solidFill>
                  <a:srgbClr val="7030A0"/>
                </a:solidFill>
              </a:rPr>
              <a:t>This method </a:t>
            </a:r>
            <a:r>
              <a:rPr lang="en-IN" sz="1600" dirty="0">
                <a:solidFill>
                  <a:schemeClr val="bg1"/>
                </a:solidFill>
              </a:rPr>
              <a:t>is </a:t>
            </a: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available</a:t>
            </a:r>
            <a:r>
              <a:rPr lang="en-IN" sz="1600" dirty="0">
                <a:solidFill>
                  <a:schemeClr val="bg1"/>
                </a:solidFill>
              </a:rPr>
              <a:t> in an </a:t>
            </a:r>
            <a:r>
              <a:rPr lang="en-IN" sz="1600" b="1" dirty="0">
                <a:solidFill>
                  <a:srgbClr val="002060"/>
                </a:solidFill>
              </a:rPr>
              <a:t>interface</a:t>
            </a:r>
            <a:r>
              <a:rPr lang="en-IN" sz="1600" dirty="0">
                <a:solidFill>
                  <a:schemeClr val="bg1"/>
                </a:solidFill>
              </a:rPr>
              <a:t> called </a:t>
            </a:r>
            <a:r>
              <a:rPr lang="en-IN" sz="1600" b="1" dirty="0" err="1">
                <a:solidFill>
                  <a:srgbClr val="FFFF00"/>
                </a:solidFill>
              </a:rPr>
              <a:t>ActionListener</a:t>
            </a:r>
            <a:r>
              <a:rPr lang="en-IN" sz="1600" dirty="0">
                <a:solidFill>
                  <a:srgbClr val="FFFF00"/>
                </a:solidFill>
              </a:rPr>
              <a:t>.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  </a:t>
            </a:r>
            <a:r>
              <a:rPr lang="en-IN" sz="1600" b="1" dirty="0">
                <a:solidFill>
                  <a:srgbClr val="002060"/>
                </a:solidFill>
              </a:rPr>
              <a:t>So</a:t>
            </a:r>
            <a:r>
              <a:rPr lang="en-IN" sz="1600" dirty="0">
                <a:solidFill>
                  <a:schemeClr val="bg1"/>
                </a:solidFill>
              </a:rPr>
              <a:t>, the </a:t>
            </a:r>
            <a:r>
              <a:rPr lang="en-IN" sz="1600" b="1" dirty="0">
                <a:solidFill>
                  <a:srgbClr val="C00000"/>
                </a:solidFill>
              </a:rPr>
              <a:t>class</a:t>
            </a:r>
            <a:r>
              <a:rPr lang="en-IN" sz="1600" dirty="0">
                <a:solidFill>
                  <a:schemeClr val="bg1"/>
                </a:solidFill>
              </a:rPr>
              <a:t> which </a:t>
            </a: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inherits this interface </a:t>
            </a:r>
            <a:r>
              <a:rPr lang="en-IN" sz="1600" dirty="0">
                <a:solidFill>
                  <a:schemeClr val="bg1"/>
                </a:solidFill>
              </a:rPr>
              <a:t>and </a:t>
            </a:r>
            <a:r>
              <a:rPr lang="en-IN" sz="1600" b="1" dirty="0">
                <a:solidFill>
                  <a:srgbClr val="7030A0"/>
                </a:solidFill>
              </a:rPr>
              <a:t>overrides</a:t>
            </a:r>
            <a:r>
              <a:rPr lang="en-IN" sz="1600" dirty="0">
                <a:solidFill>
                  <a:schemeClr val="bg1"/>
                </a:solidFill>
              </a:rPr>
              <a:t> the method </a:t>
            </a:r>
            <a:r>
              <a:rPr lang="en-IN" sz="1600" b="1" dirty="0" err="1">
                <a:solidFill>
                  <a:srgbClr val="FFFF00"/>
                </a:solidFill>
              </a:rPr>
              <a:t>actionPerformed</a:t>
            </a:r>
            <a:r>
              <a:rPr lang="en-IN" sz="1600" b="1" dirty="0">
                <a:solidFill>
                  <a:srgbClr val="FFFF00"/>
                </a:solidFill>
              </a:rPr>
              <a:t>() </a:t>
            </a:r>
            <a:r>
              <a:rPr lang="en-IN" sz="1600" dirty="0">
                <a:solidFill>
                  <a:schemeClr val="bg1"/>
                </a:solidFill>
              </a:rPr>
              <a:t>will </a:t>
            </a:r>
          </a:p>
          <a:p>
            <a:pPr>
              <a:buClr>
                <a:schemeClr val="bg1"/>
              </a:buClr>
            </a:pPr>
            <a:r>
              <a:rPr lang="en-IN" sz="1600" dirty="0">
                <a:solidFill>
                  <a:schemeClr val="bg1"/>
                </a:solidFill>
              </a:rPr>
              <a:t>   be called as </a:t>
            </a:r>
            <a:r>
              <a:rPr lang="en-IN" sz="1600" b="1" u="sng" dirty="0">
                <a:solidFill>
                  <a:srgbClr val="002060"/>
                </a:solidFill>
              </a:rPr>
              <a:t>EVENT LISTENER.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  A </a:t>
            </a:r>
            <a:r>
              <a:rPr lang="en-IN" sz="1600" b="1" dirty="0">
                <a:solidFill>
                  <a:srgbClr val="058D2F"/>
                </a:solidFill>
              </a:rPr>
              <a:t>method</a:t>
            </a:r>
            <a:r>
              <a:rPr lang="en-IN" sz="1600" dirty="0">
                <a:solidFill>
                  <a:schemeClr val="bg1"/>
                </a:solidFill>
              </a:rPr>
              <a:t> which is </a:t>
            </a:r>
            <a:r>
              <a:rPr lang="en-IN" sz="1600" b="1" dirty="0">
                <a:solidFill>
                  <a:srgbClr val="002060"/>
                </a:solidFill>
              </a:rPr>
              <a:t>invoked</a:t>
            </a:r>
            <a:r>
              <a:rPr lang="en-IN" sz="1600" dirty="0">
                <a:solidFill>
                  <a:schemeClr val="bg1"/>
                </a:solidFill>
              </a:rPr>
              <a:t> by </a:t>
            </a:r>
            <a:r>
              <a:rPr lang="en-IN" sz="1600" b="1" dirty="0">
                <a:solidFill>
                  <a:srgbClr val="C00000"/>
                </a:solidFill>
              </a:rPr>
              <a:t>Java automatically </a:t>
            </a:r>
            <a:r>
              <a:rPr lang="en-IN" sz="1600" dirty="0">
                <a:solidFill>
                  <a:schemeClr val="bg1"/>
                </a:solidFill>
              </a:rPr>
              <a:t>is known as</a:t>
            </a:r>
            <a:r>
              <a:rPr lang="en-IN" sz="1600" dirty="0"/>
              <a:t> </a:t>
            </a:r>
            <a:r>
              <a:rPr lang="en-IN" sz="1600" b="1" u="sng" dirty="0">
                <a:solidFill>
                  <a:schemeClr val="accent6">
                    <a:lumMod val="50000"/>
                  </a:schemeClr>
                </a:solidFill>
              </a:rPr>
              <a:t>CALL BACK.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Event Handling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pic>
        <p:nvPicPr>
          <p:cNvPr id="8" name="Picture 7" descr="buttonClick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264" y="928676"/>
            <a:ext cx="5824942" cy="37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Exercise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0011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• </a:t>
            </a:r>
            <a:r>
              <a:rPr lang="en-IN" b="1" dirty="0">
                <a:solidFill>
                  <a:srgbClr val="7030A0"/>
                </a:solidFill>
              </a:rPr>
              <a:t>Design a Frame </a:t>
            </a:r>
            <a:r>
              <a:rPr lang="en-IN" dirty="0">
                <a:solidFill>
                  <a:schemeClr val="bg1"/>
                </a:solidFill>
              </a:rPr>
              <a:t>which </a:t>
            </a:r>
            <a:r>
              <a:rPr lang="en-IN" b="1" dirty="0">
                <a:solidFill>
                  <a:srgbClr val="C00000"/>
                </a:solidFill>
              </a:rPr>
              <a:t>contains</a:t>
            </a:r>
            <a:r>
              <a:rPr lang="en-IN" dirty="0">
                <a:solidFill>
                  <a:schemeClr val="bg1"/>
                </a:solidFill>
              </a:rPr>
              <a:t> a </a:t>
            </a:r>
            <a:r>
              <a:rPr lang="en-IN" b="1" dirty="0">
                <a:solidFill>
                  <a:srgbClr val="002060"/>
                </a:solidFill>
              </a:rPr>
              <a:t>button</a:t>
            </a:r>
            <a:r>
              <a:rPr lang="en-IN" dirty="0">
                <a:solidFill>
                  <a:schemeClr val="bg1"/>
                </a:solidFill>
              </a:rPr>
              <a:t> titled </a:t>
            </a:r>
            <a:r>
              <a:rPr lang="en-IN" b="1" dirty="0">
                <a:solidFill>
                  <a:srgbClr val="FFFF00"/>
                </a:solidFill>
              </a:rPr>
              <a:t>Close App </a:t>
            </a:r>
            <a:r>
              <a:rPr lang="en-IN" dirty="0">
                <a:solidFill>
                  <a:schemeClr val="bg1"/>
                </a:solidFill>
              </a:rPr>
              <a:t>and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whenever</a:t>
            </a:r>
            <a:r>
              <a:rPr lang="en-IN" dirty="0">
                <a:solidFill>
                  <a:schemeClr val="bg1"/>
                </a:solidFill>
              </a:rPr>
              <a:t> the </a:t>
            </a:r>
            <a:r>
              <a:rPr lang="en-IN" b="1" dirty="0">
                <a:solidFill>
                  <a:srgbClr val="002060"/>
                </a:solidFill>
              </a:rPr>
              <a:t>user</a:t>
            </a:r>
          </a:p>
          <a:p>
            <a:r>
              <a:rPr lang="en-IN" b="1" dirty="0">
                <a:solidFill>
                  <a:srgbClr val="002060"/>
                </a:solidFill>
              </a:rPr>
              <a:t>  clicks on it</a:t>
            </a:r>
            <a:r>
              <a:rPr lang="en-IN" dirty="0">
                <a:solidFill>
                  <a:schemeClr val="bg1"/>
                </a:solidFill>
              </a:rPr>
              <a:t>, the </a:t>
            </a:r>
            <a:r>
              <a:rPr lang="en-IN" b="1" dirty="0">
                <a:solidFill>
                  <a:srgbClr val="C00000"/>
                </a:solidFill>
              </a:rPr>
              <a:t>application should close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691</Words>
  <Application>Microsoft Office PowerPoint</Application>
  <PresentationFormat>On-screen Show (16:9)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Consolas</vt:lpstr>
      <vt:lpstr>Georgia(Body)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sachin kapoor</cp:lastModifiedBy>
  <cp:revision>208</cp:revision>
  <dcterms:created xsi:type="dcterms:W3CDTF">2016-12-05T23:26:54Z</dcterms:created>
  <dcterms:modified xsi:type="dcterms:W3CDTF">2020-10-09T20:14:10Z</dcterms:modified>
</cp:coreProperties>
</file>