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3"/>
  </p:notesMasterIdLst>
  <p:sldIdLst>
    <p:sldId id="256" r:id="rId4"/>
    <p:sldId id="261" r:id="rId5"/>
    <p:sldId id="327" r:id="rId6"/>
    <p:sldId id="325" r:id="rId7"/>
    <p:sldId id="324" r:id="rId8"/>
    <p:sldId id="323" r:id="rId9"/>
    <p:sldId id="322" r:id="rId10"/>
    <p:sldId id="321" r:id="rId11"/>
    <p:sldId id="320" r:id="rId12"/>
    <p:sldId id="319" r:id="rId13"/>
    <p:sldId id="318" r:id="rId14"/>
    <p:sldId id="317" r:id="rId15"/>
    <p:sldId id="316" r:id="rId16"/>
    <p:sldId id="315" r:id="rId17"/>
    <p:sldId id="314" r:id="rId18"/>
    <p:sldId id="313" r:id="rId19"/>
    <p:sldId id="312" r:id="rId20"/>
    <p:sldId id="311" r:id="rId21"/>
    <p:sldId id="310" r:id="rId22"/>
    <p:sldId id="309" r:id="rId23"/>
    <p:sldId id="308" r:id="rId24"/>
    <p:sldId id="307" r:id="rId25"/>
    <p:sldId id="306" r:id="rId26"/>
    <p:sldId id="305" r:id="rId27"/>
    <p:sldId id="331" r:id="rId28"/>
    <p:sldId id="330" r:id="rId29"/>
    <p:sldId id="303" r:id="rId30"/>
    <p:sldId id="304" r:id="rId31"/>
    <p:sldId id="262"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108" d="100"/>
          <a:sy n="108" d="100"/>
        </p:scale>
        <p:origin x="806" y="91"/>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377559-A746-4E78-8850-8A5FEAE60BB2}" type="datetimeFigureOut">
              <a:rPr lang="en-US" smtClean="0"/>
              <a:pPr/>
              <a:t>10/15/2020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7FCA7-28D0-4B08-900E-646AEC87A70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AA7FCA7-28D0-4B08-900E-646AEC87A70C}" type="slidenum">
              <a:rPr lang="en-IN" smtClean="0"/>
              <a:pPr/>
              <a:t>25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3"/>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3"/>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3"/>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2"/>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635896" y="3163054"/>
            <a:ext cx="3363434" cy="488816"/>
          </a:xfrm>
        </p:spPr>
        <p:txBody>
          <a:bodyPr/>
          <a:lstStyle/>
          <a:p>
            <a:pPr>
              <a:spcBef>
                <a:spcPts val="0"/>
              </a:spcBef>
              <a:defRPr/>
            </a:pPr>
            <a:r>
              <a:rPr lang="en-US" altLang="ko-KR" sz="4000" b="1" dirty="0">
                <a:solidFill>
                  <a:srgbClr val="FFC000"/>
                </a:solidFill>
              </a:rPr>
              <a:t>Lecture-5</a:t>
            </a:r>
            <a:endParaRPr lang="en-US" altLang="ko-KR" sz="4000" dirty="0">
              <a:solidFill>
                <a:srgbClr val="FFC000"/>
              </a:solidFill>
            </a:endParaRPr>
          </a:p>
        </p:txBody>
      </p:sp>
      <p:sp>
        <p:nvSpPr>
          <p:cNvPr id="7" name="Text Placeholder 6"/>
          <p:cNvSpPr>
            <a:spLocks noGrp="1"/>
          </p:cNvSpPr>
          <p:nvPr>
            <p:ph type="body" sz="quarter" idx="10"/>
          </p:nvPr>
        </p:nvSpPr>
        <p:spPr>
          <a:xfrm>
            <a:off x="3456384" y="1857370"/>
            <a:ext cx="6372200" cy="928694"/>
          </a:xfrm>
        </p:spPr>
        <p:txBody>
          <a:bodyPr/>
          <a:lstStyle/>
          <a:p>
            <a:r>
              <a:rPr lang="en-US" sz="4000" dirty="0">
                <a:latin typeface="Georgia(Body)"/>
              </a:rPr>
              <a:t>JAVA PROJECT BATCH</a:t>
            </a:r>
          </a:p>
          <a:p>
            <a:r>
              <a:rPr lang="en-US" sz="4000" b="1" dirty="0">
                <a:solidFill>
                  <a:srgbClr val="002060"/>
                </a:solidFill>
                <a:latin typeface="Georgia(Body)"/>
              </a:rPr>
              <a:t>GUI Programming</a:t>
            </a:r>
          </a:p>
        </p:txBody>
      </p:sp>
      <p:pic>
        <p:nvPicPr>
          <p:cNvPr id="12" name="Picture 11" descr="sca.png"/>
          <p:cNvPicPr>
            <a:picLocks noChangeAspect="1"/>
          </p:cNvPicPr>
          <p:nvPr/>
        </p:nvPicPr>
        <p:blipFill>
          <a:blip r:embed="rId2"/>
          <a:stretch>
            <a:fillRect/>
          </a:stretch>
        </p:blipFill>
        <p:spPr>
          <a:xfrm>
            <a:off x="71406" y="142858"/>
            <a:ext cx="714380" cy="714380"/>
          </a:xfrm>
          <a:prstGeom prst="rect">
            <a:avLst/>
          </a:prstGeom>
        </p:spPr>
      </p:pic>
      <p:pic>
        <p:nvPicPr>
          <p:cNvPr id="13" name="Picture 12" descr="java.png"/>
          <p:cNvPicPr>
            <a:picLocks noChangeAspect="1"/>
          </p:cNvPicPr>
          <p:nvPr/>
        </p:nvPicPr>
        <p:blipFill>
          <a:blip r:embed="rId3" cstate="print"/>
          <a:stretch>
            <a:fillRect/>
          </a:stretch>
        </p:blipFill>
        <p:spPr>
          <a:xfrm>
            <a:off x="8072462" y="-71456"/>
            <a:ext cx="1199803" cy="1071552"/>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21483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To </a:t>
            </a:r>
            <a:r>
              <a:rPr kumimoji="0" lang="en-US" sz="2000" b="0" i="0" u="none" strike="noStrike" kern="1200" cap="none" spc="0" normalizeH="0" baseline="0" noProof="0" dirty="0" err="1">
                <a:ln>
                  <a:noFill/>
                </a:ln>
                <a:solidFill>
                  <a:schemeClr val="bg1"/>
                </a:solidFill>
                <a:effectLst/>
                <a:uLnTx/>
                <a:uFillTx/>
                <a:latin typeface="+mn-lt"/>
                <a:ea typeface="+mn-ea"/>
                <a:cs typeface="+mn-cs"/>
              </a:rPr>
              <a:t>setIcon</a:t>
            </a:r>
            <a:r>
              <a:rPr kumimoji="0" lang="en-US" sz="2000" b="0" i="0" u="none" strike="noStrike" kern="1200" cap="none" spc="0" normalizeH="0" baseline="0" noProof="0" dirty="0">
                <a:ln>
                  <a:noFill/>
                </a:ln>
                <a:solidFill>
                  <a:schemeClr val="bg1"/>
                </a:solidFill>
                <a:effectLst/>
                <a:uLnTx/>
                <a:uFillTx/>
                <a:latin typeface="+mn-lt"/>
                <a:ea typeface="+mn-ea"/>
                <a:cs typeface="+mn-cs"/>
              </a:rPr>
              <a:t> on button we have two options either have design time or through runtime.</a:t>
            </a:r>
          </a:p>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sz="2000" b="1" i="0" u="sng" strike="noStrike" kern="1200" cap="none" spc="0" normalizeH="0" baseline="0" noProof="0" dirty="0">
                <a:ln>
                  <a:noFill/>
                </a:ln>
                <a:solidFill>
                  <a:schemeClr val="bg1"/>
                </a:solidFill>
                <a:effectLst/>
                <a:uLnTx/>
                <a:uFillTx/>
                <a:latin typeface="+mn-lt"/>
                <a:ea typeface="+mn-ea"/>
                <a:cs typeface="+mn-cs"/>
              </a:rPr>
              <a:t>Design Time</a:t>
            </a:r>
            <a:r>
              <a:rPr kumimoji="0" lang="en-US" sz="2000" b="0" i="0" u="sng" strike="noStrike" kern="1200" cap="none" spc="0" normalizeH="0" baseline="0" noProof="0" dirty="0">
                <a:ln>
                  <a:noFill/>
                </a:ln>
                <a:solidFill>
                  <a:schemeClr val="bg1"/>
                </a:solidFill>
                <a:effectLst/>
                <a:uLnTx/>
                <a:uFillTx/>
                <a:latin typeface="+mn-lt"/>
                <a:ea typeface="+mn-ea"/>
                <a:cs typeface="+mn-cs"/>
              </a:rPr>
              <a:t>:</a:t>
            </a:r>
            <a:r>
              <a:rPr kumimoji="0" lang="en-US" sz="2000" b="0" i="0" u="none" strike="noStrike" kern="1200" cap="none" spc="0" normalizeH="0" baseline="0" noProof="0" dirty="0">
                <a:ln>
                  <a:noFill/>
                </a:ln>
                <a:solidFill>
                  <a:schemeClr val="bg1"/>
                </a:solidFill>
                <a:effectLst/>
                <a:uLnTx/>
                <a:uFillTx/>
                <a:latin typeface="+mn-lt"/>
                <a:ea typeface="+mn-ea"/>
                <a:cs typeface="+mn-cs"/>
              </a:rPr>
              <a:t> to change the icon on design time select the button make a right click ,click on properties.</a:t>
            </a:r>
          </a:p>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sng"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sng"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1.PNG"/>
          <p:cNvPicPr>
            <a:picLocks noChangeAspect="1"/>
          </p:cNvPicPr>
          <p:nvPr/>
        </p:nvPicPr>
        <p:blipFill>
          <a:blip r:embed="rId4"/>
          <a:stretch>
            <a:fillRect/>
          </a:stretch>
        </p:blipFill>
        <p:spPr>
          <a:xfrm>
            <a:off x="2500298" y="2214560"/>
            <a:ext cx="4329746" cy="242889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4"/>
          <p:cNvSpPr txBox="1">
            <a:spLocks/>
          </p:cNvSpPr>
          <p:nvPr/>
        </p:nvSpPr>
        <p:spPr>
          <a:xfrm>
            <a:off x="142844" y="1000114"/>
            <a:ext cx="8858312" cy="3857652"/>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a:ln>
                  <a:noFill/>
                </a:ln>
                <a:solidFill>
                  <a:schemeClr val="bg1"/>
                </a:solidFill>
                <a:effectLst/>
                <a:uLnTx/>
                <a:uFillTx/>
                <a:latin typeface="+mn-lt"/>
                <a:ea typeface="+mn-ea"/>
                <a:cs typeface="+mn-cs"/>
              </a:rPr>
              <a:t>2. In the Properties window, click the Properties category and scroll to the Icon property.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6.PNG"/>
          <p:cNvPicPr>
            <a:picLocks noChangeAspect="1"/>
          </p:cNvPicPr>
          <p:nvPr/>
        </p:nvPicPr>
        <p:blipFill>
          <a:blip r:embed="rId4"/>
          <a:stretch>
            <a:fillRect/>
          </a:stretch>
        </p:blipFill>
        <p:spPr>
          <a:xfrm>
            <a:off x="1571604" y="1714494"/>
            <a:ext cx="5977687" cy="285752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3857658"/>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bg1"/>
                </a:solidFill>
                <a:effectLst/>
                <a:uLnTx/>
                <a:uFillTx/>
                <a:latin typeface="+mn-lt"/>
                <a:ea typeface="+mn-ea"/>
                <a:cs typeface="+mn-cs"/>
              </a:rPr>
              <a:t>3.Click the ellipsis (...) button.</a:t>
            </a:r>
            <a:br>
              <a:rPr kumimoji="0" lang="en-IN" sz="2000" b="0" i="0" u="none" strike="noStrike" kern="1200" cap="none" spc="0" normalizeH="0" baseline="0" noProof="0" dirty="0">
                <a:ln>
                  <a:noFill/>
                </a:ln>
                <a:solidFill>
                  <a:schemeClr val="bg1"/>
                </a:solidFill>
                <a:effectLst/>
                <a:uLnTx/>
                <a:uFillTx/>
                <a:latin typeface="+mn-lt"/>
                <a:ea typeface="+mn-ea"/>
                <a:cs typeface="+mn-cs"/>
              </a:rPr>
            </a:br>
            <a:r>
              <a:rPr kumimoji="0" lang="en-IN" sz="2000" b="0" i="0" u="none" strike="noStrike" kern="1200" cap="none" spc="0" normalizeH="0" baseline="0" noProof="0" dirty="0">
                <a:ln>
                  <a:noFill/>
                </a:ln>
                <a:solidFill>
                  <a:schemeClr val="bg1"/>
                </a:solidFill>
                <a:effectLst/>
                <a:uLnTx/>
                <a:uFillTx/>
                <a:latin typeface="+mn-lt"/>
                <a:ea typeface="+mn-ea"/>
                <a:cs typeface="+mn-cs"/>
              </a:rPr>
              <a:t>The icon property editor is displayed as below.</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7.PNG"/>
          <p:cNvPicPr>
            <a:picLocks noChangeAspect="1"/>
          </p:cNvPicPr>
          <p:nvPr/>
        </p:nvPicPr>
        <p:blipFill>
          <a:blip r:embed="rId4"/>
          <a:stretch>
            <a:fillRect/>
          </a:stretch>
        </p:blipFill>
        <p:spPr>
          <a:xfrm>
            <a:off x="1785918" y="1571618"/>
            <a:ext cx="5253724" cy="3071834"/>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071972"/>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4.</a:t>
            </a:r>
            <a:r>
              <a:rPr kumimoji="0" lang="en-IN" sz="2000" b="0" i="0" u="none" strike="noStrike" kern="1200" cap="none" spc="0" normalizeH="0" baseline="0" noProof="0" dirty="0">
                <a:ln>
                  <a:noFill/>
                </a:ln>
                <a:solidFill>
                  <a:schemeClr val="bg1"/>
                </a:solidFill>
                <a:effectLst/>
                <a:uLnTx/>
                <a:uFillTx/>
                <a:latin typeface="+mn-lt"/>
                <a:ea typeface="+mn-ea"/>
                <a:cs typeface="+mn-cs"/>
              </a:rPr>
              <a:t> In the icon property dialog box, click External Image . In the file chooser navigate to any image that is on your system that you want to use.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5.PNG"/>
          <p:cNvPicPr>
            <a:picLocks noChangeAspect="1"/>
          </p:cNvPicPr>
          <p:nvPr/>
        </p:nvPicPr>
        <p:blipFill>
          <a:blip r:embed="rId4"/>
          <a:stretch>
            <a:fillRect/>
          </a:stretch>
        </p:blipFill>
        <p:spPr>
          <a:xfrm>
            <a:off x="2000232" y="1571618"/>
            <a:ext cx="5477640" cy="335758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364332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5. Select an image then click on open.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8.PNG"/>
          <p:cNvPicPr>
            <a:picLocks noChangeAspect="1"/>
          </p:cNvPicPr>
          <p:nvPr/>
        </p:nvPicPr>
        <p:blipFill>
          <a:blip r:embed="rId4"/>
          <a:stretch>
            <a:fillRect/>
          </a:stretch>
        </p:blipFill>
        <p:spPr>
          <a:xfrm>
            <a:off x="1357290" y="1214428"/>
            <a:ext cx="6330161" cy="3429024"/>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407196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bg1"/>
                </a:solidFill>
                <a:effectLst/>
                <a:uLnTx/>
                <a:uFillTx/>
                <a:latin typeface="+mn-lt"/>
                <a:ea typeface="+mn-ea"/>
                <a:cs typeface="+mn-cs"/>
              </a:rPr>
              <a:t>6. Click OK to close the icon property dialog box.</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7. </a:t>
            </a:r>
            <a:r>
              <a:rPr kumimoji="0" lang="en-US" sz="2000" b="1" i="0" u="sng" strike="noStrike" kern="1200" cap="none" spc="0" normalizeH="0" baseline="0" noProof="0" dirty="0">
                <a:ln>
                  <a:noFill/>
                </a:ln>
                <a:solidFill>
                  <a:schemeClr val="bg1"/>
                </a:solidFill>
                <a:effectLst/>
                <a:uLnTx/>
                <a:uFillTx/>
                <a:latin typeface="+mn-lt"/>
                <a:ea typeface="+mn-ea"/>
                <a:cs typeface="+mn-cs"/>
              </a:rPr>
              <a:t>Output:</a:t>
            </a:r>
            <a:r>
              <a:rPr kumimoji="0" lang="en-US" sz="2000" b="0" i="0" u="none" strike="noStrike" kern="1200" cap="none" spc="0" normalizeH="0" baseline="0" noProof="0" dirty="0">
                <a:ln>
                  <a:noFill/>
                </a:ln>
                <a:solidFill>
                  <a:schemeClr val="bg1"/>
                </a:solidFill>
                <a:effectLst/>
                <a:uLnTx/>
                <a:uFillTx/>
                <a:latin typeface="+mn-lt"/>
                <a:ea typeface="+mn-ea"/>
                <a:cs typeface="+mn-cs"/>
              </a:rPr>
              <a:t>  </a:t>
            </a:r>
            <a:endParaRPr kumimoji="0" lang="en-IN" sz="20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9.PNG"/>
          <p:cNvPicPr>
            <a:picLocks noChangeAspect="1"/>
          </p:cNvPicPr>
          <p:nvPr/>
        </p:nvPicPr>
        <p:blipFill>
          <a:blip r:embed="rId4"/>
          <a:stretch>
            <a:fillRect/>
          </a:stretch>
        </p:blipFill>
        <p:spPr>
          <a:xfrm>
            <a:off x="2071670" y="1214428"/>
            <a:ext cx="4896534" cy="1785950"/>
          </a:xfrm>
          <a:prstGeom prst="rect">
            <a:avLst/>
          </a:prstGeom>
        </p:spPr>
      </p:pic>
      <p:pic>
        <p:nvPicPr>
          <p:cNvPr id="9" name="Picture 8" descr="Capture30.PNG"/>
          <p:cNvPicPr>
            <a:picLocks noChangeAspect="1"/>
          </p:cNvPicPr>
          <p:nvPr/>
        </p:nvPicPr>
        <p:blipFill>
          <a:blip r:embed="rId5"/>
          <a:stretch>
            <a:fillRect/>
          </a:stretch>
        </p:blipFill>
        <p:spPr>
          <a:xfrm>
            <a:off x="2143108" y="3071816"/>
            <a:ext cx="4229691" cy="150019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3857646"/>
          </a:xfrm>
          <a:prstGeom prst="rect">
            <a:avLst/>
          </a:prstGeom>
        </p:spPr>
        <p:txBody>
          <a:bodyPr/>
          <a:lstStyle/>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To set the </a:t>
            </a:r>
            <a:r>
              <a:rPr kumimoji="0" lang="en-US" sz="2000" b="0" i="0" u="none" strike="noStrike" kern="1200" cap="none" spc="0" normalizeH="0" baseline="0" noProof="0" dirty="0" err="1">
                <a:ln>
                  <a:noFill/>
                </a:ln>
                <a:solidFill>
                  <a:schemeClr val="bg1"/>
                </a:solidFill>
                <a:effectLst/>
                <a:uLnTx/>
                <a:uFillTx/>
                <a:latin typeface="+mn-lt"/>
                <a:ea typeface="+mn-ea"/>
                <a:cs typeface="+mn-cs"/>
              </a:rPr>
              <a:t>setToolTipText</a:t>
            </a:r>
            <a:r>
              <a:rPr kumimoji="0" lang="en-US" sz="2000" b="0" i="0" u="none" strike="noStrike" kern="1200" cap="none" spc="0" normalizeH="0" baseline="0" noProof="0" dirty="0">
                <a:ln>
                  <a:noFill/>
                </a:ln>
                <a:solidFill>
                  <a:schemeClr val="bg1"/>
                </a:solidFill>
                <a:effectLst/>
                <a:uLnTx/>
                <a:uFillTx/>
                <a:latin typeface="+mn-lt"/>
                <a:ea typeface="+mn-ea"/>
                <a:cs typeface="+mn-cs"/>
              </a:rPr>
              <a:t> select the button and  make a right click , then click on properties.</a:t>
            </a: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2.PNG"/>
          <p:cNvPicPr>
            <a:picLocks noChangeAspect="1"/>
          </p:cNvPicPr>
          <p:nvPr/>
        </p:nvPicPr>
        <p:blipFill>
          <a:blip r:embed="rId4"/>
          <a:stretch>
            <a:fillRect/>
          </a:stretch>
        </p:blipFill>
        <p:spPr>
          <a:xfrm>
            <a:off x="1643042" y="1571600"/>
            <a:ext cx="6015792" cy="307185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82"/>
            <a:ext cx="8858312" cy="407196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2.</a:t>
            </a:r>
            <a:r>
              <a:rPr kumimoji="0" lang="en-IN" sz="2000" b="0" i="0" u="none" strike="noStrike" kern="1200" cap="none" spc="0" normalizeH="0" baseline="0" noProof="0" dirty="0">
                <a:ln>
                  <a:noFill/>
                </a:ln>
                <a:solidFill>
                  <a:schemeClr val="bg1"/>
                </a:solidFill>
                <a:effectLst/>
                <a:uLnTx/>
                <a:uFillTx/>
                <a:latin typeface="+mn-lt"/>
                <a:ea typeface="+mn-ea"/>
                <a:cs typeface="+mn-cs"/>
              </a:rPr>
              <a:t> In the Properties window, click the Properties category and scroll to the </a:t>
            </a:r>
            <a:r>
              <a:rPr kumimoji="0" lang="en-IN" sz="2000" b="0" i="0" u="none" strike="noStrike" kern="1200" cap="none" spc="0" normalizeH="0" baseline="0" noProof="0" dirty="0" err="1">
                <a:ln>
                  <a:noFill/>
                </a:ln>
                <a:solidFill>
                  <a:schemeClr val="bg1"/>
                </a:solidFill>
                <a:effectLst/>
                <a:uLnTx/>
                <a:uFillTx/>
                <a:latin typeface="+mn-lt"/>
                <a:ea typeface="+mn-ea"/>
                <a:cs typeface="+mn-cs"/>
              </a:rPr>
              <a:t>toolTipText</a:t>
            </a:r>
            <a:r>
              <a:rPr kumimoji="0" lang="en-IN" sz="2000" b="0" i="0" u="none" strike="noStrike" kern="1200" cap="none" spc="0" normalizeH="0" baseline="0" noProof="0" dirty="0">
                <a:ln>
                  <a:noFill/>
                </a:ln>
                <a:solidFill>
                  <a:schemeClr val="bg1"/>
                </a:solidFill>
                <a:effectLst/>
                <a:uLnTx/>
                <a:uFillTx/>
                <a:latin typeface="+mn-lt"/>
                <a:ea typeface="+mn-ea"/>
                <a:cs typeface="+mn-cs"/>
              </a:rPr>
              <a:t> property.</a:t>
            </a:r>
            <a:r>
              <a:rPr kumimoji="0" lang="en-US" sz="2000" b="0"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3.PNG"/>
          <p:cNvPicPr>
            <a:picLocks noChangeAspect="1"/>
          </p:cNvPicPr>
          <p:nvPr/>
        </p:nvPicPr>
        <p:blipFill>
          <a:blip r:embed="rId4"/>
          <a:stretch>
            <a:fillRect/>
          </a:stretch>
        </p:blipFill>
        <p:spPr>
          <a:xfrm>
            <a:off x="2571736" y="1357304"/>
            <a:ext cx="4534533" cy="357190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321471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3.</a:t>
            </a:r>
            <a:r>
              <a:rPr kumimoji="0" lang="en-IN" sz="2000" b="0" i="0" u="none" strike="noStrike" kern="1200" cap="none" spc="0" normalizeH="0" baseline="0" noProof="0" dirty="0">
                <a:ln>
                  <a:noFill/>
                </a:ln>
                <a:solidFill>
                  <a:schemeClr val="bg1"/>
                </a:solidFill>
                <a:effectLst/>
                <a:uLnTx/>
                <a:uFillTx/>
                <a:latin typeface="+mn-lt"/>
                <a:ea typeface="+mn-ea"/>
                <a:cs typeface="+mn-cs"/>
              </a:rPr>
              <a:t> To add </a:t>
            </a:r>
            <a:r>
              <a:rPr kumimoji="0" lang="en-IN" sz="2000" b="1" i="0" u="none" strike="noStrike" kern="1200" cap="none" spc="0" normalizeH="0" baseline="0" noProof="0" dirty="0" err="1">
                <a:ln>
                  <a:noFill/>
                </a:ln>
                <a:solidFill>
                  <a:srgbClr val="FF0000"/>
                </a:solidFill>
                <a:effectLst/>
                <a:uLnTx/>
                <a:uFillTx/>
                <a:latin typeface="+mn-lt"/>
                <a:ea typeface="+mn-ea"/>
                <a:cs typeface="+mn-cs"/>
              </a:rPr>
              <a:t>toolTipText</a:t>
            </a:r>
            <a:r>
              <a:rPr kumimoji="0" lang="en-IN" sz="2000" b="0" i="0" u="none" strike="noStrike" kern="1200" cap="none" spc="0" normalizeH="0" baseline="0" noProof="0" dirty="0">
                <a:ln>
                  <a:noFill/>
                </a:ln>
                <a:solidFill>
                  <a:schemeClr val="tx1"/>
                </a:solidFill>
                <a:effectLst/>
                <a:uLnTx/>
                <a:uFillTx/>
                <a:latin typeface="+mn-lt"/>
                <a:ea typeface="+mn-ea"/>
                <a:cs typeface="+mn-cs"/>
              </a:rPr>
              <a:t> </a:t>
            </a:r>
            <a:r>
              <a:rPr kumimoji="0" lang="en-IN" sz="2000" b="0" i="0" u="none" strike="noStrike" kern="1200" cap="none" spc="0" normalizeH="0" baseline="0" noProof="0" dirty="0">
                <a:ln>
                  <a:noFill/>
                </a:ln>
                <a:solidFill>
                  <a:schemeClr val="bg1"/>
                </a:solidFill>
                <a:effectLst/>
                <a:uLnTx/>
                <a:uFillTx/>
                <a:latin typeface="+mn-lt"/>
                <a:ea typeface="+mn-ea"/>
                <a:cs typeface="+mn-cs"/>
              </a:rPr>
              <a:t>to button, you have to add only a text, which is in our case is</a:t>
            </a:r>
            <a:r>
              <a:rPr kumimoji="0" lang="en-IN" sz="2000" b="0" i="0" u="none" strike="noStrike" kern="1200" cap="none" spc="0" normalizeH="0" baseline="0" noProof="0" dirty="0">
                <a:ln>
                  <a:noFill/>
                </a:ln>
                <a:solidFill>
                  <a:schemeClr val="tx1"/>
                </a:solidFill>
                <a:effectLst/>
                <a:uLnTx/>
                <a:uFillTx/>
                <a:latin typeface="+mn-lt"/>
                <a:ea typeface="+mn-ea"/>
                <a:cs typeface="+mn-cs"/>
              </a:rPr>
              <a:t> </a:t>
            </a:r>
            <a:r>
              <a:rPr kumimoji="0" lang="en-IN" sz="2000" b="0" i="0" u="none" strike="noStrike" kern="1200" cap="none" spc="0" normalizeH="0" baseline="0" noProof="0" dirty="0">
                <a:ln>
                  <a:noFill/>
                </a:ln>
                <a:solidFill>
                  <a:srgbClr val="FF0000"/>
                </a:solidFill>
                <a:effectLst/>
                <a:uLnTx/>
                <a:uFillTx/>
                <a:latin typeface="+mn-lt"/>
                <a:ea typeface="+mn-ea"/>
                <a:cs typeface="+mn-cs"/>
              </a:rPr>
              <a:t>“Click This Button To Change The Volume” </a:t>
            </a:r>
            <a:r>
              <a:rPr kumimoji="0" lang="en-IN" sz="2000" b="0" i="0" u="none" strike="noStrike" kern="1200" cap="none" spc="0" normalizeH="0" baseline="0" noProof="0" dirty="0">
                <a:ln>
                  <a:noFill/>
                </a:ln>
                <a:solidFill>
                  <a:schemeClr val="bg1"/>
                </a:solidFill>
                <a:effectLst/>
                <a:uLnTx/>
                <a:uFillTx/>
                <a:latin typeface="+mn-lt"/>
                <a:ea typeface="+mn-ea"/>
                <a:cs typeface="+mn-cs"/>
              </a:rPr>
              <a:t>and then click on close.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4.PNG"/>
          <p:cNvPicPr>
            <a:picLocks noChangeAspect="1"/>
          </p:cNvPicPr>
          <p:nvPr/>
        </p:nvPicPr>
        <p:blipFill>
          <a:blip r:embed="rId4"/>
          <a:stretch>
            <a:fillRect/>
          </a:stretch>
        </p:blipFill>
        <p:spPr>
          <a:xfrm>
            <a:off x="1785918" y="1571619"/>
            <a:ext cx="6000793" cy="3000395"/>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4214836"/>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4. </a:t>
            </a:r>
            <a:r>
              <a:rPr kumimoji="0" lang="en-IN" sz="2000" b="0" i="0" u="none" strike="noStrike" kern="1200" cap="none" spc="0" normalizeH="0" baseline="0" noProof="0" dirty="0">
                <a:ln>
                  <a:noFill/>
                </a:ln>
                <a:solidFill>
                  <a:schemeClr val="bg1"/>
                </a:solidFill>
                <a:effectLst/>
                <a:uLnTx/>
                <a:uFillTx/>
                <a:latin typeface="+mn-lt"/>
                <a:ea typeface="+mn-ea"/>
                <a:cs typeface="+mn-cs"/>
              </a:rPr>
              <a:t>Here is the output of the tool tip that appears when the cursor pauses over the button.</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6.PNG"/>
          <p:cNvPicPr>
            <a:picLocks noChangeAspect="1"/>
          </p:cNvPicPr>
          <p:nvPr/>
        </p:nvPicPr>
        <p:blipFill>
          <a:blip r:embed="rId4"/>
          <a:stretch>
            <a:fillRect/>
          </a:stretch>
        </p:blipFill>
        <p:spPr>
          <a:xfrm>
            <a:off x="2214546" y="1428742"/>
            <a:ext cx="4572032" cy="3071834"/>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1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Today’s Agenda</a:t>
            </a:r>
          </a:p>
        </p:txBody>
      </p:sp>
      <p:grpSp>
        <p:nvGrpSpPr>
          <p:cNvPr id="6" name="Group 5"/>
          <p:cNvGrpSpPr/>
          <p:nvPr/>
        </p:nvGrpSpPr>
        <p:grpSpPr>
          <a:xfrm>
            <a:off x="3131840" y="714362"/>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1571618"/>
            <a:ext cx="5256584" cy="720002"/>
            <a:chOff x="3131840" y="1491629"/>
            <a:chExt cx="5256584" cy="576065"/>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29"/>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242887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01630" y="3286130"/>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71436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160575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42887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28613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0" name="TextBox 29"/>
          <p:cNvSpPr txBox="1"/>
          <p:nvPr/>
        </p:nvSpPr>
        <p:spPr>
          <a:xfrm>
            <a:off x="3786182" y="915244"/>
            <a:ext cx="3786214" cy="299184"/>
          </a:xfrm>
          <a:prstGeom prst="rect">
            <a:avLst/>
          </a:prstGeom>
          <a:noFill/>
        </p:spPr>
        <p:txBody>
          <a:bodyPr wrap="square" rtlCol="0">
            <a:spAutoFit/>
          </a:bodyPr>
          <a:lstStyle/>
          <a:p>
            <a:pPr marL="190500">
              <a:lnSpc>
                <a:spcPct val="95825"/>
              </a:lnSpc>
              <a:spcBef>
                <a:spcPts val="2287"/>
              </a:spcBef>
            </a:pPr>
            <a:r>
              <a:rPr lang="en-IN" sz="1400" b="1" dirty="0">
                <a:cs typeface="Arial"/>
              </a:rPr>
              <a:t>Centring The </a:t>
            </a:r>
            <a:r>
              <a:rPr lang="en-IN" sz="1400" b="1" dirty="0" err="1">
                <a:solidFill>
                  <a:srgbClr val="FF0000"/>
                </a:solidFill>
                <a:cs typeface="Arial"/>
              </a:rPr>
              <a:t>JFrame</a:t>
            </a:r>
            <a:endParaRPr lang="en-IN" sz="1400" b="1" dirty="0">
              <a:solidFill>
                <a:srgbClr val="FF0000"/>
              </a:solidFill>
              <a:cs typeface="Arial"/>
            </a:endParaRPr>
          </a:p>
        </p:txBody>
      </p:sp>
      <p:sp>
        <p:nvSpPr>
          <p:cNvPr id="37" name="TextBox 36"/>
          <p:cNvSpPr txBox="1"/>
          <p:nvPr/>
        </p:nvSpPr>
        <p:spPr>
          <a:xfrm>
            <a:off x="3822771" y="1714494"/>
            <a:ext cx="3463873" cy="299184"/>
          </a:xfrm>
          <a:prstGeom prst="rect">
            <a:avLst/>
          </a:prstGeom>
          <a:noFill/>
        </p:spPr>
        <p:txBody>
          <a:bodyPr wrap="square" rtlCol="0">
            <a:spAutoFit/>
          </a:bodyPr>
          <a:lstStyle/>
          <a:p>
            <a:pPr marL="190500">
              <a:lnSpc>
                <a:spcPct val="95825"/>
              </a:lnSpc>
              <a:spcBef>
                <a:spcPts val="2287"/>
              </a:spcBef>
            </a:pPr>
            <a:r>
              <a:rPr lang="en-US" sz="1400" b="1" dirty="0">
                <a:cs typeface="Arial"/>
              </a:rPr>
              <a:t>Changing Icons in </a:t>
            </a:r>
            <a:r>
              <a:rPr lang="en-US" sz="1400" b="1" dirty="0" err="1">
                <a:solidFill>
                  <a:srgbClr val="FF0000"/>
                </a:solidFill>
                <a:cs typeface="Arial"/>
              </a:rPr>
              <a:t>JFrame</a:t>
            </a:r>
            <a:endParaRPr lang="en-US" sz="1400" b="1" dirty="0">
              <a:solidFill>
                <a:srgbClr val="FF0000"/>
              </a:solidFill>
              <a:cs typeface="Arial"/>
            </a:endParaRPr>
          </a:p>
        </p:txBody>
      </p:sp>
      <p:sp>
        <p:nvSpPr>
          <p:cNvPr id="40" name="TextBox 39"/>
          <p:cNvSpPr txBox="1"/>
          <p:nvPr/>
        </p:nvSpPr>
        <p:spPr>
          <a:xfrm>
            <a:off x="3786182" y="2549725"/>
            <a:ext cx="3000396" cy="299184"/>
          </a:xfrm>
          <a:prstGeom prst="rect">
            <a:avLst/>
          </a:prstGeom>
          <a:noFill/>
        </p:spPr>
        <p:txBody>
          <a:bodyPr wrap="square" rtlCol="0">
            <a:spAutoFit/>
          </a:bodyPr>
          <a:lstStyle/>
          <a:p>
            <a:pPr marL="190500">
              <a:lnSpc>
                <a:spcPct val="95825"/>
              </a:lnSpc>
              <a:spcBef>
                <a:spcPts val="2287"/>
              </a:spcBef>
            </a:pPr>
            <a:r>
              <a:rPr lang="en-US" sz="1400" b="1" dirty="0">
                <a:cs typeface="Arial"/>
              </a:rPr>
              <a:t>Adding component to </a:t>
            </a:r>
            <a:r>
              <a:rPr lang="en-US" sz="1400" b="1" dirty="0" err="1">
                <a:solidFill>
                  <a:srgbClr val="FF0000"/>
                </a:solidFill>
                <a:cs typeface="Arial"/>
              </a:rPr>
              <a:t>JFrame</a:t>
            </a:r>
            <a:endParaRPr lang="en-US" sz="1400" b="1" dirty="0">
              <a:solidFill>
                <a:srgbClr val="FF0000"/>
              </a:solidFill>
              <a:cs typeface="Arial"/>
            </a:endParaRPr>
          </a:p>
        </p:txBody>
      </p:sp>
      <p:sp>
        <p:nvSpPr>
          <p:cNvPr id="43" name="TextBox 42"/>
          <p:cNvSpPr txBox="1"/>
          <p:nvPr/>
        </p:nvSpPr>
        <p:spPr>
          <a:xfrm>
            <a:off x="3786182" y="3429006"/>
            <a:ext cx="3429024" cy="299184"/>
          </a:xfrm>
          <a:prstGeom prst="rect">
            <a:avLst/>
          </a:prstGeom>
          <a:noFill/>
        </p:spPr>
        <p:txBody>
          <a:bodyPr wrap="square" rtlCol="0">
            <a:spAutoFit/>
          </a:bodyPr>
          <a:lstStyle/>
          <a:p>
            <a:pPr marL="190500">
              <a:lnSpc>
                <a:spcPct val="95825"/>
              </a:lnSpc>
              <a:spcBef>
                <a:spcPts val="2287"/>
              </a:spcBef>
            </a:pPr>
            <a:r>
              <a:rPr lang="en-US" sz="1400" b="1" dirty="0">
                <a:solidFill>
                  <a:srgbClr val="FF0000"/>
                </a:solidFill>
                <a:cs typeface="Arial"/>
              </a:rPr>
              <a:t>Event Handling</a:t>
            </a:r>
            <a:r>
              <a:rPr lang="en-US" sz="1400" b="1" dirty="0">
                <a:solidFill>
                  <a:schemeClr val="accent1"/>
                </a:solidFill>
                <a:cs typeface="Arial"/>
              </a:rPr>
              <a:t> </a:t>
            </a:r>
            <a:r>
              <a:rPr lang="en-US" sz="1400" b="1" dirty="0">
                <a:cs typeface="Arial"/>
              </a:rPr>
              <a:t>in </a:t>
            </a:r>
            <a:r>
              <a:rPr lang="en-US" sz="1400" b="1" dirty="0" err="1">
                <a:cs typeface="Arial"/>
              </a:rPr>
              <a:t>Netbeans</a:t>
            </a:r>
            <a:endParaRPr lang="en-US" sz="1400" b="1" dirty="0">
              <a:cs typeface="Arial"/>
            </a:endParaRPr>
          </a:p>
        </p:txBody>
      </p:sp>
      <p:pic>
        <p:nvPicPr>
          <p:cNvPr id="33" name="Picture 32" descr="sca.png"/>
          <p:cNvPicPr>
            <a:picLocks noChangeAspect="1"/>
          </p:cNvPicPr>
          <p:nvPr/>
        </p:nvPicPr>
        <p:blipFill>
          <a:blip r:embed="rId2"/>
          <a:stretch>
            <a:fillRect/>
          </a:stretch>
        </p:blipFill>
        <p:spPr>
          <a:xfrm>
            <a:off x="71406" y="142858"/>
            <a:ext cx="714380" cy="714380"/>
          </a:xfrm>
          <a:prstGeom prst="rect">
            <a:avLst/>
          </a:prstGeom>
        </p:spPr>
      </p:pic>
      <p:pic>
        <p:nvPicPr>
          <p:cNvPr id="34" name="Picture 33"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38" name="TextBox 37"/>
          <p:cNvSpPr txBox="1"/>
          <p:nvPr/>
        </p:nvSpPr>
        <p:spPr>
          <a:xfrm>
            <a:off x="3110142" y="410046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dirty="0"/>
              <a:t> </a:t>
            </a:r>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000534"/>
          </a:xfrm>
          <a:prstGeom prst="rect">
            <a:avLst/>
          </a:prstGeom>
        </p:spPr>
        <p:txBody>
          <a:bodyPr/>
          <a:lstStyle/>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Firstly remove the image icon by make a right click on button, then click on properties and scroll to the icon property.</a:t>
            </a: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7.PNG"/>
          <p:cNvPicPr>
            <a:picLocks noChangeAspect="1"/>
          </p:cNvPicPr>
          <p:nvPr/>
        </p:nvPicPr>
        <p:blipFill>
          <a:blip r:embed="rId4"/>
          <a:stretch>
            <a:fillRect/>
          </a:stretch>
        </p:blipFill>
        <p:spPr>
          <a:xfrm>
            <a:off x="2214546" y="1571618"/>
            <a:ext cx="5001380" cy="300039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dirty="0"/>
              <a:t> </a:t>
            </a:r>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392909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2. Click on no image and then click on ok.</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8.PNG"/>
          <p:cNvPicPr>
            <a:picLocks noChangeAspect="1"/>
          </p:cNvPicPr>
          <p:nvPr/>
        </p:nvPicPr>
        <p:blipFill>
          <a:blip r:embed="rId4"/>
          <a:stretch>
            <a:fillRect/>
          </a:stretch>
        </p:blipFill>
        <p:spPr>
          <a:xfrm>
            <a:off x="1928794" y="1285866"/>
            <a:ext cx="5286412" cy="335758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dirty="0"/>
              <a:t> </a:t>
            </a:r>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82"/>
            <a:ext cx="8858312" cy="3929084"/>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3. </a:t>
            </a:r>
            <a:r>
              <a:rPr kumimoji="0" lang="en-IN" sz="2000" b="0" i="0" u="none" strike="noStrike" kern="1200" cap="none" spc="0" normalizeH="0" baseline="0" noProof="0" dirty="0">
                <a:ln>
                  <a:noFill/>
                </a:ln>
                <a:solidFill>
                  <a:schemeClr val="bg1"/>
                </a:solidFill>
                <a:effectLst/>
                <a:uLnTx/>
                <a:uFillTx/>
                <a:latin typeface="+mn-lt"/>
                <a:ea typeface="+mn-ea"/>
                <a:cs typeface="+mn-cs"/>
              </a:rPr>
              <a:t>Here is the output,</a:t>
            </a:r>
            <a:r>
              <a:rPr kumimoji="0" lang="en-US" sz="2000" b="0" i="0" u="none" strike="noStrike" kern="1200" cap="none" spc="0" normalizeH="0" baseline="0" noProof="0" dirty="0">
                <a:ln>
                  <a:noFill/>
                </a:ln>
                <a:solidFill>
                  <a:schemeClr val="bg1"/>
                </a:solidFill>
                <a:effectLst/>
                <a:uLnTx/>
                <a:uFillTx/>
                <a:latin typeface="+mn-lt"/>
                <a:ea typeface="+mn-ea"/>
                <a:cs typeface="+mn-cs"/>
              </a:rPr>
              <a:t>Image is removed.</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40.PNG"/>
          <p:cNvPicPr>
            <a:picLocks noChangeAspect="1"/>
          </p:cNvPicPr>
          <p:nvPr/>
        </p:nvPicPr>
        <p:blipFill>
          <a:blip r:embed="rId4"/>
          <a:stretch>
            <a:fillRect/>
          </a:stretch>
        </p:blipFill>
        <p:spPr>
          <a:xfrm>
            <a:off x="2000232" y="1357304"/>
            <a:ext cx="4838996" cy="321471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214830"/>
          </a:xfrm>
          <a:prstGeom prst="rect">
            <a:avLst/>
          </a:prstGeom>
        </p:spPr>
        <p:txBody>
          <a:bodyPr>
            <a:no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sz="1600" b="1" i="0" u="sng" strike="noStrike" kern="1200" cap="none" spc="0" normalizeH="0" baseline="0" noProof="0" dirty="0">
                <a:ln>
                  <a:noFill/>
                </a:ln>
                <a:solidFill>
                  <a:schemeClr val="bg1"/>
                </a:solidFill>
                <a:effectLst/>
                <a:uLnTx/>
                <a:uFillTx/>
                <a:latin typeface="Consolas" pitchFamily="49" charset="0"/>
                <a:cs typeface="Consolas" pitchFamily="49" charset="0"/>
              </a:rPr>
              <a:t>Example -</a:t>
            </a:r>
            <a:endParaRPr kumimoji="0" lang="en-IN" sz="1600" b="1" i="0" u="sng" strike="noStrike" kern="1200" cap="none" spc="0" normalizeH="0" baseline="0" noProof="0" dirty="0">
              <a:ln>
                <a:noFill/>
              </a:ln>
              <a:solidFill>
                <a:schemeClr val="bg1"/>
              </a:solidFill>
              <a:effectLst/>
              <a:uLnTx/>
              <a:uFillTx/>
              <a:latin typeface="Consolas" pitchFamily="49" charset="0"/>
              <a:cs typeface="Consolas" pitchFamily="49"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1" i="0" u="none" strike="noStrike" kern="1200" cap="none" spc="0" normalizeH="0" baseline="0" noProof="0" dirty="0">
                <a:ln>
                  <a:noFill/>
                </a:ln>
                <a:solidFill>
                  <a:schemeClr val="bg1"/>
                </a:solidFill>
                <a:effectLst/>
                <a:uLnTx/>
                <a:uFillTx/>
                <a:latin typeface="Consolas" pitchFamily="49" charset="0"/>
                <a:cs typeface="Consolas" pitchFamily="49" charset="0"/>
              </a:rPr>
              <a:t>public </a:t>
            </a:r>
            <a:r>
              <a:rPr kumimoji="0" lang="en-IN" sz="1400" b="1" i="0" u="none" strike="noStrike" kern="1200" cap="none" spc="0" normalizeH="0" baseline="0" noProof="0" dirty="0" err="1">
                <a:ln>
                  <a:noFill/>
                </a:ln>
                <a:solidFill>
                  <a:schemeClr val="bg1"/>
                </a:solidFill>
                <a:effectLst/>
                <a:uLnTx/>
                <a:uFillTx/>
                <a:latin typeface="Consolas" pitchFamily="49" charset="0"/>
                <a:cs typeface="Consolas" pitchFamily="49" charset="0"/>
              </a:rPr>
              <a:t>MyJFrame</a:t>
            </a:r>
            <a:r>
              <a:rPr kumimoji="0" lang="en-IN" sz="1400" b="1"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initComponents</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this.setLocationRelativeTo</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(null);</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Toolkit t=</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Toolkit.getDefaultToolkit</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Image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img</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t.getImage</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("C:/Users/Server/Desktop/Download/images.jpg");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this.setIconImage</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img</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tx1">
                    <a:lumMod val="75000"/>
                    <a:lumOff val="25000"/>
                  </a:schemeClr>
                </a:solidFill>
                <a:effectLst/>
                <a:uLnTx/>
                <a:uFillTx/>
                <a:latin typeface="Consolas" pitchFamily="49" charset="0"/>
                <a:cs typeface="Consolas" pitchFamily="49" charset="0"/>
              </a:rPr>
              <a:t>        </a:t>
            </a:r>
            <a:r>
              <a:rPr kumimoji="0" lang="en-IN" sz="1400" b="1" i="0" u="none" strike="noStrike" kern="1200" cap="none" spc="0" normalizeH="0" baseline="0" noProof="0" dirty="0" err="1">
                <a:ln>
                  <a:noFill/>
                </a:ln>
                <a:solidFill>
                  <a:srgbClr val="FF0000"/>
                </a:solidFill>
                <a:effectLst/>
                <a:uLnTx/>
                <a:uFillTx/>
                <a:latin typeface="Consolas" pitchFamily="49" charset="0"/>
                <a:cs typeface="Consolas" pitchFamily="49" charset="0"/>
              </a:rPr>
              <a:t>ImageIcon</a:t>
            </a: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 icon=new </a:t>
            </a:r>
            <a:r>
              <a:rPr kumimoji="0" lang="en-IN" sz="1400" b="1" i="0" u="none" strike="noStrike" kern="1200" cap="none" spc="0" normalizeH="0" baseline="0" noProof="0" dirty="0" err="1">
                <a:ln>
                  <a:noFill/>
                </a:ln>
                <a:solidFill>
                  <a:srgbClr val="FF0000"/>
                </a:solidFill>
                <a:effectLst/>
                <a:uLnTx/>
                <a:uFillTx/>
                <a:latin typeface="Consolas" pitchFamily="49" charset="0"/>
                <a:cs typeface="Consolas" pitchFamily="49" charset="0"/>
              </a:rPr>
              <a:t>ImageIcon</a:t>
            </a: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("C:/Users/Server/Desktop/Download/image4.png");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        </a:t>
            </a:r>
            <a:r>
              <a:rPr kumimoji="0" lang="en-IN" sz="1400" b="1" i="0" u="none" strike="noStrike" kern="1200" cap="none" spc="0" normalizeH="0" baseline="0" noProof="0" dirty="0" err="1">
                <a:ln>
                  <a:noFill/>
                </a:ln>
                <a:solidFill>
                  <a:srgbClr val="FF0000"/>
                </a:solidFill>
                <a:effectLst/>
                <a:uLnTx/>
                <a:uFillTx/>
                <a:latin typeface="Consolas" pitchFamily="49" charset="0"/>
                <a:cs typeface="Consolas" pitchFamily="49" charset="0"/>
              </a:rPr>
              <a:t>btnColor.setIcon</a:t>
            </a: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(icon);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tx1">
                    <a:lumMod val="75000"/>
                    <a:lumOff val="25000"/>
                  </a:schemeClr>
                </a:solidFill>
                <a:effectLst/>
                <a:uLnTx/>
                <a:uFillTx/>
                <a:latin typeface="Consolas" pitchFamily="49" charset="0"/>
                <a:cs typeface="Consolas" pitchFamily="49" charset="0"/>
              </a:rPr>
              <a:t>        </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a:ln>
                  <a:noFill/>
                </a:ln>
                <a:solidFill>
                  <a:schemeClr val="tx1">
                    <a:lumMod val="75000"/>
                    <a:lumOff val="25000"/>
                  </a:schemeClr>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a:ln>
                  <a:noFill/>
                </a:ln>
                <a:solidFill>
                  <a:srgbClr val="FF0000"/>
                </a:solidFill>
                <a:effectLst/>
                <a:uLnTx/>
                <a:uFillTx/>
                <a:latin typeface="+mn-lt"/>
                <a:ea typeface="+mn-ea"/>
                <a:cs typeface="+mn-cs"/>
              </a:rPr>
              <a:t>Note:- Java or </a:t>
            </a:r>
            <a:r>
              <a:rPr kumimoji="0" lang="en-IN" sz="1600" b="1" i="0" u="none" strike="noStrike" kern="1200" cap="none" spc="0" normalizeH="0" baseline="0" noProof="0" dirty="0" err="1">
                <a:ln>
                  <a:noFill/>
                </a:ln>
                <a:solidFill>
                  <a:srgbClr val="FF0000"/>
                </a:solidFill>
                <a:effectLst/>
                <a:uLnTx/>
                <a:uFillTx/>
                <a:latin typeface="+mn-lt"/>
                <a:ea typeface="+mn-ea"/>
                <a:cs typeface="+mn-cs"/>
              </a:rPr>
              <a:t>netbeans</a:t>
            </a:r>
            <a:r>
              <a:rPr kumimoji="0" lang="en-IN" sz="1600" b="1" i="0" u="none" strike="noStrike" kern="1200" cap="none" spc="0" normalizeH="0" baseline="0" noProof="0" dirty="0">
                <a:ln>
                  <a:noFill/>
                </a:ln>
                <a:solidFill>
                  <a:srgbClr val="FF0000"/>
                </a:solidFill>
                <a:effectLst/>
                <a:uLnTx/>
                <a:uFillTx/>
                <a:latin typeface="+mn-lt"/>
                <a:ea typeface="+mn-ea"/>
                <a:cs typeface="+mn-cs"/>
              </a:rPr>
              <a:t> recommends  name of button should be start with </a:t>
            </a:r>
            <a:r>
              <a:rPr kumimoji="0" lang="en-IN" sz="1600" b="1" i="0" u="none" strike="noStrike" kern="1200" cap="none" spc="0" normalizeH="0" baseline="0" noProof="0" dirty="0" err="1">
                <a:ln>
                  <a:noFill/>
                </a:ln>
                <a:solidFill>
                  <a:srgbClr val="FF0000"/>
                </a:solidFill>
                <a:effectLst/>
                <a:uLnTx/>
                <a:uFillTx/>
                <a:latin typeface="+mn-lt"/>
                <a:ea typeface="+mn-ea"/>
                <a:cs typeface="+mn-cs"/>
              </a:rPr>
              <a:t>btn</a:t>
            </a:r>
            <a:r>
              <a:rPr kumimoji="0" lang="en-IN" sz="1600" b="1" i="0" u="none" strike="noStrike" kern="1200" cap="none" spc="0" normalizeH="0" baseline="0" noProof="0" dirty="0">
                <a:ln>
                  <a:noFill/>
                </a:ln>
                <a:solidFill>
                  <a:srgbClr val="FF0000"/>
                </a:solidFill>
                <a:effectLst/>
                <a:uLnTx/>
                <a:uFillTx/>
                <a:latin typeface="+mn-lt"/>
                <a:ea typeface="+mn-ea"/>
                <a:cs typeface="+mn-cs"/>
              </a:rPr>
              <a:t> .</a:t>
            </a:r>
            <a:r>
              <a:rPr kumimoji="0" lang="en-IN" sz="1600" b="1" i="0" u="none" strike="noStrike" kern="1200" cap="none" spc="0" normalizeH="0" baseline="0" noProof="0" dirty="0">
                <a:ln>
                  <a:noFill/>
                </a:ln>
                <a:solidFill>
                  <a:schemeClr val="accent3">
                    <a:lumMod val="75000"/>
                  </a:schemeClr>
                </a:solidFill>
                <a:effectLst/>
                <a:uLnTx/>
                <a:uFillTx/>
                <a:latin typeface="+mn-lt"/>
                <a:ea typeface="+mn-ea"/>
                <a:cs typeface="+mn-cs"/>
              </a:rPr>
              <a:t> </a:t>
            </a:r>
          </a:p>
        </p:txBody>
      </p:sp>
    </p:spTree>
    <p:extLst>
      <p:ext uri="{BB962C8B-B14F-4D97-AF65-F5344CB8AC3E}">
        <p14:creationId xmlns:p14="http://schemas.microsoft.com/office/powerpoint/2010/main" val="32394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Output</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407196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Here is the output: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41.PNG"/>
          <p:cNvPicPr>
            <a:picLocks noChangeAspect="1"/>
          </p:cNvPicPr>
          <p:nvPr/>
        </p:nvPicPr>
        <p:blipFill>
          <a:blip r:embed="rId4"/>
          <a:stretch>
            <a:fillRect/>
          </a:stretch>
        </p:blipFill>
        <p:spPr>
          <a:xfrm>
            <a:off x="2428860" y="1285866"/>
            <a:ext cx="4481806" cy="328614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Handling Events in </a:t>
            </a:r>
            <a:r>
              <a:rPr lang="en-US" b="1" dirty="0" err="1"/>
              <a:t>Netbeans</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3"/>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4"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0"/>
            <a:ext cx="9144000" cy="392909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In </a:t>
            </a:r>
            <a:r>
              <a:rPr kumimoji="0" lang="en-US" b="0" i="0" u="none" strike="noStrike" kern="1200" cap="none" spc="0" normalizeH="0" baseline="0" noProof="0" dirty="0" err="1">
                <a:ln>
                  <a:noFill/>
                </a:ln>
                <a:solidFill>
                  <a:schemeClr val="bg1"/>
                </a:solidFill>
                <a:effectLst/>
                <a:uLnTx/>
                <a:uFillTx/>
                <a:latin typeface="+mn-lt"/>
                <a:ea typeface="+mn-ea"/>
                <a:cs typeface="+mn-cs"/>
              </a:rPr>
              <a:t>netbeans</a:t>
            </a:r>
            <a:r>
              <a:rPr kumimoji="0" lang="en-US" b="0" i="0" u="none" strike="noStrike" kern="1200" cap="none" spc="0" normalizeH="0" baseline="0" noProof="0" dirty="0">
                <a:ln>
                  <a:noFill/>
                </a:ln>
                <a:solidFill>
                  <a:schemeClr val="bg1"/>
                </a:solidFill>
                <a:effectLst/>
                <a:uLnTx/>
                <a:uFillTx/>
                <a:latin typeface="+mn-lt"/>
                <a:ea typeface="+mn-ea"/>
                <a:cs typeface="+mn-cs"/>
              </a:rPr>
              <a:t> </a:t>
            </a:r>
            <a:r>
              <a:rPr kumimoji="0" lang="en-US" b="1" i="0" u="none" strike="noStrike" kern="1200" cap="none" spc="0" normalizeH="0" baseline="0" noProof="0" dirty="0">
                <a:ln>
                  <a:noFill/>
                </a:ln>
                <a:solidFill>
                  <a:srgbClr val="FF0000"/>
                </a:solidFill>
                <a:effectLst/>
                <a:uLnTx/>
                <a:uFillTx/>
                <a:latin typeface="+mn-lt"/>
                <a:ea typeface="+mn-ea"/>
                <a:cs typeface="+mn-cs"/>
              </a:rPr>
              <a:t>event handling </a:t>
            </a:r>
            <a:r>
              <a:rPr kumimoji="0" lang="en-US" b="0" i="0" u="none" strike="noStrike" kern="1200" cap="none" spc="0" normalizeH="0" baseline="0" noProof="0" dirty="0" err="1">
                <a:ln>
                  <a:noFill/>
                </a:ln>
                <a:solidFill>
                  <a:schemeClr val="bg1"/>
                </a:solidFill>
                <a:effectLst/>
                <a:uLnTx/>
                <a:uFillTx/>
                <a:latin typeface="+mn-lt"/>
                <a:ea typeface="+mn-ea"/>
                <a:cs typeface="+mn-cs"/>
              </a:rPr>
              <a:t>requireds</a:t>
            </a:r>
            <a:r>
              <a:rPr kumimoji="0" lang="en-US" b="0" i="0" u="none" strike="noStrike" kern="1200" cap="none" spc="0" normalizeH="0" baseline="0" noProof="0" dirty="0">
                <a:ln>
                  <a:noFill/>
                </a:ln>
                <a:solidFill>
                  <a:schemeClr val="bg1"/>
                </a:solidFill>
                <a:effectLst/>
                <a:uLnTx/>
                <a:uFillTx/>
                <a:latin typeface="+mn-lt"/>
                <a:ea typeface="+mn-ea"/>
                <a:cs typeface="+mn-cs"/>
              </a:rPr>
              <a:t> very minimum coding compare to normal </a:t>
            </a:r>
          </a:p>
          <a:p>
            <a:pPr marL="342900" marR="0" lvl="0" indent="-342900" algn="l" defTabSz="914400" rtl="0" eaLnBrk="1" fontAlgn="auto" latinLnBrk="1" hangingPunct="1">
              <a:lnSpc>
                <a:spcPct val="100000"/>
              </a:lnSpc>
              <a:spcBef>
                <a:spcPct val="20000"/>
              </a:spcBef>
              <a:spcAft>
                <a:spcPts val="0"/>
              </a:spcAft>
              <a:buClrTx/>
              <a:buSzTx/>
              <a:tabLst/>
              <a:defRPr/>
            </a:pPr>
            <a:r>
              <a:rPr lang="en-US" dirty="0">
                <a:solidFill>
                  <a:schemeClr val="bg1"/>
                </a:solidFill>
              </a:rPr>
              <a:t>	</a:t>
            </a:r>
            <a:r>
              <a:rPr kumimoji="0" lang="en-US" b="0" i="0" u="none" strike="noStrike" kern="1200" cap="none" spc="0" normalizeH="0" baseline="0" noProof="0" dirty="0">
                <a:ln>
                  <a:noFill/>
                </a:ln>
                <a:solidFill>
                  <a:schemeClr val="bg1"/>
                </a:solidFill>
                <a:effectLst/>
                <a:uLnTx/>
                <a:uFillTx/>
                <a:latin typeface="+mn-lt"/>
                <a:ea typeface="+mn-ea"/>
                <a:cs typeface="+mn-cs"/>
              </a:rPr>
              <a:t>approach of event handling. In </a:t>
            </a:r>
            <a:r>
              <a:rPr kumimoji="0" lang="en-US" b="0" i="0" u="none" strike="noStrike" kern="1200" cap="none" spc="0" normalizeH="0" baseline="0" noProof="0" dirty="0" err="1">
                <a:ln>
                  <a:noFill/>
                </a:ln>
                <a:solidFill>
                  <a:schemeClr val="bg1"/>
                </a:solidFill>
                <a:effectLst/>
                <a:uLnTx/>
                <a:uFillTx/>
                <a:latin typeface="+mn-lt"/>
                <a:ea typeface="+mn-ea"/>
                <a:cs typeface="+mn-cs"/>
              </a:rPr>
              <a:t>netbeans</a:t>
            </a:r>
            <a:r>
              <a:rPr kumimoji="0" lang="en-US" b="0" i="0" u="none" strike="noStrike" kern="1200" cap="none" spc="0" normalizeH="0" baseline="0" noProof="0" dirty="0">
                <a:ln>
                  <a:noFill/>
                </a:ln>
                <a:solidFill>
                  <a:schemeClr val="bg1"/>
                </a:solidFill>
                <a:effectLst/>
                <a:uLnTx/>
                <a:uFillTx/>
                <a:latin typeface="+mn-lt"/>
                <a:ea typeface="+mn-ea"/>
                <a:cs typeface="+mn-cs"/>
              </a:rPr>
              <a:t> we do not have to implement any event </a:t>
            </a:r>
            <a:endParaRPr lang="en-US" dirty="0">
              <a:solidFill>
                <a:schemeClr val="bg1"/>
              </a:solidFill>
            </a:endParaRP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	interface </a:t>
            </a:r>
            <a:r>
              <a:rPr kumimoji="0" lang="en-US" b="0" i="0" u="none" strike="noStrike" kern="1200" cap="none" spc="0" normalizeH="0" baseline="0" noProof="0" dirty="0" err="1">
                <a:ln>
                  <a:noFill/>
                </a:ln>
                <a:solidFill>
                  <a:schemeClr val="bg1"/>
                </a:solidFill>
                <a:effectLst/>
                <a:uLnTx/>
                <a:uFillTx/>
                <a:latin typeface="+mn-lt"/>
                <a:ea typeface="+mn-ea"/>
                <a:cs typeface="+mn-cs"/>
              </a:rPr>
              <a:t>ourself</a:t>
            </a:r>
            <a:r>
              <a:rPr kumimoji="0" lang="en-US" b="0" i="0" u="none" strike="noStrike" kern="1200" cap="none" spc="0" normalizeH="0" baseline="0" noProof="0" dirty="0">
                <a:ln>
                  <a:noFill/>
                </a:ln>
                <a:solidFill>
                  <a:schemeClr val="bg1"/>
                </a:solidFill>
                <a:effectLst/>
                <a:uLnTx/>
                <a:uFillTx/>
                <a:latin typeface="+mn-lt"/>
                <a:ea typeface="+mn-ea"/>
                <a:cs typeface="+mn-cs"/>
              </a:rPr>
              <a:t>, we do not have to overwrite specific methods like</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1" i="0" u="none" strike="noStrike" kern="1200" cap="none" spc="0" normalizeH="0" baseline="0" noProof="0" dirty="0" err="1">
                <a:ln>
                  <a:noFill/>
                </a:ln>
                <a:solidFill>
                  <a:srgbClr val="FF0000"/>
                </a:solidFill>
                <a:effectLst/>
                <a:uLnTx/>
                <a:uFillTx/>
                <a:latin typeface="+mn-lt"/>
                <a:ea typeface="+mn-ea"/>
                <a:cs typeface="+mn-cs"/>
              </a:rPr>
              <a:t>actionPerformed</a:t>
            </a:r>
            <a:r>
              <a:rPr kumimoji="0" lang="en-US" b="1" i="0" u="none" strike="noStrike" kern="1200" cap="none" spc="0" normalizeH="0" baseline="0" noProof="0" dirty="0">
                <a:ln>
                  <a:noFill/>
                </a:ln>
                <a:solidFill>
                  <a:srgbClr val="FF0000"/>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mn-lt"/>
                <a:ea typeface="+mn-ea"/>
                <a:cs typeface="+mn-cs"/>
              </a:rPr>
              <a:t>or</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1" i="0" u="none" strike="noStrike" kern="1200" cap="none" spc="0" normalizeH="0" baseline="0" noProof="0" dirty="0">
                <a:ln>
                  <a:noFill/>
                </a:ln>
                <a:solidFill>
                  <a:srgbClr val="FF0000"/>
                </a:solidFill>
                <a:effectLst/>
                <a:uLnTx/>
                <a:uFillTx/>
                <a:latin typeface="+mn-lt"/>
                <a:ea typeface="+mn-ea"/>
                <a:cs typeface="+mn-cs"/>
              </a:rPr>
              <a:t>mouse click </a:t>
            </a:r>
            <a:r>
              <a:rPr kumimoji="0" lang="en-US" b="0" i="0" u="none" strike="noStrike" kern="1200" cap="none" spc="0" normalizeH="0" baseline="0" noProof="0" dirty="0">
                <a:ln>
                  <a:noFill/>
                </a:ln>
                <a:solidFill>
                  <a:schemeClr val="bg1"/>
                </a:solidFill>
                <a:effectLst/>
                <a:uLnTx/>
                <a:uFillTx/>
                <a:latin typeface="+mn-lt"/>
                <a:ea typeface="+mn-ea"/>
                <a:cs typeface="+mn-cs"/>
              </a:rPr>
              <a:t>and neither we have to perform registration of source or listener </a:t>
            </a:r>
            <a:r>
              <a:rPr kumimoji="0" lang="en-US"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We just have to do one thing which is provide our own logic for event method </a:t>
            </a:r>
          </a:p>
          <a:p>
            <a:pPr marL="342900" marR="0" lvl="0" indent="-342900" algn="l" defTabSz="914400" rtl="0" eaLnBrk="1" fontAlgn="auto" latinLnBrk="1" hangingPunct="1">
              <a:lnSpc>
                <a:spcPct val="100000"/>
              </a:lnSpc>
              <a:spcBef>
                <a:spcPct val="20000"/>
              </a:spcBef>
              <a:spcAft>
                <a:spcPts val="0"/>
              </a:spcAft>
              <a:buClrTx/>
              <a:buSzTx/>
              <a:tabLst/>
              <a:defRPr/>
            </a:pPr>
            <a:r>
              <a:rPr lang="en-US" dirty="0">
                <a:solidFill>
                  <a:schemeClr val="bg1"/>
                </a:solidFill>
              </a:rPr>
              <a:t>	</a:t>
            </a:r>
            <a:r>
              <a:rPr kumimoji="0" lang="en-US" b="0" i="0" u="none" strike="noStrike" kern="1200" cap="none" spc="0" normalizeH="0" baseline="0" noProof="0" dirty="0">
                <a:ln>
                  <a:noFill/>
                </a:ln>
                <a:solidFill>
                  <a:schemeClr val="bg1"/>
                </a:solidFill>
                <a:effectLst/>
                <a:uLnTx/>
                <a:uFillTx/>
                <a:latin typeface="+mn-lt"/>
                <a:ea typeface="+mn-ea"/>
                <a:cs typeface="+mn-cs"/>
              </a:rPr>
              <a:t>generated by </a:t>
            </a:r>
            <a:r>
              <a:rPr kumimoji="0" lang="en-US" b="0" i="0" u="none" strike="noStrike" kern="1200" cap="none" spc="0" normalizeH="0" baseline="0" noProof="0" dirty="0" err="1">
                <a:ln>
                  <a:noFill/>
                </a:ln>
                <a:solidFill>
                  <a:schemeClr val="bg1"/>
                </a:solidFill>
                <a:effectLst/>
                <a:uLnTx/>
                <a:uFillTx/>
                <a:latin typeface="+mn-lt"/>
                <a:ea typeface="+mn-ea"/>
                <a:cs typeface="+mn-cs"/>
              </a:rPr>
              <a:t>netbeans</a:t>
            </a:r>
            <a:r>
              <a:rPr kumimoji="0" lang="en-US" b="0" i="0" u="none" strike="noStrike" kern="1200" cap="none" spc="0" normalizeH="0" baseline="0" noProof="0" dirty="0">
                <a:ln>
                  <a:noFill/>
                </a:ln>
                <a:solidFill>
                  <a:schemeClr val="bg1"/>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For Example</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 T</a:t>
            </a:r>
            <a:r>
              <a:rPr kumimoji="0" lang="en-US" b="0" i="0" u="none" strike="noStrike" kern="1200" cap="none" spc="0" normalizeH="0" baseline="0" noProof="0" dirty="0">
                <a:ln>
                  <a:noFill/>
                </a:ln>
                <a:solidFill>
                  <a:schemeClr val="bg1"/>
                </a:solidFill>
                <a:effectLst/>
                <a:uLnTx/>
                <a:uFillTx/>
                <a:latin typeface="+mn-lt"/>
                <a:ea typeface="+mn-ea"/>
                <a:cs typeface="+mn-cs"/>
              </a:rPr>
              <a:t>o handle button click we take following steps:</a:t>
            </a:r>
          </a:p>
          <a:p>
            <a:pPr marL="457200" marR="0" lvl="0" indent="-45720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Right click the button</a:t>
            </a:r>
          </a:p>
          <a:p>
            <a:pPr marL="457200" marR="0" lvl="0" indent="-45720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Go to </a:t>
            </a:r>
            <a:r>
              <a:rPr kumimoji="0" lang="en-US" b="1" i="0" u="none" strike="noStrike" kern="1200" cap="none" spc="0" normalizeH="0" baseline="0" noProof="0" dirty="0">
                <a:ln>
                  <a:noFill/>
                </a:ln>
                <a:solidFill>
                  <a:srgbClr val="FF0000"/>
                </a:solidFill>
                <a:effectLst/>
                <a:uLnTx/>
                <a:uFillTx/>
                <a:latin typeface="+mn-lt"/>
                <a:ea typeface="+mn-ea"/>
                <a:cs typeface="+mn-cs"/>
              </a:rPr>
              <a:t>Events</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mn-lt"/>
                <a:ea typeface="+mn-ea"/>
                <a:cs typeface="+mn-cs"/>
              </a:rPr>
              <a:t>option select</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1" i="0" u="none" strike="noStrike" kern="1200" cap="none" spc="0" normalizeH="0" baseline="0" noProof="0" dirty="0" err="1">
                <a:ln>
                  <a:noFill/>
                </a:ln>
                <a:solidFill>
                  <a:srgbClr val="FF0000"/>
                </a:solidFill>
                <a:effectLst/>
                <a:uLnTx/>
                <a:uFillTx/>
                <a:latin typeface="+mn-lt"/>
                <a:ea typeface="+mn-ea"/>
                <a:cs typeface="+mn-cs"/>
              </a:rPr>
              <a:t>Action</a:t>
            </a:r>
            <a:r>
              <a:rPr kumimoji="0" lang="en-US" b="0" i="0" u="none" strike="noStrike" kern="1200" cap="none" spc="0" normalizeH="0" baseline="0" noProof="0" dirty="0" err="1">
                <a:ln>
                  <a:noFill/>
                </a:ln>
                <a:solidFill>
                  <a:schemeClr val="bg1"/>
                </a:solidFill>
                <a:effectLst/>
                <a:uLnTx/>
                <a:uFillTx/>
                <a:latin typeface="+mn-lt"/>
                <a:ea typeface="+mn-ea"/>
                <a:cs typeface="+mn-cs"/>
                <a:sym typeface="Wingdings" pitchFamily="2" charset="2"/>
              </a:rPr>
              <a:t></a:t>
            </a:r>
            <a:r>
              <a:rPr kumimoji="0" lang="en-US" b="1" i="0" u="none" strike="noStrike" kern="1200" cap="none" spc="0" normalizeH="0" baseline="0" noProof="0" dirty="0" err="1">
                <a:ln>
                  <a:noFill/>
                </a:ln>
                <a:solidFill>
                  <a:srgbClr val="FF0000"/>
                </a:solidFill>
                <a:effectLst/>
                <a:uLnTx/>
                <a:uFillTx/>
                <a:latin typeface="+mn-lt"/>
                <a:ea typeface="+mn-ea"/>
                <a:cs typeface="+mn-cs"/>
                <a:sym typeface="Wingdings" pitchFamily="2" charset="2"/>
              </a:rPr>
              <a:t>actionPerformed</a:t>
            </a:r>
            <a:r>
              <a:rPr kumimoji="0" lang="en-US" b="0" i="0" u="none" strike="noStrike" kern="1200" cap="none" spc="0" normalizeH="0" baseline="0" noProof="0" dirty="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and click so  that a blank </a:t>
            </a:r>
          </a:p>
          <a:p>
            <a:pPr marL="457200" marR="0" lvl="0" indent="-457200" algn="l" defTabSz="914400" rtl="0" eaLnBrk="1" fontAlgn="auto" latinLnBrk="1" hangingPunct="1">
              <a:lnSpc>
                <a:spcPct val="100000"/>
              </a:lnSpc>
              <a:spcBef>
                <a:spcPct val="20000"/>
              </a:spcBef>
              <a:spcAft>
                <a:spcPts val="0"/>
              </a:spcAft>
              <a:buClrTx/>
              <a:buSzTx/>
              <a:tabLst/>
              <a:defRPr/>
            </a:pPr>
            <a:r>
              <a:rPr lang="en-US" dirty="0">
                <a:solidFill>
                  <a:schemeClr val="bg1"/>
                </a:solidFill>
                <a:sym typeface="Wingdings" pitchFamily="2" charset="2"/>
              </a:rPr>
              <a:t>	</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skeleton gets generated.</a:t>
            </a:r>
          </a:p>
          <a:p>
            <a:pPr marL="457200" marR="0" lvl="0" indent="-457200" algn="l" defTabSz="914400" rtl="0" eaLnBrk="1" fontAlgn="auto" latinLnBrk="1" hangingPunct="1">
              <a:lnSpc>
                <a:spcPct val="100000"/>
              </a:lnSpc>
              <a:spcBef>
                <a:spcPct val="20000"/>
              </a:spcBef>
              <a:spcAft>
                <a:spcPts val="0"/>
              </a:spcAft>
              <a:buClrTx/>
              <a:buSzTx/>
              <a:tabLst/>
              <a:defRPr/>
            </a:pPr>
            <a:r>
              <a:rPr lang="en-US" dirty="0">
                <a:solidFill>
                  <a:schemeClr val="bg1"/>
                </a:solidFill>
                <a:sym typeface="Wingdings" pitchFamily="2" charset="2"/>
              </a:rPr>
              <a:t>3.    </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Finally we have to write our own code in the method.</a:t>
            </a:r>
            <a:endParaRPr kumimoji="0" lang="en-IN"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Handling Events in </a:t>
            </a:r>
            <a:r>
              <a:rPr lang="en-US" b="1" dirty="0" err="1"/>
              <a:t>Netbeans</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pic>
        <p:nvPicPr>
          <p:cNvPr id="7" name="Content Placeholder 3" descr="Capture42.PNG"/>
          <p:cNvPicPr>
            <a:picLocks noChangeAspect="1"/>
          </p:cNvPicPr>
          <p:nvPr/>
        </p:nvPicPr>
        <p:blipFill>
          <a:blip r:embed="rId4"/>
          <a:stretch>
            <a:fillRect/>
          </a:stretch>
        </p:blipFill>
        <p:spPr>
          <a:xfrm>
            <a:off x="714348" y="1000114"/>
            <a:ext cx="7878313" cy="350046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Example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82"/>
            <a:ext cx="8786874" cy="3643332"/>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Change the background color on button click.</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Solution:-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private void </a:t>
            </a:r>
            <a:r>
              <a:rPr kumimoji="0" lang="en-US" b="1" i="0" u="sng" strike="noStrike" kern="1200" cap="none" spc="0" normalizeH="0" baseline="0" noProof="0" dirty="0" err="1">
                <a:ln>
                  <a:noFill/>
                </a:ln>
                <a:solidFill>
                  <a:srgbClr val="FF0000"/>
                </a:solidFill>
                <a:effectLst/>
                <a:uLnTx/>
                <a:uFillTx/>
                <a:latin typeface="Consolas" pitchFamily="49" charset="0"/>
                <a:cs typeface="Consolas" pitchFamily="49" charset="0"/>
              </a:rPr>
              <a:t>btnColorActionPerformed</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java.awt.event.ActionEvent</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evt</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US" b="0"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US" b="0" i="0" u="none" strike="noStrike" kern="1200" cap="none" spc="0" normalizeH="0" baseline="0" noProof="0" dirty="0" err="1">
                <a:ln>
                  <a:noFill/>
                </a:ln>
                <a:solidFill>
                  <a:srgbClr val="FF0000"/>
                </a:solidFill>
                <a:effectLst/>
                <a:uLnTx/>
                <a:uFillTx/>
                <a:latin typeface="Consolas" pitchFamily="49" charset="0"/>
                <a:cs typeface="Consolas" pitchFamily="49" charset="0"/>
              </a:rPr>
              <a:t>Netbeans</a:t>
            </a:r>
            <a:r>
              <a:rPr kumimoji="0" lang="en-US" b="0" i="0" u="none" strike="noStrike" kern="1200" cap="none" spc="0" normalizeH="0" baseline="0" noProof="0" dirty="0">
                <a:ln>
                  <a:noFill/>
                </a:ln>
                <a:solidFill>
                  <a:srgbClr val="FF0000"/>
                </a:solidFill>
                <a:effectLst/>
                <a:uLnTx/>
                <a:uFillTx/>
                <a:latin typeface="Consolas" pitchFamily="49" charset="0"/>
                <a:cs typeface="Consolas" pitchFamily="49" charset="0"/>
              </a:rPr>
              <a:t> Method)</a:t>
            </a: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jpMainPanel.setBackground</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Color.ORANGE</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a:ln>
                  <a:noFill/>
                </a:ln>
                <a:solidFill>
                  <a:schemeClr val="bg1"/>
                </a:solidFill>
                <a:effectLst/>
                <a:uLnTx/>
                <a:uFillTx/>
                <a:latin typeface="+mn-lt"/>
                <a:ea typeface="+mn-ea"/>
                <a:cs typeface="+mn-cs"/>
              </a:rPr>
              <a:t>Output:- </a:t>
            </a:r>
            <a:endParaRPr kumimoji="0" lang="en-IN" b="1" i="0" u="sng"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41.PNG"/>
          <p:cNvPicPr>
            <a:picLocks noChangeAspect="1"/>
          </p:cNvPicPr>
          <p:nvPr/>
        </p:nvPicPr>
        <p:blipFill>
          <a:blip r:embed="rId4"/>
          <a:stretch>
            <a:fillRect/>
          </a:stretch>
        </p:blipFill>
        <p:spPr>
          <a:xfrm>
            <a:off x="2357422" y="2857502"/>
            <a:ext cx="4071966" cy="178595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Example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13"/>
          <p:cNvSpPr txBox="1">
            <a:spLocks/>
          </p:cNvSpPr>
          <p:nvPr/>
        </p:nvSpPr>
        <p:spPr>
          <a:xfrm>
            <a:off x="142844" y="928676"/>
            <a:ext cx="8858312" cy="407196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For multiple button multiple methods will be called.</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For Example:-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    </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private void </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btnColorActionPerformed</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java.awt.event.ActionEvent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evt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600" b="0" i="0" u="none" strike="noStrike" kern="1200" cap="none" spc="0" normalizeH="0" baseline="0" noProof="0" dirty="0">
                <a:ln>
                  <a:noFill/>
                </a:ln>
                <a:solidFill>
                  <a:schemeClr val="tx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a:ln>
                  <a:noFill/>
                </a:ln>
                <a:solidFill>
                  <a:schemeClr val="accent6">
                    <a:lumMod val="75000"/>
                  </a:schemeClr>
                </a:solidFill>
                <a:effectLst/>
                <a:uLnTx/>
                <a:uFillTx/>
                <a:latin typeface="Consolas" pitchFamily="49" charset="0"/>
                <a:cs typeface="Consolas" pitchFamily="49" charset="0"/>
              </a:rPr>
              <a:t>        </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jpMainPanel.setBackground</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Color.orange</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private void </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jButton1ActionPerformed</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java.awt.event.ActionEvent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evt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a:ln>
                  <a:noFill/>
                </a:ln>
                <a:solidFill>
                  <a:schemeClr val="accent6">
                    <a:lumMod val="75000"/>
                  </a:schemeClr>
                </a:solidFill>
                <a:effectLst/>
                <a:uLnTx/>
                <a:uFillTx/>
                <a:latin typeface="Consolas" pitchFamily="49" charset="0"/>
                <a:cs typeface="Consolas" pitchFamily="49" charset="0"/>
              </a:rPr>
              <a:t>   </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jpMainPanel.setBackground</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Color.pink</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Output:-</a:t>
            </a:r>
            <a:endParaRPr kumimoji="0" lang="en-US"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b="0" i="0" u="sng"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43.PNG"/>
          <p:cNvPicPr>
            <a:picLocks noChangeAspect="1"/>
          </p:cNvPicPr>
          <p:nvPr/>
        </p:nvPicPr>
        <p:blipFill>
          <a:blip r:embed="rId4"/>
          <a:stretch>
            <a:fillRect/>
          </a:stretch>
        </p:blipFill>
        <p:spPr>
          <a:xfrm>
            <a:off x="2500298" y="3214692"/>
            <a:ext cx="3786214" cy="135732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5000" dirty="0"/>
              <a:t>Thank you</a:t>
            </a:r>
            <a:endParaRPr lang="ko-KR" altLang="en-US" sz="5000" dirty="0"/>
          </a:p>
        </p:txBody>
      </p:sp>
      <p:grpSp>
        <p:nvGrpSpPr>
          <p:cNvPr id="4" name="Group 13318">
            <a:extLst>
              <a:ext uri="{FF2B5EF4-FFF2-40B4-BE49-F238E27FC236}">
                <a16:creationId xmlns:a16="http://schemas.microsoft.com/office/drawing/2014/main" id="{3176A925-9561-4C3F-8238-DB986AC67B50}"/>
              </a:ext>
            </a:extLst>
          </p:cNvPr>
          <p:cNvGrpSpPr/>
          <p:nvPr/>
        </p:nvGrpSpPr>
        <p:grpSpPr>
          <a:xfrm rot="1682053" flipH="1">
            <a:off x="6005137" y="682740"/>
            <a:ext cx="1665869" cy="3558872"/>
            <a:chOff x="1359132" y="345882"/>
            <a:chExt cx="1966239" cy="4200564"/>
          </a:xfrm>
        </p:grpSpPr>
        <p:grpSp>
          <p:nvGrpSpPr>
            <p:cNvPr id="5"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18"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7"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25"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27" name="Picture 26" descr="sca.png"/>
          <p:cNvPicPr>
            <a:picLocks noChangeAspect="1"/>
          </p:cNvPicPr>
          <p:nvPr/>
        </p:nvPicPr>
        <p:blipFill>
          <a:blip r:embed="rId2"/>
          <a:stretch>
            <a:fillRect/>
          </a:stretch>
        </p:blipFill>
        <p:spPr>
          <a:xfrm>
            <a:off x="71406" y="142858"/>
            <a:ext cx="714380" cy="714380"/>
          </a:xfrm>
          <a:prstGeom prst="rect">
            <a:avLst/>
          </a:prstGeom>
        </p:spPr>
      </p:pic>
      <p:pic>
        <p:nvPicPr>
          <p:cNvPr id="28" name="Picture 27" descr="java.png"/>
          <p:cNvPicPr>
            <a:picLocks noChangeAspect="1"/>
          </p:cNvPicPr>
          <p:nvPr/>
        </p:nvPicPr>
        <p:blipFill>
          <a:blip r:embed="rId3" cstate="print"/>
          <a:stretch>
            <a:fillRect/>
          </a:stretch>
        </p:blipFill>
        <p:spPr>
          <a:xfrm>
            <a:off x="8072462" y="-71456"/>
            <a:ext cx="1199803" cy="1071552"/>
          </a:xfrm>
          <a:prstGeom prst="rect">
            <a:avLst/>
          </a:prstGeom>
        </p:spPr>
      </p:pic>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200" b="1" dirty="0"/>
              <a:t> </a:t>
            </a:r>
            <a:r>
              <a:rPr lang="en-US" b="1" dirty="0"/>
              <a:t>Centering the </a:t>
            </a:r>
            <a:r>
              <a:rPr lang="en-US" b="1" dirty="0" err="1"/>
              <a:t>JFrame</a:t>
            </a:r>
            <a:r>
              <a:rPr lang="en-US" b="1" dirty="0"/>
              <a:t> on Desktop</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6"/>
            <a:ext cx="9144000" cy="375934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bg1"/>
                </a:solidFill>
                <a:effectLst/>
                <a:uLnTx/>
                <a:uFillTx/>
                <a:latin typeface="+mn-lt"/>
                <a:ea typeface="+mn-ea"/>
                <a:cs typeface="+mn-cs"/>
              </a:rPr>
              <a:t>Almost every standard application opens its main window at the center of desktop. </a:t>
            </a:r>
          </a:p>
          <a:p>
            <a:pPr marL="342900" marR="0" lvl="0" indent="-342900" algn="l" defTabSz="914400" rtl="0" eaLnBrk="1" fontAlgn="auto" latinLnBrk="1" hangingPunct="1">
              <a:lnSpc>
                <a:spcPct val="100000"/>
              </a:lnSpc>
              <a:spcBef>
                <a:spcPct val="20000"/>
              </a:spcBef>
              <a:spcAft>
                <a:spcPts val="0"/>
              </a:spcAft>
              <a:buClrTx/>
              <a:buSzTx/>
              <a:tabLst/>
              <a:defRPr/>
            </a:pPr>
            <a:r>
              <a:rPr lang="en-US" dirty="0">
                <a:solidFill>
                  <a:schemeClr val="bg1"/>
                </a:solidFill>
              </a:rPr>
              <a:t>	</a:t>
            </a:r>
            <a:r>
              <a:rPr kumimoji="0" lang="en-US" i="0" u="none" strike="noStrike" kern="1200" cap="none" spc="0" normalizeH="0" baseline="0" noProof="0" dirty="0">
                <a:ln>
                  <a:noFill/>
                </a:ln>
                <a:solidFill>
                  <a:schemeClr val="bg1"/>
                </a:solidFill>
                <a:effectLst/>
                <a:uLnTx/>
                <a:uFillTx/>
                <a:latin typeface="+mn-lt"/>
                <a:ea typeface="+mn-ea"/>
                <a:cs typeface="+mn-cs"/>
              </a:rPr>
              <a:t>In our case if we observe the frame is opening on top left corner.</a:t>
            </a:r>
          </a:p>
          <a:p>
            <a:pPr marL="342900" marR="0" lvl="0" indent="-342900" algn="l" defTabSz="914400" rtl="0" eaLnBrk="1" fontAlgn="auto" latinLnBrk="1" hangingPunct="1">
              <a:lnSpc>
                <a:spcPct val="100000"/>
              </a:lnSpc>
              <a:spcBef>
                <a:spcPct val="20000"/>
              </a:spcBef>
              <a:spcAft>
                <a:spcPts val="0"/>
              </a:spcAft>
              <a:buClrTx/>
              <a:buSzPct val="110000"/>
              <a:buFont typeface="Arial" pitchFamily="34" charset="0"/>
              <a:buChar char="•"/>
              <a:tabLst/>
              <a:defRPr/>
            </a:pPr>
            <a:r>
              <a:rPr kumimoji="0" lang="en-US" i="0" u="none" strike="noStrike" kern="1200" cap="none" spc="0" normalizeH="0" baseline="0" noProof="0" dirty="0">
                <a:ln>
                  <a:noFill/>
                </a:ln>
                <a:solidFill>
                  <a:schemeClr val="bg1"/>
                </a:solidFill>
                <a:effectLst/>
                <a:uLnTx/>
                <a:uFillTx/>
                <a:latin typeface="+mn-lt"/>
                <a:ea typeface="+mn-ea"/>
                <a:cs typeface="+mn-cs"/>
              </a:rPr>
              <a:t> To change this behavior and bring the frame at the center we must call the method </a:t>
            </a:r>
          </a:p>
          <a:p>
            <a:pPr marL="342900" marR="0" lvl="0" indent="-342900" algn="l" defTabSz="914400" rtl="0" eaLnBrk="1" fontAlgn="auto" latinLnBrk="1" hangingPunct="1">
              <a:lnSpc>
                <a:spcPct val="100000"/>
              </a:lnSpc>
              <a:spcBef>
                <a:spcPct val="20000"/>
              </a:spcBef>
              <a:spcAft>
                <a:spcPts val="0"/>
              </a:spcAft>
              <a:buClrTx/>
              <a:buSzPct val="110000"/>
              <a:tabLst/>
              <a:defRPr/>
            </a:pPr>
            <a:r>
              <a:rPr lang="en-US" dirty="0">
                <a:solidFill>
                  <a:schemeClr val="bg1"/>
                </a:solidFill>
              </a:rPr>
              <a:t>	</a:t>
            </a:r>
            <a:r>
              <a:rPr kumimoji="0" lang="en-US" i="0" u="none" strike="noStrike" kern="1200" cap="none" spc="0" normalizeH="0" baseline="0" noProof="0" dirty="0" err="1">
                <a:ln>
                  <a:noFill/>
                </a:ln>
                <a:solidFill>
                  <a:schemeClr val="bg1"/>
                </a:solidFill>
                <a:effectLst/>
                <a:uLnTx/>
                <a:uFillTx/>
                <a:latin typeface="+mn-lt"/>
                <a:ea typeface="+mn-ea"/>
                <a:cs typeface="+mn-cs"/>
              </a:rPr>
              <a:t>setLocationRelativeTo</a:t>
            </a:r>
            <a:r>
              <a:rPr kumimoji="0" lang="en-US" i="0" u="none" strike="noStrike" kern="1200" cap="none" spc="0" normalizeH="0" baseline="0" noProof="0" dirty="0">
                <a:ln>
                  <a:noFill/>
                </a:ln>
                <a:solidFill>
                  <a:schemeClr val="bg1"/>
                </a:solidFill>
                <a:effectLst/>
                <a:uLnTx/>
                <a:uFillTx/>
                <a:latin typeface="+mn-lt"/>
                <a:ea typeface="+mn-ea"/>
                <a:cs typeface="+mn-cs"/>
              </a:rPr>
              <a:t> passing it null as the argument.</a:t>
            </a:r>
          </a:p>
          <a:p>
            <a:pPr marL="342900" marR="0" lvl="0" indent="-342900" algn="l" defTabSz="914400" rtl="0" eaLnBrk="1" fontAlgn="auto" latinLnBrk="1" hangingPunct="1">
              <a:lnSpc>
                <a:spcPct val="100000"/>
              </a:lnSpc>
              <a:spcBef>
                <a:spcPct val="20000"/>
              </a:spcBef>
              <a:spcAft>
                <a:spcPts val="0"/>
              </a:spcAft>
              <a:buClrTx/>
              <a:buSzPct val="110000"/>
              <a:buFont typeface="Arial" pitchFamily="34" charset="0"/>
              <a:buChar char="•"/>
              <a:tabLst/>
              <a:defRPr/>
            </a:pPr>
            <a:r>
              <a:rPr kumimoji="0" lang="en-IN" i="0" u="none" strike="noStrike" kern="1200" cap="none" spc="0" normalizeH="0" baseline="0" noProof="0" dirty="0">
                <a:ln>
                  <a:noFill/>
                </a:ln>
                <a:solidFill>
                  <a:schemeClr val="bg1"/>
                </a:solidFill>
                <a:effectLst/>
                <a:uLnTx/>
                <a:uFillTx/>
                <a:latin typeface="+mn-lt"/>
                <a:ea typeface="+mn-ea"/>
                <a:cs typeface="+mn-cs"/>
              </a:rPr>
              <a:t> </a:t>
            </a:r>
            <a:r>
              <a:rPr kumimoji="0" lang="en-IN" i="0" u="sng" strike="noStrike" kern="1200" cap="none" spc="0" normalizeH="0" baseline="0" noProof="0" dirty="0">
                <a:ln>
                  <a:noFill/>
                </a:ln>
                <a:solidFill>
                  <a:schemeClr val="bg1"/>
                </a:solidFill>
                <a:effectLst/>
                <a:uLnTx/>
                <a:uFillTx/>
                <a:latin typeface="+mn-lt"/>
                <a:ea typeface="+mn-ea"/>
                <a:cs typeface="+mn-cs"/>
              </a:rPr>
              <a:t>Example</a:t>
            </a:r>
            <a:r>
              <a:rPr kumimoji="0" lang="en-IN"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i="0" u="none" strike="noStrike" kern="1200" cap="none" spc="0" normalizeH="0" baseline="0" noProof="0" dirty="0">
                <a:ln>
                  <a:noFill/>
                </a:ln>
                <a:solidFill>
                  <a:schemeClr val="bg1"/>
                </a:solidFill>
                <a:effectLst/>
                <a:uLnTx/>
                <a:uFillTx/>
                <a:latin typeface="+mn-lt"/>
                <a:ea typeface="+mn-ea"/>
                <a:cs typeface="+mn-cs"/>
              </a:rPr>
              <a:t>	</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public </a:t>
            </a:r>
            <a:r>
              <a:rPr kumimoji="0" lang="en-IN" b="1" i="0" u="none" strike="noStrike" kern="1200" cap="none" spc="0" normalizeH="0" baseline="0" noProof="0" dirty="0" err="1">
                <a:ln>
                  <a:noFill/>
                </a:ln>
                <a:solidFill>
                  <a:schemeClr val="accent6">
                    <a:lumMod val="50000"/>
                  </a:schemeClr>
                </a:solidFill>
                <a:effectLst/>
                <a:uLnTx/>
                <a:uFillTx/>
                <a:latin typeface="+mn-lt"/>
                <a:ea typeface="+mn-ea"/>
                <a:cs typeface="+mn-cs"/>
              </a:rPr>
              <a:t>MyJFrame</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r>
              <a:rPr kumimoji="0" lang="en-IN" b="1" i="0" u="none" strike="noStrike" kern="1200" cap="none" spc="0" normalizeH="0" baseline="0" noProof="0" dirty="0" err="1">
                <a:ln>
                  <a:noFill/>
                </a:ln>
                <a:solidFill>
                  <a:schemeClr val="accent6">
                    <a:lumMod val="50000"/>
                  </a:schemeClr>
                </a:solidFill>
                <a:effectLst/>
                <a:uLnTx/>
                <a:uFillTx/>
                <a:latin typeface="+mn-lt"/>
                <a:ea typeface="+mn-ea"/>
                <a:cs typeface="+mn-cs"/>
              </a:rPr>
              <a:t>initComponents</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r>
              <a:rPr kumimoji="0" lang="en-IN" b="1" i="0" u="none" strike="noStrike" kern="1200" cap="none" spc="0" normalizeH="0" baseline="0" noProof="0" dirty="0" err="1">
                <a:ln>
                  <a:noFill/>
                </a:ln>
                <a:solidFill>
                  <a:schemeClr val="accent6">
                    <a:lumMod val="50000"/>
                  </a:schemeClr>
                </a:solidFill>
                <a:effectLst/>
                <a:uLnTx/>
                <a:uFillTx/>
                <a:latin typeface="+mn-lt"/>
                <a:ea typeface="+mn-ea"/>
                <a:cs typeface="+mn-cs"/>
              </a:rPr>
              <a:t>this.setLocationRelativeTo</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(null);</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bg1"/>
                </a:solidFill>
                <a:effectLst/>
                <a:uLnTx/>
                <a:uFillTx/>
                <a:latin typeface="+mn-lt"/>
                <a:ea typeface="+mn-ea"/>
                <a:cs typeface="+mn-cs"/>
              </a:rPr>
              <a:t>Now ,run the code  and you will get the output at the center of the desktop.</a:t>
            </a:r>
            <a:endParaRPr kumimoji="0" lang="en-IN"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IN" b="1" dirty="0"/>
              <a:t>CHANGING ICON IN JFRAME </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6"/>
            <a:ext cx="9144000" cy="3000396"/>
          </a:xfrm>
          <a:prstGeom prst="rect">
            <a:avLst/>
          </a:prstGeom>
        </p:spPr>
        <p:txBody>
          <a:bodyPr>
            <a:normAutofit fontScale="77500" lnSpcReduction="20000"/>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IN" sz="2100" b="0" i="0" u="none" strike="noStrike" kern="1200" cap="none" spc="0" normalizeH="0" baseline="0" noProof="0" dirty="0">
                <a:ln>
                  <a:noFill/>
                </a:ln>
                <a:solidFill>
                  <a:schemeClr val="bg1"/>
                </a:solidFill>
                <a:effectLst/>
                <a:uLnTx/>
                <a:uFillTx/>
                <a:latin typeface="+mn-lt"/>
                <a:ea typeface="+mn-ea"/>
                <a:cs typeface="+mn-cs"/>
              </a:rPr>
              <a:t>To change the icon on </a:t>
            </a:r>
            <a:r>
              <a:rPr kumimoji="0" lang="en-IN" sz="2100" b="0" i="0" u="none" strike="noStrike" kern="1200" cap="none" spc="0" normalizeH="0" baseline="0" noProof="0" dirty="0" err="1">
                <a:ln>
                  <a:noFill/>
                </a:ln>
                <a:solidFill>
                  <a:schemeClr val="bg1"/>
                </a:solidFill>
                <a:effectLst/>
                <a:uLnTx/>
                <a:uFillTx/>
                <a:latin typeface="+mn-lt"/>
                <a:ea typeface="+mn-ea"/>
                <a:cs typeface="+mn-cs"/>
              </a:rPr>
              <a:t>JFrame</a:t>
            </a:r>
            <a:r>
              <a:rPr kumimoji="0" lang="en-IN" sz="2100" b="0" i="0" u="none" strike="noStrike" kern="1200" cap="none" spc="0" normalizeH="0" baseline="0" noProof="0" dirty="0">
                <a:ln>
                  <a:noFill/>
                </a:ln>
                <a:solidFill>
                  <a:schemeClr val="bg1"/>
                </a:solidFill>
                <a:effectLst/>
                <a:uLnTx/>
                <a:uFillTx/>
                <a:latin typeface="+mn-lt"/>
                <a:ea typeface="+mn-ea"/>
                <a:cs typeface="+mn-cs"/>
              </a:rPr>
              <a:t> we have to call the method</a:t>
            </a:r>
            <a:r>
              <a:rPr kumimoji="0" lang="en-IN" sz="2100" b="0" i="0" u="none" strike="noStrike" kern="1200" cap="none" spc="0" normalizeH="0" baseline="0" noProof="0" dirty="0">
                <a:ln>
                  <a:noFill/>
                </a:ln>
                <a:solidFill>
                  <a:schemeClr val="tx1"/>
                </a:solidFill>
                <a:effectLst/>
                <a:uLnTx/>
                <a:uFillTx/>
                <a:latin typeface="+mn-lt"/>
                <a:ea typeface="+mn-ea"/>
                <a:cs typeface="+mn-cs"/>
              </a:rPr>
              <a:t> </a:t>
            </a:r>
            <a:r>
              <a:rPr kumimoji="0" lang="en-IN" sz="2100"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sz="2100" b="1" i="0" u="none" strike="noStrike" kern="1200" cap="none" spc="0" normalizeH="0" baseline="0" noProof="0" dirty="0">
                <a:ln>
                  <a:noFill/>
                </a:ln>
                <a:solidFill>
                  <a:srgbClr val="C00000"/>
                </a:solidFill>
                <a:effectLst/>
                <a:uLnTx/>
                <a:uFillTx/>
                <a:latin typeface="+mn-lt"/>
                <a:ea typeface="+mn-ea"/>
                <a:cs typeface="+mn-cs"/>
              </a:rPr>
              <a:t>( ) </a:t>
            </a:r>
            <a:r>
              <a:rPr kumimoji="0" lang="en-IN" sz="2100" b="0" i="0" u="none" strike="noStrike" kern="1200" cap="none" spc="0" normalizeH="0" baseline="0" noProof="0" dirty="0">
                <a:ln>
                  <a:noFill/>
                </a:ln>
                <a:solidFill>
                  <a:schemeClr val="bg1"/>
                </a:solidFill>
                <a:effectLst/>
                <a:uLnTx/>
                <a:uFillTx/>
                <a:latin typeface="+mn-lt"/>
                <a:ea typeface="+mn-ea"/>
                <a:cs typeface="+mn-cs"/>
              </a:rPr>
              <a:t>of </a:t>
            </a:r>
            <a:r>
              <a:rPr kumimoji="0" lang="en-IN" sz="2100" b="0" i="0" u="none" strike="noStrike" kern="1200" cap="none" spc="0" normalizeH="0" baseline="0" noProof="0" dirty="0" err="1">
                <a:ln>
                  <a:noFill/>
                </a:ln>
                <a:solidFill>
                  <a:schemeClr val="bg1"/>
                </a:solidFill>
                <a:effectLst/>
                <a:uLnTx/>
                <a:uFillTx/>
                <a:latin typeface="+mn-lt"/>
                <a:ea typeface="+mn-ea"/>
                <a:cs typeface="+mn-cs"/>
              </a:rPr>
              <a:t>JFrame</a:t>
            </a:r>
            <a:r>
              <a:rPr kumimoji="0" lang="en-IN" sz="2100" b="0" i="0" u="none" strike="noStrike" kern="1200" cap="none" spc="0" normalizeH="0" baseline="0" noProof="0" dirty="0">
                <a:ln>
                  <a:noFill/>
                </a:ln>
                <a:solidFill>
                  <a:schemeClr val="bg1"/>
                </a:solidFill>
                <a:effectLst/>
                <a:uLnTx/>
                <a:uFillTx/>
                <a:latin typeface="+mn-lt"/>
                <a:ea typeface="+mn-ea"/>
                <a:cs typeface="+mn-cs"/>
              </a:rPr>
              <a:t> class . </a:t>
            </a:r>
          </a:p>
          <a:p>
            <a:pPr marL="342900" marR="0" lvl="0" indent="-342900" algn="l" defTabSz="914400" rtl="0" eaLnBrk="1" fontAlgn="auto" latinLnBrk="1" hangingPunct="1">
              <a:lnSpc>
                <a:spcPct val="100000"/>
              </a:lnSpc>
              <a:spcBef>
                <a:spcPct val="20000"/>
              </a:spcBef>
              <a:spcAft>
                <a:spcPts val="0"/>
              </a:spcAft>
              <a:buClrTx/>
              <a:buSzTx/>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
                <a:schemeClr val="bg1"/>
              </a:buClr>
              <a:buSzTx/>
              <a:buFont typeface="Arial" panose="020B0604020202020204" pitchFamily="34" charset="0"/>
              <a:buChar char="•"/>
              <a:tabLst/>
              <a:defRPr/>
            </a:pPr>
            <a:r>
              <a:rPr kumimoji="0" lang="en-IN" sz="2100" b="0" i="0" u="none" strike="noStrike" kern="1200" cap="none" spc="0" normalizeH="0" baseline="0" noProof="0" dirty="0">
                <a:ln>
                  <a:noFill/>
                </a:ln>
                <a:solidFill>
                  <a:schemeClr val="bg1"/>
                </a:solidFill>
                <a:effectLst/>
                <a:uLnTx/>
                <a:uFillTx/>
                <a:latin typeface="+mn-lt"/>
                <a:ea typeface="+mn-ea"/>
                <a:cs typeface="+mn-cs"/>
              </a:rPr>
              <a:t>The prototype of the method is:</a:t>
            </a:r>
            <a:r>
              <a:rPr kumimoji="0" lang="en-IN" sz="21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100" b="0" i="0" u="none" strike="noStrike" kern="1200" cap="none" spc="0" normalizeH="0" baseline="0" noProof="0" dirty="0">
                <a:ln>
                  <a:noFill/>
                </a:ln>
                <a:solidFill>
                  <a:schemeClr val="tx1"/>
                </a:solidFill>
                <a:effectLst/>
                <a:uLnTx/>
                <a:uFillTx/>
                <a:latin typeface="+mn-lt"/>
                <a:ea typeface="+mn-ea"/>
                <a:cs typeface="+mn-cs"/>
              </a:rPr>
              <a:t>	</a:t>
            </a:r>
            <a:r>
              <a:rPr kumimoji="0" lang="en-IN" sz="2100" b="1" i="0" u="none" strike="noStrike" kern="1200" cap="none" spc="0" normalizeH="0" baseline="0" noProof="0" dirty="0">
                <a:ln>
                  <a:noFill/>
                </a:ln>
                <a:solidFill>
                  <a:srgbClr val="C00000"/>
                </a:solidFill>
                <a:effectLst/>
                <a:uLnTx/>
                <a:uFillTx/>
                <a:latin typeface="+mn-lt"/>
                <a:ea typeface="+mn-ea"/>
                <a:cs typeface="+mn-cs"/>
              </a:rPr>
              <a:t>public void </a:t>
            </a:r>
            <a:r>
              <a:rPr kumimoji="0" lang="en-IN" sz="2100"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sz="2100" b="1" i="0" u="none" strike="noStrike" kern="1200" cap="none" spc="0" normalizeH="0" baseline="0" noProof="0" dirty="0">
                <a:ln>
                  <a:noFill/>
                </a:ln>
                <a:solidFill>
                  <a:srgbClr val="C00000"/>
                </a:solidFill>
                <a:effectLst/>
                <a:uLnTx/>
                <a:uFillTx/>
                <a:latin typeface="+mn-lt"/>
                <a:ea typeface="+mn-ea"/>
                <a:cs typeface="+mn-cs"/>
              </a:rPr>
              <a:t>(Image)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IN" sz="2100" dirty="0">
              <a:solidFill>
                <a:schemeClr val="bg1"/>
              </a:solidFill>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IN" sz="2100" b="0" i="0" u="none" strike="noStrike" kern="1200" cap="none" spc="0" normalizeH="0" baseline="0" noProof="0" dirty="0">
                <a:ln>
                  <a:noFill/>
                </a:ln>
                <a:solidFill>
                  <a:schemeClr val="bg1"/>
                </a:solidFill>
                <a:effectLst/>
                <a:uLnTx/>
                <a:uFillTx/>
                <a:latin typeface="+mn-lt"/>
                <a:ea typeface="+mn-ea"/>
                <a:cs typeface="+mn-cs"/>
              </a:rPr>
              <a:t>The argument passed to this method is an object of Image class which is available in                  java.awt package. But to create an object of Image class we have to use the Toolkit </a:t>
            </a:r>
          </a:p>
          <a:p>
            <a:pPr marL="342900" marR="0" lvl="0" indent="-342900" algn="l" defTabSz="914400" rtl="0" eaLnBrk="1" fontAlgn="auto" latinLnBrk="1" hangingPunct="1">
              <a:lnSpc>
                <a:spcPct val="100000"/>
              </a:lnSpc>
              <a:spcBef>
                <a:spcPct val="20000"/>
              </a:spcBef>
              <a:spcAft>
                <a:spcPts val="0"/>
              </a:spcAft>
              <a:buClrTx/>
              <a:buSzTx/>
              <a:tabLst/>
              <a:defRPr/>
            </a:pPr>
            <a:r>
              <a:rPr lang="en-IN" sz="2100" dirty="0">
                <a:solidFill>
                  <a:schemeClr val="bg1"/>
                </a:solidFill>
              </a:rPr>
              <a:t>	</a:t>
            </a:r>
            <a:r>
              <a:rPr kumimoji="0" lang="en-IN" sz="2100" b="0" i="0" u="none" strike="noStrike" kern="1200" cap="none" spc="0" normalizeH="0" baseline="0" noProof="0" dirty="0">
                <a:ln>
                  <a:noFill/>
                </a:ln>
                <a:solidFill>
                  <a:schemeClr val="bg1"/>
                </a:solidFill>
                <a:effectLst/>
                <a:uLnTx/>
                <a:uFillTx/>
                <a:latin typeface="+mn-lt"/>
                <a:ea typeface="+mn-ea"/>
                <a:cs typeface="+mn-cs"/>
              </a:rPr>
              <a:t>class.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IN" sz="3400" b="1" dirty="0"/>
              <a:t> Steps Needed To Change The Image</a:t>
            </a:r>
            <a:endParaRPr lang="ko-KR" altLang="en-US" sz="3400" b="1" dirty="0"/>
          </a:p>
        </p:txBody>
      </p:sp>
      <p:sp>
        <p:nvSpPr>
          <p:cNvPr id="6" name="Rectangle 5"/>
          <p:cNvSpPr/>
          <p:nvPr/>
        </p:nvSpPr>
        <p:spPr>
          <a:xfrm>
            <a:off x="0" y="1071552"/>
            <a:ext cx="9144000" cy="33575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3571900"/>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AutoNum type="arabicPeriod"/>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Create an object of </a:t>
            </a:r>
            <a:r>
              <a:rPr kumimoji="0" lang="en-IN" b="1" i="0" u="none" strike="noStrike" kern="1200" cap="none" spc="0" normalizeH="0" baseline="0" noProof="0" dirty="0">
                <a:ln>
                  <a:noFill/>
                </a:ln>
                <a:solidFill>
                  <a:srgbClr val="002060"/>
                </a:solidFill>
                <a:effectLst/>
                <a:uLnTx/>
                <a:uFillTx/>
                <a:latin typeface="+mn-lt"/>
                <a:ea typeface="+mn-ea"/>
                <a:cs typeface="+mn-cs"/>
              </a:rPr>
              <a:t>Toolkit</a:t>
            </a:r>
            <a:r>
              <a:rPr kumimoji="0" lang="en-IN" b="0" i="0" u="none" strike="noStrike" kern="1200" cap="none" spc="0" normalizeH="0" baseline="0" noProof="0" dirty="0">
                <a:ln>
                  <a:noFill/>
                </a:ln>
                <a:solidFill>
                  <a:schemeClr val="bg1"/>
                </a:solidFill>
                <a:effectLst/>
                <a:uLnTx/>
                <a:uFillTx/>
                <a:latin typeface="+mn-lt"/>
                <a:ea typeface="+mn-ea"/>
                <a:cs typeface="+mn-cs"/>
              </a:rPr>
              <a:t> class by calling it's static method called</a:t>
            </a:r>
            <a:r>
              <a:rPr kumimoji="0" lang="en-IN"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tabLst/>
              <a:defRPr/>
            </a:pPr>
            <a:r>
              <a:rPr lang="en-IN" dirty="0"/>
              <a:t>	</a:t>
            </a:r>
            <a:r>
              <a:rPr kumimoji="0" lang="en-IN" b="1" i="0" u="none" strike="noStrike" kern="1200" cap="none" spc="0" normalizeH="0" baseline="0" noProof="0" dirty="0" err="1">
                <a:ln>
                  <a:noFill/>
                </a:ln>
                <a:solidFill>
                  <a:srgbClr val="C00000"/>
                </a:solidFill>
                <a:effectLst/>
                <a:uLnTx/>
                <a:uFillTx/>
                <a:latin typeface="+mn-lt"/>
                <a:ea typeface="+mn-ea"/>
                <a:cs typeface="+mn-cs"/>
              </a:rPr>
              <a:t>getDefaultToolkit</a:t>
            </a:r>
            <a:r>
              <a:rPr kumimoji="0" lang="en-IN" b="1" i="0" u="none" strike="noStrike" kern="1200" cap="none" spc="0" normalizeH="0" baseline="0" noProof="0" dirty="0">
                <a:ln>
                  <a:noFill/>
                </a:ln>
                <a:solidFill>
                  <a:srgbClr val="C00000"/>
                </a:solidFill>
                <a:effectLst/>
                <a:uLnTx/>
                <a:uFillTx/>
                <a:latin typeface="+mn-lt"/>
                <a:ea typeface="+mn-ea"/>
                <a:cs typeface="+mn-cs"/>
              </a:rPr>
              <a:t>()</a:t>
            </a:r>
            <a:r>
              <a:rPr kumimoji="0" lang="en-IN" b="0" i="0" u="none" strike="noStrike" kern="1200" cap="none" spc="0" normalizeH="0" baseline="0" noProof="0" dirty="0">
                <a:ln>
                  <a:noFill/>
                </a:ln>
                <a:solidFill>
                  <a:schemeClr val="bg1"/>
                </a:solidFill>
                <a:effectLst/>
                <a:uLnTx/>
                <a:uFillTx/>
                <a:latin typeface="+mn-lt"/>
                <a:ea typeface="+mn-ea"/>
                <a:cs typeface="+mn-cs"/>
              </a:rPr>
              <a:t>. It's prototype is: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mn-lt"/>
                <a:ea typeface="+mn-ea"/>
                <a:cs typeface="+mn-cs"/>
              </a:rPr>
              <a:t>	</a:t>
            </a:r>
            <a:r>
              <a:rPr kumimoji="0" lang="en-IN" b="1" i="0" u="none" strike="noStrike" kern="1200" cap="none" spc="0" normalizeH="0" baseline="0" noProof="0" dirty="0">
                <a:ln>
                  <a:noFill/>
                </a:ln>
                <a:solidFill>
                  <a:srgbClr val="C00000"/>
                </a:solidFill>
                <a:effectLst/>
                <a:uLnTx/>
                <a:uFillTx/>
                <a:latin typeface="+mn-lt"/>
                <a:ea typeface="+mn-ea"/>
                <a:cs typeface="+mn-cs"/>
              </a:rPr>
              <a:t>public static Toolkit </a:t>
            </a:r>
            <a:r>
              <a:rPr kumimoji="0" lang="en-IN" b="1" i="0" u="none" strike="noStrike" kern="1200" cap="none" spc="0" normalizeH="0" baseline="0" noProof="0" dirty="0" err="1">
                <a:ln>
                  <a:noFill/>
                </a:ln>
                <a:solidFill>
                  <a:srgbClr val="C00000"/>
                </a:solidFill>
                <a:effectLst/>
                <a:uLnTx/>
                <a:uFillTx/>
                <a:latin typeface="+mn-lt"/>
                <a:ea typeface="+mn-ea"/>
                <a:cs typeface="+mn-cs"/>
              </a:rPr>
              <a:t>getDefaultToolkit</a:t>
            </a:r>
            <a:r>
              <a:rPr kumimoji="0" lang="en-IN" b="1" i="0" u="none" strike="noStrike" kern="1200" cap="none" spc="0" normalizeH="0" baseline="0" noProof="0" dirty="0">
                <a:ln>
                  <a:noFill/>
                </a:ln>
                <a:solidFill>
                  <a:srgbClr val="C00000"/>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2. Using the </a:t>
            </a:r>
            <a:r>
              <a:rPr kumimoji="0" lang="en-IN" b="1" i="0" u="none" strike="noStrike" kern="1200" cap="none" spc="0" normalizeH="0" baseline="0" noProof="0" dirty="0">
                <a:ln>
                  <a:noFill/>
                </a:ln>
                <a:solidFill>
                  <a:srgbClr val="002060"/>
                </a:solidFill>
                <a:effectLst/>
                <a:uLnTx/>
                <a:uFillTx/>
                <a:latin typeface="+mn-lt"/>
                <a:ea typeface="+mn-ea"/>
                <a:cs typeface="+mn-cs"/>
              </a:rPr>
              <a:t>Toolkit</a:t>
            </a:r>
            <a:r>
              <a:rPr kumimoji="0" lang="en-IN" b="0" i="0" u="none" strike="noStrike" kern="1200" cap="none" spc="0" normalizeH="0" baseline="0" noProof="0" dirty="0">
                <a:ln>
                  <a:noFill/>
                </a:ln>
                <a:solidFill>
                  <a:schemeClr val="bg1"/>
                </a:solidFill>
                <a:effectLst/>
                <a:uLnTx/>
                <a:uFillTx/>
                <a:latin typeface="+mn-lt"/>
                <a:ea typeface="+mn-ea"/>
                <a:cs typeface="+mn-cs"/>
              </a:rPr>
              <a:t> object call it's method</a:t>
            </a:r>
            <a:r>
              <a:rPr kumimoji="0" lang="en-IN" b="0" i="0" u="none" strike="noStrike" kern="1200" cap="none" spc="0" normalizeH="0" baseline="0" noProof="0" dirty="0">
                <a:ln>
                  <a:noFill/>
                </a:ln>
                <a:solidFill>
                  <a:schemeClr val="tx1"/>
                </a:solidFill>
                <a:effectLst/>
                <a:uLnTx/>
                <a:uFillTx/>
                <a:latin typeface="+mn-lt"/>
                <a:ea typeface="+mn-ea"/>
                <a:cs typeface="+mn-cs"/>
              </a:rPr>
              <a:t> </a:t>
            </a:r>
            <a:r>
              <a:rPr kumimoji="0" lang="en-IN" b="1" i="0" u="none" strike="noStrike" kern="1200" cap="none" spc="0" normalizeH="0" baseline="0" noProof="0" dirty="0" err="1">
                <a:ln>
                  <a:noFill/>
                </a:ln>
                <a:solidFill>
                  <a:srgbClr val="C00000"/>
                </a:solidFill>
                <a:effectLst/>
                <a:uLnTx/>
                <a:uFillTx/>
                <a:latin typeface="+mn-lt"/>
                <a:ea typeface="+mn-ea"/>
                <a:cs typeface="+mn-cs"/>
              </a:rPr>
              <a:t>getImage</a:t>
            </a:r>
            <a:r>
              <a:rPr kumimoji="0" lang="en-IN" b="1" i="0" u="none" strike="noStrike" kern="1200" cap="none" spc="0" normalizeH="0" baseline="0" noProof="0" dirty="0">
                <a:ln>
                  <a:noFill/>
                </a:ln>
                <a:solidFill>
                  <a:srgbClr val="C00000"/>
                </a:solidFill>
                <a:effectLst/>
                <a:uLnTx/>
                <a:uFillTx/>
                <a:latin typeface="+mn-lt"/>
                <a:ea typeface="+mn-ea"/>
                <a:cs typeface="+mn-cs"/>
              </a:rPr>
              <a:t>() </a:t>
            </a:r>
            <a:r>
              <a:rPr kumimoji="0" lang="en-IN" b="0" i="0" u="none" strike="noStrike" kern="1200" cap="none" spc="0" normalizeH="0" baseline="0" noProof="0" dirty="0">
                <a:ln>
                  <a:noFill/>
                </a:ln>
                <a:solidFill>
                  <a:schemeClr val="bg1"/>
                </a:solidFill>
                <a:effectLst/>
                <a:uLnTx/>
                <a:uFillTx/>
                <a:latin typeface="+mn-lt"/>
                <a:ea typeface="+mn-ea"/>
                <a:cs typeface="+mn-cs"/>
              </a:rPr>
              <a:t>which will return us an Image </a:t>
            </a:r>
            <a:endParaRPr lang="en-IN" dirty="0">
              <a:solidFill>
                <a:schemeClr val="bg1"/>
              </a:solidFill>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	object. It's prototype is: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mn-lt"/>
                <a:ea typeface="+mn-ea"/>
                <a:cs typeface="+mn-cs"/>
              </a:rPr>
              <a:t>	</a:t>
            </a:r>
            <a:r>
              <a:rPr kumimoji="0" lang="en-IN" b="1" i="0" u="none" strike="noStrike" kern="1200" cap="none" spc="0" normalizeH="0" baseline="0" noProof="0" dirty="0">
                <a:ln>
                  <a:noFill/>
                </a:ln>
                <a:solidFill>
                  <a:srgbClr val="C00000"/>
                </a:solidFill>
                <a:effectLst/>
                <a:uLnTx/>
                <a:uFillTx/>
                <a:latin typeface="+mn-lt"/>
                <a:ea typeface="+mn-ea"/>
                <a:cs typeface="+mn-cs"/>
              </a:rPr>
              <a:t>public Image </a:t>
            </a:r>
            <a:r>
              <a:rPr kumimoji="0" lang="en-IN" b="1" i="0" u="none" strike="noStrike" kern="1200" cap="none" spc="0" normalizeH="0" baseline="0" noProof="0" dirty="0" err="1">
                <a:ln>
                  <a:noFill/>
                </a:ln>
                <a:solidFill>
                  <a:srgbClr val="C00000"/>
                </a:solidFill>
                <a:effectLst/>
                <a:uLnTx/>
                <a:uFillTx/>
                <a:latin typeface="+mn-lt"/>
                <a:ea typeface="+mn-ea"/>
                <a:cs typeface="+mn-cs"/>
              </a:rPr>
              <a:t>getImage</a:t>
            </a:r>
            <a:r>
              <a:rPr kumimoji="0" lang="en-IN" b="1" i="0" u="none" strike="noStrike" kern="1200" cap="none" spc="0" normalizeH="0" baseline="0" noProof="0" dirty="0">
                <a:ln>
                  <a:noFill/>
                </a:ln>
                <a:solidFill>
                  <a:srgbClr val="C00000"/>
                </a:solidFill>
                <a:effectLst/>
                <a:uLnTx/>
                <a:uFillTx/>
                <a:latin typeface="+mn-lt"/>
                <a:ea typeface="+mn-ea"/>
                <a:cs typeface="+mn-cs"/>
              </a:rPr>
              <a:t>(String </a:t>
            </a:r>
            <a:r>
              <a:rPr kumimoji="0" lang="en-IN" b="1" i="0" u="none" strike="noStrike" kern="1200" cap="none" spc="0" normalizeH="0" baseline="0" noProof="0" dirty="0" err="1">
                <a:ln>
                  <a:noFill/>
                </a:ln>
                <a:solidFill>
                  <a:srgbClr val="C00000"/>
                </a:solidFill>
                <a:effectLst/>
                <a:uLnTx/>
                <a:uFillTx/>
                <a:latin typeface="+mn-lt"/>
                <a:ea typeface="+mn-ea"/>
                <a:cs typeface="+mn-cs"/>
              </a:rPr>
              <a:t>imagepath</a:t>
            </a:r>
            <a:r>
              <a:rPr kumimoji="0" lang="en-IN" b="1" i="0" u="none" strike="noStrike" kern="1200" cap="none" spc="0" normalizeH="0" baseline="0" noProof="0" dirty="0">
                <a:ln>
                  <a:noFill/>
                </a:ln>
                <a:solidFill>
                  <a:srgbClr val="C00000"/>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3.Pass the Image object as argument to the method</a:t>
            </a:r>
            <a:r>
              <a:rPr kumimoji="0" lang="en-IN" b="0" i="0" u="none" strike="noStrike" kern="1200" cap="none" spc="0" normalizeH="0" baseline="0" noProof="0" dirty="0">
                <a:ln>
                  <a:noFill/>
                </a:ln>
                <a:solidFill>
                  <a:schemeClr val="tx1"/>
                </a:solidFill>
                <a:effectLst/>
                <a:uLnTx/>
                <a:uFillTx/>
                <a:latin typeface="+mn-lt"/>
                <a:ea typeface="+mn-ea"/>
                <a:cs typeface="+mn-cs"/>
              </a:rPr>
              <a:t> </a:t>
            </a:r>
            <a:r>
              <a:rPr kumimoji="0" lang="en-IN"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b="1" i="0" u="none" strike="noStrike" kern="1200" cap="none" spc="0" normalizeH="0" baseline="0" noProof="0" dirty="0">
                <a:ln>
                  <a:noFill/>
                </a:ln>
                <a:solidFill>
                  <a:srgbClr val="C00000"/>
                </a:solidFill>
                <a:effectLst/>
                <a:uLnTx/>
                <a:uFillTx/>
                <a:latin typeface="+mn-lt"/>
                <a:ea typeface="+mn-ea"/>
                <a:cs typeface="+mn-cs"/>
              </a:rPr>
              <a:t>( ) </a:t>
            </a:r>
            <a:r>
              <a:rPr kumimoji="0" lang="en-IN" b="0" i="0" u="none" strike="noStrike" kern="1200" cap="none" spc="0" normalizeH="0" baseline="0" noProof="0" dirty="0">
                <a:ln>
                  <a:noFill/>
                </a:ln>
                <a:solidFill>
                  <a:schemeClr val="bg1"/>
                </a:solidFill>
                <a:effectLst/>
                <a:uLnTx/>
                <a:uFillTx/>
                <a:latin typeface="+mn-lt"/>
                <a:ea typeface="+mn-ea"/>
                <a:cs typeface="+mn-cs"/>
              </a:rPr>
              <a:t>of the class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noProof="0" dirty="0">
                <a:ln>
                  <a:noFill/>
                </a:ln>
                <a:solidFill>
                  <a:schemeClr val="bg1"/>
                </a:solidFill>
                <a:effectLst/>
                <a:uLnTx/>
                <a:uFillTx/>
                <a:latin typeface="+mn-lt"/>
                <a:ea typeface="+mn-ea"/>
                <a:cs typeface="+mn-cs"/>
              </a:rPr>
              <a:t>   </a:t>
            </a:r>
            <a:r>
              <a:rPr kumimoji="0" lang="en-IN" b="0" i="0" u="none" strike="noStrike" kern="1200" cap="none" spc="0" normalizeH="0" baseline="0" noProof="0" dirty="0" err="1">
                <a:ln>
                  <a:noFill/>
                </a:ln>
                <a:solidFill>
                  <a:schemeClr val="bg1"/>
                </a:solidFill>
                <a:effectLst/>
                <a:uLnTx/>
                <a:uFillTx/>
                <a:latin typeface="+mn-lt"/>
                <a:ea typeface="+mn-ea"/>
                <a:cs typeface="+mn-cs"/>
              </a:rPr>
              <a:t>JFrame</a:t>
            </a:r>
            <a:r>
              <a:rPr kumimoji="0" lang="en-IN" b="0" i="0" u="none" strike="noStrike" kern="1200" cap="none" spc="0" normalizeH="0" baseline="0" noProof="0" dirty="0">
                <a:ln>
                  <a:noFill/>
                </a:ln>
                <a:solidFill>
                  <a:schemeClr val="bg1"/>
                </a:solidFill>
                <a:effectLst/>
                <a:uLnTx/>
                <a:uFillTx/>
                <a:latin typeface="+mn-lt"/>
                <a:ea typeface="+mn-ea"/>
                <a:cs typeface="+mn-cs"/>
              </a:rPr>
              <a:t>. It's prototype is: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mn-lt"/>
                <a:ea typeface="+mn-ea"/>
                <a:cs typeface="+mn-cs"/>
              </a:rPr>
              <a:t>	</a:t>
            </a:r>
            <a:r>
              <a:rPr kumimoji="0" lang="en-IN" b="1" i="0" u="none" strike="noStrike" kern="1200" cap="none" spc="0" normalizeH="0" baseline="0" noProof="0" dirty="0">
                <a:ln>
                  <a:noFill/>
                </a:ln>
                <a:solidFill>
                  <a:srgbClr val="C00000"/>
                </a:solidFill>
                <a:effectLst/>
                <a:uLnTx/>
                <a:uFillTx/>
                <a:latin typeface="+mn-lt"/>
                <a:ea typeface="+mn-ea"/>
                <a:cs typeface="+mn-cs"/>
              </a:rPr>
              <a:t>public void </a:t>
            </a:r>
            <a:r>
              <a:rPr kumimoji="0" lang="en-IN"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b="1" i="0" u="none" strike="noStrike" kern="1200" cap="none" spc="0" normalizeH="0" baseline="0" noProof="0" dirty="0">
                <a:ln>
                  <a:noFill/>
                </a:ln>
                <a:solidFill>
                  <a:srgbClr val="C00000"/>
                </a:solidFill>
                <a:effectLst/>
                <a:uLnTx/>
                <a:uFillTx/>
                <a:latin typeface="+mn-lt"/>
                <a:ea typeface="+mn-ea"/>
                <a:cs typeface="+mn-cs"/>
              </a:rPr>
              <a:t>(Image </a:t>
            </a:r>
            <a:r>
              <a:rPr kumimoji="0" lang="en-IN" b="1" i="0" u="none" strike="noStrike" kern="1200" cap="none" spc="0" normalizeH="0" baseline="0" noProof="0" dirty="0" err="1">
                <a:ln>
                  <a:noFill/>
                </a:ln>
                <a:solidFill>
                  <a:srgbClr val="C00000"/>
                </a:solidFill>
                <a:effectLst/>
                <a:uLnTx/>
                <a:uFillTx/>
                <a:latin typeface="+mn-lt"/>
                <a:ea typeface="+mn-ea"/>
                <a:cs typeface="+mn-cs"/>
              </a:rPr>
              <a:t>obj</a:t>
            </a:r>
            <a:r>
              <a:rPr kumimoji="0" lang="en-IN" b="1" i="0" u="none" strike="noStrike" kern="1200" cap="none" spc="0" normalizeH="0" baseline="0" noProof="0" dirty="0">
                <a:ln>
                  <a:noFill/>
                </a:ln>
                <a:solidFill>
                  <a:srgbClr val="C00000"/>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Example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6"/>
            <a:ext cx="9001156" cy="4000528"/>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public class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MyJFrame</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extends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javax.swing.Jframe</a:t>
            </a:r>
            <a:endPar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public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MyJFrame</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initComponents</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this.setLocationRelativeTo</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(null);</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Toolkit t=</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Toolkit.getDefaultToolkit</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Image </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img</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t.getImage</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("C:/Users/Server/Desktop/Download/images.jpg“);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        </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this.setIconImage</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img</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sng" strike="noStrike" kern="1200" cap="none" spc="0" normalizeH="0" baseline="0" noProof="0" dirty="0">
                <a:ln>
                  <a:noFill/>
                </a:ln>
                <a:solidFill>
                  <a:schemeClr val="bg1"/>
                </a:solidFill>
                <a:effectLst/>
                <a:uLnTx/>
                <a:uFillTx/>
                <a:latin typeface="+mn-lt"/>
                <a:ea typeface="+mn-ea"/>
                <a:cs typeface="+mn-cs"/>
              </a:rPr>
              <a:t>Output-</a:t>
            </a:r>
            <a:endParaRPr kumimoji="0" lang="en-IN" b="0" i="0" u="sng"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21.PNG"/>
          <p:cNvPicPr>
            <a:picLocks noChangeAspect="1"/>
          </p:cNvPicPr>
          <p:nvPr/>
        </p:nvPicPr>
        <p:blipFill>
          <a:blip r:embed="rId4"/>
          <a:stretch>
            <a:fillRect/>
          </a:stretch>
        </p:blipFill>
        <p:spPr>
          <a:xfrm>
            <a:off x="4214810" y="3214692"/>
            <a:ext cx="4572032" cy="150019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Adding Components to </a:t>
            </a:r>
            <a:r>
              <a:rPr lang="en-US" b="1" dirty="0" err="1"/>
              <a:t>JFrame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1000108"/>
            <a:ext cx="8858312" cy="3643344"/>
          </a:xfrm>
          <a:prstGeom prst="rect">
            <a:avLst/>
          </a:prstGeom>
        </p:spPr>
        <p:txBody>
          <a:bodyPr>
            <a:normAutofit fontScale="85000" lnSpcReduction="10000"/>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a:ln>
                  <a:noFill/>
                </a:ln>
                <a:solidFill>
                  <a:schemeClr val="bg1"/>
                </a:solidFill>
                <a:effectLst/>
                <a:uLnTx/>
                <a:uFillTx/>
                <a:latin typeface="+mn-lt"/>
                <a:ea typeface="+mn-ea"/>
                <a:cs typeface="+mn-cs"/>
              </a:rPr>
              <a:t>The “</a:t>
            </a:r>
            <a:r>
              <a:rPr kumimoji="0" lang="en-US" b="1" i="0" u="sng" strike="noStrike" kern="1200" cap="none" spc="0" normalizeH="0" baseline="0" noProof="0" dirty="0" err="1">
                <a:ln>
                  <a:noFill/>
                </a:ln>
                <a:solidFill>
                  <a:schemeClr val="bg1"/>
                </a:solidFill>
                <a:effectLst/>
                <a:uLnTx/>
                <a:uFillTx/>
                <a:latin typeface="+mn-lt"/>
                <a:ea typeface="+mn-ea"/>
                <a:cs typeface="+mn-cs"/>
              </a:rPr>
              <a:t>JButton</a:t>
            </a:r>
            <a:r>
              <a:rPr kumimoji="0" lang="en-US" b="1" i="0" u="sng" strike="noStrike" kern="1200" cap="none" spc="0" normalizeH="0" baseline="0" noProof="0" dirty="0">
                <a:ln>
                  <a:noFill/>
                </a:ln>
                <a:solidFill>
                  <a:schemeClr val="bg1"/>
                </a:solidFill>
                <a:effectLst/>
                <a:uLnTx/>
                <a:uFillTx/>
                <a:latin typeface="+mn-lt"/>
                <a:ea typeface="+mn-ea"/>
                <a:cs typeface="+mn-cs"/>
              </a:rPr>
              <a:t>” class: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Properties Of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r>
              <a:rPr kumimoji="0" lang="en-US" b="0" i="0" u="none" strike="noStrike" kern="1200" cap="none" spc="0" normalizeH="0" baseline="0" noProof="0" dirty="0">
                <a:ln>
                  <a:noFill/>
                </a:ln>
                <a:solidFill>
                  <a:schemeClr val="bg1"/>
                </a:solidFill>
                <a:effectLst/>
                <a:uLnTx/>
                <a:uFillTx/>
                <a:latin typeface="+mn-lt"/>
                <a:ea typeface="+mn-ea"/>
                <a:cs typeface="+mn-cs"/>
              </a:rPr>
              <a:t>" class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1. text: For setting the text on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2. icon: For setting image on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3. font: For changing font of the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4. background: For changing the background color of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5. foreground: For changing the font color of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a:ln>
                  <a:noFill/>
                </a:ln>
                <a:solidFill>
                  <a:schemeClr val="bg1"/>
                </a:solidFill>
                <a:effectLst/>
                <a:uLnTx/>
                <a:uFillTx/>
                <a:latin typeface="+mn-lt"/>
                <a:ea typeface="+mn-ea"/>
                <a:cs typeface="+mn-cs"/>
              </a:rPr>
              <a:t>Methods  Of "</a:t>
            </a:r>
            <a:r>
              <a:rPr kumimoji="0" lang="en-US" b="1" i="0" u="sng" strike="noStrike" kern="1200" cap="none" spc="0" normalizeH="0" baseline="0" noProof="0" dirty="0" err="1">
                <a:ln>
                  <a:noFill/>
                </a:ln>
                <a:solidFill>
                  <a:schemeClr val="bg1"/>
                </a:solidFill>
                <a:effectLst/>
                <a:uLnTx/>
                <a:uFillTx/>
                <a:latin typeface="+mn-lt"/>
                <a:ea typeface="+mn-ea"/>
                <a:cs typeface="+mn-cs"/>
              </a:rPr>
              <a:t>JButton</a:t>
            </a:r>
            <a:r>
              <a:rPr kumimoji="0" lang="en-US" b="1" i="0" u="sng" strike="noStrike" kern="1200" cap="none" spc="0" normalizeH="0" baseline="0" noProof="0" dirty="0">
                <a:ln>
                  <a:noFill/>
                </a:ln>
                <a:solidFill>
                  <a:schemeClr val="bg1"/>
                </a:solidFill>
                <a:effectLst/>
                <a:uLnTx/>
                <a:uFillTx/>
                <a:latin typeface="+mn-lt"/>
                <a:ea typeface="+mn-ea"/>
                <a:cs typeface="+mn-cs"/>
              </a:rPr>
              <a:t>" class: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1. public Icon </a:t>
            </a:r>
            <a:r>
              <a:rPr kumimoji="0" lang="en-US" b="0" i="0" u="none" strike="noStrike" kern="1200" cap="none" spc="0" normalizeH="0" baseline="0" noProof="0" dirty="0" err="1">
                <a:ln>
                  <a:noFill/>
                </a:ln>
                <a:solidFill>
                  <a:schemeClr val="bg1"/>
                </a:solidFill>
                <a:effectLst/>
                <a:uLnTx/>
                <a:uFillTx/>
                <a:latin typeface="+mn-lt"/>
                <a:ea typeface="+mn-ea"/>
                <a:cs typeface="+mn-cs"/>
              </a:rPr>
              <a:t>getIcon</a:t>
            </a:r>
            <a:r>
              <a:rPr kumimoji="0" lang="en-US" b="0" i="0" u="none" strike="noStrike" kern="1200" cap="none" spc="0" normalizeH="0" baseline="0" noProof="0" dirty="0">
                <a:ln>
                  <a:noFill/>
                </a:ln>
                <a:solidFill>
                  <a:schemeClr val="bg1"/>
                </a:solidFill>
                <a:effectLst/>
                <a:uLnTx/>
                <a:uFillTx/>
                <a:latin typeface="+mn-lt"/>
                <a:ea typeface="+mn-ea"/>
                <a:cs typeface="+mn-cs"/>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2. public void </a:t>
            </a:r>
            <a:r>
              <a:rPr kumimoji="0" lang="en-US" b="0" i="0" u="none" strike="noStrike" kern="1200" cap="none" spc="0" normalizeH="0" baseline="0" noProof="0" dirty="0" err="1">
                <a:ln>
                  <a:noFill/>
                </a:ln>
                <a:solidFill>
                  <a:schemeClr val="bg1"/>
                </a:solidFill>
                <a:effectLst/>
                <a:uLnTx/>
                <a:uFillTx/>
                <a:latin typeface="+mn-lt"/>
                <a:ea typeface="+mn-ea"/>
                <a:cs typeface="+mn-cs"/>
              </a:rPr>
              <a:t>setIcon</a:t>
            </a:r>
            <a:r>
              <a:rPr kumimoji="0" lang="en-US" b="0" i="0" u="none" strike="noStrike" kern="1200" cap="none" spc="0" normalizeH="0" baseline="0" noProof="0" dirty="0">
                <a:ln>
                  <a:noFill/>
                </a:ln>
                <a:solidFill>
                  <a:schemeClr val="bg1"/>
                </a:solidFill>
                <a:effectLst/>
                <a:uLnTx/>
                <a:uFillTx/>
                <a:latin typeface="+mn-lt"/>
                <a:ea typeface="+mn-ea"/>
                <a:cs typeface="+mn-cs"/>
              </a:rPr>
              <a:t>(Icon)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3. public void </a:t>
            </a:r>
            <a:r>
              <a:rPr kumimoji="0" lang="en-US" b="0" i="0" u="none" strike="noStrike" kern="1200" cap="none" spc="0" normalizeH="0" baseline="0" noProof="0" dirty="0" err="1">
                <a:ln>
                  <a:noFill/>
                </a:ln>
                <a:solidFill>
                  <a:schemeClr val="bg1"/>
                </a:solidFill>
                <a:effectLst/>
                <a:uLnTx/>
                <a:uFillTx/>
                <a:latin typeface="+mn-lt"/>
                <a:ea typeface="+mn-ea"/>
                <a:cs typeface="+mn-cs"/>
              </a:rPr>
              <a:t>setText</a:t>
            </a:r>
            <a:r>
              <a:rPr kumimoji="0" lang="en-US" b="0" i="0" u="none" strike="noStrike" kern="1200" cap="none" spc="0" normalizeH="0" baseline="0" noProof="0" dirty="0">
                <a:ln>
                  <a:noFill/>
                </a:ln>
                <a:solidFill>
                  <a:schemeClr val="bg1"/>
                </a:solidFill>
                <a:effectLst/>
                <a:uLnTx/>
                <a:uFillTx/>
                <a:latin typeface="+mn-lt"/>
                <a:ea typeface="+mn-ea"/>
                <a:cs typeface="+mn-cs"/>
              </a:rPr>
              <a:t>(String)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4. public String </a:t>
            </a:r>
            <a:r>
              <a:rPr kumimoji="0" lang="en-US" b="0" i="0" u="none" strike="noStrike" kern="1200" cap="none" spc="0" normalizeH="0" baseline="0" noProof="0" dirty="0" err="1">
                <a:ln>
                  <a:noFill/>
                </a:ln>
                <a:solidFill>
                  <a:schemeClr val="bg1"/>
                </a:solidFill>
                <a:effectLst/>
                <a:uLnTx/>
                <a:uFillTx/>
                <a:latin typeface="+mn-lt"/>
                <a:ea typeface="+mn-ea"/>
                <a:cs typeface="+mn-cs"/>
              </a:rPr>
              <a:t>getText</a:t>
            </a:r>
            <a:r>
              <a:rPr kumimoji="0" lang="en-US" b="0"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5. public void </a:t>
            </a:r>
            <a:r>
              <a:rPr kumimoji="0" lang="en-US" b="0" i="0" u="none" strike="noStrike" kern="1200" cap="none" spc="0" normalizeH="0" baseline="0" noProof="0" dirty="0" err="1">
                <a:ln>
                  <a:noFill/>
                </a:ln>
                <a:solidFill>
                  <a:schemeClr val="bg1"/>
                </a:solidFill>
                <a:effectLst/>
                <a:uLnTx/>
                <a:uFillTx/>
                <a:latin typeface="+mn-lt"/>
                <a:ea typeface="+mn-ea"/>
                <a:cs typeface="+mn-cs"/>
              </a:rPr>
              <a:t>setToolTipText</a:t>
            </a:r>
            <a:r>
              <a:rPr kumimoji="0" lang="en-US" b="0" i="0" u="none" strike="noStrike" kern="1200" cap="none" spc="0" normalizeH="0" baseline="0" noProof="0" dirty="0">
                <a:ln>
                  <a:noFill/>
                </a:ln>
                <a:solidFill>
                  <a:schemeClr val="bg1"/>
                </a:solidFill>
                <a:effectLst/>
                <a:uLnTx/>
                <a:uFillTx/>
                <a:latin typeface="+mn-lt"/>
                <a:ea typeface="+mn-ea"/>
                <a:cs typeface="+mn-cs"/>
              </a:rPr>
              <a:t>(String)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sng"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sng"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Adding Components to </a:t>
            </a:r>
            <a:r>
              <a:rPr lang="en-US" b="1" dirty="0" err="1"/>
              <a:t>JFrame</a:t>
            </a:r>
            <a:endParaRPr lang="ko-KR" altLang="en-US" dirty="0"/>
          </a:p>
        </p:txBody>
      </p:sp>
      <p:sp>
        <p:nvSpPr>
          <p:cNvPr id="6" name="Rectangle 5"/>
          <p:cNvSpPr/>
          <p:nvPr/>
        </p:nvSpPr>
        <p:spPr>
          <a:xfrm>
            <a:off x="0" y="928676"/>
            <a:ext cx="9144000" cy="3786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335758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bg1"/>
                </a:solidFill>
                <a:effectLst/>
                <a:uLnTx/>
                <a:uFillTx/>
                <a:latin typeface="+mn-lt"/>
                <a:ea typeface="+mn-ea"/>
                <a:cs typeface="+mn-cs"/>
              </a:rPr>
              <a:t>1. Start by selecting a Button from the Palette and drop it onto the </a:t>
            </a:r>
            <a:r>
              <a:rPr kumimoji="0" lang="en-IN" sz="2000" b="0" i="0" u="none" strike="noStrike" kern="1200" cap="none" spc="0" normalizeH="0" baseline="0" noProof="0" dirty="0" err="1">
                <a:ln>
                  <a:noFill/>
                </a:ln>
                <a:solidFill>
                  <a:schemeClr val="bg1"/>
                </a:solidFill>
                <a:effectLst/>
                <a:uLnTx/>
                <a:uFillTx/>
                <a:latin typeface="+mn-lt"/>
                <a:ea typeface="+mn-ea"/>
                <a:cs typeface="+mn-cs"/>
              </a:rPr>
              <a:t>JFrame</a:t>
            </a:r>
            <a:r>
              <a:rPr kumimoji="0" lang="en-IN" sz="2000" b="0" i="0" u="none" strike="noStrike" kern="1200" cap="none" spc="0" normalizeH="0" baseline="0" noProof="0" dirty="0">
                <a:ln>
                  <a:noFill/>
                </a:ln>
                <a:solidFill>
                  <a:schemeClr val="bg1"/>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23.PNG"/>
          <p:cNvPicPr>
            <a:picLocks noChangeAspect="1"/>
          </p:cNvPicPr>
          <p:nvPr/>
        </p:nvPicPr>
        <p:blipFill>
          <a:blip r:embed="rId4"/>
          <a:stretch>
            <a:fillRect/>
          </a:stretch>
        </p:blipFill>
        <p:spPr>
          <a:xfrm>
            <a:off x="928662" y="1357304"/>
            <a:ext cx="7715304" cy="335758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Adding Components to </a:t>
            </a:r>
            <a:r>
              <a:rPr lang="en-US" b="1" dirty="0" err="1"/>
              <a:t>JFrame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592933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mn-lt"/>
                <a:ea typeface="+mn-ea"/>
                <a:cs typeface="+mn-cs"/>
              </a:rPr>
              <a:t>2. To change the text on button right click on button and then click on Edit text and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     rename it.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3</a:t>
            </a:r>
            <a:r>
              <a:rPr kumimoji="0" lang="en-US" b="1" i="0" u="none" strike="noStrike" kern="1200" cap="none" spc="0" normalizeH="0" baseline="0" noProof="0" dirty="0">
                <a:ln>
                  <a:noFill/>
                </a:ln>
                <a:solidFill>
                  <a:schemeClr val="bg1"/>
                </a:solidFill>
                <a:effectLst/>
                <a:uLnTx/>
                <a:uFillTx/>
                <a:latin typeface="+mn-lt"/>
                <a:ea typeface="+mn-ea"/>
                <a:cs typeface="+mn-cs"/>
              </a:rPr>
              <a:t>. </a:t>
            </a:r>
            <a:r>
              <a:rPr kumimoji="0" lang="en-US" b="1" i="0" u="sng" strike="noStrike" kern="1200" cap="none" spc="0" normalizeH="0" baseline="0" noProof="0" dirty="0">
                <a:ln>
                  <a:noFill/>
                </a:ln>
                <a:solidFill>
                  <a:schemeClr val="bg1"/>
                </a:solidFill>
                <a:effectLst/>
                <a:uLnTx/>
                <a:uFillTx/>
                <a:latin typeface="+mn-lt"/>
                <a:ea typeface="+mn-ea"/>
                <a:cs typeface="+mn-cs"/>
              </a:rPr>
              <a:t>Output:-</a:t>
            </a:r>
            <a:endParaRPr kumimoji="0" lang="en-IN" b="1" i="0" u="sng"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24.PNG"/>
          <p:cNvPicPr>
            <a:picLocks noChangeAspect="1"/>
          </p:cNvPicPr>
          <p:nvPr/>
        </p:nvPicPr>
        <p:blipFill>
          <a:blip r:embed="rId4"/>
          <a:stretch>
            <a:fillRect/>
          </a:stretch>
        </p:blipFill>
        <p:spPr>
          <a:xfrm>
            <a:off x="2357422" y="1285866"/>
            <a:ext cx="5715040" cy="1714512"/>
          </a:xfrm>
          <a:prstGeom prst="rect">
            <a:avLst/>
          </a:prstGeom>
        </p:spPr>
      </p:pic>
      <p:pic>
        <p:nvPicPr>
          <p:cNvPr id="9" name="Picture 8" descr="Capture25.PNG"/>
          <p:cNvPicPr>
            <a:picLocks noChangeAspect="1"/>
          </p:cNvPicPr>
          <p:nvPr/>
        </p:nvPicPr>
        <p:blipFill>
          <a:blip r:embed="rId5"/>
          <a:stretch>
            <a:fillRect/>
          </a:stretch>
        </p:blipFill>
        <p:spPr>
          <a:xfrm>
            <a:off x="2357422" y="3143236"/>
            <a:ext cx="4357718" cy="1500216"/>
          </a:xfrm>
          <a:prstGeom prst="rect">
            <a:avLst/>
          </a:prstGeom>
        </p:spPr>
      </p:pic>
    </p:spTree>
    <p:extLst>
      <p:ext uri="{BB962C8B-B14F-4D97-AF65-F5344CB8AC3E}">
        <p14:creationId xmlns:p14="http://schemas.microsoft.com/office/powerpoint/2010/main" val="3239406661"/>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1720</TotalTime>
  <Words>1263</Words>
  <Application>Microsoft Office PowerPoint</Application>
  <PresentationFormat>On-screen Show (16:9)</PresentationFormat>
  <Paragraphs>180</Paragraphs>
  <Slides>29</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29</vt:i4>
      </vt:variant>
    </vt:vector>
  </HeadingPairs>
  <TitlesOfParts>
    <vt:vector size="36" baseType="lpstr">
      <vt:lpstr>Arial</vt:lpstr>
      <vt:lpstr>Calibri</vt:lpstr>
      <vt:lpstr>Consolas</vt:lpstr>
      <vt:lpstr>Georgia(Body)</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sachin kapoor</cp:lastModifiedBy>
  <cp:revision>195</cp:revision>
  <dcterms:created xsi:type="dcterms:W3CDTF">2016-12-05T23:26:54Z</dcterms:created>
  <dcterms:modified xsi:type="dcterms:W3CDTF">2020-10-15T06:15:35Z</dcterms:modified>
</cp:coreProperties>
</file>