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pvrm@gmail.com" userId="64df413d708e6b2c" providerId="LiveId" clId="{5F975CB3-2A0A-4430-94B7-2057D7E4E852}"/>
    <pc:docChg chg="modSld">
      <pc:chgData name="rohitpvrm@gmail.com" userId="64df413d708e6b2c" providerId="LiveId" clId="{5F975CB3-2A0A-4430-94B7-2057D7E4E852}" dt="2023-01-18T15:13:10.950" v="22" actId="20577"/>
      <pc:docMkLst>
        <pc:docMk/>
      </pc:docMkLst>
      <pc:sldChg chg="modSp mod">
        <pc:chgData name="rohitpvrm@gmail.com" userId="64df413d708e6b2c" providerId="LiveId" clId="{5F975CB3-2A0A-4430-94B7-2057D7E4E852}" dt="2023-01-18T15:13:10.950" v="22" actId="20577"/>
        <pc:sldMkLst>
          <pc:docMk/>
          <pc:sldMk cId="4223099093" sldId="257"/>
        </pc:sldMkLst>
        <pc:spChg chg="mod">
          <ac:chgData name="rohitpvrm@gmail.com" userId="64df413d708e6b2c" providerId="LiveId" clId="{5F975CB3-2A0A-4430-94B7-2057D7E4E852}" dt="2023-01-18T15:13:10.950" v="22" actId="20577"/>
          <ac:spMkLst>
            <pc:docMk/>
            <pc:sldMk cId="4223099093"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8ABF542-1BED-409E-8701-4E93B90EF46B}" type="datetimeFigureOut">
              <a:rPr lang="en-IN" smtClean="0"/>
              <a:t>18-01-2023</a:t>
            </a:fld>
            <a:endParaRPr lang="en-IN"/>
          </a:p>
        </p:txBody>
      </p:sp>
      <p:sp>
        <p:nvSpPr>
          <p:cNvPr id="8" name="Slide Number Placeholder 7"/>
          <p:cNvSpPr>
            <a:spLocks noGrp="1"/>
          </p:cNvSpPr>
          <p:nvPr>
            <p:ph type="sldNum" sz="quarter" idx="11"/>
          </p:nvPr>
        </p:nvSpPr>
        <p:spPr/>
        <p:txBody>
          <a:bodyPr/>
          <a:lstStyle/>
          <a:p>
            <a:fld id="{80682D86-1912-4A4C-BB75-7E222A6F08F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ABF542-1BED-409E-8701-4E93B90EF46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ABF542-1BED-409E-8701-4E93B90EF46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BF542-1BED-409E-8701-4E93B90EF46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ABF542-1BED-409E-8701-4E93B90EF46B}"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82D86-1912-4A4C-BB75-7E222A6F08F9}"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ABF542-1BED-409E-8701-4E93B90EF46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82D86-1912-4A4C-BB75-7E222A6F08F9}"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8ABF542-1BED-409E-8701-4E93B90EF46B}"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82D86-1912-4A4C-BB75-7E222A6F08F9}"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BF542-1BED-409E-8701-4E93B90EF46B}"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BF542-1BED-409E-8701-4E93B90EF46B}"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ABF542-1BED-409E-8701-4E93B90EF46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ABF542-1BED-409E-8701-4E93B90EF46B}"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82D86-1912-4A4C-BB75-7E222A6F08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ABF542-1BED-409E-8701-4E93B90EF46B}" type="datetimeFigureOut">
              <a:rPr lang="en-IN" smtClean="0"/>
              <a:t>18-01-2023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0682D86-1912-4A4C-BB75-7E222A6F08F9}"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welc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1"/>
            <a:ext cx="7691771" cy="35283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v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595" y="188640"/>
            <a:ext cx="2967732" cy="269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2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W.S Seminar </a:t>
            </a:r>
            <a:endParaRPr lang="en-IN" dirty="0">
              <a:latin typeface="Algerian" pitchFamily="82" charset="0"/>
            </a:endParaRPr>
          </a:p>
        </p:txBody>
      </p:sp>
      <p:sp>
        <p:nvSpPr>
          <p:cNvPr id="3" name="Content Placeholder 2"/>
          <p:cNvSpPr>
            <a:spLocks noGrp="1"/>
          </p:cNvSpPr>
          <p:nvPr>
            <p:ph idx="1"/>
          </p:nvPr>
        </p:nvSpPr>
        <p:spPr/>
        <p:txBody>
          <a:bodyPr/>
          <a:lstStyle/>
          <a:p>
            <a:pPr marL="0" indent="0">
              <a:buNone/>
            </a:pPr>
            <a:endParaRPr lang="en-US" b="1" dirty="0">
              <a:latin typeface="Calibri" pitchFamily="34" charset="0"/>
              <a:cs typeface="Calibri" pitchFamily="34" charset="0"/>
            </a:endParaRPr>
          </a:p>
          <a:p>
            <a:r>
              <a:rPr lang="en-US" b="1" dirty="0">
                <a:latin typeface="Calibri" pitchFamily="34" charset="0"/>
                <a:cs typeface="Calibri" pitchFamily="34" charset="0"/>
              </a:rPr>
              <a:t>NAME : </a:t>
            </a:r>
            <a:r>
              <a:rPr lang="en-US" dirty="0">
                <a:latin typeface="Calibri" pitchFamily="34" charset="0"/>
                <a:cs typeface="Calibri" pitchFamily="34" charset="0"/>
              </a:rPr>
              <a:t> </a:t>
            </a:r>
            <a:r>
              <a:rPr lang="en-US" dirty="0" err="1">
                <a:latin typeface="Calibri" pitchFamily="34" charset="0"/>
                <a:cs typeface="Calibri" pitchFamily="34" charset="0"/>
              </a:rPr>
              <a:t>Bhapkar</a:t>
            </a:r>
            <a:r>
              <a:rPr lang="en-US" dirty="0">
                <a:latin typeface="Calibri" pitchFamily="34" charset="0"/>
                <a:cs typeface="Calibri" pitchFamily="34" charset="0"/>
              </a:rPr>
              <a:t> Rohit Prakash</a:t>
            </a:r>
          </a:p>
          <a:p>
            <a:r>
              <a:rPr lang="en-US" b="1" dirty="0">
                <a:latin typeface="Calibri" pitchFamily="34" charset="0"/>
                <a:cs typeface="Calibri" pitchFamily="34" charset="0"/>
              </a:rPr>
              <a:t>Roll.No</a:t>
            </a:r>
            <a:r>
              <a:rPr lang="en-US" dirty="0">
                <a:latin typeface="Calibri" pitchFamily="34" charset="0"/>
                <a:cs typeface="Calibri" pitchFamily="34" charset="0"/>
              </a:rPr>
              <a:t>:02</a:t>
            </a:r>
          </a:p>
          <a:p>
            <a:r>
              <a:rPr lang="en-GB" b="1" dirty="0">
                <a:latin typeface="Calibri" pitchFamily="34" charset="0"/>
                <a:cs typeface="Calibri" pitchFamily="34" charset="0"/>
              </a:rPr>
              <a:t>Class </a:t>
            </a:r>
            <a:r>
              <a:rPr lang="en-GB" dirty="0">
                <a:latin typeface="Calibri" pitchFamily="34" charset="0"/>
                <a:cs typeface="Calibri" pitchFamily="34" charset="0"/>
              </a:rPr>
              <a:t>: </a:t>
            </a:r>
            <a:r>
              <a:rPr lang="en-GB" dirty="0" err="1">
                <a:latin typeface="Calibri" pitchFamily="34" charset="0"/>
                <a:cs typeface="Calibri" pitchFamily="34" charset="0"/>
              </a:rPr>
              <a:t>M.Sc</a:t>
            </a:r>
            <a:r>
              <a:rPr lang="en-GB" dirty="0">
                <a:latin typeface="Calibri" pitchFamily="34" charset="0"/>
                <a:cs typeface="Calibri" pitchFamily="34" charset="0"/>
              </a:rPr>
              <a:t> (Computer Science)-1</a:t>
            </a:r>
          </a:p>
          <a:p>
            <a:r>
              <a:rPr lang="en-GB" b="1" dirty="0">
                <a:latin typeface="Calibri" pitchFamily="34" charset="0"/>
                <a:cs typeface="Calibri" pitchFamily="34" charset="0"/>
              </a:rPr>
              <a:t>Subject </a:t>
            </a:r>
            <a:r>
              <a:rPr lang="en-GB" dirty="0">
                <a:latin typeface="Calibri" pitchFamily="34" charset="0"/>
                <a:cs typeface="Calibri" pitchFamily="34" charset="0"/>
              </a:rPr>
              <a:t>: </a:t>
            </a:r>
            <a:r>
              <a:rPr lang="en-GB">
                <a:latin typeface="Calibri" pitchFamily="34" charset="0"/>
                <a:cs typeface="Calibri" pitchFamily="34" charset="0"/>
              </a:rPr>
              <a:t>Web Service</a:t>
            </a:r>
            <a:endParaRPr lang="en-GB" dirty="0">
              <a:latin typeface="Calibri" pitchFamily="34" charset="0"/>
              <a:cs typeface="Calibri" pitchFamily="34" charset="0"/>
            </a:endParaRPr>
          </a:p>
          <a:p>
            <a:r>
              <a:rPr lang="en-GB" b="1" dirty="0">
                <a:latin typeface="Calibri" pitchFamily="34" charset="0"/>
                <a:cs typeface="Calibri" pitchFamily="34" charset="0"/>
              </a:rPr>
              <a:t>Seminar Topic </a:t>
            </a:r>
            <a:r>
              <a:rPr lang="en-GB" dirty="0">
                <a:latin typeface="Calibri" pitchFamily="34" charset="0"/>
                <a:cs typeface="Calibri" pitchFamily="34" charset="0"/>
              </a:rPr>
              <a:t>: Client-Server Model</a:t>
            </a:r>
          </a:p>
          <a:p>
            <a:endParaRPr lang="en-US" dirty="0">
              <a:latin typeface="Calibri" pitchFamily="34" charset="0"/>
              <a:cs typeface="Calibri" pitchFamily="34" charset="0"/>
            </a:endParaRPr>
          </a:p>
          <a:p>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 </a:t>
            </a:r>
          </a:p>
          <a:p>
            <a:pPr marL="0" indent="0">
              <a:buNone/>
            </a:pPr>
            <a:endParaRPr lang="en-US" dirty="0">
              <a:solidFill>
                <a:srgbClr val="FF0000"/>
              </a:solidFill>
              <a:latin typeface="Algerian" pitchFamily="82" charset="0"/>
            </a:endParaRPr>
          </a:p>
          <a:p>
            <a:pPr marL="0" indent="0">
              <a:buNone/>
            </a:pPr>
            <a:endParaRPr lang="en-US" dirty="0"/>
          </a:p>
        </p:txBody>
      </p:sp>
    </p:spTree>
    <p:extLst>
      <p:ext uri="{BB962C8B-B14F-4D97-AF65-F5344CB8AC3E}">
        <p14:creationId xmlns:p14="http://schemas.microsoft.com/office/powerpoint/2010/main" val="422309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effectLst/>
              </a:rPr>
              <a:t>What is Client-Server Model?</a:t>
            </a:r>
          </a:p>
        </p:txBody>
      </p:sp>
      <p:sp>
        <p:nvSpPr>
          <p:cNvPr id="3" name="Content Placeholder 2"/>
          <p:cNvSpPr>
            <a:spLocks noGrp="1"/>
          </p:cNvSpPr>
          <p:nvPr>
            <p:ph idx="1"/>
          </p:nvPr>
        </p:nvSpPr>
        <p:spPr>
          <a:xfrm>
            <a:off x="458704" y="2060848"/>
            <a:ext cx="8229600" cy="3773016"/>
          </a:xfrm>
        </p:spPr>
        <p:txBody>
          <a:bodyPr/>
          <a:lstStyle/>
          <a:p>
            <a:r>
              <a:rPr lang="en-GB" dirty="0"/>
              <a:t>The Client-server model is a distributed application structure that partitions task or workload between the providers of a resource or service, called servers, and service requesters called clients.</a:t>
            </a:r>
            <a:endParaRPr lang="en-IN" dirty="0"/>
          </a:p>
        </p:txBody>
      </p:sp>
    </p:spTree>
    <p:extLst>
      <p:ext uri="{BB962C8B-B14F-4D97-AF65-F5344CB8AC3E}">
        <p14:creationId xmlns:p14="http://schemas.microsoft.com/office/powerpoint/2010/main" val="250805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the Client-Server Model works ?</a:t>
            </a:r>
            <a:endParaRPr lang="en-IN" dirty="0"/>
          </a:p>
        </p:txBody>
      </p:sp>
      <p:sp>
        <p:nvSpPr>
          <p:cNvPr id="3" name="Content Placeholder 2"/>
          <p:cNvSpPr>
            <a:spLocks noGrp="1"/>
          </p:cNvSpPr>
          <p:nvPr>
            <p:ph idx="1"/>
          </p:nvPr>
        </p:nvSpPr>
        <p:spPr/>
        <p:txBody>
          <a:bodyPr/>
          <a:lstStyle/>
          <a:p>
            <a:pPr marL="0" indent="0" fontAlgn="base">
              <a:buNone/>
            </a:pPr>
            <a:r>
              <a:rPr lang="en-GB" sz="2800" b="1" dirty="0">
                <a:latin typeface="Calibri" pitchFamily="34" charset="0"/>
                <a:cs typeface="Calibri" pitchFamily="34" charset="0"/>
              </a:rPr>
              <a:t>Client</a:t>
            </a:r>
            <a:r>
              <a:rPr lang="en-GB" dirty="0">
                <a:latin typeface="Calibri" pitchFamily="34" charset="0"/>
                <a:cs typeface="Calibri" pitchFamily="34" charset="0"/>
              </a:rPr>
              <a:t>: When we talk the word Client, it mean to talk of a person or an organization using a particular service. Similarly in the digital world a Client is a computer (Host) i.e. capable of receiving information or using a particular service from the service providers (Servers).</a:t>
            </a:r>
          </a:p>
          <a:p>
            <a:pPr marL="0" indent="0" fontAlgn="base">
              <a:buNone/>
            </a:pPr>
            <a:r>
              <a:rPr lang="en-GB" sz="2800" b="1" dirty="0">
                <a:latin typeface="Calibri" pitchFamily="34" charset="0"/>
                <a:cs typeface="Calibri" pitchFamily="34" charset="0"/>
              </a:rPr>
              <a:t>Servers</a:t>
            </a:r>
            <a:r>
              <a:rPr lang="en-GB" dirty="0">
                <a:latin typeface="Calibri" pitchFamily="34" charset="0"/>
                <a:cs typeface="Calibri" pitchFamily="34" charset="0"/>
              </a:rPr>
              <a:t>: Similarly, when we talk the word Servers, It mean a person or medium that serves something. Similarly in this digital world a Server is a remote computer which provides information (data) or access to particular services.</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26217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the browser interacts with the servers ?</a:t>
            </a:r>
            <a:endParaRPr lang="en-IN" sz="4000" dirty="0"/>
          </a:p>
        </p:txBody>
      </p:sp>
      <p:sp>
        <p:nvSpPr>
          <p:cNvPr id="3" name="Content Placeholder 2"/>
          <p:cNvSpPr>
            <a:spLocks noGrp="1"/>
          </p:cNvSpPr>
          <p:nvPr>
            <p:ph idx="1"/>
          </p:nvPr>
        </p:nvSpPr>
        <p:spPr>
          <a:xfrm>
            <a:off x="460664" y="1916832"/>
            <a:ext cx="8229600" cy="4525963"/>
          </a:xfrm>
        </p:spPr>
        <p:txBody>
          <a:bodyPr>
            <a:normAutofit/>
          </a:bodyPr>
          <a:lstStyle/>
          <a:p>
            <a:pPr fontAlgn="base"/>
            <a:r>
              <a:rPr lang="en-GB" sz="2000" dirty="0">
                <a:solidFill>
                  <a:schemeClr val="bg1">
                    <a:lumMod val="50000"/>
                  </a:schemeClr>
                </a:solidFill>
                <a:latin typeface="Arial" panose="020B0604020202020204" pitchFamily="34" charset="0"/>
                <a:cs typeface="Arial" panose="020B0604020202020204" pitchFamily="34" charset="0"/>
              </a:rPr>
              <a:t>User enters the URL(Uniform Resource Locator) of the website or file. The Browser then requests the DNS(DOMAIN NAME SYSTEM)</a:t>
            </a:r>
          </a:p>
          <a:p>
            <a:pPr fontAlgn="base"/>
            <a:r>
              <a:rPr lang="en-GB" sz="2000" dirty="0">
                <a:solidFill>
                  <a:schemeClr val="bg1">
                    <a:lumMod val="50000"/>
                  </a:schemeClr>
                </a:solidFill>
                <a:latin typeface="Arial" panose="020B0604020202020204" pitchFamily="34" charset="0"/>
                <a:cs typeface="Arial" panose="020B0604020202020204" pitchFamily="34" charset="0"/>
              </a:rPr>
              <a:t>DNS Server lookup for the address of the WEB Server.</a:t>
            </a:r>
          </a:p>
          <a:p>
            <a:pPr fontAlgn="base"/>
            <a:r>
              <a:rPr lang="en-GB" sz="2000" dirty="0">
                <a:solidFill>
                  <a:schemeClr val="bg1">
                    <a:lumMod val="50000"/>
                  </a:schemeClr>
                </a:solidFill>
                <a:latin typeface="Arial" panose="020B0604020202020204" pitchFamily="34" charset="0"/>
                <a:cs typeface="Arial" panose="020B0604020202020204" pitchFamily="34" charset="0"/>
              </a:rPr>
              <a:t>DNS Server responds with the IP address of the WEB Server.</a:t>
            </a:r>
          </a:p>
          <a:p>
            <a:pPr fontAlgn="base"/>
            <a:r>
              <a:rPr lang="en-GB" sz="2000" dirty="0">
                <a:solidFill>
                  <a:schemeClr val="bg1">
                    <a:lumMod val="50000"/>
                  </a:schemeClr>
                </a:solidFill>
                <a:latin typeface="Arial" panose="020B0604020202020204" pitchFamily="34" charset="0"/>
                <a:cs typeface="Arial" panose="020B0604020202020204" pitchFamily="34" charset="0"/>
              </a:rPr>
              <a:t>Browser sends over an HTTP/HTTPS request to WEB Server’s IP (provided by DNS server).</a:t>
            </a:r>
          </a:p>
          <a:p>
            <a:pPr fontAlgn="base"/>
            <a:r>
              <a:rPr lang="en-GB" sz="2000" dirty="0">
                <a:solidFill>
                  <a:schemeClr val="bg1">
                    <a:lumMod val="50000"/>
                  </a:schemeClr>
                </a:solidFill>
                <a:latin typeface="Arial" panose="020B0604020202020204" pitchFamily="34" charset="0"/>
                <a:cs typeface="Arial" panose="020B0604020202020204" pitchFamily="34" charset="0"/>
              </a:rPr>
              <a:t>Server sends over the necessary files of the website.</a:t>
            </a:r>
          </a:p>
          <a:p>
            <a:pPr fontAlgn="base"/>
            <a:r>
              <a:rPr lang="en-GB" sz="2000" dirty="0">
                <a:solidFill>
                  <a:schemeClr val="bg1">
                    <a:lumMod val="50000"/>
                  </a:schemeClr>
                </a:solidFill>
                <a:latin typeface="Arial" panose="020B0604020202020204" pitchFamily="34" charset="0"/>
                <a:cs typeface="Arial" panose="020B0604020202020204" pitchFamily="34" charset="0"/>
              </a:rPr>
              <a:t>Browser then renders the files and the website is displayed. This rendering is done with the help of DOM (Document Object Model) interpreter, CSS interpreter and JS Engine collectively known as the JIT or (Just in Time) Compilers</a:t>
            </a:r>
            <a:r>
              <a:rPr lang="en-GB" sz="1800" dirty="0">
                <a:solidFill>
                  <a:schemeClr val="bg1">
                    <a:lumMod val="50000"/>
                  </a:schemeClr>
                </a:solidFill>
                <a:latin typeface="Arial" panose="020B0604020202020204" pitchFamily="34" charset="0"/>
                <a:cs typeface="Arial" panose="020B0604020202020204" pitchFamily="34" charset="0"/>
              </a:rPr>
              <a:t>.</a:t>
            </a:r>
            <a:endParaRPr lang="en-IN" sz="1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39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Client-Server model:</a:t>
            </a:r>
          </a:p>
        </p:txBody>
      </p:sp>
      <p:sp>
        <p:nvSpPr>
          <p:cNvPr id="3" name="Content Placeholder 2"/>
          <p:cNvSpPr>
            <a:spLocks noGrp="1"/>
          </p:cNvSpPr>
          <p:nvPr>
            <p:ph idx="1"/>
          </p:nvPr>
        </p:nvSpPr>
        <p:spPr/>
        <p:txBody>
          <a:bodyPr/>
          <a:lstStyle/>
          <a:p>
            <a:pPr fontAlgn="base"/>
            <a:endParaRPr lang="en-US" dirty="0">
              <a:latin typeface="Calibri" pitchFamily="34" charset="0"/>
              <a:cs typeface="Calibri" pitchFamily="34" charset="0"/>
            </a:endParaRPr>
          </a:p>
          <a:p>
            <a:pPr fontAlgn="base"/>
            <a:r>
              <a:rPr lang="en-US" dirty="0">
                <a:latin typeface="Calibri" pitchFamily="34" charset="0"/>
                <a:cs typeface="Calibri" pitchFamily="34" charset="0"/>
              </a:rPr>
              <a:t> </a:t>
            </a:r>
            <a:r>
              <a:rPr lang="en-GB" dirty="0">
                <a:latin typeface="Calibri" pitchFamily="34" charset="0"/>
                <a:cs typeface="Calibri" pitchFamily="34" charset="0"/>
              </a:rPr>
              <a:t>Centralized system with all data in a single place.</a:t>
            </a:r>
          </a:p>
          <a:p>
            <a:pPr fontAlgn="base"/>
            <a:r>
              <a:rPr lang="en-GB" dirty="0">
                <a:latin typeface="Calibri" pitchFamily="34" charset="0"/>
                <a:cs typeface="Calibri" pitchFamily="34" charset="0"/>
              </a:rPr>
              <a:t>Cost efficient requires less maintenance cost and Data recovery is possible.</a:t>
            </a:r>
          </a:p>
          <a:p>
            <a:pPr fontAlgn="base"/>
            <a:r>
              <a:rPr lang="en-GB" dirty="0">
                <a:latin typeface="Calibri" pitchFamily="34" charset="0"/>
                <a:cs typeface="Calibri" pitchFamily="34" charset="0"/>
              </a:rPr>
              <a:t>The capacity of the Client and Servers can be changed separately.</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88772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Client-Server model:</a:t>
            </a:r>
          </a:p>
        </p:txBody>
      </p:sp>
      <p:sp>
        <p:nvSpPr>
          <p:cNvPr id="3" name="Content Placeholder 2"/>
          <p:cNvSpPr>
            <a:spLocks noGrp="1"/>
          </p:cNvSpPr>
          <p:nvPr>
            <p:ph idx="1"/>
          </p:nvPr>
        </p:nvSpPr>
        <p:spPr/>
        <p:txBody>
          <a:bodyPr/>
          <a:lstStyle/>
          <a:p>
            <a:pPr fontAlgn="base"/>
            <a:r>
              <a:rPr lang="en-GB" dirty="0">
                <a:latin typeface="Calibri" pitchFamily="34" charset="0"/>
                <a:cs typeface="Calibri" pitchFamily="34" charset="0"/>
              </a:rPr>
              <a:t>Clients are prone to viruses, Trojans and worms if present in the Server or uploaded into the Server</a:t>
            </a:r>
          </a:p>
          <a:p>
            <a:pPr fontAlgn="base"/>
            <a:r>
              <a:rPr lang="en-GB" dirty="0">
                <a:latin typeface="Calibri" pitchFamily="34" charset="0"/>
                <a:cs typeface="Calibri" pitchFamily="34" charset="0"/>
              </a:rPr>
              <a:t>Server are prone to Denial of Service (DOS) attacks.</a:t>
            </a:r>
          </a:p>
          <a:p>
            <a:pPr fontAlgn="base"/>
            <a:r>
              <a:rPr lang="en-GB" dirty="0">
                <a:latin typeface="Calibri" pitchFamily="34" charset="0"/>
                <a:cs typeface="Calibri" pitchFamily="34" charset="0"/>
              </a:rPr>
              <a:t>Data packets may be spoofed or modified during transmission.</a:t>
            </a:r>
          </a:p>
          <a:p>
            <a:pPr fontAlgn="base"/>
            <a:r>
              <a:rPr lang="en-GB" dirty="0">
                <a:latin typeface="Calibri" pitchFamily="34" charset="0"/>
                <a:cs typeface="Calibri" pitchFamily="34" charset="0"/>
              </a:rPr>
              <a:t>Phishing or capturing login credentials or other useful information of the user are common and MITM(Man in the Middle) attacks are common.</a:t>
            </a:r>
          </a:p>
          <a:p>
            <a:pPr fontAlgn="base"/>
            <a:endParaRPr lang="en-US" dirty="0">
              <a:latin typeface="Calibri" pitchFamily="34" charset="0"/>
              <a:cs typeface="Calibri" pitchFamily="34" charset="0"/>
            </a:endParaRPr>
          </a:p>
        </p:txBody>
      </p:sp>
    </p:spTree>
    <p:extLst>
      <p:ext uri="{BB962C8B-B14F-4D97-AF65-F5344CB8AC3E}">
        <p14:creationId xmlns:p14="http://schemas.microsoft.com/office/powerpoint/2010/main" val="241752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360_F_291522205_XkrmS421FjSGTMRdTrqFZPxDY19Vxp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6094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94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63</TotalTime>
  <Words>419</Words>
  <Application>Microsoft Office PowerPoint</Application>
  <PresentationFormat>On-screen Show (4:3)</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Century Gothic</vt:lpstr>
      <vt:lpstr>Courier New</vt:lpstr>
      <vt:lpstr>Palatino Linotype</vt:lpstr>
      <vt:lpstr>Executive</vt:lpstr>
      <vt:lpstr>PowerPoint Presentation</vt:lpstr>
      <vt:lpstr>W.S Seminar </vt:lpstr>
      <vt:lpstr>What is Client-Server Model?</vt:lpstr>
      <vt:lpstr>How the Client-Server Model works ?</vt:lpstr>
      <vt:lpstr>How the browser interacts with the servers ?</vt:lpstr>
      <vt:lpstr>Advantages of Client-Server model:</vt:lpstr>
      <vt:lpstr>Disadvantages of Client-Server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rohitpvrm@gmail.com</cp:lastModifiedBy>
  <cp:revision>12</cp:revision>
  <dcterms:created xsi:type="dcterms:W3CDTF">2023-01-05T09:49:31Z</dcterms:created>
  <dcterms:modified xsi:type="dcterms:W3CDTF">2023-01-18T15:13:16Z</dcterms:modified>
</cp:coreProperties>
</file>