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09" r:id="rId2"/>
    <p:sldId id="382" r:id="rId3"/>
    <p:sldId id="383" r:id="rId4"/>
    <p:sldId id="381" r:id="rId5"/>
    <p:sldId id="384" r:id="rId6"/>
    <p:sldId id="310" r:id="rId7"/>
    <p:sldId id="385" r:id="rId8"/>
    <p:sldId id="311" r:id="rId9"/>
    <p:sldId id="386" r:id="rId10"/>
    <p:sldId id="313" r:id="rId11"/>
    <p:sldId id="387" r:id="rId12"/>
    <p:sldId id="314" r:id="rId13"/>
    <p:sldId id="388" r:id="rId14"/>
    <p:sldId id="319" r:id="rId15"/>
    <p:sldId id="389" r:id="rId16"/>
    <p:sldId id="320" r:id="rId17"/>
    <p:sldId id="390" r:id="rId18"/>
    <p:sldId id="321" r:id="rId19"/>
    <p:sldId id="391" r:id="rId20"/>
    <p:sldId id="322" r:id="rId21"/>
    <p:sldId id="392" r:id="rId22"/>
    <p:sldId id="324" r:id="rId23"/>
    <p:sldId id="393" r:id="rId24"/>
    <p:sldId id="325" r:id="rId25"/>
    <p:sldId id="394" r:id="rId26"/>
    <p:sldId id="326" r:id="rId27"/>
    <p:sldId id="395" r:id="rId28"/>
    <p:sldId id="327" r:id="rId29"/>
    <p:sldId id="396" r:id="rId30"/>
    <p:sldId id="328" r:id="rId31"/>
    <p:sldId id="397" r:id="rId32"/>
    <p:sldId id="380" r:id="rId33"/>
    <p:sldId id="398" r:id="rId34"/>
    <p:sldId id="329" r:id="rId35"/>
    <p:sldId id="399" r:id="rId36"/>
    <p:sldId id="330" r:id="rId37"/>
    <p:sldId id="400" r:id="rId38"/>
    <p:sldId id="331" r:id="rId39"/>
    <p:sldId id="401" r:id="rId40"/>
    <p:sldId id="332" r:id="rId41"/>
    <p:sldId id="402" r:id="rId42"/>
    <p:sldId id="333" r:id="rId43"/>
    <p:sldId id="403" r:id="rId44"/>
    <p:sldId id="334" r:id="rId45"/>
    <p:sldId id="404" r:id="rId46"/>
    <p:sldId id="336" r:id="rId47"/>
    <p:sldId id="405" r:id="rId48"/>
    <p:sldId id="337" r:id="rId49"/>
    <p:sldId id="406" r:id="rId50"/>
    <p:sldId id="338" r:id="rId51"/>
    <p:sldId id="407" r:id="rId52"/>
    <p:sldId id="339" r:id="rId53"/>
    <p:sldId id="408" r:id="rId54"/>
    <p:sldId id="340" r:id="rId55"/>
    <p:sldId id="409" r:id="rId56"/>
    <p:sldId id="341" r:id="rId57"/>
    <p:sldId id="410" r:id="rId58"/>
    <p:sldId id="342" r:id="rId59"/>
    <p:sldId id="411" r:id="rId60"/>
    <p:sldId id="343" r:id="rId61"/>
    <p:sldId id="412" r:id="rId62"/>
    <p:sldId id="344" r:id="rId63"/>
    <p:sldId id="413" r:id="rId64"/>
    <p:sldId id="345" r:id="rId65"/>
    <p:sldId id="414" r:id="rId66"/>
    <p:sldId id="346" r:id="rId67"/>
    <p:sldId id="415" r:id="rId68"/>
    <p:sldId id="347" r:id="rId69"/>
    <p:sldId id="416" r:id="rId70"/>
    <p:sldId id="348" r:id="rId71"/>
    <p:sldId id="417" r:id="rId72"/>
    <p:sldId id="349" r:id="rId73"/>
    <p:sldId id="418" r:id="rId74"/>
    <p:sldId id="350" r:id="rId75"/>
    <p:sldId id="419" r:id="rId76"/>
    <p:sldId id="353" r:id="rId77"/>
    <p:sldId id="420" r:id="rId78"/>
    <p:sldId id="354" r:id="rId79"/>
    <p:sldId id="421" r:id="rId80"/>
    <p:sldId id="355" r:id="rId81"/>
    <p:sldId id="422" r:id="rId82"/>
    <p:sldId id="356" r:id="rId83"/>
    <p:sldId id="42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80" d="100"/>
          <a:sy n="80" d="100"/>
        </p:scale>
        <p:origin x="78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4/11/2023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11-04-2023</a:t>
            </a:fld>
            <a:endParaRPr lang="en-IN" dirty="0"/>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dirty="0"/>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11-04-2023</a:t>
            </a:fld>
            <a:endParaRPr lang="en-IN" dirty="0"/>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11-04-2023</a:t>
            </a:fld>
            <a:endParaRPr lang="en-IN" dirty="0"/>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861750"/>
            <a:ext cx="11938000" cy="3046988"/>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HCF Definition</a:t>
            </a:r>
          </a:p>
          <a:p>
            <a:endParaRPr lang="en-IN" sz="2400" dirty="0"/>
          </a:p>
          <a:p>
            <a:r>
              <a:rPr lang="en-IN" sz="2400" b="1" dirty="0"/>
              <a:t>The full form of HCF in Maths is Highest Common Factor.</a:t>
            </a:r>
          </a:p>
          <a:p>
            <a:endParaRPr lang="en-IN" sz="2400" dirty="0"/>
          </a:p>
          <a:p>
            <a:r>
              <a:rPr lang="en-IN" sz="2400" dirty="0">
                <a:latin typeface="Arial" panose="020B0604020202020204" pitchFamily="34" charset="0"/>
                <a:cs typeface="Arial" panose="020B0604020202020204" pitchFamily="34" charset="0"/>
              </a:rPr>
              <a:t>As the rules of mathematics dictate, the greatest common divisor or the </a:t>
            </a:r>
            <a:r>
              <a:rPr lang="en-IN" sz="2400" dirty="0" err="1">
                <a:latin typeface="Arial" panose="020B0604020202020204" pitchFamily="34" charset="0"/>
                <a:cs typeface="Arial" panose="020B0604020202020204" pitchFamily="34" charset="0"/>
              </a:rPr>
              <a:t>gcd</a:t>
            </a:r>
            <a:r>
              <a:rPr lang="en-IN" sz="2400" dirty="0">
                <a:latin typeface="Arial" panose="020B0604020202020204" pitchFamily="34" charset="0"/>
                <a:cs typeface="Arial" panose="020B0604020202020204" pitchFamily="34" charset="0"/>
              </a:rPr>
              <a:t> of two or more positive integers happens to be the largest positive integer that divides the numbers without leaving a remainder. For example, take 8 and 12. The H.C.F. of 8 and 12 will be 4 because the highest number that can divide both 8 and 12 is 4.</a:t>
            </a:r>
          </a:p>
        </p:txBody>
      </p:sp>
      <p:sp>
        <p:nvSpPr>
          <p:cNvPr id="9" name="TextBox 8">
            <a:extLst>
              <a:ext uri="{FF2B5EF4-FFF2-40B4-BE49-F238E27FC236}">
                <a16:creationId xmlns:a16="http://schemas.microsoft.com/office/drawing/2014/main" id="{0C6FC23A-C1B2-F186-76C0-E946643EF25C}"/>
              </a:ext>
            </a:extLst>
          </p:cNvPr>
          <p:cNvSpPr txBox="1"/>
          <p:nvPr/>
        </p:nvSpPr>
        <p:spPr>
          <a:xfrm>
            <a:off x="0" y="3908738"/>
            <a:ext cx="11937999" cy="2308324"/>
          </a:xfrm>
          <a:prstGeom prst="rect">
            <a:avLst/>
          </a:prstGeom>
          <a:noFill/>
        </p:spPr>
        <p:txBody>
          <a:bodyPr wrap="square">
            <a:spAutoFit/>
          </a:bodyPr>
          <a:lstStyle/>
          <a:p>
            <a:r>
              <a:rPr lang="en-IN" sz="2400" b="1" dirty="0">
                <a:solidFill>
                  <a:srgbClr val="FF0000"/>
                </a:solidFill>
              </a:rPr>
              <a:t>LCM Definition</a:t>
            </a:r>
          </a:p>
          <a:p>
            <a:endParaRPr lang="en-IN" sz="2400" dirty="0"/>
          </a:p>
          <a:p>
            <a:r>
              <a:rPr lang="en-IN" sz="2400" b="1" dirty="0"/>
              <a:t>The full form of LCM in Maths is Least Common Multiple</a:t>
            </a:r>
            <a:r>
              <a:rPr lang="en-IN" sz="2400" dirty="0"/>
              <a:t>.</a:t>
            </a:r>
          </a:p>
          <a:p>
            <a:endParaRPr lang="en-IN" sz="2400" dirty="0"/>
          </a:p>
          <a:p>
            <a:r>
              <a:rPr lang="en-IN" sz="2400" dirty="0"/>
              <a:t>In arithmetic, the least common multiple or LCM of two numbers say a and b, is denoted as LCM (</a:t>
            </a:r>
            <a:r>
              <a:rPr lang="en-IN" sz="2400" dirty="0" err="1"/>
              <a:t>a,b</a:t>
            </a:r>
            <a:r>
              <a:rPr lang="en-IN" sz="2400" dirty="0"/>
              <a:t>). And the LCM is the smallest or least positive integer that is divisible by both a and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t>(a) 2</a:t>
            </a:r>
            <a:r>
              <a:rPr lang="en-US" b="1" baseline="30000" dirty="0"/>
              <a:t>2</a:t>
            </a:r>
            <a:r>
              <a:rPr lang="en-US" b="1" dirty="0"/>
              <a:t>3</a:t>
            </a:r>
            <a:r>
              <a:rPr lang="en-US" b="1" baseline="30000" dirty="0"/>
              <a:t>2</a:t>
            </a:r>
            <a:r>
              <a:rPr lang="en-US" b="1" dirty="0"/>
              <a:t> 5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solidFill>
                  <a:srgbClr val="FF0000"/>
                </a:solidFill>
              </a:rPr>
              <a:t>(a) 2</a:t>
            </a:r>
            <a:r>
              <a:rPr lang="en-US" b="1" baseline="30000" dirty="0">
                <a:solidFill>
                  <a:srgbClr val="FF0000"/>
                </a:solidFill>
              </a:rPr>
              <a:t>2</a:t>
            </a:r>
            <a:r>
              <a:rPr lang="en-US" b="1" dirty="0">
                <a:solidFill>
                  <a:srgbClr val="FF0000"/>
                </a:solidFill>
              </a:rPr>
              <a:t>3</a:t>
            </a:r>
            <a:r>
              <a:rPr lang="en-US" b="1" baseline="30000" dirty="0">
                <a:solidFill>
                  <a:srgbClr val="FF0000"/>
                </a:solidFill>
              </a:rPr>
              <a:t>2</a:t>
            </a:r>
            <a:r>
              <a:rPr lang="en-US" b="1" dirty="0">
                <a:solidFill>
                  <a:srgbClr val="FF0000"/>
                </a:solidFill>
              </a:rPr>
              <a:t> 5   </a:t>
            </a:r>
            <a:r>
              <a:rPr lang="en-US" b="1" dirty="0"/>
              <a:t>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extLst>
      <p:ext uri="{BB962C8B-B14F-4D97-AF65-F5344CB8AC3E}">
        <p14:creationId xmlns:p14="http://schemas.microsoft.com/office/powerpoint/2010/main" val="193178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TextBox 4">
            <a:extLst>
              <a:ext uri="{FF2B5EF4-FFF2-40B4-BE49-F238E27FC236}">
                <a16:creationId xmlns:a16="http://schemas.microsoft.com/office/drawing/2014/main" id="{A9F4FEF2-D8E1-7FA4-9F67-88F393D5F2D0}"/>
              </a:ext>
            </a:extLst>
          </p:cNvPr>
          <p:cNvSpPr txBox="1"/>
          <p:nvPr/>
        </p:nvSpPr>
        <p:spPr>
          <a:xfrm>
            <a:off x="204952" y="3454935"/>
            <a:ext cx="6096000" cy="461665"/>
          </a:xfrm>
          <a:prstGeom prst="rect">
            <a:avLst/>
          </a:prstGeom>
          <a:noFill/>
        </p:spPr>
        <p:txBody>
          <a:bodyPr wrap="square">
            <a:spAutoFit/>
          </a:bodyPr>
          <a:lstStyle/>
          <a:p>
            <a:r>
              <a:rPr lang="en-IN" sz="2400" b="1" dirty="0"/>
              <a:t>ANS:- b</a:t>
            </a:r>
          </a:p>
        </p:txBody>
      </p:sp>
    </p:spTree>
    <p:extLst>
      <p:ext uri="{BB962C8B-B14F-4D97-AF65-F5344CB8AC3E}">
        <p14:creationId xmlns:p14="http://schemas.microsoft.com/office/powerpoint/2010/main" val="42355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t>(a) 91 			(b) 910 		(c) 1001 		(d) 1911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solidFill>
                  <a:srgbClr val="FF0000"/>
                </a:solidFill>
              </a:rPr>
              <a:t>(a) 91 </a:t>
            </a:r>
            <a:r>
              <a:rPr lang="en-US" b="1" dirty="0"/>
              <a:t>			(b) 910 		(c) 1001 		(d) 1911</a:t>
            </a:r>
          </a:p>
        </p:txBody>
      </p:sp>
    </p:spTree>
    <p:extLst>
      <p:ext uri="{BB962C8B-B14F-4D97-AF65-F5344CB8AC3E}">
        <p14:creationId xmlns:p14="http://schemas.microsoft.com/office/powerpoint/2010/main" val="327103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t>(a) 30 cm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solidFill>
                  <a:srgbClr val="FF0000"/>
                </a:solidFill>
              </a:rPr>
              <a:t>(a) 30 cm </a:t>
            </a:r>
            <a:r>
              <a:rPr lang="en-US" b="1" dirty="0"/>
              <a:t>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7044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(b) 1 feet 3 inches 	(c) 9 inches 	(d) 2 feet 4 inches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a:t>
            </a:r>
            <a:r>
              <a:rPr lang="en-US" b="1" dirty="0">
                <a:solidFill>
                  <a:srgbClr val="FF0000"/>
                </a:solidFill>
              </a:rPr>
              <a:t>(b) 1 feet 3 inches </a:t>
            </a:r>
            <a:r>
              <a:rPr lang="en-US" b="1" dirty="0"/>
              <a:t>	(c) 9 inches 	(d) 2 feet 4 inches</a:t>
            </a:r>
          </a:p>
        </p:txBody>
      </p:sp>
    </p:spTree>
    <p:extLst>
      <p:ext uri="{BB962C8B-B14F-4D97-AF65-F5344CB8AC3E}">
        <p14:creationId xmlns:p14="http://schemas.microsoft.com/office/powerpoint/2010/main" val="372319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4" name="TextBox 3">
            <a:extLst>
              <a:ext uri="{FF2B5EF4-FFF2-40B4-BE49-F238E27FC236}">
                <a16:creationId xmlns:a16="http://schemas.microsoft.com/office/drawing/2014/main" id="{3FBC63E0-1CC5-5F46-87BC-6A1FBD252C66}"/>
              </a:ext>
            </a:extLst>
          </p:cNvPr>
          <p:cNvSpPr txBox="1"/>
          <p:nvPr/>
        </p:nvSpPr>
        <p:spPr>
          <a:xfrm>
            <a:off x="152401" y="1286560"/>
            <a:ext cx="12039599" cy="830997"/>
          </a:xfrm>
          <a:prstGeom prst="rect">
            <a:avLst/>
          </a:prstGeom>
          <a:noFill/>
        </p:spPr>
        <p:txBody>
          <a:bodyPr wrap="square">
            <a:spAutoFit/>
          </a:bodyPr>
          <a:lstStyle/>
          <a:p>
            <a:r>
              <a:rPr lang="en-IN" sz="2400" dirty="0">
                <a:latin typeface="Arial Black" panose="020B0A04020102020204" pitchFamily="34" charset="0"/>
              </a:rPr>
              <a:t>Product of Two numbers = (HCF of the two numbers) x (LCM of the two numbers)</a:t>
            </a:r>
          </a:p>
        </p:txBody>
      </p:sp>
      <p:sp>
        <p:nvSpPr>
          <p:cNvPr id="6" name="TextBox 5">
            <a:extLst>
              <a:ext uri="{FF2B5EF4-FFF2-40B4-BE49-F238E27FC236}">
                <a16:creationId xmlns:a16="http://schemas.microsoft.com/office/drawing/2014/main" id="{25F5D533-76B2-0D2B-2F34-45FA0FE76CD6}"/>
              </a:ext>
            </a:extLst>
          </p:cNvPr>
          <p:cNvSpPr txBox="1"/>
          <p:nvPr/>
        </p:nvSpPr>
        <p:spPr>
          <a:xfrm>
            <a:off x="152401" y="2353420"/>
            <a:ext cx="11585575" cy="3416320"/>
          </a:xfrm>
          <a:prstGeom prst="rect">
            <a:avLst/>
          </a:prstGeom>
          <a:noFill/>
        </p:spPr>
        <p:txBody>
          <a:bodyPr wrap="square">
            <a:spAutoFit/>
          </a:bodyPr>
          <a:lstStyle/>
          <a:p>
            <a:r>
              <a:rPr lang="en-IN" sz="2400" b="1" dirty="0"/>
              <a:t>HCF by Prime Factorization Method</a:t>
            </a:r>
          </a:p>
          <a:p>
            <a:endParaRPr lang="en-IN" sz="2400" b="1" dirty="0"/>
          </a:p>
          <a:p>
            <a:r>
              <a:rPr lang="en-IN" sz="2400" b="1" dirty="0"/>
              <a:t>Take an example of finding the highest common factor of 144, 104 and 160.</a:t>
            </a:r>
          </a:p>
          <a:p>
            <a:r>
              <a:rPr lang="en-IN" sz="2400" b="1" dirty="0"/>
              <a:t>Now let us write the prime factors of 144, 104 and 160.</a:t>
            </a:r>
          </a:p>
          <a:p>
            <a:r>
              <a:rPr lang="en-IN" sz="2400" b="1" dirty="0"/>
              <a:t>144 = 2 × 2 × 2 × 2 × 3 × 3</a:t>
            </a:r>
          </a:p>
          <a:p>
            <a:r>
              <a:rPr lang="en-IN" sz="2400" b="1" dirty="0"/>
              <a:t>104 = 2 × 2 × 2 × 13</a:t>
            </a:r>
          </a:p>
          <a:p>
            <a:r>
              <a:rPr lang="en-IN" sz="2400" b="1" dirty="0"/>
              <a:t>160 = 2 × 2 × 2 × 2 × 2 × 5</a:t>
            </a:r>
          </a:p>
          <a:p>
            <a:r>
              <a:rPr lang="en-IN" sz="2400" b="1" dirty="0"/>
              <a:t>The common factors of 144, 104 and 160 are 2 × 2 × 2 = 8</a:t>
            </a:r>
          </a:p>
          <a:p>
            <a:r>
              <a:rPr lang="en-IN" sz="2400" b="1" dirty="0"/>
              <a:t>Therefore, HCF (144, 104, 160) = 8</a:t>
            </a:r>
          </a:p>
        </p:txBody>
      </p:sp>
    </p:spTree>
    <p:extLst>
      <p:ext uri="{BB962C8B-B14F-4D97-AF65-F5344CB8AC3E}">
        <p14:creationId xmlns:p14="http://schemas.microsoft.com/office/powerpoint/2010/main" val="220662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(c) 31 liters 		(d) 41 liters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a:t>
            </a:r>
            <a:r>
              <a:rPr lang="en-US" b="1" dirty="0">
                <a:solidFill>
                  <a:srgbClr val="FF0000"/>
                </a:solidFill>
              </a:rPr>
              <a:t>(c) 31 liters </a:t>
            </a:r>
            <a:r>
              <a:rPr lang="en-US" b="1" dirty="0"/>
              <a:t>		(d) 41 liters</a:t>
            </a:r>
          </a:p>
        </p:txBody>
      </p:sp>
    </p:spTree>
    <p:extLst>
      <p:ext uri="{BB962C8B-B14F-4D97-AF65-F5344CB8AC3E}">
        <p14:creationId xmlns:p14="http://schemas.microsoft.com/office/powerpoint/2010/main" val="221034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(c) 9 :12 : 48 </a:t>
            </a:r>
            <a:r>
              <a:rPr lang="en-US" b="1" dirty="0" err="1"/>
              <a:t>hrs</a:t>
            </a:r>
            <a:r>
              <a:rPr lang="en-US" b="1" dirty="0"/>
              <a:t> </a:t>
            </a:r>
          </a:p>
          <a:p>
            <a:pPr marL="457200" indent="-457200">
              <a:buNone/>
            </a:pPr>
            <a:r>
              <a:rPr lang="en-US" b="1" dirty="0"/>
              <a:t>(d) 9 :12 : 40 hrs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a:t>
            </a:r>
            <a:r>
              <a:rPr lang="en-US" b="1" dirty="0">
                <a:solidFill>
                  <a:srgbClr val="FF0000"/>
                </a:solidFill>
              </a:rPr>
              <a:t>(c) 9 :12 : 48 </a:t>
            </a:r>
            <a:r>
              <a:rPr lang="en-US" b="1" dirty="0" err="1">
                <a:solidFill>
                  <a:srgbClr val="FF0000"/>
                </a:solidFill>
              </a:rPr>
              <a:t>hrs</a:t>
            </a:r>
            <a:r>
              <a:rPr lang="en-US" b="1" dirty="0">
                <a:solidFill>
                  <a:srgbClr val="FF0000"/>
                </a:solidFill>
              </a:rPr>
              <a:t>  </a:t>
            </a:r>
            <a:r>
              <a:rPr lang="en-US" b="1" dirty="0"/>
              <a:t>(d) 9 :12 : 40 hrs</a:t>
            </a:r>
          </a:p>
        </p:txBody>
      </p:sp>
    </p:spTree>
    <p:extLst>
      <p:ext uri="{BB962C8B-B14F-4D97-AF65-F5344CB8AC3E}">
        <p14:creationId xmlns:p14="http://schemas.microsoft.com/office/powerpoint/2010/main" val="81376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0" indent="0">
              <a:buNone/>
            </a:pPr>
            <a:r>
              <a:rPr lang="en-US" b="1" dirty="0"/>
              <a:t>(d) 46 minutes 12 seconds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457200" indent="-457200">
              <a:buNone/>
            </a:pPr>
            <a:r>
              <a:rPr lang="en-US" b="1" dirty="0">
                <a:solidFill>
                  <a:srgbClr val="FF0000"/>
                </a:solidFill>
              </a:rPr>
              <a:t>(d) 46 minutes 12 seconds</a:t>
            </a:r>
          </a:p>
        </p:txBody>
      </p:sp>
    </p:spTree>
    <p:extLst>
      <p:ext uri="{BB962C8B-B14F-4D97-AF65-F5344CB8AC3E}">
        <p14:creationId xmlns:p14="http://schemas.microsoft.com/office/powerpoint/2010/main" val="2469463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(b) 12 h 		(c) 24 h 		(d) 28 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a:t>
            </a:r>
            <a:r>
              <a:rPr lang="en-US" b="1" dirty="0">
                <a:solidFill>
                  <a:srgbClr val="FF0000"/>
                </a:solidFill>
              </a:rPr>
              <a:t>(b) 12 h </a:t>
            </a:r>
            <a:r>
              <a:rPr lang="en-US" b="1" dirty="0"/>
              <a:t>		(c) 24 h 		(d) 28 h</a:t>
            </a:r>
          </a:p>
        </p:txBody>
      </p:sp>
    </p:spTree>
    <p:extLst>
      <p:ext uri="{BB962C8B-B14F-4D97-AF65-F5344CB8AC3E}">
        <p14:creationId xmlns:p14="http://schemas.microsoft.com/office/powerpoint/2010/main" val="1751286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(c) 127 		(d) 137</a:t>
            </a:r>
          </a:p>
          <a:p>
            <a:pPr>
              <a:buNone/>
            </a:pPr>
            <a:r>
              <a:rPr lang="en-US" b="1" dirty="0">
                <a:latin typeface="Arial Black" pitchFamily="34" charset="0"/>
              </a:rPr>
              <a:t> </a:t>
            </a:r>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a:t>
            </a:r>
            <a:r>
              <a:rPr lang="en-US" b="1" dirty="0">
                <a:solidFill>
                  <a:srgbClr val="FF0000"/>
                </a:solidFill>
              </a:rPr>
              <a:t>(c) 127 </a:t>
            </a:r>
            <a:r>
              <a:rPr lang="en-US" b="1" dirty="0"/>
              <a:t>		(d) 137</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86939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5" name="TextBox 4">
            <a:extLst>
              <a:ext uri="{FF2B5EF4-FFF2-40B4-BE49-F238E27FC236}">
                <a16:creationId xmlns:a16="http://schemas.microsoft.com/office/drawing/2014/main" id="{F8D8DAC7-A3D5-3F92-B736-A5B03DA80BA6}"/>
              </a:ext>
            </a:extLst>
          </p:cNvPr>
          <p:cNvSpPr txBox="1"/>
          <p:nvPr/>
        </p:nvSpPr>
        <p:spPr>
          <a:xfrm>
            <a:off x="76200" y="936695"/>
            <a:ext cx="12115800" cy="5262979"/>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LCM by Prime Factorization Method</a:t>
            </a:r>
          </a:p>
          <a:p>
            <a:r>
              <a:rPr lang="en-IN" sz="2400" b="1" dirty="0">
                <a:latin typeface="Arial" panose="020B0604020202020204" pitchFamily="34" charset="0"/>
                <a:cs typeface="Arial" panose="020B0604020202020204" pitchFamily="34" charset="0"/>
              </a:rPr>
              <a:t>To calculate the LCM of two numbers 60 and 45. Out of other ways, one way to find the LCM of given numbers is as below:</a:t>
            </a:r>
          </a:p>
          <a:p>
            <a:r>
              <a:rPr lang="en-IN" sz="2400" b="1" dirty="0">
                <a:latin typeface="Arial" panose="020B0604020202020204" pitchFamily="34" charset="0"/>
                <a:cs typeface="Arial" panose="020B0604020202020204" pitchFamily="34" charset="0"/>
              </a:rPr>
              <a:t>List the prime factors of each number first.</a:t>
            </a:r>
          </a:p>
          <a:p>
            <a:r>
              <a:rPr lang="en-IN" sz="2400" b="1" dirty="0">
                <a:latin typeface="Arial" panose="020B0604020202020204" pitchFamily="34" charset="0"/>
                <a:cs typeface="Arial" panose="020B0604020202020204" pitchFamily="34" charset="0"/>
              </a:rPr>
              <a:t>    60 = 2 × 2 x 3 × 5</a:t>
            </a:r>
          </a:p>
          <a:p>
            <a:r>
              <a:rPr lang="en-IN" sz="2400" b="1" dirty="0">
                <a:latin typeface="Arial" panose="020B0604020202020204" pitchFamily="34" charset="0"/>
                <a:cs typeface="Arial" panose="020B0604020202020204" pitchFamily="34" charset="0"/>
              </a:rPr>
              <a:t>    45 = 3 × 3 × 5</a:t>
            </a:r>
          </a:p>
          <a:p>
            <a:r>
              <a:rPr lang="en-IN" sz="2400" b="1" dirty="0">
                <a:latin typeface="Arial" panose="020B0604020202020204" pitchFamily="34" charset="0"/>
                <a:cs typeface="Arial" panose="020B0604020202020204" pitchFamily="34" charset="0"/>
              </a:rPr>
              <a:t>Then multiply each factor the most number of times it occurs in any number.</a:t>
            </a:r>
          </a:p>
          <a:p>
            <a:r>
              <a:rPr lang="en-IN" sz="2400" b="1" dirty="0">
                <a:latin typeface="Arial" panose="020B0604020202020204" pitchFamily="34" charset="0"/>
                <a:cs typeface="Arial" panose="020B0604020202020204" pitchFamily="34" charset="0"/>
              </a:rPr>
              <a:t>If the same multiple occurs more than once in both the given numbers, then multiply the factor by the most number of times it occurs.</a:t>
            </a:r>
          </a:p>
          <a:p>
            <a:r>
              <a:rPr lang="en-IN" sz="2400" b="1" dirty="0">
                <a:latin typeface="Arial" panose="020B0604020202020204" pitchFamily="34" charset="0"/>
                <a:cs typeface="Arial" panose="020B0604020202020204" pitchFamily="34" charset="0"/>
              </a:rPr>
              <a:t>The occurrence of Numbers in the above example:</a:t>
            </a:r>
          </a:p>
          <a:p>
            <a:r>
              <a:rPr lang="en-IN" sz="2400" b="1" dirty="0">
                <a:latin typeface="Arial" panose="020B0604020202020204" pitchFamily="34" charset="0"/>
                <a:cs typeface="Arial" panose="020B0604020202020204" pitchFamily="34" charset="0"/>
              </a:rPr>
              <a:t>2: two times</a:t>
            </a:r>
          </a:p>
          <a:p>
            <a:r>
              <a:rPr lang="en-IN" sz="2400" b="1" dirty="0">
                <a:latin typeface="Arial" panose="020B0604020202020204" pitchFamily="34" charset="0"/>
                <a:cs typeface="Arial" panose="020B0604020202020204" pitchFamily="34" charset="0"/>
              </a:rPr>
              <a:t>3: two times</a:t>
            </a:r>
          </a:p>
          <a:p>
            <a:r>
              <a:rPr lang="en-IN" sz="2400" b="1" dirty="0">
                <a:latin typeface="Arial" panose="020B0604020202020204" pitchFamily="34" charset="0"/>
                <a:cs typeface="Arial" panose="020B0604020202020204" pitchFamily="34" charset="0"/>
              </a:rPr>
              <a:t>5: one time</a:t>
            </a:r>
          </a:p>
          <a:p>
            <a:r>
              <a:rPr lang="en-IN" sz="2400" b="1" dirty="0">
                <a:latin typeface="Arial" panose="020B0604020202020204" pitchFamily="34" charset="0"/>
                <a:cs typeface="Arial" panose="020B0604020202020204" pitchFamily="34" charset="0"/>
              </a:rPr>
              <a:t>LCM = 2 × 2 x 3 × 3 × 5 = 180</a:t>
            </a:r>
          </a:p>
        </p:txBody>
      </p:sp>
    </p:spTree>
    <p:extLst>
      <p:ext uri="{BB962C8B-B14F-4D97-AF65-F5344CB8AC3E}">
        <p14:creationId xmlns:p14="http://schemas.microsoft.com/office/powerpoint/2010/main" val="1322912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(c) 52 			(d) 38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a:t>
            </a:r>
            <a:r>
              <a:rPr lang="en-US" b="1" dirty="0">
                <a:solidFill>
                  <a:srgbClr val="FF0000"/>
                </a:solidFill>
              </a:rPr>
              <a:t>(c) 52 	</a:t>
            </a:r>
            <a:r>
              <a:rPr lang="en-US" b="1" dirty="0"/>
              <a:t>		(d) 38</a:t>
            </a:r>
          </a:p>
        </p:txBody>
      </p:sp>
    </p:spTree>
    <p:extLst>
      <p:ext uri="{BB962C8B-B14F-4D97-AF65-F5344CB8AC3E}">
        <p14:creationId xmlns:p14="http://schemas.microsoft.com/office/powerpoint/2010/main" val="4085015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(d) 39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a:t>
            </a:r>
            <a:r>
              <a:rPr lang="en-US" b="1" dirty="0">
                <a:solidFill>
                  <a:srgbClr val="FF0000"/>
                </a:solidFill>
              </a:rPr>
              <a:t>(d) 39</a:t>
            </a:r>
            <a:r>
              <a:rPr lang="en-US" b="1" dirty="0">
                <a:solidFill>
                  <a:srgbClr val="FF0000"/>
                </a:solidFill>
                <a:latin typeface="Arial Black" pitchFamily="34" charset="0"/>
              </a:rPr>
              <a:t> </a:t>
            </a:r>
            <a:r>
              <a:rPr lang="en-US" b="1" dirty="0">
                <a:solidFill>
                  <a:srgbClr val="FF0000"/>
                </a:solidFill>
              </a:rPr>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851222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(b) 50 			(c) 48 			(d) 56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a:t>
            </a:r>
            <a:r>
              <a:rPr lang="en-US" b="1" dirty="0">
                <a:solidFill>
                  <a:srgbClr val="FF0000"/>
                </a:solidFill>
              </a:rPr>
              <a:t>(b) 50 	</a:t>
            </a:r>
            <a:r>
              <a:rPr lang="en-US" b="1" dirty="0"/>
              <a:t>		(c) 48 			(d) 56</a:t>
            </a:r>
          </a:p>
        </p:txBody>
      </p:sp>
    </p:spTree>
    <p:extLst>
      <p:ext uri="{BB962C8B-B14F-4D97-AF65-F5344CB8AC3E}">
        <p14:creationId xmlns:p14="http://schemas.microsoft.com/office/powerpoint/2010/main" val="3996120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(c) 46 			(d) 56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a:t>
            </a:r>
            <a:r>
              <a:rPr lang="en-US" b="1" dirty="0">
                <a:solidFill>
                  <a:srgbClr val="FF0000"/>
                </a:solidFill>
              </a:rPr>
              <a:t>(c) 46 	</a:t>
            </a:r>
            <a:r>
              <a:rPr lang="en-US" b="1" dirty="0"/>
              <a:t>		(d) 56</a:t>
            </a:r>
          </a:p>
        </p:txBody>
      </p:sp>
    </p:spTree>
    <p:extLst>
      <p:ext uri="{BB962C8B-B14F-4D97-AF65-F5344CB8AC3E}">
        <p14:creationId xmlns:p14="http://schemas.microsoft.com/office/powerpoint/2010/main" val="3245710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(b) 10 			(c) 14 			(d) 11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a:t>
            </a:r>
            <a:r>
              <a:rPr lang="en-US" b="1" dirty="0">
                <a:solidFill>
                  <a:srgbClr val="FF0000"/>
                </a:solidFill>
              </a:rPr>
              <a:t>(b) 10 	</a:t>
            </a:r>
            <a:r>
              <a:rPr lang="en-US" b="1" dirty="0"/>
              <a:t>		(c) 14 			(d) 11</a:t>
            </a:r>
          </a:p>
        </p:txBody>
      </p:sp>
    </p:spTree>
    <p:extLst>
      <p:ext uri="{BB962C8B-B14F-4D97-AF65-F5344CB8AC3E}">
        <p14:creationId xmlns:p14="http://schemas.microsoft.com/office/powerpoint/2010/main" val="150136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(d) 7</a:t>
            </a:r>
            <a:r>
              <a:rPr lang="en-US" b="1" dirty="0">
                <a:latin typeface="Arial Black" pitchFamily="34" charset="0"/>
              </a:rPr>
              <a:t> </a:t>
            </a:r>
            <a:r>
              <a:rPr lang="en-US" b="1" dirty="0"/>
              <a:t> </a:t>
            </a:r>
          </a:p>
          <a:p>
            <a:pPr marL="0" indent="0">
              <a:buNone/>
            </a:pPr>
            <a:endParaRPr lang="en-US" b="1" dirty="0"/>
          </a:p>
        </p:txBody>
      </p:sp>
    </p:spTree>
    <p:extLst>
      <p:ext uri="{BB962C8B-B14F-4D97-AF65-F5344CB8AC3E}">
        <p14:creationId xmlns:p14="http://schemas.microsoft.com/office/powerpoint/2010/main" val="3016137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t>(a) 4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solidFill>
                  <a:srgbClr val="FF0000"/>
                </a:solidFill>
              </a:rPr>
              <a:t>(a) 4 </a:t>
            </a:r>
            <a:r>
              <a:rPr lang="en-US" b="1" dirty="0"/>
              <a:t>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85696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(b) 18 			(c) 28 			(d) 38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a:t>
            </a:r>
            <a:r>
              <a:rPr lang="en-US" b="1" dirty="0">
                <a:solidFill>
                  <a:srgbClr val="FF0000"/>
                </a:solidFill>
              </a:rPr>
              <a:t>(b) 18 	</a:t>
            </a:r>
            <a:r>
              <a:rPr lang="en-US" b="1" dirty="0"/>
              <a:t>		(c) 28 			(d) 38</a:t>
            </a:r>
          </a:p>
        </p:txBody>
      </p:sp>
    </p:spTree>
    <p:extLst>
      <p:ext uri="{BB962C8B-B14F-4D97-AF65-F5344CB8AC3E}">
        <p14:creationId xmlns:p14="http://schemas.microsoft.com/office/powerpoint/2010/main" val="3584708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(d) 120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a:t>
            </a:r>
            <a:r>
              <a:rPr lang="en-US" b="1" dirty="0">
                <a:solidFill>
                  <a:srgbClr val="FF0000"/>
                </a:solidFill>
              </a:rPr>
              <a:t>(d) 120</a:t>
            </a:r>
          </a:p>
        </p:txBody>
      </p:sp>
    </p:spTree>
    <p:extLst>
      <p:ext uri="{BB962C8B-B14F-4D97-AF65-F5344CB8AC3E}">
        <p14:creationId xmlns:p14="http://schemas.microsoft.com/office/powerpoint/2010/main" val="1626128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(b) 235 		(c) 247 		(d) 475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a:t>
            </a:r>
            <a:r>
              <a:rPr lang="en-US" b="1" dirty="0">
                <a:solidFill>
                  <a:srgbClr val="FF0000"/>
                </a:solidFill>
              </a:rPr>
              <a:t>(b) 235 </a:t>
            </a:r>
            <a:r>
              <a:rPr lang="en-US" b="1" dirty="0"/>
              <a:t>		(c) 247 		(d) 475</a:t>
            </a:r>
          </a:p>
        </p:txBody>
      </p:sp>
    </p:spTree>
    <p:extLst>
      <p:ext uri="{BB962C8B-B14F-4D97-AF65-F5344CB8AC3E}">
        <p14:creationId xmlns:p14="http://schemas.microsoft.com/office/powerpoint/2010/main" val="3215162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(b) 1683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a:t>
            </a:r>
            <a:r>
              <a:rPr lang="en-US" b="1" dirty="0">
                <a:solidFill>
                  <a:srgbClr val="FF0000"/>
                </a:solidFill>
              </a:rPr>
              <a:t>(b) 1683 </a:t>
            </a:r>
            <a:r>
              <a:rPr lang="en-US" b="1" dirty="0"/>
              <a:t>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738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a:t>
            </a:r>
            <a:r>
              <a:rPr lang="en-US" b="1" dirty="0">
                <a:solidFill>
                  <a:srgbClr val="FF0000"/>
                </a:solidFill>
              </a:rPr>
              <a:t>(d) 7</a:t>
            </a:r>
            <a:r>
              <a:rPr lang="en-US" b="1" dirty="0">
                <a:solidFill>
                  <a:srgbClr val="FF0000"/>
                </a:solidFill>
                <a:latin typeface="Arial Black" pitchFamily="34" charset="0"/>
              </a:rPr>
              <a:t> </a:t>
            </a:r>
            <a:r>
              <a:rPr lang="en-US" b="1" dirty="0">
                <a:solidFill>
                  <a:srgbClr val="FF0000"/>
                </a:solidFill>
              </a:rPr>
              <a:t> </a:t>
            </a:r>
          </a:p>
          <a:p>
            <a:pPr marL="0" indent="0">
              <a:buNone/>
            </a:pPr>
            <a:endParaRPr lang="en-US" b="1" dirty="0"/>
          </a:p>
        </p:txBody>
      </p:sp>
    </p:spTree>
    <p:extLst>
      <p:ext uri="{BB962C8B-B14F-4D97-AF65-F5344CB8AC3E}">
        <p14:creationId xmlns:p14="http://schemas.microsoft.com/office/powerpoint/2010/main" val="1232195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(b) 1394 		(c) 1406 		(d) 1388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a:t>
            </a:r>
            <a:r>
              <a:rPr lang="en-US" b="1" dirty="0">
                <a:solidFill>
                  <a:srgbClr val="FF0000"/>
                </a:solidFill>
              </a:rPr>
              <a:t>(b) 1394 </a:t>
            </a:r>
            <a:r>
              <a:rPr lang="en-US" b="1" dirty="0"/>
              <a:t>		(c) 1406 		(d) 1388</a:t>
            </a:r>
          </a:p>
        </p:txBody>
      </p:sp>
    </p:spTree>
    <p:extLst>
      <p:ext uri="{BB962C8B-B14F-4D97-AF65-F5344CB8AC3E}">
        <p14:creationId xmlns:p14="http://schemas.microsoft.com/office/powerpoint/2010/main" val="2443097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t>(a) 99936 		(b) 99963 		(c) 99972 		(d) 99982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solidFill>
                  <a:srgbClr val="FF0000"/>
                </a:solidFill>
              </a:rPr>
              <a:t>(a) 99936 </a:t>
            </a:r>
            <a:r>
              <a:rPr lang="en-US" b="1" dirty="0"/>
              <a:t>		(b) 99963 		(c) 99972 		(d) 99982</a:t>
            </a:r>
          </a:p>
        </p:txBody>
      </p:sp>
    </p:spTree>
    <p:extLst>
      <p:ext uri="{BB962C8B-B14F-4D97-AF65-F5344CB8AC3E}">
        <p14:creationId xmlns:p14="http://schemas.microsoft.com/office/powerpoint/2010/main" val="4015068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 10368 		(c) 10064 		(d) 10054</a:t>
            </a:r>
          </a:p>
          <a:p>
            <a:pPr>
              <a:buNone/>
            </a:pPr>
            <a:r>
              <a:rPr lang="en-US" b="1" dirty="0">
                <a:latin typeface="Arial Black" pitchFamily="34" charset="0"/>
              </a:rPr>
              <a:t> </a:t>
            </a:r>
            <a:r>
              <a:rPr lang="en-US" b="1"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 10368 		</a:t>
            </a:r>
            <a:r>
              <a:rPr lang="en-US" b="1" dirty="0">
                <a:solidFill>
                  <a:srgbClr val="FF0000"/>
                </a:solidFill>
              </a:rPr>
              <a:t>(c) 10064 </a:t>
            </a:r>
            <a:r>
              <a:rPr lang="en-US" b="1" dirty="0"/>
              <a:t>		(d) 10054</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4204381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t>(a) 9582 		(b) 9423 		(c) 9986 		(d) 9982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solidFill>
                  <a:srgbClr val="FF0000"/>
                </a:solidFill>
              </a:rPr>
              <a:t>(a) 9582 </a:t>
            </a:r>
            <a:r>
              <a:rPr lang="en-US" b="1" dirty="0"/>
              <a:t>		(b) 9423 		(c) 9986 		(d) 9982</a:t>
            </a:r>
          </a:p>
        </p:txBody>
      </p:sp>
    </p:spTree>
    <p:extLst>
      <p:ext uri="{BB962C8B-B14F-4D97-AF65-F5344CB8AC3E}">
        <p14:creationId xmlns:p14="http://schemas.microsoft.com/office/powerpoint/2010/main" val="697948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(c) 144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a:t>
            </a:r>
            <a:r>
              <a:rPr lang="en-US" b="1" dirty="0">
                <a:solidFill>
                  <a:srgbClr val="FF0000"/>
                </a:solidFill>
              </a:rPr>
              <a:t>(c) 144 </a:t>
            </a:r>
            <a:r>
              <a:rPr lang="en-US" b="1" dirty="0"/>
              <a:t>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4869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41138" y="2054183"/>
            <a:ext cx="4738918" cy="605889"/>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(c) 308 		(d) 318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a:t>
            </a:r>
            <a:r>
              <a:rPr lang="en-US" b="1" dirty="0">
                <a:solidFill>
                  <a:srgbClr val="FF0000"/>
                </a:solidFill>
              </a:rPr>
              <a:t>(c) 308 </a:t>
            </a:r>
            <a:r>
              <a:rPr lang="en-US" b="1" dirty="0"/>
              <a:t>		(d) 318</a:t>
            </a:r>
          </a:p>
        </p:txBody>
      </p:sp>
    </p:spTree>
    <p:extLst>
      <p:ext uri="{BB962C8B-B14F-4D97-AF65-F5344CB8AC3E}">
        <p14:creationId xmlns:p14="http://schemas.microsoft.com/office/powerpoint/2010/main" val="406246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t>(a) 10 			(b) 46 			(c) 70 			(d) 90</a:t>
            </a:r>
          </a:p>
          <a:p>
            <a:pPr>
              <a:buNone/>
            </a:pPr>
            <a:r>
              <a:rPr lang="en-US" b="1" dirty="0">
                <a:latin typeface="Arial Black" pitchFamily="34" charset="0"/>
              </a:rPr>
              <a:t> </a:t>
            </a:r>
            <a:r>
              <a:rPr lang="en-US" b="1"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solidFill>
                  <a:srgbClr val="FF0000"/>
                </a:solidFill>
              </a:rPr>
              <a:t>(a) 10 </a:t>
            </a:r>
            <a:r>
              <a:rPr lang="en-US" b="1" dirty="0"/>
              <a:t>			(b) 46 			(c) 70 			(d) 90</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325841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(b) 6 and 4 		(c) 8 and 6 		(d) 8 and 10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a:t>
            </a:r>
            <a:r>
              <a:rPr lang="en-US" b="1" dirty="0">
                <a:solidFill>
                  <a:srgbClr val="FF0000"/>
                </a:solidFill>
              </a:rPr>
              <a:t>(b) 6 and 4 </a:t>
            </a:r>
            <a:r>
              <a:rPr lang="en-US" b="1" dirty="0"/>
              <a:t>		(c) 8 and 6 		(d) 8 and 10</a:t>
            </a:r>
          </a:p>
        </p:txBody>
      </p:sp>
    </p:spTree>
    <p:extLst>
      <p:ext uri="{BB962C8B-B14F-4D97-AF65-F5344CB8AC3E}">
        <p14:creationId xmlns:p14="http://schemas.microsoft.com/office/powerpoint/2010/main" val="1831001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(c) 225 		(d) 235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a:t>
            </a:r>
            <a:r>
              <a:rPr lang="en-US" b="1" dirty="0">
                <a:solidFill>
                  <a:srgbClr val="FF0000"/>
                </a:solidFill>
              </a:rPr>
              <a:t>(c) 225 </a:t>
            </a:r>
            <a:r>
              <a:rPr lang="en-US" b="1" dirty="0"/>
              <a:t>		(d) 235</a:t>
            </a:r>
          </a:p>
        </p:txBody>
      </p:sp>
    </p:spTree>
    <p:extLst>
      <p:ext uri="{BB962C8B-B14F-4D97-AF65-F5344CB8AC3E}">
        <p14:creationId xmlns:p14="http://schemas.microsoft.com/office/powerpoint/2010/main" val="4159581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a:latin typeface="Arial Black" pitchFamily="34" charset="0"/>
              </a:rPr>
              <a:t>Q 33</a:t>
            </a:r>
            <a:r>
              <a:rPr lang="en-US" b="1"/>
              <a:t>. </a:t>
            </a:r>
            <a:r>
              <a:rPr lang="en-US" b="1" dirty="0"/>
              <a:t>Product of two co-prime numbers is 117. Their L.C.M should be- </a:t>
            </a:r>
          </a:p>
          <a:p>
            <a:pPr>
              <a:buNone/>
            </a:pPr>
            <a:r>
              <a:rPr lang="en-US" b="1" dirty="0"/>
              <a:t>(a) 1 		(b) 117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33</a:t>
            </a:r>
            <a:r>
              <a:rPr lang="en-US" b="1" dirty="0"/>
              <a:t>. Product of two co-prime numbers is 117. Their L.C.M should be- </a:t>
            </a:r>
          </a:p>
          <a:p>
            <a:pPr>
              <a:buNone/>
            </a:pPr>
            <a:r>
              <a:rPr lang="en-US" b="1" dirty="0"/>
              <a:t>(a) 1 		</a:t>
            </a:r>
            <a:r>
              <a:rPr lang="en-US" b="1" dirty="0">
                <a:solidFill>
                  <a:srgbClr val="FF0000"/>
                </a:solidFill>
              </a:rPr>
              <a:t>(b) 117 </a:t>
            </a:r>
            <a:r>
              <a:rPr lang="en-US" b="1" dirty="0"/>
              <a:t>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54995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22088" y="1971056"/>
            <a:ext cx="4738918" cy="605889"/>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3CD6FDCE-3792-2C4F-F1FC-87AB96622A7D}"/>
              </a:ext>
            </a:extLst>
          </p:cNvPr>
          <p:cNvSpPr txBox="1"/>
          <p:nvPr/>
        </p:nvSpPr>
        <p:spPr>
          <a:xfrm>
            <a:off x="254000" y="2787250"/>
            <a:ext cx="6096000" cy="461665"/>
          </a:xfrm>
          <a:prstGeom prst="rect">
            <a:avLst/>
          </a:prstGeom>
          <a:noFill/>
        </p:spPr>
        <p:txBody>
          <a:bodyPr wrap="square">
            <a:spAutoFit/>
          </a:bodyPr>
          <a:lstStyle/>
          <a:p>
            <a:pPr marL="0" indent="0">
              <a:buNone/>
            </a:pPr>
            <a:r>
              <a:rPr lang="en-US" sz="2400" b="1" dirty="0">
                <a:latin typeface="Arial Black" panose="020B0A04020102020204" pitchFamily="34" charset="0"/>
              </a:rPr>
              <a:t>ANS:- c</a:t>
            </a:r>
          </a:p>
        </p:txBody>
      </p:sp>
    </p:spTree>
    <p:extLst>
      <p:ext uri="{BB962C8B-B14F-4D97-AF65-F5344CB8AC3E}">
        <p14:creationId xmlns:p14="http://schemas.microsoft.com/office/powerpoint/2010/main" val="2066030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(d) 35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a:t>
            </a:r>
            <a:r>
              <a:rPr lang="en-US" b="1" dirty="0">
                <a:solidFill>
                  <a:srgbClr val="FF0000"/>
                </a:solidFill>
              </a:rPr>
              <a:t>(d) 35</a:t>
            </a:r>
          </a:p>
        </p:txBody>
      </p:sp>
    </p:spTree>
    <p:extLst>
      <p:ext uri="{BB962C8B-B14F-4D97-AF65-F5344CB8AC3E}">
        <p14:creationId xmlns:p14="http://schemas.microsoft.com/office/powerpoint/2010/main" val="568347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(d) 60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a:t>
            </a:r>
            <a:r>
              <a:rPr lang="en-US" b="1" dirty="0">
                <a:solidFill>
                  <a:srgbClr val="FF0000"/>
                </a:solidFill>
              </a:rPr>
              <a:t>(d) 60 </a:t>
            </a:r>
          </a:p>
        </p:txBody>
      </p:sp>
    </p:spTree>
    <p:extLst>
      <p:ext uri="{BB962C8B-B14F-4D97-AF65-F5344CB8AC3E}">
        <p14:creationId xmlns:p14="http://schemas.microsoft.com/office/powerpoint/2010/main" val="1135804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009FF1F8-6E27-CB6D-619E-9A998ED353FC}"/>
              </a:ext>
            </a:extLst>
          </p:cNvPr>
          <p:cNvSpPr txBox="1"/>
          <p:nvPr/>
        </p:nvSpPr>
        <p:spPr>
          <a:xfrm>
            <a:off x="254000" y="3244334"/>
            <a:ext cx="6096000" cy="461665"/>
          </a:xfrm>
          <a:prstGeom prst="rect">
            <a:avLst/>
          </a:prstGeom>
          <a:noFill/>
        </p:spPr>
        <p:txBody>
          <a:bodyPr wrap="square">
            <a:spAutoFit/>
          </a:bodyPr>
          <a:lstStyle/>
          <a:p>
            <a:r>
              <a:rPr lang="en-IN" sz="2400" dirty="0">
                <a:latin typeface="Arial Black" panose="020B0A04020102020204" pitchFamily="34" charset="0"/>
              </a:rPr>
              <a:t>ANS:- a</a:t>
            </a:r>
          </a:p>
        </p:txBody>
      </p:sp>
    </p:spTree>
    <p:extLst>
      <p:ext uri="{BB962C8B-B14F-4D97-AF65-F5344CB8AC3E}">
        <p14:creationId xmlns:p14="http://schemas.microsoft.com/office/powerpoint/2010/main" val="1385047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(c) 40 			(d) 60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a:t>
            </a:r>
            <a:r>
              <a:rPr lang="en-US" b="1" dirty="0">
                <a:solidFill>
                  <a:srgbClr val="FF0000"/>
                </a:solidFill>
              </a:rPr>
              <a:t>(c) 40 	</a:t>
            </a:r>
            <a:r>
              <a:rPr lang="en-US" b="1" dirty="0"/>
              <a:t>		(d) 60</a:t>
            </a:r>
          </a:p>
        </p:txBody>
      </p:sp>
    </p:spTree>
    <p:extLst>
      <p:ext uri="{BB962C8B-B14F-4D97-AF65-F5344CB8AC3E}">
        <p14:creationId xmlns:p14="http://schemas.microsoft.com/office/powerpoint/2010/main" val="10621857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(d) 12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a:t>
            </a:r>
            <a:r>
              <a:rPr lang="en-US" b="1" dirty="0">
                <a:solidFill>
                  <a:srgbClr val="FF0000"/>
                </a:solidFill>
              </a:rPr>
              <a:t>(d) 12</a:t>
            </a:r>
          </a:p>
        </p:txBody>
      </p:sp>
    </p:spTree>
    <p:extLst>
      <p:ext uri="{BB962C8B-B14F-4D97-AF65-F5344CB8AC3E}">
        <p14:creationId xmlns:p14="http://schemas.microsoft.com/office/powerpoint/2010/main" val="203702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 0.21 		(b) 0.021 		(c) 21 			(d) 2.1</a:t>
            </a:r>
            <a:r>
              <a:rPr lang="en-US" b="1" dirty="0">
                <a:latin typeface="Arial Black" pitchFamily="34" charset="0"/>
              </a:rPr>
              <a:t> </a:t>
            </a:r>
            <a:r>
              <a:rPr lang="en-US" b="1"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(c) 3 			(d) 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a:t>
            </a:r>
            <a:r>
              <a:rPr lang="en-US" b="1" dirty="0">
                <a:solidFill>
                  <a:srgbClr val="FF0000"/>
                </a:solidFill>
              </a:rPr>
              <a:t>(c) 3 	</a:t>
            </a:r>
            <a:r>
              <a:rPr lang="en-US" b="1" dirty="0"/>
              <a:t>		(d) 4</a:t>
            </a:r>
          </a:p>
        </p:txBody>
      </p:sp>
    </p:spTree>
    <p:extLst>
      <p:ext uri="{BB962C8B-B14F-4D97-AF65-F5344CB8AC3E}">
        <p14:creationId xmlns:p14="http://schemas.microsoft.com/office/powerpoint/2010/main" val="3145101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40</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(c) 2519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7" name="TextBox 6">
            <a:extLst>
              <a:ext uri="{FF2B5EF4-FFF2-40B4-BE49-F238E27FC236}">
                <a16:creationId xmlns:a16="http://schemas.microsoft.com/office/drawing/2014/main" id="{4ABD5C31-1A28-797B-8024-26AB8272BFF8}"/>
              </a:ext>
            </a:extLst>
          </p:cNvPr>
          <p:cNvSpPr txBox="1"/>
          <p:nvPr/>
        </p:nvSpPr>
        <p:spPr>
          <a:xfrm>
            <a:off x="3000375" y="1682145"/>
            <a:ext cx="8391525" cy="1569660"/>
          </a:xfrm>
          <a:prstGeom prst="rect">
            <a:avLst/>
          </a:prstGeom>
          <a:noFill/>
        </p:spPr>
        <p:txBody>
          <a:bodyPr wrap="square">
            <a:spAutoFit/>
          </a:bodyPr>
          <a:lstStyle/>
          <a:p>
            <a:r>
              <a:rPr lang="en-IN" sz="9600" b="1" dirty="0">
                <a:solidFill>
                  <a:srgbClr val="FF0000"/>
                </a:solidFill>
              </a:rPr>
              <a:t>THANK YOU</a:t>
            </a:r>
          </a:p>
        </p:txBody>
      </p:sp>
    </p:spTree>
    <p:extLst>
      <p:ext uri="{BB962C8B-B14F-4D97-AF65-F5344CB8AC3E}">
        <p14:creationId xmlns:p14="http://schemas.microsoft.com/office/powerpoint/2010/main" val="74683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 0.21 		(b) 0.021 		</a:t>
            </a:r>
            <a:r>
              <a:rPr lang="en-US" b="1" dirty="0">
                <a:solidFill>
                  <a:srgbClr val="FF0000"/>
                </a:solidFill>
              </a:rPr>
              <a:t>(c) 21 	</a:t>
            </a:r>
            <a:r>
              <a:rPr lang="en-US" b="1" dirty="0"/>
              <a:t>		(d) 2.1</a:t>
            </a:r>
            <a:r>
              <a:rPr lang="en-US" b="1" dirty="0">
                <a:latin typeface="Arial Black" pitchFamily="34" charset="0"/>
              </a:rPr>
              <a:t> </a:t>
            </a:r>
            <a:r>
              <a:rPr lang="en-US" b="1" dirty="0"/>
              <a:t> </a:t>
            </a:r>
          </a:p>
        </p:txBody>
      </p:sp>
    </p:spTree>
    <p:extLst>
      <p:ext uri="{BB962C8B-B14F-4D97-AF65-F5344CB8AC3E}">
        <p14:creationId xmlns:p14="http://schemas.microsoft.com/office/powerpoint/2010/main" val="3220489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1076</TotalTime>
  <Words>5785</Words>
  <Application>Microsoft Office PowerPoint</Application>
  <PresentationFormat>Widescreen</PresentationFormat>
  <Paragraphs>409</Paragraphs>
  <Slides>83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Arial Black</vt:lpstr>
      <vt:lpstr>Calibri</vt:lpstr>
      <vt:lpstr>Calibri Light</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134</cp:revision>
  <dcterms:created xsi:type="dcterms:W3CDTF">2020-02-23T06:37:57Z</dcterms:created>
  <dcterms:modified xsi:type="dcterms:W3CDTF">2023-04-11T05:46:06Z</dcterms:modified>
</cp:coreProperties>
</file>