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8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3" r:id="rId20"/>
    <p:sldId id="374" r:id="rId21"/>
    <p:sldId id="375" r:id="rId22"/>
    <p:sldId id="376" r:id="rId23"/>
    <p:sldId id="381" r:id="rId24"/>
    <p:sldId id="377" r:id="rId25"/>
    <p:sldId id="378" r:id="rId26"/>
    <p:sldId id="3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4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8055-A8E6-47C9-A622-28E613CABEE8}"/>
              </a:ext>
            </a:extLst>
          </p:cNvPr>
          <p:cNvSpPr txBox="1"/>
          <p:nvPr/>
        </p:nvSpPr>
        <p:spPr>
          <a:xfrm>
            <a:off x="122549" y="892505"/>
            <a:ext cx="11962614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</a:rPr>
              <a:t>			       	       </a:t>
            </a:r>
            <a:r>
              <a:rPr lang="en-GB" sz="3200" b="1" dirty="0">
                <a:solidFill>
                  <a:srgbClr val="002060"/>
                </a:solidFill>
              </a:rPr>
              <a:t>Topic Of the Day  	</a:t>
            </a:r>
            <a:r>
              <a:rPr lang="en-GB" sz="2800" b="1" dirty="0">
                <a:solidFill>
                  <a:srgbClr val="002060"/>
                </a:solidFill>
              </a:rPr>
              <a:t>	</a:t>
            </a:r>
            <a:r>
              <a:rPr lang="en-GB" b="1" dirty="0">
                <a:solidFill>
                  <a:srgbClr val="002060"/>
                </a:solidFill>
              </a:rPr>
              <a:t>				 	                                                        </a:t>
            </a:r>
            <a:r>
              <a:rPr lang="en-GB" sz="3600" b="1" dirty="0">
                <a:solidFill>
                  <a:srgbClr val="FF0000"/>
                </a:solidFill>
              </a:rPr>
              <a:t>ARTICLE</a:t>
            </a:r>
          </a:p>
          <a:p>
            <a:endParaRPr lang="en-GB" sz="3600" b="1" dirty="0">
              <a:solidFill>
                <a:srgbClr val="FF0000"/>
              </a:solidFill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Why are we reading Article </a:t>
            </a:r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?</a:t>
            </a:r>
          </a:p>
          <a:p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What is Article ?</a:t>
            </a:r>
          </a:p>
          <a:p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Types of Article </a:t>
            </a:r>
          </a:p>
          <a:p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Applications of Article ?</a:t>
            </a:r>
          </a:p>
          <a:p>
            <a:r>
              <a:rPr lang="en-GB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Exercise based on Article ?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A few ADD On’s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Vocabulary – 5 Words  (Synonyms &amp; Antonyms)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Sentence Rearrangement</a:t>
            </a:r>
          </a:p>
          <a:p>
            <a:endParaRPr lang="en-GB" b="1" dirty="0"/>
          </a:p>
          <a:p>
            <a:endParaRPr lang="en-GB" sz="1800" b="1" dirty="0"/>
          </a:p>
          <a:p>
            <a:endParaRPr lang="en-GB" b="1" dirty="0"/>
          </a:p>
          <a:p>
            <a:endParaRPr lang="en-GB" sz="1800" b="1" dirty="0"/>
          </a:p>
          <a:p>
            <a:endParaRPr lang="en-GB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I purchased __ bag, __ umbrella and __notebook.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If you meet my brother, please pass him __ message.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The CEO has invited everyone to discuss __ policy in detail.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Ravi invited us for __ lunch but __ lunch was horrible.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Mohan is __ ambitious boy.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86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I purchased </a:t>
            </a:r>
            <a:r>
              <a:rPr lang="en-US" u="sng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 bag, </a:t>
            </a:r>
            <a:r>
              <a:rPr lang="en-US" u="sng" dirty="0">
                <a:solidFill>
                  <a:srgbClr val="FF0000"/>
                </a:solidFill>
              </a:rPr>
              <a:t>an</a:t>
            </a:r>
            <a:r>
              <a:rPr lang="en-US" dirty="0">
                <a:solidFill>
                  <a:srgbClr val="002060"/>
                </a:solidFill>
              </a:rPr>
              <a:t> umbrella and </a:t>
            </a:r>
            <a:r>
              <a:rPr lang="en-US" u="sng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 notebook.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If you meet my brother, please pass him </a:t>
            </a:r>
            <a:r>
              <a:rPr lang="en-US" u="sng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002060"/>
                </a:solidFill>
              </a:rPr>
              <a:t> message.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The CEO has invited everyone to discuss </a:t>
            </a:r>
            <a:r>
              <a:rPr lang="en-US" u="sng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policy in detail.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Ravi invited us for  lunch but </a:t>
            </a:r>
            <a:r>
              <a:rPr lang="en-US" u="sng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002060"/>
                </a:solidFill>
              </a:rPr>
              <a:t> lunch was horrible.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Mohan is </a:t>
            </a:r>
            <a:r>
              <a:rPr lang="en-US" u="sng" dirty="0">
                <a:solidFill>
                  <a:srgbClr val="FF0000"/>
                </a:solidFill>
              </a:rPr>
              <a:t>an</a:t>
            </a:r>
            <a:r>
              <a:rPr lang="en-US" dirty="0">
                <a:solidFill>
                  <a:srgbClr val="002060"/>
                </a:solidFill>
              </a:rPr>
              <a:t> ambitious boy.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65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Omission of Article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Article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002060"/>
                </a:solidFill>
              </a:rPr>
              <a:t> used before Names (names of persons)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The Rahul is our class head.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The John teaches us English.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But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when the name of a person is used as an adjective or reference the is used before such noun.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Chandigarh is the Paris of India.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Rahul is the Virat </a:t>
            </a:r>
            <a:r>
              <a:rPr lang="en-US" b="1" dirty="0" err="1">
                <a:solidFill>
                  <a:srgbClr val="002060"/>
                </a:solidFill>
              </a:rPr>
              <a:t>kohli</a:t>
            </a:r>
            <a:r>
              <a:rPr lang="en-US" b="1" dirty="0">
                <a:solidFill>
                  <a:srgbClr val="002060"/>
                </a:solidFill>
              </a:rPr>
              <a:t> of our team.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Omission of Article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We do use article ‘the’ with the name of the countries which include kingdom, states, republic etc.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The United states, The United Kingdom,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Article is not used before languages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 The English is our secondary language.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 The Punjabi is a sweet language.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Article is not used before Relations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 The father is helping his sons.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 The wife is cooking dinner.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Omission of Article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Article is not used before the names of meals.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Ravi has invited us for the lunch.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 Our maid cooks The dinner for us.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08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	The Add-on’s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             </a:t>
            </a:r>
            <a:r>
              <a:rPr lang="en-US" sz="2800" b="1" dirty="0">
                <a:solidFill>
                  <a:srgbClr val="002060"/>
                </a:solidFill>
              </a:rPr>
              <a:t>Vocabulary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E01B9-77D3-4338-8E8A-777CF793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36" y="1946330"/>
            <a:ext cx="4866968" cy="44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Exodus</a:t>
            </a:r>
          </a:p>
          <a:p>
            <a:pPr marL="0" indent="0">
              <a:buNone/>
            </a:pPr>
            <a:r>
              <a:rPr lang="en-US" b="1" dirty="0"/>
              <a:t>Meaning:- </a:t>
            </a:r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mass departure of people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/>
              <a:t>Synonyms – Migration, exit, withdrawal, retreat, escape, </a:t>
            </a:r>
          </a:p>
          <a:p>
            <a:pPr marL="0" indent="0">
              <a:buNone/>
            </a:pPr>
            <a:r>
              <a:rPr lang="en-US" b="1" dirty="0"/>
              <a:t>Antonyms – arrival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1EF4-FA3E-4B02-A78F-9A650363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81" y="2433482"/>
            <a:ext cx="7473848" cy="36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Relinquish </a:t>
            </a:r>
          </a:p>
          <a:p>
            <a:pPr marL="0" indent="0">
              <a:buNone/>
            </a:pPr>
            <a:r>
              <a:rPr lang="en-US" b="1" dirty="0"/>
              <a:t>Meaning – </a:t>
            </a:r>
            <a:r>
              <a:rPr lang="en-US" b="1" dirty="0">
                <a:solidFill>
                  <a:srgbClr val="002060"/>
                </a:solidFill>
              </a:rPr>
              <a:t>cease to claim, keep (voluntarily)</a:t>
            </a:r>
          </a:p>
          <a:p>
            <a:pPr marL="0" indent="0">
              <a:buNone/>
            </a:pPr>
            <a:r>
              <a:rPr lang="en-US" b="1" dirty="0"/>
              <a:t>Synonyms – give up, renounce, hand over </a:t>
            </a:r>
          </a:p>
          <a:p>
            <a:pPr marL="0" indent="0">
              <a:buNone/>
            </a:pPr>
            <a:r>
              <a:rPr lang="en-US" b="1" dirty="0"/>
              <a:t>Antonyms – Keep, retain,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A255C-9E07-4F74-8642-44EA222E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87" y="1965692"/>
            <a:ext cx="5081819" cy="42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6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Quiescent</a:t>
            </a:r>
          </a:p>
          <a:p>
            <a:pPr marL="0" indent="0">
              <a:buNone/>
            </a:pPr>
            <a:r>
              <a:rPr lang="en-US" b="1" dirty="0"/>
              <a:t>Meaning </a:t>
            </a:r>
            <a:r>
              <a:rPr lang="en-US" b="1" dirty="0">
                <a:solidFill>
                  <a:srgbClr val="002060"/>
                </a:solidFill>
              </a:rPr>
              <a:t>– Period of inactivity</a:t>
            </a:r>
          </a:p>
          <a:p>
            <a:pPr marL="0" indent="0">
              <a:buNone/>
            </a:pPr>
            <a:r>
              <a:rPr lang="en-US" b="1" dirty="0"/>
              <a:t>Synonyms – Inactivity, inert, latent, idle, sluggish, dormant, stagnant</a:t>
            </a:r>
          </a:p>
          <a:p>
            <a:pPr marL="0" indent="0">
              <a:buNone/>
            </a:pPr>
            <a:r>
              <a:rPr lang="en-US" b="1" dirty="0"/>
              <a:t>Antonyms – active, continuous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57614-4399-4A09-9EC6-B314199E8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25" y="2896675"/>
            <a:ext cx="4860875" cy="34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Fraudulent </a:t>
            </a:r>
          </a:p>
          <a:p>
            <a:pPr marL="0" indent="0">
              <a:buNone/>
            </a:pPr>
            <a:r>
              <a:rPr lang="en-US" b="1" dirty="0"/>
              <a:t>Meaning – obtained using deception</a:t>
            </a:r>
          </a:p>
          <a:p>
            <a:pPr marL="0" indent="0">
              <a:buNone/>
            </a:pPr>
            <a:r>
              <a:rPr lang="en-US" b="1" dirty="0"/>
              <a:t>Synonyms – deceitful, unscrupulous, illicit, dodgy</a:t>
            </a:r>
          </a:p>
          <a:p>
            <a:pPr marL="0" indent="0">
              <a:buNone/>
            </a:pPr>
            <a:r>
              <a:rPr lang="en-US" b="1" dirty="0"/>
              <a:t>Antonyms – honest, fair, above-board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E336-BB9C-44F7-84F3-40F1FDA4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38" y="2418735"/>
            <a:ext cx="5743899" cy="37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IN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is Article ?</a:t>
            </a:r>
          </a:p>
          <a:p>
            <a:pPr marL="0" indent="0">
              <a:buNone/>
            </a:pPr>
            <a:endParaRPr lang="en-IN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“ Article is a word which is placed before a noun.”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Eg.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A Boy, An Umbrella, The Police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Article belongs to the family of determiners.</a:t>
            </a:r>
          </a:p>
          <a:p>
            <a:pPr marL="0" indent="0">
              <a:buNone/>
            </a:pPr>
            <a:endParaRPr lang="en-IN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  </a:t>
            </a:r>
            <a:r>
              <a:rPr lang="en-IN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does article determine?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article determine whether the noun is definite or indefinite.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boy – one boy / some boy (Indefinite)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School – one specific school (Definite)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AB81-B1C3-45A7-AF57-0BE7A311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. Belittle </a:t>
            </a:r>
          </a:p>
          <a:p>
            <a:pPr marL="0" indent="0">
              <a:buNone/>
            </a:pPr>
            <a:r>
              <a:rPr lang="en-US" b="1" dirty="0"/>
              <a:t>Meaning – to dismiss someone as unimportant</a:t>
            </a:r>
          </a:p>
          <a:p>
            <a:pPr marL="0" indent="0">
              <a:buNone/>
            </a:pPr>
            <a:r>
              <a:rPr lang="en-US" b="1" dirty="0"/>
              <a:t>Synonyms – downgrade, run down, ridicule, pick hole in</a:t>
            </a:r>
          </a:p>
          <a:p>
            <a:pPr marL="0" indent="0">
              <a:buNone/>
            </a:pPr>
            <a:r>
              <a:rPr lang="en-US" b="1" dirty="0"/>
              <a:t>Antonyms – encourage, appreciate, support 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5E4B-D687-4FCC-8005-01B4821E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1" y="3303639"/>
            <a:ext cx="3204856" cy="27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 the question given below select the most logical </a:t>
            </a:r>
            <a:r>
              <a:rPr lang="en-GB" b="1" dirty="0">
                <a:solidFill>
                  <a:srgbClr val="FF0000"/>
                </a:solidFill>
              </a:rPr>
              <a:t>order to form a meaningful paragraph.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P-But he did not know how to find one at that hour.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Q-It was his first visit to the city and he didn't know where to go.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R-Mohanlal's train was late and it reached Kolkata a little after midnight.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S-He thought he would go to a community centre where he would not have to pay rent.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0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 the choice(1)/ can’t be(2)/ a man(3)/ Too careful(4)/ of his friends(5).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(A) 3,2,4,1,5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(B) 1,2,3,4,5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(C) 3,2,1,4,5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(D) 3,2,5,4,1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0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whole world(1)/ laughs with you(2)/ When you cry(3)/when you laugh(4)/you cry alone(5)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(A) 1,2,3,4,5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(B) 2,1,3,5,4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(C) 4,5,1,2,3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(D) 4,1,2,3,5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2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(1) our country(2) following greater than some / (3) Salman Khan has a fan(4) of the best paid sports person in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(A) 1, 3, 4,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(B) 3, 4, 1,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(C) 4, 1, 3,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(D) 3, 2, 4, 1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2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 he who has hope, (1)/ has hope(2)/ has everything(3)/ the person who has health(4).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(A) 1, 4, 3,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(B) 3, 2, 4, 1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(C) 3, 4, 1,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(D) 4, 2, 1, 3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6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" y="1161913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Covered with (1)/ snow during winter (2)/ the valley remains (3)/ thick blanket of (4).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(A) 2, 4, 1, 3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(B) 4, 1, 3, 2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(C) 1, 3, 2, 4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(D) 3, 1, 4, 2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9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					Types of Article</a:t>
            </a: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             Indefinite article             Definite article 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  a or an is called indefinite article 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 a is used with consonant sounds while an is used with vowel sounds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not </a:t>
            </a: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vowels (</a:t>
            </a:r>
            <a:r>
              <a:rPr lang="en-US" sz="2800" b="1" dirty="0" err="1">
                <a:solidFill>
                  <a:srgbClr val="002060"/>
                </a:solidFill>
                <a:latin typeface="Arial Black" pitchFamily="34" charset="0"/>
              </a:rPr>
              <a:t>a,e,i,o,u</a:t>
            </a: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 a and an both are of singular nature hence always precedes a singular noun.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The is definite article 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The is used before singular, plural (Countable) and uncountable nouns.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Arial Black" pitchFamily="34" charset="0"/>
              </a:rPr>
              <a:t>* Singular countable noun does not go without an article.</a:t>
            </a:r>
          </a:p>
        </p:txBody>
      </p:sp>
    </p:spTree>
    <p:extLst>
      <p:ext uri="{BB962C8B-B14F-4D97-AF65-F5344CB8AC3E}">
        <p14:creationId xmlns:p14="http://schemas.microsoft.com/office/powerpoint/2010/main" val="7864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   a cool hack ?</a:t>
            </a:r>
          </a:p>
          <a:p>
            <a:pPr>
              <a:buNone/>
            </a:pPr>
            <a:r>
              <a:rPr lang="en-US" b="1" dirty="0"/>
              <a:t>In conversation there are always two persons present</a:t>
            </a:r>
          </a:p>
          <a:p>
            <a:pPr>
              <a:buNone/>
            </a:pPr>
            <a:r>
              <a:rPr lang="en-US" b="1" dirty="0"/>
              <a:t>First person – speaker</a:t>
            </a:r>
          </a:p>
          <a:p>
            <a:pPr>
              <a:buNone/>
            </a:pPr>
            <a:r>
              <a:rPr lang="en-US" b="1" dirty="0"/>
              <a:t>Second person – listener</a:t>
            </a:r>
          </a:p>
          <a:p>
            <a:pPr>
              <a:buNone/>
            </a:pPr>
            <a:r>
              <a:rPr lang="en-US" b="1" dirty="0"/>
              <a:t>When the speaker is introducing a fact or a person for the first time, he will use indefinite article before the noun.</a:t>
            </a:r>
          </a:p>
          <a:p>
            <a:pPr>
              <a:buNone/>
            </a:pPr>
            <a:r>
              <a:rPr lang="en-US" b="1" dirty="0"/>
              <a:t>But when the speaker is introducing a fact or a person who is already known to the listener, he will use definite article before the noun.</a:t>
            </a:r>
          </a:p>
          <a:p>
            <a:pPr>
              <a:buNone/>
            </a:pPr>
            <a:r>
              <a:rPr lang="en-US" b="1" dirty="0"/>
              <a:t>Let’s understand.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sz="2000" b="1" dirty="0"/>
              <a:t>I have a dog   (here a fact / info. is introduced)</a:t>
            </a:r>
          </a:p>
          <a:p>
            <a:pPr>
              <a:buNone/>
            </a:pPr>
            <a:r>
              <a:rPr lang="en-US" sz="2000" b="1" dirty="0"/>
              <a:t>			The dog is black in </a:t>
            </a:r>
            <a:r>
              <a:rPr lang="en-US" sz="2000" b="1" dirty="0" err="1"/>
              <a:t>colour</a:t>
            </a:r>
            <a:r>
              <a:rPr lang="en-US" sz="2000" b="1" dirty="0"/>
              <a:t> (the info about the dog is already known)</a:t>
            </a:r>
          </a:p>
          <a:p>
            <a:pPr>
              <a:buNone/>
            </a:pPr>
            <a:r>
              <a:rPr lang="en-US" sz="2000" b="1" dirty="0"/>
              <a:t>			Dogs are loyal to their masters. (article is not used when we are generalizing)</a:t>
            </a:r>
          </a:p>
        </p:txBody>
      </p:sp>
    </p:spTree>
    <p:extLst>
      <p:ext uri="{BB962C8B-B14F-4D97-AF65-F5344CB8AC3E}">
        <p14:creationId xmlns:p14="http://schemas.microsoft.com/office/powerpoint/2010/main" val="843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    Usage</a:t>
            </a:r>
          </a:p>
          <a:p>
            <a:pPr>
              <a:buNone/>
            </a:pPr>
            <a:r>
              <a:rPr lang="en-US" b="1" dirty="0"/>
              <a:t>Indefinite article </a:t>
            </a:r>
          </a:p>
          <a:p>
            <a:pPr>
              <a:buNone/>
            </a:pPr>
            <a:r>
              <a:rPr lang="en-US" b="1" dirty="0"/>
              <a:t> a or an are used in two senses </a:t>
            </a:r>
          </a:p>
          <a:p>
            <a:pPr marL="457200" indent="-457200">
              <a:buAutoNum type="arabicPeriod"/>
            </a:pPr>
            <a:r>
              <a:rPr lang="en-US" b="1" dirty="0"/>
              <a:t>In the sense of “one”</a:t>
            </a:r>
          </a:p>
          <a:p>
            <a:pPr marL="457200" indent="-457200">
              <a:buAutoNum type="arabicPeriod"/>
            </a:pPr>
            <a:r>
              <a:rPr lang="en-US" b="1" dirty="0"/>
              <a:t>In the sense of “any”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Ravi has a pet 	   (one pet)</a:t>
            </a:r>
          </a:p>
          <a:p>
            <a:pPr marL="0" indent="0">
              <a:buNone/>
            </a:pPr>
            <a:r>
              <a:rPr lang="en-US" b="1" dirty="0"/>
              <a:t>		Do you have a pet ?  (any pet?</a:t>
            </a:r>
          </a:p>
        </p:txBody>
      </p:sp>
    </p:spTree>
    <p:extLst>
      <p:ext uri="{BB962C8B-B14F-4D97-AF65-F5344CB8AC3E}">
        <p14:creationId xmlns:p14="http://schemas.microsoft.com/office/powerpoint/2010/main" val="18167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						</a:t>
            </a:r>
            <a:r>
              <a:rPr lang="en-US" sz="6500" b="1" dirty="0"/>
              <a:t>Usage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4000" b="1" dirty="0"/>
              <a:t>Definite article (The)</a:t>
            </a:r>
          </a:p>
          <a:p>
            <a:pPr>
              <a:buNone/>
            </a:pPr>
            <a:r>
              <a:rPr lang="en-US" sz="3200" b="1" dirty="0">
                <a:solidFill>
                  <a:srgbClr val="00B050"/>
                </a:solidFill>
              </a:rPr>
              <a:t>Before a proper noun (</a:t>
            </a:r>
            <a:r>
              <a:rPr lang="en-US" sz="3200" b="1" dirty="0">
                <a:solidFill>
                  <a:srgbClr val="FF0000"/>
                </a:solidFill>
              </a:rPr>
              <a:t>because there is only one</a:t>
            </a:r>
            <a:r>
              <a:rPr lang="en-US" sz="3200" b="1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3200" b="1" dirty="0"/>
              <a:t>The Howrah bridge was built by the British.</a:t>
            </a:r>
          </a:p>
          <a:p>
            <a:pPr>
              <a:buNone/>
            </a:pPr>
            <a:r>
              <a:rPr lang="en-US" sz="3200" b="1" dirty="0"/>
              <a:t>The </a:t>
            </a:r>
            <a:r>
              <a:rPr lang="en-US" sz="3200" b="1" dirty="0" err="1"/>
              <a:t>Raisina</a:t>
            </a:r>
            <a:r>
              <a:rPr lang="en-US" sz="3200" b="1" dirty="0"/>
              <a:t> hills is the official residence of the President of India.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4500" b="1" dirty="0">
                <a:solidFill>
                  <a:srgbClr val="00B050"/>
                </a:solidFill>
              </a:rPr>
              <a:t>Before a superlative adjective</a:t>
            </a:r>
          </a:p>
          <a:p>
            <a:pPr>
              <a:buNone/>
            </a:pPr>
            <a:r>
              <a:rPr lang="en-US" sz="3200" b="1" dirty="0"/>
              <a:t>Ravi is the brightest boy of the class.</a:t>
            </a:r>
          </a:p>
          <a:p>
            <a:pPr>
              <a:buNone/>
            </a:pPr>
            <a:r>
              <a:rPr lang="en-US" sz="3200" b="1" dirty="0"/>
              <a:t>The statue of unity is the tallest statue of the world.</a:t>
            </a:r>
          </a:p>
          <a:p>
            <a:pPr>
              <a:buNone/>
            </a:pPr>
            <a:endParaRPr lang="en-US" sz="29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	Usage</a:t>
            </a:r>
          </a:p>
          <a:p>
            <a:pPr>
              <a:buNone/>
            </a:pPr>
            <a:r>
              <a:rPr lang="en-US" b="1" dirty="0"/>
              <a:t>Definite Article (The)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</a:rPr>
              <a:t>Before an adjective to make it a common noun</a:t>
            </a:r>
          </a:p>
          <a:p>
            <a:pPr>
              <a:buNone/>
            </a:pPr>
            <a:r>
              <a:rPr lang="en-US" sz="2000" b="1" dirty="0"/>
              <a:t>Only the brave shall inherit the earth.   (Brave people)</a:t>
            </a:r>
          </a:p>
          <a:p>
            <a:pPr>
              <a:buNone/>
            </a:pPr>
            <a:r>
              <a:rPr lang="en-US" sz="2000" b="1" dirty="0"/>
              <a:t>Government is preparing budget as per the requirements of the poor. (Poor people)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Before a noun to refer to its community</a:t>
            </a:r>
          </a:p>
          <a:p>
            <a:pPr>
              <a:buNone/>
            </a:pPr>
            <a:r>
              <a:rPr lang="en-US" sz="2000" b="1" dirty="0"/>
              <a:t>The cow is a useful animal. (Cows)</a:t>
            </a:r>
          </a:p>
          <a:p>
            <a:pPr>
              <a:buNone/>
            </a:pPr>
            <a:r>
              <a:rPr lang="en-US" sz="2000" b="1" dirty="0"/>
              <a:t>The Dog is a loyal animal. (Dogs)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95D81-E21D-BEEA-5546-8E1FEF99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2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	</a:t>
            </a:r>
            <a:r>
              <a:rPr lang="en-US" sz="2800" b="1" dirty="0"/>
              <a:t>Usage</a:t>
            </a:r>
          </a:p>
          <a:p>
            <a:pPr>
              <a:buNone/>
            </a:pPr>
            <a:r>
              <a:rPr lang="en-US" sz="2800" b="1" dirty="0"/>
              <a:t>Definite Article (The)</a:t>
            </a:r>
          </a:p>
          <a:p>
            <a:pPr>
              <a:buNone/>
            </a:pPr>
            <a:r>
              <a:rPr lang="en-US" sz="2800" b="1" dirty="0"/>
              <a:t>Before organizations</a:t>
            </a:r>
          </a:p>
          <a:p>
            <a:pPr>
              <a:buNone/>
            </a:pPr>
            <a:r>
              <a:rPr lang="en-US" sz="2800" b="1" dirty="0"/>
              <a:t>The UN, The EU, The World Bank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Before Musical instruments</a:t>
            </a:r>
          </a:p>
          <a:p>
            <a:pPr>
              <a:buNone/>
            </a:pPr>
            <a:r>
              <a:rPr lang="en-US" sz="2800" b="1" dirty="0"/>
              <a:t>The guitar, the flute </a:t>
            </a:r>
            <a:r>
              <a:rPr lang="en-US" sz="2800" b="1" dirty="0" err="1"/>
              <a:t>etc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3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		Exercise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</a:t>
            </a: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Questions based on articles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11B7-66FB-4C9A-806F-B16B7A4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2163647"/>
            <a:ext cx="3406876" cy="36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1356</TotalTime>
  <Words>1404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Arial Black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163</cp:revision>
  <dcterms:created xsi:type="dcterms:W3CDTF">2020-02-23T06:37:57Z</dcterms:created>
  <dcterms:modified xsi:type="dcterms:W3CDTF">2023-06-01T05:21:54Z</dcterms:modified>
</cp:coreProperties>
</file>