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7" r:id="rId20"/>
    <p:sldId id="279" r:id="rId21"/>
    <p:sldId id="280" r:id="rId22"/>
    <p:sldId id="281" r:id="rId23"/>
    <p:sldId id="282" r:id="rId24"/>
    <p:sldId id="283" r:id="rId25"/>
    <p:sldId id="284" r:id="rId26"/>
    <p:sldId id="285" r:id="rId27"/>
    <p:sldId id="286" r:id="rId28"/>
    <p:sldId id="287" r:id="rId29"/>
    <p:sldId id="288" r:id="rId30"/>
    <p:sldId id="290"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80E6-DFC2-343D-A4FD-EEC22932E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93E9BF-122B-08CE-F206-9B4B53AB5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EA056D-18CF-8EAC-35E3-EB8751311B53}"/>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5" name="Footer Placeholder 4">
            <a:extLst>
              <a:ext uri="{FF2B5EF4-FFF2-40B4-BE49-F238E27FC236}">
                <a16:creationId xmlns:a16="http://schemas.microsoft.com/office/drawing/2014/main" id="{9E4C4786-E0EB-9BAA-77CF-258BD85CA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5C2D0-74E5-FEF3-F351-1FD792A10F61}"/>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12743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6BDD-FFA7-16B8-857E-354D36BB46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3D7F3C-68C3-4104-DF74-301AFCCFB0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44FDA-5A78-8672-2741-4B513B3569E5}"/>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5" name="Footer Placeholder 4">
            <a:extLst>
              <a:ext uri="{FF2B5EF4-FFF2-40B4-BE49-F238E27FC236}">
                <a16:creationId xmlns:a16="http://schemas.microsoft.com/office/drawing/2014/main" id="{6020D406-5EE4-6AF2-2FD9-E4F8085095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F5DA7-7C8B-B56F-5B8C-805B7DD5C78F}"/>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245691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43479-F9AA-0B05-908D-B68BE37BC9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8FC1FF-F7D0-F5E6-622F-17763D0CF6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C7334C-00DB-F930-3685-ED0FAEDBE916}"/>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5" name="Footer Placeholder 4">
            <a:extLst>
              <a:ext uri="{FF2B5EF4-FFF2-40B4-BE49-F238E27FC236}">
                <a16:creationId xmlns:a16="http://schemas.microsoft.com/office/drawing/2014/main" id="{56B97395-DDF8-572B-C7BE-B434A8FDA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A1975-E5A8-1015-8DAA-FDE0D7D2601C}"/>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402628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44DD-3571-44F7-BB33-DE195A930E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3BE94-56A6-AF6E-BB95-7CE1EF1CF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8B8D3-41C4-15E6-7642-8313F51D4486}"/>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5" name="Footer Placeholder 4">
            <a:extLst>
              <a:ext uri="{FF2B5EF4-FFF2-40B4-BE49-F238E27FC236}">
                <a16:creationId xmlns:a16="http://schemas.microsoft.com/office/drawing/2014/main" id="{4D02670A-B438-3B86-A43C-952D80A2E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B4410-8D31-80F2-1D7A-E9640E2EFE04}"/>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9607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6A84-2CD8-769F-A84A-A4507E8DB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C7F428-423D-2335-B287-79EFCC21F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E78E0-9B5D-FC99-033E-9822B80CCC78}"/>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5" name="Footer Placeholder 4">
            <a:extLst>
              <a:ext uri="{FF2B5EF4-FFF2-40B4-BE49-F238E27FC236}">
                <a16:creationId xmlns:a16="http://schemas.microsoft.com/office/drawing/2014/main" id="{99451D01-B930-93D3-EAAC-9B11240FD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60DCE-D53D-8603-D22C-FB199499BD76}"/>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378636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50E6-1F7C-107E-3D84-4E885ADF4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4AA0B-A855-AFBC-8893-5B2730912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8B19DB-0364-08BE-24FD-1523192DF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DE54D6-AD44-A53F-AAB9-8DB67E7BEA2F}"/>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6" name="Footer Placeholder 5">
            <a:extLst>
              <a:ext uri="{FF2B5EF4-FFF2-40B4-BE49-F238E27FC236}">
                <a16:creationId xmlns:a16="http://schemas.microsoft.com/office/drawing/2014/main" id="{05DE95B3-2C5F-C477-D29E-69A43120C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16E404-FB3F-3E82-D08C-305CDE7EFB70}"/>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191424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CB39-0CAE-8CDB-6370-284189E0CB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AB953B-A504-3768-3852-4C789ABA0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7301B-CF22-D0F7-98EA-DD217FE67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80F2D1-A736-D98A-7F43-3934073F8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37F17-7D07-4148-21BA-C3D89DC44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9DDE93-865C-3B69-85C5-C8F61C4CF281}"/>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8" name="Footer Placeholder 7">
            <a:extLst>
              <a:ext uri="{FF2B5EF4-FFF2-40B4-BE49-F238E27FC236}">
                <a16:creationId xmlns:a16="http://schemas.microsoft.com/office/drawing/2014/main" id="{0E10F61D-2BAE-2D01-F477-381B9A7F62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DC68DD-6401-BCED-7F51-B19FCF579510}"/>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16939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FD57-6FEF-1C7F-859A-2638EBEBAC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B00950-69DF-7ED2-0966-9EF949DFFCA7}"/>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4" name="Footer Placeholder 3">
            <a:extLst>
              <a:ext uri="{FF2B5EF4-FFF2-40B4-BE49-F238E27FC236}">
                <a16:creationId xmlns:a16="http://schemas.microsoft.com/office/drawing/2014/main" id="{E8D1FB92-3246-A151-09FE-CBFD957895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DA1A8C-3C43-2E90-3E6C-E11A65B1F15A}"/>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30467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56926-FA50-8C4E-3029-883CC0F0CC7A}"/>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3" name="Footer Placeholder 2">
            <a:extLst>
              <a:ext uri="{FF2B5EF4-FFF2-40B4-BE49-F238E27FC236}">
                <a16:creationId xmlns:a16="http://schemas.microsoft.com/office/drawing/2014/main" id="{6C2C8C89-A9C5-A81F-DDD0-DE94E3DFC9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0E124C-453C-1EE2-8482-CBA399D8D7EA}"/>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154257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5A17-D662-C6DF-9BBC-0753E9918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CDFA25-4978-2E43-75A8-0481AE87C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5C77A4-0F1A-528A-2D1B-863655CC9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12998-4785-57AE-B75C-D91B83C8C017}"/>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6" name="Footer Placeholder 5">
            <a:extLst>
              <a:ext uri="{FF2B5EF4-FFF2-40B4-BE49-F238E27FC236}">
                <a16:creationId xmlns:a16="http://schemas.microsoft.com/office/drawing/2014/main" id="{1F0013C3-D060-802C-CCA6-7E5E960AB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D123E-9986-21D5-08EC-2B21B889C190}"/>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413153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8B5F-882E-36BC-0CA9-08055F20C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3C1F61-23ED-3C53-F68D-E717A0FAA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F6FB4E-FF3D-A3CD-D0F0-15AE0755B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7E692-6DAF-AB01-BC5F-DF0CF8EE5F15}"/>
              </a:ext>
            </a:extLst>
          </p:cNvPr>
          <p:cNvSpPr>
            <a:spLocks noGrp="1"/>
          </p:cNvSpPr>
          <p:nvPr>
            <p:ph type="dt" sz="half" idx="10"/>
          </p:nvPr>
        </p:nvSpPr>
        <p:spPr/>
        <p:txBody>
          <a:bodyPr/>
          <a:lstStyle/>
          <a:p>
            <a:fld id="{7AC4DF0F-CF62-49A9-A3F2-B62985DD3E52}" type="datetimeFigureOut">
              <a:rPr lang="en-IN" smtClean="0"/>
              <a:t>11-12-2024</a:t>
            </a:fld>
            <a:endParaRPr lang="en-IN"/>
          </a:p>
        </p:txBody>
      </p:sp>
      <p:sp>
        <p:nvSpPr>
          <p:cNvPr id="6" name="Footer Placeholder 5">
            <a:extLst>
              <a:ext uri="{FF2B5EF4-FFF2-40B4-BE49-F238E27FC236}">
                <a16:creationId xmlns:a16="http://schemas.microsoft.com/office/drawing/2014/main" id="{DB0F7448-93E1-DD7C-5849-9A54680562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0947D-912F-A991-6F1E-4BD130DDAB2E}"/>
              </a:ext>
            </a:extLst>
          </p:cNvPr>
          <p:cNvSpPr>
            <a:spLocks noGrp="1"/>
          </p:cNvSpPr>
          <p:nvPr>
            <p:ph type="sldNum" sz="quarter" idx="12"/>
          </p:nvPr>
        </p:nvSpPr>
        <p:spPr/>
        <p:txBody>
          <a:bodyPr/>
          <a:lstStyle/>
          <a:p>
            <a:fld id="{3F604323-FA85-4D97-98FA-642CFF29C98B}" type="slidenum">
              <a:rPr lang="en-IN" smtClean="0"/>
              <a:t>‹#›</a:t>
            </a:fld>
            <a:endParaRPr lang="en-IN"/>
          </a:p>
        </p:txBody>
      </p:sp>
    </p:spTree>
    <p:extLst>
      <p:ext uri="{BB962C8B-B14F-4D97-AF65-F5344CB8AC3E}">
        <p14:creationId xmlns:p14="http://schemas.microsoft.com/office/powerpoint/2010/main" val="279301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CB5CD-7F29-E359-250F-98C3BD499A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D4D4A2-5EB3-20A8-028C-169237F8D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22318-FA75-0281-1CB0-604A0130B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4DF0F-CF62-49A9-A3F2-B62985DD3E52}" type="datetimeFigureOut">
              <a:rPr lang="en-IN" smtClean="0"/>
              <a:t>11-12-2024</a:t>
            </a:fld>
            <a:endParaRPr lang="en-IN"/>
          </a:p>
        </p:txBody>
      </p:sp>
      <p:sp>
        <p:nvSpPr>
          <p:cNvPr id="5" name="Footer Placeholder 4">
            <a:extLst>
              <a:ext uri="{FF2B5EF4-FFF2-40B4-BE49-F238E27FC236}">
                <a16:creationId xmlns:a16="http://schemas.microsoft.com/office/drawing/2014/main" id="{34F3CC50-8F1F-4ACC-CF96-44337FE22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6B0CDB-8ADA-222B-A1A8-24A23C981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04323-FA85-4D97-98FA-642CFF29C98B}" type="slidenum">
              <a:rPr lang="en-IN" smtClean="0"/>
              <a:t>‹#›</a:t>
            </a:fld>
            <a:endParaRPr lang="en-IN"/>
          </a:p>
        </p:txBody>
      </p:sp>
    </p:spTree>
    <p:extLst>
      <p:ext uri="{BB962C8B-B14F-4D97-AF65-F5344CB8AC3E}">
        <p14:creationId xmlns:p14="http://schemas.microsoft.com/office/powerpoint/2010/main" val="1740994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4C6CB-3750-6389-B744-A7D60BDF3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6EB0922B-500E-C1B7-C714-8E4629251D48}"/>
              </a:ext>
            </a:extLst>
          </p:cNvPr>
          <p:cNvSpPr txBox="1"/>
          <p:nvPr/>
        </p:nvSpPr>
        <p:spPr>
          <a:xfrm>
            <a:off x="1078669" y="1170128"/>
            <a:ext cx="4043937" cy="1252459"/>
          </a:xfrm>
          <a:prstGeom prst="rect">
            <a:avLst/>
          </a:prstGeom>
        </p:spPr>
        <p:txBody>
          <a:bodyPr wrap="square" lIns="0" tIns="0" rIns="0" bIns="0" rtlCol="0" anchor="t">
            <a:spAutoFit/>
          </a:bodyPr>
          <a:lstStyle/>
          <a:p>
            <a:pPr algn="l">
              <a:lnSpc>
                <a:spcPts val="11232"/>
              </a:lnSpc>
            </a:pPr>
            <a:r>
              <a:rPr lang="en-US" sz="6000" b="1" i="1" dirty="0" err="1">
                <a:solidFill>
                  <a:srgbClr val="FFFF00"/>
                </a:solidFill>
                <a:latin typeface="The Seasons Bold"/>
                <a:ea typeface="The Seasons Bold"/>
                <a:cs typeface="The Seasons Bold"/>
                <a:sym typeface="The Seasons Bold"/>
              </a:rPr>
              <a:t>Good</a:t>
            </a:r>
            <a:r>
              <a:rPr lang="en-US" sz="6000" b="1" i="1" dirty="0" err="1">
                <a:solidFill>
                  <a:schemeClr val="accent1"/>
                </a:solidFill>
                <a:latin typeface="The Seasons Bold"/>
                <a:ea typeface="The Seasons Bold"/>
                <a:cs typeface="The Seasons Bold"/>
                <a:sym typeface="The Seasons Bold"/>
              </a:rPr>
              <a:t>Cabs</a:t>
            </a:r>
            <a:endParaRPr lang="en-US" sz="6000" b="1" i="1" dirty="0">
              <a:solidFill>
                <a:schemeClr val="accent1"/>
              </a:solidFill>
              <a:latin typeface="The Seasons Bold"/>
              <a:ea typeface="The Seasons Bold"/>
              <a:cs typeface="The Seasons Bold"/>
              <a:sym typeface="The Seasons Bold"/>
            </a:endParaRPr>
          </a:p>
        </p:txBody>
      </p:sp>
      <p:sp>
        <p:nvSpPr>
          <p:cNvPr id="6" name="TextBox 5">
            <a:extLst>
              <a:ext uri="{FF2B5EF4-FFF2-40B4-BE49-F238E27FC236}">
                <a16:creationId xmlns:a16="http://schemas.microsoft.com/office/drawing/2014/main" id="{AB373109-ED52-8D47-9865-EEA331AB984A}"/>
              </a:ext>
            </a:extLst>
          </p:cNvPr>
          <p:cNvSpPr txBox="1"/>
          <p:nvPr/>
        </p:nvSpPr>
        <p:spPr>
          <a:xfrm>
            <a:off x="2948239" y="2032085"/>
            <a:ext cx="3354239" cy="1252459"/>
          </a:xfrm>
          <a:prstGeom prst="rect">
            <a:avLst/>
          </a:prstGeom>
        </p:spPr>
        <p:txBody>
          <a:bodyPr wrap="square" lIns="0" tIns="0" rIns="0" bIns="0" rtlCol="0" anchor="t">
            <a:spAutoFit/>
          </a:bodyPr>
          <a:lstStyle/>
          <a:p>
            <a:pPr algn="l">
              <a:lnSpc>
                <a:spcPts val="11232"/>
              </a:lnSpc>
            </a:pPr>
            <a:r>
              <a:rPr lang="en-US" sz="6000" b="1" i="1" dirty="0">
                <a:solidFill>
                  <a:srgbClr val="FFFF00"/>
                </a:solidFill>
                <a:latin typeface="The Seasons Bold"/>
                <a:ea typeface="The Seasons Bold"/>
                <a:cs typeface="The Seasons Bold"/>
                <a:sym typeface="The Seasons Bold"/>
              </a:rPr>
              <a:t>Analysis</a:t>
            </a:r>
          </a:p>
        </p:txBody>
      </p:sp>
      <p:sp>
        <p:nvSpPr>
          <p:cNvPr id="7" name="TextBox 12">
            <a:extLst>
              <a:ext uri="{FF2B5EF4-FFF2-40B4-BE49-F238E27FC236}">
                <a16:creationId xmlns:a16="http://schemas.microsoft.com/office/drawing/2014/main" id="{345D9BEE-628E-2E8E-ADB0-6FD51C01A453}"/>
              </a:ext>
            </a:extLst>
          </p:cNvPr>
          <p:cNvSpPr txBox="1"/>
          <p:nvPr/>
        </p:nvSpPr>
        <p:spPr>
          <a:xfrm>
            <a:off x="685379" y="4563801"/>
            <a:ext cx="6272490" cy="570284"/>
          </a:xfrm>
          <a:prstGeom prst="rect">
            <a:avLst/>
          </a:prstGeom>
        </p:spPr>
        <p:txBody>
          <a:bodyPr wrap="square" lIns="0" tIns="0" rIns="0" bIns="0" rtlCol="0" anchor="t">
            <a:spAutoFit/>
          </a:bodyPr>
          <a:lstStyle/>
          <a:p>
            <a:pPr marL="0" lvl="0" indent="0" algn="just">
              <a:lnSpc>
                <a:spcPts val="5160"/>
              </a:lnSpc>
              <a:spcBef>
                <a:spcPct val="0"/>
              </a:spcBef>
            </a:pPr>
            <a:r>
              <a:rPr lang="en-US" sz="2400" spc="398" dirty="0">
                <a:solidFill>
                  <a:srgbClr val="FFFFFF"/>
                </a:solidFill>
                <a:latin typeface="Alata"/>
                <a:ea typeface="Alata"/>
                <a:cs typeface="Alata"/>
                <a:sym typeface="Alata"/>
              </a:rPr>
              <a:t>   Presented By -Rohit Kumar</a:t>
            </a:r>
          </a:p>
        </p:txBody>
      </p:sp>
      <p:sp>
        <p:nvSpPr>
          <p:cNvPr id="8" name="Freeform 8">
            <a:extLst>
              <a:ext uri="{FF2B5EF4-FFF2-40B4-BE49-F238E27FC236}">
                <a16:creationId xmlns:a16="http://schemas.microsoft.com/office/drawing/2014/main" id="{EEEA7D43-0607-3C5C-7E15-585D477676E2}"/>
              </a:ext>
            </a:extLst>
          </p:cNvPr>
          <p:cNvSpPr/>
          <p:nvPr/>
        </p:nvSpPr>
        <p:spPr>
          <a:xfrm>
            <a:off x="266586" y="589116"/>
            <a:ext cx="972279" cy="944716"/>
          </a:xfrm>
          <a:custGeom>
            <a:avLst/>
            <a:gdLst/>
            <a:ahLst/>
            <a:cxnLst/>
            <a:rect l="l" t="t" r="r" b="b"/>
            <a:pathLst>
              <a:path w="1296611" h="1268834">
                <a:moveTo>
                  <a:pt x="0" y="0"/>
                </a:moveTo>
                <a:lnTo>
                  <a:pt x="1296610" y="0"/>
                </a:lnTo>
                <a:lnTo>
                  <a:pt x="1296610" y="1268834"/>
                </a:lnTo>
                <a:lnTo>
                  <a:pt x="0" y="1268834"/>
                </a:lnTo>
                <a:lnTo>
                  <a:pt x="0" y="0"/>
                </a:lnTo>
                <a:close/>
              </a:path>
            </a:pathLst>
          </a:custGeom>
          <a:blipFill>
            <a:blip r:embed="rId3"/>
            <a:stretch>
              <a:fillRect/>
            </a:stretch>
          </a:blipFill>
        </p:spPr>
      </p:sp>
      <p:sp>
        <p:nvSpPr>
          <p:cNvPr id="9" name="TextBox 11">
            <a:extLst>
              <a:ext uri="{FF2B5EF4-FFF2-40B4-BE49-F238E27FC236}">
                <a16:creationId xmlns:a16="http://schemas.microsoft.com/office/drawing/2014/main" id="{905342F3-A32D-0350-34D5-DB834604E54F}"/>
              </a:ext>
            </a:extLst>
          </p:cNvPr>
          <p:cNvSpPr txBox="1"/>
          <p:nvPr/>
        </p:nvSpPr>
        <p:spPr>
          <a:xfrm>
            <a:off x="1467009" y="896007"/>
            <a:ext cx="1481230" cy="496449"/>
          </a:xfrm>
          <a:prstGeom prst="rect">
            <a:avLst/>
          </a:prstGeom>
        </p:spPr>
        <p:txBody>
          <a:bodyPr wrap="square" lIns="0" tIns="0" rIns="0" bIns="0" rtlCol="0" anchor="t">
            <a:spAutoFit/>
          </a:bodyPr>
          <a:lstStyle/>
          <a:p>
            <a:pPr marL="0" lvl="0" indent="0" algn="l">
              <a:lnSpc>
                <a:spcPts val="3778"/>
              </a:lnSpc>
            </a:pPr>
            <a:r>
              <a:rPr lang="en-US" sz="3531" spc="250" dirty="0" err="1">
                <a:solidFill>
                  <a:srgbClr val="FFFFFF"/>
                </a:solidFill>
                <a:latin typeface="Glacial Indifference"/>
                <a:ea typeface="Glacial Indifference"/>
                <a:cs typeface="Glacial Indifference"/>
                <a:sym typeface="Glacial Indifference"/>
              </a:rPr>
              <a:t>AtliQ</a:t>
            </a:r>
            <a:endParaRPr lang="en-US" sz="3531" spc="250" dirty="0">
              <a:solidFill>
                <a:srgbClr val="FFFFFF"/>
              </a:solidFill>
              <a:latin typeface="Glacial Indifference"/>
              <a:ea typeface="Glacial Indifference"/>
              <a:cs typeface="Glacial Indifference"/>
              <a:sym typeface="Glacial Indifference"/>
            </a:endParaRPr>
          </a:p>
        </p:txBody>
      </p:sp>
      <p:pic>
        <p:nvPicPr>
          <p:cNvPr id="11" name="Picture 10">
            <a:extLst>
              <a:ext uri="{FF2B5EF4-FFF2-40B4-BE49-F238E27FC236}">
                <a16:creationId xmlns:a16="http://schemas.microsoft.com/office/drawing/2014/main" id="{A844BC63-B53C-9461-48EE-65F7BE1E7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750" y="1533832"/>
            <a:ext cx="5465544" cy="5465544"/>
          </a:xfrm>
          <a:prstGeom prst="rect">
            <a:avLst/>
          </a:prstGeom>
        </p:spPr>
      </p:pic>
    </p:spTree>
    <p:extLst>
      <p:ext uri="{BB962C8B-B14F-4D97-AF65-F5344CB8AC3E}">
        <p14:creationId xmlns:p14="http://schemas.microsoft.com/office/powerpoint/2010/main" val="312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3839-4D6C-593A-54CA-0EB8B5EE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3A94B4E-891A-1617-90D0-3BC3FA44E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561735E9-1412-FD0B-D955-4C20E86D8AD1}"/>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Dashboard</a:t>
            </a:r>
          </a:p>
        </p:txBody>
      </p:sp>
      <p:pic>
        <p:nvPicPr>
          <p:cNvPr id="6" name="Picture 5">
            <a:extLst>
              <a:ext uri="{FF2B5EF4-FFF2-40B4-BE49-F238E27FC236}">
                <a16:creationId xmlns:a16="http://schemas.microsoft.com/office/drawing/2014/main" id="{35CC0168-B1D8-9967-899D-916BFB0CD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58521" y="1336658"/>
            <a:ext cx="9402423" cy="5279822"/>
          </a:xfrm>
          <a:prstGeom prst="rect">
            <a:avLst/>
          </a:prstGeom>
        </p:spPr>
      </p:pic>
    </p:spTree>
    <p:extLst>
      <p:ext uri="{BB962C8B-B14F-4D97-AF65-F5344CB8AC3E}">
        <p14:creationId xmlns:p14="http://schemas.microsoft.com/office/powerpoint/2010/main" val="88420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28600-737B-137E-F576-54776356E01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394A9A4-390C-266C-D1CB-AD81D7AA4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6CD01AD1-FF3B-551F-64F3-7A7220FB751A}"/>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AD-HOC Requests</a:t>
            </a:r>
          </a:p>
        </p:txBody>
      </p:sp>
      <p:sp>
        <p:nvSpPr>
          <p:cNvPr id="2" name="TextBox 1">
            <a:extLst>
              <a:ext uri="{FF2B5EF4-FFF2-40B4-BE49-F238E27FC236}">
                <a16:creationId xmlns:a16="http://schemas.microsoft.com/office/drawing/2014/main" id="{000391C9-6BDE-DCCD-26C6-7D91127FA5F6}"/>
              </a:ext>
            </a:extLst>
          </p:cNvPr>
          <p:cNvSpPr txBox="1"/>
          <p:nvPr/>
        </p:nvSpPr>
        <p:spPr>
          <a:xfrm>
            <a:off x="1779639" y="1406013"/>
            <a:ext cx="9153832" cy="461665"/>
          </a:xfrm>
          <a:prstGeom prst="rect">
            <a:avLst/>
          </a:prstGeom>
          <a:noFill/>
        </p:spPr>
        <p:txBody>
          <a:bodyPr wrap="square" rtlCol="0">
            <a:spAutoFit/>
          </a:bodyPr>
          <a:lstStyle/>
          <a:p>
            <a:r>
              <a:rPr lang="en-US" sz="2400" b="1" dirty="0">
                <a:solidFill>
                  <a:schemeClr val="accent2"/>
                </a:solidFill>
              </a:rPr>
              <a:t>Business Request 1: City-Level Fare And Trip Summary Report</a:t>
            </a:r>
            <a:endParaRPr lang="en-IN" sz="2400" b="1" dirty="0">
              <a:solidFill>
                <a:schemeClr val="accent2"/>
              </a:solidFill>
            </a:endParaRPr>
          </a:p>
        </p:txBody>
      </p:sp>
      <p:pic>
        <p:nvPicPr>
          <p:cNvPr id="9" name="Picture 8">
            <a:extLst>
              <a:ext uri="{FF2B5EF4-FFF2-40B4-BE49-F238E27FC236}">
                <a16:creationId xmlns:a16="http://schemas.microsoft.com/office/drawing/2014/main" id="{22237395-D992-F60E-9C28-BCD3F530B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338" y="3037011"/>
            <a:ext cx="6601746" cy="3326238"/>
          </a:xfrm>
          <a:prstGeom prst="rect">
            <a:avLst/>
          </a:prstGeom>
        </p:spPr>
      </p:pic>
      <p:sp>
        <p:nvSpPr>
          <p:cNvPr id="10" name="TextBox 9">
            <a:extLst>
              <a:ext uri="{FF2B5EF4-FFF2-40B4-BE49-F238E27FC236}">
                <a16:creationId xmlns:a16="http://schemas.microsoft.com/office/drawing/2014/main" id="{71E1CEBA-5CBB-143D-5D3A-3386837197C1}"/>
              </a:ext>
            </a:extLst>
          </p:cNvPr>
          <p:cNvSpPr txBox="1"/>
          <p:nvPr/>
        </p:nvSpPr>
        <p:spPr>
          <a:xfrm>
            <a:off x="794263" y="2806178"/>
            <a:ext cx="1617406" cy="461665"/>
          </a:xfrm>
          <a:prstGeom prst="rect">
            <a:avLst/>
          </a:prstGeom>
          <a:noFill/>
          <a:ln>
            <a:solidFill>
              <a:schemeClr val="accent5">
                <a:lumMod val="60000"/>
                <a:lumOff val="40000"/>
              </a:schemeClr>
            </a:solidFill>
          </a:ln>
        </p:spPr>
        <p:txBody>
          <a:bodyPr wrap="square" rtlCol="0">
            <a:spAutoFit/>
          </a:bodyPr>
          <a:lstStyle/>
          <a:p>
            <a:pPr algn="ctr"/>
            <a:r>
              <a:rPr lang="en-US" sz="2400" dirty="0">
                <a:solidFill>
                  <a:schemeClr val="bg2"/>
                </a:solidFill>
              </a:rPr>
              <a:t>Output:</a:t>
            </a:r>
            <a:endParaRPr lang="en-IN" sz="2400" dirty="0">
              <a:solidFill>
                <a:schemeClr val="bg2"/>
              </a:solidFill>
            </a:endParaRPr>
          </a:p>
        </p:txBody>
      </p:sp>
      <p:cxnSp>
        <p:nvCxnSpPr>
          <p:cNvPr id="12" name="Connector: Elbow 11">
            <a:extLst>
              <a:ext uri="{FF2B5EF4-FFF2-40B4-BE49-F238E27FC236}">
                <a16:creationId xmlns:a16="http://schemas.microsoft.com/office/drawing/2014/main" id="{1E559327-8889-8553-677A-CF76670EF849}"/>
              </a:ext>
            </a:extLst>
          </p:cNvPr>
          <p:cNvCxnSpPr/>
          <p:nvPr/>
        </p:nvCxnSpPr>
        <p:spPr>
          <a:xfrm>
            <a:off x="2411669" y="3037011"/>
            <a:ext cx="1894860" cy="1663119"/>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9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C3DCE-7BD9-81B1-415B-D84FCF1D48B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E6F5540-A6A9-0334-17F7-4E6D78DC2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D5324CEC-EC08-D13B-2116-B4DC1B860F68}"/>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AD-HOC Requests</a:t>
            </a:r>
          </a:p>
        </p:txBody>
      </p:sp>
      <p:sp>
        <p:nvSpPr>
          <p:cNvPr id="2" name="TextBox 1">
            <a:extLst>
              <a:ext uri="{FF2B5EF4-FFF2-40B4-BE49-F238E27FC236}">
                <a16:creationId xmlns:a16="http://schemas.microsoft.com/office/drawing/2014/main" id="{7B51DC86-EE77-9330-97D0-286FC4647B8C}"/>
              </a:ext>
            </a:extLst>
          </p:cNvPr>
          <p:cNvSpPr txBox="1"/>
          <p:nvPr/>
        </p:nvSpPr>
        <p:spPr>
          <a:xfrm>
            <a:off x="1779639" y="1406013"/>
            <a:ext cx="9527458" cy="461665"/>
          </a:xfrm>
          <a:prstGeom prst="rect">
            <a:avLst/>
          </a:prstGeom>
          <a:noFill/>
        </p:spPr>
        <p:txBody>
          <a:bodyPr wrap="square" rtlCol="0">
            <a:spAutoFit/>
          </a:bodyPr>
          <a:lstStyle/>
          <a:p>
            <a:r>
              <a:rPr lang="en-US" sz="2400" b="1" dirty="0">
                <a:solidFill>
                  <a:schemeClr val="accent2"/>
                </a:solidFill>
              </a:rPr>
              <a:t>Business Request 2: Monthly City-Level Trips Target Performance Report</a:t>
            </a:r>
            <a:endParaRPr lang="en-IN" sz="2400" b="1" dirty="0">
              <a:solidFill>
                <a:schemeClr val="accent2"/>
              </a:solidFill>
            </a:endParaRPr>
          </a:p>
        </p:txBody>
      </p:sp>
      <p:sp>
        <p:nvSpPr>
          <p:cNvPr id="10" name="TextBox 9">
            <a:extLst>
              <a:ext uri="{FF2B5EF4-FFF2-40B4-BE49-F238E27FC236}">
                <a16:creationId xmlns:a16="http://schemas.microsoft.com/office/drawing/2014/main" id="{947B1EB0-4231-3617-B487-587138B3D79A}"/>
              </a:ext>
            </a:extLst>
          </p:cNvPr>
          <p:cNvSpPr txBox="1"/>
          <p:nvPr/>
        </p:nvSpPr>
        <p:spPr>
          <a:xfrm>
            <a:off x="585995" y="2773473"/>
            <a:ext cx="1617406" cy="461665"/>
          </a:xfrm>
          <a:prstGeom prst="rect">
            <a:avLst/>
          </a:prstGeom>
          <a:noFill/>
          <a:ln>
            <a:solidFill>
              <a:schemeClr val="accent5">
                <a:lumMod val="60000"/>
                <a:lumOff val="40000"/>
              </a:schemeClr>
            </a:solidFill>
          </a:ln>
        </p:spPr>
        <p:txBody>
          <a:bodyPr wrap="square" rtlCol="0">
            <a:spAutoFit/>
          </a:bodyPr>
          <a:lstStyle/>
          <a:p>
            <a:pPr algn="ctr"/>
            <a:r>
              <a:rPr lang="en-US" sz="2400" dirty="0">
                <a:solidFill>
                  <a:schemeClr val="bg2"/>
                </a:solidFill>
              </a:rPr>
              <a:t>Output:</a:t>
            </a:r>
            <a:endParaRPr lang="en-IN" sz="2400" dirty="0">
              <a:solidFill>
                <a:schemeClr val="bg2"/>
              </a:solidFill>
            </a:endParaRPr>
          </a:p>
        </p:txBody>
      </p:sp>
      <p:cxnSp>
        <p:nvCxnSpPr>
          <p:cNvPr id="12" name="Connector: Elbow 11">
            <a:extLst>
              <a:ext uri="{FF2B5EF4-FFF2-40B4-BE49-F238E27FC236}">
                <a16:creationId xmlns:a16="http://schemas.microsoft.com/office/drawing/2014/main" id="{BD9E9B7F-FAD2-EA77-DA34-67C47A72909A}"/>
              </a:ext>
            </a:extLst>
          </p:cNvPr>
          <p:cNvCxnSpPr>
            <a:cxnSpLocks/>
          </p:cNvCxnSpPr>
          <p:nvPr/>
        </p:nvCxnSpPr>
        <p:spPr>
          <a:xfrm>
            <a:off x="2280793" y="3131937"/>
            <a:ext cx="1157543" cy="916723"/>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8AB9E7D-4006-6245-6080-717E067DA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350" y="4864818"/>
            <a:ext cx="4053952" cy="1902795"/>
          </a:xfrm>
          <a:prstGeom prst="rect">
            <a:avLst/>
          </a:prstGeom>
        </p:spPr>
      </p:pic>
      <p:pic>
        <p:nvPicPr>
          <p:cNvPr id="8" name="Picture 7">
            <a:extLst>
              <a:ext uri="{FF2B5EF4-FFF2-40B4-BE49-F238E27FC236}">
                <a16:creationId xmlns:a16="http://schemas.microsoft.com/office/drawing/2014/main" id="{2D9F7F8F-D3C3-7157-5BC2-A936FB7E1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070" y="3004306"/>
            <a:ext cx="4250231" cy="1860512"/>
          </a:xfrm>
          <a:prstGeom prst="rect">
            <a:avLst/>
          </a:prstGeom>
        </p:spPr>
      </p:pic>
      <p:pic>
        <p:nvPicPr>
          <p:cNvPr id="13" name="Picture 12">
            <a:extLst>
              <a:ext uri="{FF2B5EF4-FFF2-40B4-BE49-F238E27FC236}">
                <a16:creationId xmlns:a16="http://schemas.microsoft.com/office/drawing/2014/main" id="{E0B4245B-AF8C-39A1-C13A-B4AB17553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4617" y="4864818"/>
            <a:ext cx="4455732" cy="1902795"/>
          </a:xfrm>
          <a:prstGeom prst="rect">
            <a:avLst/>
          </a:prstGeom>
        </p:spPr>
      </p:pic>
      <p:pic>
        <p:nvPicPr>
          <p:cNvPr id="15" name="Picture 14">
            <a:extLst>
              <a:ext uri="{FF2B5EF4-FFF2-40B4-BE49-F238E27FC236}">
                <a16:creationId xmlns:a16="http://schemas.microsoft.com/office/drawing/2014/main" id="{3B9D9724-A961-8E99-DDDA-8790617388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838" y="2997555"/>
            <a:ext cx="4250231" cy="1874013"/>
          </a:xfrm>
          <a:prstGeom prst="rect">
            <a:avLst/>
          </a:prstGeom>
        </p:spPr>
      </p:pic>
    </p:spTree>
    <p:extLst>
      <p:ext uri="{BB962C8B-B14F-4D97-AF65-F5344CB8AC3E}">
        <p14:creationId xmlns:p14="http://schemas.microsoft.com/office/powerpoint/2010/main" val="133687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674A9-6013-4A5C-1701-2C889C17ADF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43960C8-EAB0-8CC6-D807-636003600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09AC9F89-DC95-0C39-8E16-EF4C7278E8FC}"/>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AD-HOC Requests</a:t>
            </a:r>
          </a:p>
        </p:txBody>
      </p:sp>
      <p:sp>
        <p:nvSpPr>
          <p:cNvPr id="2" name="TextBox 1">
            <a:extLst>
              <a:ext uri="{FF2B5EF4-FFF2-40B4-BE49-F238E27FC236}">
                <a16:creationId xmlns:a16="http://schemas.microsoft.com/office/drawing/2014/main" id="{5474A7D4-7770-E5D2-D112-57E3EC0066E8}"/>
              </a:ext>
            </a:extLst>
          </p:cNvPr>
          <p:cNvSpPr txBox="1"/>
          <p:nvPr/>
        </p:nvSpPr>
        <p:spPr>
          <a:xfrm>
            <a:off x="1779639" y="1406013"/>
            <a:ext cx="9527458" cy="461665"/>
          </a:xfrm>
          <a:prstGeom prst="rect">
            <a:avLst/>
          </a:prstGeom>
          <a:noFill/>
        </p:spPr>
        <p:txBody>
          <a:bodyPr wrap="square" rtlCol="0">
            <a:spAutoFit/>
          </a:bodyPr>
          <a:lstStyle/>
          <a:p>
            <a:r>
              <a:rPr lang="en-US" sz="2400" b="1" dirty="0">
                <a:solidFill>
                  <a:schemeClr val="accent2"/>
                </a:solidFill>
              </a:rPr>
              <a:t>Business Request 3: City-Level Repeat Passenger Trip Frequency Report</a:t>
            </a:r>
            <a:endParaRPr lang="en-IN" sz="2400" b="1" dirty="0">
              <a:solidFill>
                <a:schemeClr val="accent2"/>
              </a:solidFill>
            </a:endParaRPr>
          </a:p>
        </p:txBody>
      </p:sp>
      <p:sp>
        <p:nvSpPr>
          <p:cNvPr id="10" name="TextBox 9">
            <a:extLst>
              <a:ext uri="{FF2B5EF4-FFF2-40B4-BE49-F238E27FC236}">
                <a16:creationId xmlns:a16="http://schemas.microsoft.com/office/drawing/2014/main" id="{4F725842-629A-1024-68CE-CC881753786B}"/>
              </a:ext>
            </a:extLst>
          </p:cNvPr>
          <p:cNvSpPr txBox="1"/>
          <p:nvPr/>
        </p:nvSpPr>
        <p:spPr>
          <a:xfrm>
            <a:off x="585995" y="2773473"/>
            <a:ext cx="1617406" cy="461665"/>
          </a:xfrm>
          <a:prstGeom prst="rect">
            <a:avLst/>
          </a:prstGeom>
          <a:noFill/>
          <a:ln>
            <a:solidFill>
              <a:schemeClr val="accent5">
                <a:lumMod val="60000"/>
                <a:lumOff val="40000"/>
              </a:schemeClr>
            </a:solidFill>
          </a:ln>
        </p:spPr>
        <p:txBody>
          <a:bodyPr wrap="square" rtlCol="0">
            <a:spAutoFit/>
          </a:bodyPr>
          <a:lstStyle/>
          <a:p>
            <a:pPr algn="ctr"/>
            <a:r>
              <a:rPr lang="en-US" sz="2400" dirty="0">
                <a:solidFill>
                  <a:schemeClr val="bg2"/>
                </a:solidFill>
              </a:rPr>
              <a:t>Output:</a:t>
            </a:r>
            <a:endParaRPr lang="en-IN" sz="2400" dirty="0">
              <a:solidFill>
                <a:schemeClr val="bg2"/>
              </a:solidFill>
            </a:endParaRPr>
          </a:p>
        </p:txBody>
      </p:sp>
      <p:cxnSp>
        <p:nvCxnSpPr>
          <p:cNvPr id="12" name="Connector: Elbow 11">
            <a:extLst>
              <a:ext uri="{FF2B5EF4-FFF2-40B4-BE49-F238E27FC236}">
                <a16:creationId xmlns:a16="http://schemas.microsoft.com/office/drawing/2014/main" id="{FDA5BA1F-C602-68EA-EA72-1BEB37BFF596}"/>
              </a:ext>
            </a:extLst>
          </p:cNvPr>
          <p:cNvCxnSpPr>
            <a:cxnSpLocks/>
          </p:cNvCxnSpPr>
          <p:nvPr/>
        </p:nvCxnSpPr>
        <p:spPr>
          <a:xfrm>
            <a:off x="2280793" y="3131937"/>
            <a:ext cx="1157543" cy="916723"/>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7C1EF6A-222A-5FE1-70DE-F2245FCA5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297" y="3004305"/>
            <a:ext cx="7344800" cy="3268676"/>
          </a:xfrm>
          <a:prstGeom prst="rect">
            <a:avLst/>
          </a:prstGeom>
        </p:spPr>
      </p:pic>
    </p:spTree>
    <p:extLst>
      <p:ext uri="{BB962C8B-B14F-4D97-AF65-F5344CB8AC3E}">
        <p14:creationId xmlns:p14="http://schemas.microsoft.com/office/powerpoint/2010/main" val="53768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AE1F1-6E21-67D4-8960-64CA0E7AE4E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B31315-E4FC-5229-041F-B5715B32D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09C51F4E-1AB6-5208-7480-EDF6310056B8}"/>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AD-HOC Requests</a:t>
            </a:r>
          </a:p>
        </p:txBody>
      </p:sp>
      <p:sp>
        <p:nvSpPr>
          <p:cNvPr id="2" name="TextBox 1">
            <a:extLst>
              <a:ext uri="{FF2B5EF4-FFF2-40B4-BE49-F238E27FC236}">
                <a16:creationId xmlns:a16="http://schemas.microsoft.com/office/drawing/2014/main" id="{B8A3BD73-0B61-422A-5ED6-094B3F4E07E6}"/>
              </a:ext>
            </a:extLst>
          </p:cNvPr>
          <p:cNvSpPr txBox="1"/>
          <p:nvPr/>
        </p:nvSpPr>
        <p:spPr>
          <a:xfrm>
            <a:off x="1779639" y="1406013"/>
            <a:ext cx="9527458" cy="400110"/>
          </a:xfrm>
          <a:prstGeom prst="rect">
            <a:avLst/>
          </a:prstGeom>
          <a:noFill/>
        </p:spPr>
        <p:txBody>
          <a:bodyPr wrap="square" rtlCol="0">
            <a:spAutoFit/>
          </a:bodyPr>
          <a:lstStyle/>
          <a:p>
            <a:r>
              <a:rPr lang="en-US" sz="2000" b="1" dirty="0">
                <a:solidFill>
                  <a:schemeClr val="accent2"/>
                </a:solidFill>
              </a:rPr>
              <a:t>Business Request 4: Identify Cities With Highest And Lowest Total New Passengers</a:t>
            </a:r>
            <a:endParaRPr lang="en-IN" sz="2000" b="1" dirty="0">
              <a:solidFill>
                <a:schemeClr val="accent2"/>
              </a:solidFill>
            </a:endParaRPr>
          </a:p>
        </p:txBody>
      </p:sp>
      <p:sp>
        <p:nvSpPr>
          <p:cNvPr id="10" name="TextBox 9">
            <a:extLst>
              <a:ext uri="{FF2B5EF4-FFF2-40B4-BE49-F238E27FC236}">
                <a16:creationId xmlns:a16="http://schemas.microsoft.com/office/drawing/2014/main" id="{1830AFA8-6C8A-3A9A-0795-59B57179B90D}"/>
              </a:ext>
            </a:extLst>
          </p:cNvPr>
          <p:cNvSpPr txBox="1"/>
          <p:nvPr/>
        </p:nvSpPr>
        <p:spPr>
          <a:xfrm>
            <a:off x="585995" y="2773473"/>
            <a:ext cx="1617406" cy="461665"/>
          </a:xfrm>
          <a:prstGeom prst="rect">
            <a:avLst/>
          </a:prstGeom>
          <a:noFill/>
          <a:ln>
            <a:solidFill>
              <a:schemeClr val="accent5">
                <a:lumMod val="60000"/>
                <a:lumOff val="40000"/>
              </a:schemeClr>
            </a:solidFill>
          </a:ln>
        </p:spPr>
        <p:txBody>
          <a:bodyPr wrap="square" rtlCol="0">
            <a:spAutoFit/>
          </a:bodyPr>
          <a:lstStyle/>
          <a:p>
            <a:pPr algn="ctr"/>
            <a:r>
              <a:rPr lang="en-US" sz="2400" dirty="0">
                <a:solidFill>
                  <a:schemeClr val="bg2"/>
                </a:solidFill>
              </a:rPr>
              <a:t>Output:</a:t>
            </a:r>
            <a:endParaRPr lang="en-IN" sz="2400" dirty="0">
              <a:solidFill>
                <a:schemeClr val="bg2"/>
              </a:solidFill>
            </a:endParaRPr>
          </a:p>
        </p:txBody>
      </p:sp>
      <p:cxnSp>
        <p:nvCxnSpPr>
          <p:cNvPr id="12" name="Connector: Elbow 11">
            <a:extLst>
              <a:ext uri="{FF2B5EF4-FFF2-40B4-BE49-F238E27FC236}">
                <a16:creationId xmlns:a16="http://schemas.microsoft.com/office/drawing/2014/main" id="{3BE11800-EAF7-9BBC-C90A-EDE004C88199}"/>
              </a:ext>
            </a:extLst>
          </p:cNvPr>
          <p:cNvCxnSpPr>
            <a:cxnSpLocks/>
          </p:cNvCxnSpPr>
          <p:nvPr/>
        </p:nvCxnSpPr>
        <p:spPr>
          <a:xfrm>
            <a:off x="2280793" y="3131937"/>
            <a:ext cx="1157543" cy="916723"/>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7D72264-4FC7-FFEB-C26E-ACAF56364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183" y="3131937"/>
            <a:ext cx="5288342" cy="2858179"/>
          </a:xfrm>
          <a:prstGeom prst="rect">
            <a:avLst/>
          </a:prstGeom>
        </p:spPr>
      </p:pic>
    </p:spTree>
    <p:extLst>
      <p:ext uri="{BB962C8B-B14F-4D97-AF65-F5344CB8AC3E}">
        <p14:creationId xmlns:p14="http://schemas.microsoft.com/office/powerpoint/2010/main" val="121896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056F1-BB53-D0E4-4768-6876FB0991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48DFB44-0B1B-876F-B991-94A1F4433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F9F41C2A-84EE-B40E-F3BD-D5FE32B0BE6B}"/>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AD-HOC Requests</a:t>
            </a:r>
          </a:p>
        </p:txBody>
      </p:sp>
      <p:sp>
        <p:nvSpPr>
          <p:cNvPr id="2" name="TextBox 1">
            <a:extLst>
              <a:ext uri="{FF2B5EF4-FFF2-40B4-BE49-F238E27FC236}">
                <a16:creationId xmlns:a16="http://schemas.microsoft.com/office/drawing/2014/main" id="{64B7D73C-C0D2-A869-A422-AD31C1420FB4}"/>
              </a:ext>
            </a:extLst>
          </p:cNvPr>
          <p:cNvSpPr txBox="1"/>
          <p:nvPr/>
        </p:nvSpPr>
        <p:spPr>
          <a:xfrm>
            <a:off x="1779639" y="1406013"/>
            <a:ext cx="9527458" cy="400110"/>
          </a:xfrm>
          <a:prstGeom prst="rect">
            <a:avLst/>
          </a:prstGeom>
          <a:noFill/>
        </p:spPr>
        <p:txBody>
          <a:bodyPr wrap="square" rtlCol="0">
            <a:spAutoFit/>
          </a:bodyPr>
          <a:lstStyle/>
          <a:p>
            <a:r>
              <a:rPr lang="en-US" sz="2000" b="1" dirty="0">
                <a:solidFill>
                  <a:schemeClr val="accent2"/>
                </a:solidFill>
              </a:rPr>
              <a:t>Business Request 5: Identify Month With Highest Revenue For Each City</a:t>
            </a:r>
            <a:endParaRPr lang="en-IN" sz="2000" b="1" dirty="0">
              <a:solidFill>
                <a:schemeClr val="accent2"/>
              </a:solidFill>
            </a:endParaRPr>
          </a:p>
        </p:txBody>
      </p:sp>
      <p:sp>
        <p:nvSpPr>
          <p:cNvPr id="10" name="TextBox 9">
            <a:extLst>
              <a:ext uri="{FF2B5EF4-FFF2-40B4-BE49-F238E27FC236}">
                <a16:creationId xmlns:a16="http://schemas.microsoft.com/office/drawing/2014/main" id="{AEEDED0D-5848-CB6D-EE12-BD231A297290}"/>
              </a:ext>
            </a:extLst>
          </p:cNvPr>
          <p:cNvSpPr txBox="1"/>
          <p:nvPr/>
        </p:nvSpPr>
        <p:spPr>
          <a:xfrm>
            <a:off x="585995" y="2773473"/>
            <a:ext cx="1617406" cy="461665"/>
          </a:xfrm>
          <a:prstGeom prst="rect">
            <a:avLst/>
          </a:prstGeom>
          <a:noFill/>
          <a:ln>
            <a:solidFill>
              <a:schemeClr val="accent5">
                <a:lumMod val="60000"/>
                <a:lumOff val="40000"/>
              </a:schemeClr>
            </a:solidFill>
          </a:ln>
        </p:spPr>
        <p:txBody>
          <a:bodyPr wrap="square" rtlCol="0">
            <a:spAutoFit/>
          </a:bodyPr>
          <a:lstStyle/>
          <a:p>
            <a:pPr algn="ctr"/>
            <a:r>
              <a:rPr lang="en-US" sz="2400" dirty="0">
                <a:solidFill>
                  <a:schemeClr val="bg2"/>
                </a:solidFill>
              </a:rPr>
              <a:t>Output:</a:t>
            </a:r>
            <a:endParaRPr lang="en-IN" sz="2400" dirty="0">
              <a:solidFill>
                <a:schemeClr val="bg2"/>
              </a:solidFill>
            </a:endParaRPr>
          </a:p>
        </p:txBody>
      </p:sp>
      <p:cxnSp>
        <p:nvCxnSpPr>
          <p:cNvPr id="12" name="Connector: Elbow 11">
            <a:extLst>
              <a:ext uri="{FF2B5EF4-FFF2-40B4-BE49-F238E27FC236}">
                <a16:creationId xmlns:a16="http://schemas.microsoft.com/office/drawing/2014/main" id="{698F3253-89AE-049C-1B9F-3864C0BE33EC}"/>
              </a:ext>
            </a:extLst>
          </p:cNvPr>
          <p:cNvCxnSpPr>
            <a:cxnSpLocks/>
          </p:cNvCxnSpPr>
          <p:nvPr/>
        </p:nvCxnSpPr>
        <p:spPr>
          <a:xfrm>
            <a:off x="2280793" y="3131937"/>
            <a:ext cx="1157543" cy="916723"/>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32A83FF-5F3B-184A-9D16-7E46EC130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825" y="3131937"/>
            <a:ext cx="6019123" cy="3209869"/>
          </a:xfrm>
          <a:prstGeom prst="rect">
            <a:avLst/>
          </a:prstGeom>
        </p:spPr>
      </p:pic>
    </p:spTree>
    <p:extLst>
      <p:ext uri="{BB962C8B-B14F-4D97-AF65-F5344CB8AC3E}">
        <p14:creationId xmlns:p14="http://schemas.microsoft.com/office/powerpoint/2010/main" val="148605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2C089-24C6-99EC-293A-F002EA5D1E3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1705A9-D6E2-930A-4904-D49B12A8A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96BBC14B-53A0-A841-5BEF-13A72D12D1BC}"/>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AD-HOC Requests</a:t>
            </a:r>
          </a:p>
        </p:txBody>
      </p:sp>
      <p:sp>
        <p:nvSpPr>
          <p:cNvPr id="2" name="TextBox 1">
            <a:extLst>
              <a:ext uri="{FF2B5EF4-FFF2-40B4-BE49-F238E27FC236}">
                <a16:creationId xmlns:a16="http://schemas.microsoft.com/office/drawing/2014/main" id="{46795C9E-7476-C244-6C8B-3EC37975C8A4}"/>
              </a:ext>
            </a:extLst>
          </p:cNvPr>
          <p:cNvSpPr txBox="1"/>
          <p:nvPr/>
        </p:nvSpPr>
        <p:spPr>
          <a:xfrm>
            <a:off x="1779639" y="1406013"/>
            <a:ext cx="9527458" cy="400110"/>
          </a:xfrm>
          <a:prstGeom prst="rect">
            <a:avLst/>
          </a:prstGeom>
          <a:noFill/>
        </p:spPr>
        <p:txBody>
          <a:bodyPr wrap="square" rtlCol="0">
            <a:spAutoFit/>
          </a:bodyPr>
          <a:lstStyle/>
          <a:p>
            <a:r>
              <a:rPr lang="en-US" sz="2000" b="1" dirty="0">
                <a:solidFill>
                  <a:schemeClr val="accent2"/>
                </a:solidFill>
              </a:rPr>
              <a:t>Business Request 6: Repeat Passengers Rate Analysis</a:t>
            </a:r>
            <a:endParaRPr lang="en-IN" sz="2000" b="1" dirty="0">
              <a:solidFill>
                <a:schemeClr val="accent2"/>
              </a:solidFill>
            </a:endParaRPr>
          </a:p>
        </p:txBody>
      </p:sp>
      <p:sp>
        <p:nvSpPr>
          <p:cNvPr id="10" name="TextBox 9">
            <a:extLst>
              <a:ext uri="{FF2B5EF4-FFF2-40B4-BE49-F238E27FC236}">
                <a16:creationId xmlns:a16="http://schemas.microsoft.com/office/drawing/2014/main" id="{43DEF5C0-F484-E203-BB3D-AB5ABA13EDF4}"/>
              </a:ext>
            </a:extLst>
          </p:cNvPr>
          <p:cNvSpPr txBox="1"/>
          <p:nvPr/>
        </p:nvSpPr>
        <p:spPr>
          <a:xfrm>
            <a:off x="585995" y="2773473"/>
            <a:ext cx="1617406" cy="461665"/>
          </a:xfrm>
          <a:prstGeom prst="rect">
            <a:avLst/>
          </a:prstGeom>
          <a:noFill/>
          <a:ln>
            <a:solidFill>
              <a:schemeClr val="accent5">
                <a:lumMod val="60000"/>
                <a:lumOff val="40000"/>
              </a:schemeClr>
            </a:solidFill>
          </a:ln>
        </p:spPr>
        <p:txBody>
          <a:bodyPr wrap="square" rtlCol="0">
            <a:spAutoFit/>
          </a:bodyPr>
          <a:lstStyle/>
          <a:p>
            <a:pPr algn="ctr"/>
            <a:r>
              <a:rPr lang="en-US" sz="2400" dirty="0">
                <a:solidFill>
                  <a:schemeClr val="bg2"/>
                </a:solidFill>
              </a:rPr>
              <a:t>Output:</a:t>
            </a:r>
            <a:endParaRPr lang="en-IN" sz="2400" dirty="0">
              <a:solidFill>
                <a:schemeClr val="bg2"/>
              </a:solidFill>
            </a:endParaRPr>
          </a:p>
        </p:txBody>
      </p:sp>
      <p:cxnSp>
        <p:nvCxnSpPr>
          <p:cNvPr id="12" name="Connector: Elbow 11">
            <a:extLst>
              <a:ext uri="{FF2B5EF4-FFF2-40B4-BE49-F238E27FC236}">
                <a16:creationId xmlns:a16="http://schemas.microsoft.com/office/drawing/2014/main" id="{494A75C6-3694-99CB-5F9B-DD2EC888347B}"/>
              </a:ext>
            </a:extLst>
          </p:cNvPr>
          <p:cNvCxnSpPr>
            <a:cxnSpLocks/>
          </p:cNvCxnSpPr>
          <p:nvPr/>
        </p:nvCxnSpPr>
        <p:spPr>
          <a:xfrm>
            <a:off x="2342903" y="2978796"/>
            <a:ext cx="461181" cy="389239"/>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C5220C5-0DC8-CC24-B173-4D7E5D748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473" y="5319187"/>
            <a:ext cx="5214766" cy="1525959"/>
          </a:xfrm>
          <a:prstGeom prst="rect">
            <a:avLst/>
          </a:prstGeom>
        </p:spPr>
      </p:pic>
      <p:pic>
        <p:nvPicPr>
          <p:cNvPr id="8" name="Picture 7">
            <a:extLst>
              <a:ext uri="{FF2B5EF4-FFF2-40B4-BE49-F238E27FC236}">
                <a16:creationId xmlns:a16="http://schemas.microsoft.com/office/drawing/2014/main" id="{C683CB1F-BD82-D91F-C69B-918E3F602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234" y="2441706"/>
            <a:ext cx="5214766" cy="2877481"/>
          </a:xfrm>
          <a:prstGeom prst="rect">
            <a:avLst/>
          </a:prstGeom>
        </p:spPr>
      </p:pic>
      <p:pic>
        <p:nvPicPr>
          <p:cNvPr id="13" name="Picture 12">
            <a:extLst>
              <a:ext uri="{FF2B5EF4-FFF2-40B4-BE49-F238E27FC236}">
                <a16:creationId xmlns:a16="http://schemas.microsoft.com/office/drawing/2014/main" id="{4E31EE20-290D-C4EC-52A6-55D98FC3E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4084" y="2441706"/>
            <a:ext cx="4172769" cy="4403440"/>
          </a:xfrm>
          <a:prstGeom prst="rect">
            <a:avLst/>
          </a:prstGeom>
        </p:spPr>
      </p:pic>
    </p:spTree>
    <p:extLst>
      <p:ext uri="{BB962C8B-B14F-4D97-AF65-F5344CB8AC3E}">
        <p14:creationId xmlns:p14="http://schemas.microsoft.com/office/powerpoint/2010/main" val="154199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7CE11-319E-2F63-75D4-9B36C3421AE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AC09214-AA4B-2B73-CC08-B70078CA4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04E5C89B-AFAE-906D-F1CC-E7C6F1327888}"/>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A56F20BE-739A-2551-97B3-53317E215763}"/>
              </a:ext>
            </a:extLst>
          </p:cNvPr>
          <p:cNvSpPr txBox="1"/>
          <p:nvPr/>
        </p:nvSpPr>
        <p:spPr>
          <a:xfrm>
            <a:off x="0" y="1406013"/>
            <a:ext cx="12103510" cy="369332"/>
          </a:xfrm>
          <a:prstGeom prst="rect">
            <a:avLst/>
          </a:prstGeom>
          <a:noFill/>
        </p:spPr>
        <p:txBody>
          <a:bodyPr wrap="square" rtlCol="0">
            <a:spAutoFit/>
          </a:bodyPr>
          <a:lstStyle/>
          <a:p>
            <a:r>
              <a:rPr lang="en-US" b="1" dirty="0">
                <a:solidFill>
                  <a:schemeClr val="accent2"/>
                </a:solidFill>
              </a:rPr>
              <a:t>      Q1) Identify the top 3 and bottom 3 cities by total trips over the entire analysis period.</a:t>
            </a:r>
            <a:endParaRPr lang="en-IN" b="1" dirty="0">
              <a:solidFill>
                <a:schemeClr val="accent2"/>
              </a:solidFill>
            </a:endParaRPr>
          </a:p>
        </p:txBody>
      </p:sp>
      <p:pic>
        <p:nvPicPr>
          <p:cNvPr id="7" name="Picture 6">
            <a:extLst>
              <a:ext uri="{FF2B5EF4-FFF2-40B4-BE49-F238E27FC236}">
                <a16:creationId xmlns:a16="http://schemas.microsoft.com/office/drawing/2014/main" id="{203353E4-1991-373B-5119-E1E25169E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574" y="2166761"/>
            <a:ext cx="6820852" cy="2524477"/>
          </a:xfrm>
          <a:prstGeom prst="rect">
            <a:avLst/>
          </a:prstGeom>
        </p:spPr>
      </p:pic>
      <p:sp>
        <p:nvSpPr>
          <p:cNvPr id="14" name="TextBox 13">
            <a:extLst>
              <a:ext uri="{FF2B5EF4-FFF2-40B4-BE49-F238E27FC236}">
                <a16:creationId xmlns:a16="http://schemas.microsoft.com/office/drawing/2014/main" id="{BC0748B8-2587-7FB6-494E-4BD125944B7D}"/>
              </a:ext>
            </a:extLst>
          </p:cNvPr>
          <p:cNvSpPr txBox="1"/>
          <p:nvPr/>
        </p:nvSpPr>
        <p:spPr>
          <a:xfrm>
            <a:off x="290050" y="4897990"/>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0762ADF3-B098-EE74-79AA-26DA69803EFF}"/>
              </a:ext>
            </a:extLst>
          </p:cNvPr>
          <p:cNvSpPr txBox="1"/>
          <p:nvPr/>
        </p:nvSpPr>
        <p:spPr>
          <a:xfrm>
            <a:off x="1209367" y="5451987"/>
            <a:ext cx="10697497"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Leading Cities by Total Trips: Jaipur, followed by Lucknow and Surat.</a:t>
            </a:r>
          </a:p>
          <a:p>
            <a:pPr marL="285750" indent="-285750">
              <a:buFont typeface="Arial" panose="020B0604020202020204" pitchFamily="34" charset="0"/>
              <a:buChar char="•"/>
            </a:pPr>
            <a:r>
              <a:rPr lang="en-US" dirty="0">
                <a:solidFill>
                  <a:schemeClr val="bg1"/>
                </a:solidFill>
              </a:rPr>
              <a:t>Cities with Lowest Total Trips: Visakhapatnam, followed by Coimbatore and Mysore.</a:t>
            </a:r>
            <a:endParaRPr lang="en-IN" dirty="0">
              <a:solidFill>
                <a:schemeClr val="bg1"/>
              </a:solidFill>
            </a:endParaRPr>
          </a:p>
        </p:txBody>
      </p:sp>
    </p:spTree>
    <p:extLst>
      <p:ext uri="{BB962C8B-B14F-4D97-AF65-F5344CB8AC3E}">
        <p14:creationId xmlns:p14="http://schemas.microsoft.com/office/powerpoint/2010/main" val="192240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5EED8-A89F-DEA8-6BC1-53E4A42BF90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AF9898C-B421-C0CF-9FAD-E3210C14A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7F99C223-05EF-1FF2-E8A7-E11964D3DF96}"/>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7C03BCF2-C692-E97C-0F1F-3BE6E48BA8DF}"/>
              </a:ext>
            </a:extLst>
          </p:cNvPr>
          <p:cNvSpPr txBox="1"/>
          <p:nvPr/>
        </p:nvSpPr>
        <p:spPr>
          <a:xfrm>
            <a:off x="0" y="1406013"/>
            <a:ext cx="12103510" cy="646331"/>
          </a:xfrm>
          <a:prstGeom prst="rect">
            <a:avLst/>
          </a:prstGeom>
          <a:noFill/>
        </p:spPr>
        <p:txBody>
          <a:bodyPr wrap="square" rtlCol="0">
            <a:spAutoFit/>
          </a:bodyPr>
          <a:lstStyle/>
          <a:p>
            <a:r>
              <a:rPr lang="en-US" b="1" dirty="0">
                <a:solidFill>
                  <a:schemeClr val="accent2"/>
                </a:solidFill>
              </a:rPr>
              <a:t>      Q2) Calculate the average fare per trip for each city and compare it with the city’s average trip distance. Identify the cities with the highest and lowest average fare per trip to assess pricing efficiency across locations</a:t>
            </a:r>
            <a:endParaRPr lang="en-IN" b="1" dirty="0">
              <a:solidFill>
                <a:schemeClr val="accent2"/>
              </a:solidFill>
            </a:endParaRPr>
          </a:p>
        </p:txBody>
      </p:sp>
      <p:sp>
        <p:nvSpPr>
          <p:cNvPr id="14" name="TextBox 13">
            <a:extLst>
              <a:ext uri="{FF2B5EF4-FFF2-40B4-BE49-F238E27FC236}">
                <a16:creationId xmlns:a16="http://schemas.microsoft.com/office/drawing/2014/main" id="{EC64D204-E8AD-87ED-5245-8E1583B984E8}"/>
              </a:ext>
            </a:extLst>
          </p:cNvPr>
          <p:cNvSpPr txBox="1"/>
          <p:nvPr/>
        </p:nvSpPr>
        <p:spPr>
          <a:xfrm>
            <a:off x="290050" y="4897990"/>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96F4E022-6028-DB35-E25E-38D0AF031AFA}"/>
              </a:ext>
            </a:extLst>
          </p:cNvPr>
          <p:cNvSpPr txBox="1"/>
          <p:nvPr/>
        </p:nvSpPr>
        <p:spPr>
          <a:xfrm>
            <a:off x="1209367" y="5451987"/>
            <a:ext cx="106974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Jaipur has the highest average revenue per trip(ARPT) followed by Kochi, while Surat has the lowest also the lowest average trip distance followed by Vadodara.</a:t>
            </a:r>
          </a:p>
          <a:p>
            <a:pPr marL="285750" indent="-285750">
              <a:buFont typeface="Arial" panose="020B0604020202020204" pitchFamily="34" charset="0"/>
              <a:buChar char="•"/>
            </a:pPr>
            <a:r>
              <a:rPr lang="en-US" dirty="0">
                <a:solidFill>
                  <a:schemeClr val="bg1"/>
                </a:solidFill>
              </a:rPr>
              <a:t>Average revenue per km(ARPK) was highest for Jaipur around </a:t>
            </a:r>
            <a:r>
              <a:rPr lang="en-US" dirty="0">
                <a:solidFill>
                  <a:srgbClr val="00B0F0"/>
                </a:solidFill>
              </a:rPr>
              <a:t>16.12</a:t>
            </a:r>
            <a:r>
              <a:rPr lang="en-US" dirty="0">
                <a:solidFill>
                  <a:schemeClr val="bg1"/>
                </a:solidFill>
              </a:rPr>
              <a:t> and lowest for Vadodara </a:t>
            </a:r>
            <a:r>
              <a:rPr lang="en-US" dirty="0">
                <a:solidFill>
                  <a:srgbClr val="FF0000"/>
                </a:solidFill>
              </a:rPr>
              <a:t>10.29</a:t>
            </a:r>
          </a:p>
          <a:p>
            <a:pPr marL="285750" indent="-285750">
              <a:buFont typeface="Arial" panose="020B0604020202020204" pitchFamily="34" charset="0"/>
              <a:buChar char="•"/>
            </a:pPr>
            <a:r>
              <a:rPr lang="en-US" dirty="0">
                <a:solidFill>
                  <a:schemeClr val="bg1"/>
                </a:solidFill>
              </a:rPr>
              <a:t>Revenue growth monthly was highest for Mysore at </a:t>
            </a:r>
            <a:r>
              <a:rPr lang="en-US" dirty="0">
                <a:solidFill>
                  <a:srgbClr val="00B0F0"/>
                </a:solidFill>
              </a:rPr>
              <a:t>21.43%</a:t>
            </a:r>
            <a:r>
              <a:rPr lang="en-US" dirty="0">
                <a:solidFill>
                  <a:schemeClr val="bg1"/>
                </a:solidFill>
              </a:rPr>
              <a:t> followed by Lucknow at </a:t>
            </a:r>
            <a:r>
              <a:rPr lang="en-US" dirty="0">
                <a:solidFill>
                  <a:srgbClr val="00B0F0"/>
                </a:solidFill>
              </a:rPr>
              <a:t>18.93%</a:t>
            </a:r>
            <a:r>
              <a:rPr lang="en-US" dirty="0">
                <a:solidFill>
                  <a:schemeClr val="bg1"/>
                </a:solidFill>
              </a:rPr>
              <a:t>.</a:t>
            </a:r>
          </a:p>
        </p:txBody>
      </p:sp>
      <p:pic>
        <p:nvPicPr>
          <p:cNvPr id="6" name="Picture 5">
            <a:extLst>
              <a:ext uri="{FF2B5EF4-FFF2-40B4-BE49-F238E27FC236}">
                <a16:creationId xmlns:a16="http://schemas.microsoft.com/office/drawing/2014/main" id="{C898FB54-6AA0-0071-5E2A-63B666DCE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838" y="2300232"/>
            <a:ext cx="5544324" cy="2505425"/>
          </a:xfrm>
          <a:prstGeom prst="rect">
            <a:avLst/>
          </a:prstGeom>
        </p:spPr>
      </p:pic>
    </p:spTree>
    <p:extLst>
      <p:ext uri="{BB962C8B-B14F-4D97-AF65-F5344CB8AC3E}">
        <p14:creationId xmlns:p14="http://schemas.microsoft.com/office/powerpoint/2010/main" val="99658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91EC4-160C-59BE-2DD6-DDBDD7EA49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94B73FE-1B30-7497-FC01-22A5D03EA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51A1AF2E-32B2-7BBB-82B3-842AFD56F021}"/>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4BCE94E4-C679-696E-1FA3-F20EA4A0CD44}"/>
              </a:ext>
            </a:extLst>
          </p:cNvPr>
          <p:cNvSpPr txBox="1"/>
          <p:nvPr/>
        </p:nvSpPr>
        <p:spPr>
          <a:xfrm>
            <a:off x="-56323" y="1065177"/>
            <a:ext cx="12103510" cy="646331"/>
          </a:xfrm>
          <a:prstGeom prst="rect">
            <a:avLst/>
          </a:prstGeom>
          <a:noFill/>
        </p:spPr>
        <p:txBody>
          <a:bodyPr wrap="square" rtlCol="0">
            <a:spAutoFit/>
          </a:bodyPr>
          <a:lstStyle/>
          <a:p>
            <a:r>
              <a:rPr lang="en-US" b="1" dirty="0">
                <a:solidFill>
                  <a:schemeClr val="accent2"/>
                </a:solidFill>
              </a:rPr>
              <a:t>      Q3) Calculate the average passenger and driver ratings for each city, segmented by passenger type(new vs repeat). Identify cities with the highest and lowest average ratings.</a:t>
            </a:r>
            <a:endParaRPr lang="en-IN" b="1" dirty="0">
              <a:solidFill>
                <a:schemeClr val="accent2"/>
              </a:solidFill>
            </a:endParaRPr>
          </a:p>
        </p:txBody>
      </p:sp>
      <p:sp>
        <p:nvSpPr>
          <p:cNvPr id="14" name="TextBox 13">
            <a:extLst>
              <a:ext uri="{FF2B5EF4-FFF2-40B4-BE49-F238E27FC236}">
                <a16:creationId xmlns:a16="http://schemas.microsoft.com/office/drawing/2014/main" id="{92C1126B-0889-EBBA-5E32-52B98C25E7AA}"/>
              </a:ext>
            </a:extLst>
          </p:cNvPr>
          <p:cNvSpPr txBox="1"/>
          <p:nvPr/>
        </p:nvSpPr>
        <p:spPr>
          <a:xfrm>
            <a:off x="290050" y="4970037"/>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697D23B2-AAE1-8B3D-3196-4B228BA4C340}"/>
              </a:ext>
            </a:extLst>
          </p:cNvPr>
          <p:cNvSpPr txBox="1"/>
          <p:nvPr/>
        </p:nvSpPr>
        <p:spPr>
          <a:xfrm>
            <a:off x="1204453" y="5370147"/>
            <a:ext cx="1069749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Highest Average Passenger Rating: Kochi for both new and repeat passenger types.</a:t>
            </a:r>
          </a:p>
          <a:p>
            <a:pPr marL="285750" indent="-285750">
              <a:buFont typeface="Arial" panose="020B0604020202020204" pitchFamily="34" charset="0"/>
              <a:buChar char="•"/>
            </a:pPr>
            <a:r>
              <a:rPr lang="en-US" dirty="0">
                <a:solidFill>
                  <a:schemeClr val="bg1"/>
                </a:solidFill>
              </a:rPr>
              <a:t>Lowest Average Passenger Rating: Vadodara (</a:t>
            </a:r>
            <a:r>
              <a:rPr lang="en-US" dirty="0">
                <a:solidFill>
                  <a:srgbClr val="FF0000"/>
                </a:solidFill>
              </a:rPr>
              <a:t>5.979</a:t>
            </a:r>
            <a:r>
              <a:rPr lang="en-US" dirty="0">
                <a:solidFill>
                  <a:schemeClr val="bg1"/>
                </a:solidFill>
              </a:rPr>
              <a:t>) for repeat passengers and Lucknow (</a:t>
            </a:r>
            <a:r>
              <a:rPr lang="en-US" dirty="0">
                <a:solidFill>
                  <a:srgbClr val="FF0000"/>
                </a:solidFill>
              </a:rPr>
              <a:t>7.977</a:t>
            </a:r>
            <a:r>
              <a:rPr lang="en-US" dirty="0">
                <a:solidFill>
                  <a:schemeClr val="bg1"/>
                </a:solidFill>
              </a:rPr>
              <a:t>) for new passengers.</a:t>
            </a:r>
          </a:p>
          <a:p>
            <a:pPr marL="285750" indent="-285750">
              <a:buFont typeface="Arial" panose="020B0604020202020204" pitchFamily="34" charset="0"/>
              <a:buChar char="•"/>
            </a:pPr>
            <a:r>
              <a:rPr lang="en-US" dirty="0">
                <a:solidFill>
                  <a:schemeClr val="bg1"/>
                </a:solidFill>
              </a:rPr>
              <a:t>Highest Average Driver Rating: Jaipur for new passengers and Visakhapatnam for repeat passengers.</a:t>
            </a:r>
          </a:p>
          <a:p>
            <a:pPr marL="285750" indent="-285750">
              <a:buFont typeface="Arial" panose="020B0604020202020204" pitchFamily="34" charset="0"/>
              <a:buChar char="•"/>
            </a:pPr>
            <a:r>
              <a:rPr lang="en-US" dirty="0">
                <a:solidFill>
                  <a:schemeClr val="bg1"/>
                </a:solidFill>
              </a:rPr>
              <a:t>Lowest Average Driver Rating: Lucknow (</a:t>
            </a:r>
            <a:r>
              <a:rPr lang="en-US" dirty="0">
                <a:solidFill>
                  <a:srgbClr val="FF0000"/>
                </a:solidFill>
              </a:rPr>
              <a:t>6.990</a:t>
            </a:r>
            <a:r>
              <a:rPr lang="en-US" dirty="0">
                <a:solidFill>
                  <a:schemeClr val="bg1"/>
                </a:solidFill>
              </a:rPr>
              <a:t>) for new passengers and Surat (</a:t>
            </a:r>
            <a:r>
              <a:rPr lang="en-US" dirty="0">
                <a:solidFill>
                  <a:srgbClr val="FF0000"/>
                </a:solidFill>
              </a:rPr>
              <a:t>6.479</a:t>
            </a:r>
            <a:r>
              <a:rPr lang="en-US" dirty="0">
                <a:solidFill>
                  <a:schemeClr val="bg1"/>
                </a:solidFill>
              </a:rPr>
              <a:t>) for repeat passengers.</a:t>
            </a:r>
          </a:p>
        </p:txBody>
      </p:sp>
      <p:grpSp>
        <p:nvGrpSpPr>
          <p:cNvPr id="22" name="Group 21">
            <a:extLst>
              <a:ext uri="{FF2B5EF4-FFF2-40B4-BE49-F238E27FC236}">
                <a16:creationId xmlns:a16="http://schemas.microsoft.com/office/drawing/2014/main" id="{B3278434-6D87-B315-654D-8B31D663C0A7}"/>
              </a:ext>
            </a:extLst>
          </p:cNvPr>
          <p:cNvGrpSpPr/>
          <p:nvPr/>
        </p:nvGrpSpPr>
        <p:grpSpPr>
          <a:xfrm>
            <a:off x="1769806" y="2048674"/>
            <a:ext cx="9673077" cy="2760652"/>
            <a:chOff x="1658980" y="1987202"/>
            <a:chExt cx="10010045" cy="3195991"/>
          </a:xfrm>
        </p:grpSpPr>
        <p:pic>
          <p:nvPicPr>
            <p:cNvPr id="17" name="Picture 16">
              <a:extLst>
                <a:ext uri="{FF2B5EF4-FFF2-40B4-BE49-F238E27FC236}">
                  <a16:creationId xmlns:a16="http://schemas.microsoft.com/office/drawing/2014/main" id="{AA76F67F-A912-73DF-2074-AC16376F0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980" y="1987202"/>
              <a:ext cx="5051109" cy="3182890"/>
            </a:xfrm>
            <a:prstGeom prst="rect">
              <a:avLst/>
            </a:prstGeom>
          </p:spPr>
        </p:pic>
        <p:pic>
          <p:nvPicPr>
            <p:cNvPr id="19" name="Picture 18">
              <a:extLst>
                <a:ext uri="{FF2B5EF4-FFF2-40B4-BE49-F238E27FC236}">
                  <a16:creationId xmlns:a16="http://schemas.microsoft.com/office/drawing/2014/main" id="{9DB07FCE-61D2-A102-DD6C-16238D52D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090" y="1987202"/>
              <a:ext cx="4958935" cy="3195991"/>
            </a:xfrm>
            <a:prstGeom prst="rect">
              <a:avLst/>
            </a:prstGeom>
          </p:spPr>
        </p:pic>
        <p:sp>
          <p:nvSpPr>
            <p:cNvPr id="20" name="TextBox 19">
              <a:extLst>
                <a:ext uri="{FF2B5EF4-FFF2-40B4-BE49-F238E27FC236}">
                  <a16:creationId xmlns:a16="http://schemas.microsoft.com/office/drawing/2014/main" id="{D2AB692E-867A-1625-5AE6-96B17A7ECE6D}"/>
                </a:ext>
              </a:extLst>
            </p:cNvPr>
            <p:cNvSpPr txBox="1"/>
            <p:nvPr/>
          </p:nvSpPr>
          <p:spPr>
            <a:xfrm>
              <a:off x="10892277" y="2093972"/>
              <a:ext cx="776748" cy="338554"/>
            </a:xfrm>
            <a:prstGeom prst="rect">
              <a:avLst/>
            </a:prstGeom>
            <a:noFill/>
          </p:spPr>
          <p:txBody>
            <a:bodyPr wrap="square" rtlCol="0">
              <a:spAutoFit/>
            </a:bodyPr>
            <a:lstStyle/>
            <a:p>
              <a:pPr algn="ctr"/>
              <a:r>
                <a:rPr lang="en-US" sz="1600" dirty="0">
                  <a:solidFill>
                    <a:schemeClr val="bg1"/>
                  </a:solidFill>
                </a:rPr>
                <a:t>repeat</a:t>
              </a:r>
              <a:endParaRPr lang="en-IN" dirty="0">
                <a:solidFill>
                  <a:schemeClr val="bg1"/>
                </a:solidFill>
              </a:endParaRPr>
            </a:p>
          </p:txBody>
        </p:sp>
        <p:sp>
          <p:nvSpPr>
            <p:cNvPr id="21" name="TextBox 20">
              <a:extLst>
                <a:ext uri="{FF2B5EF4-FFF2-40B4-BE49-F238E27FC236}">
                  <a16:creationId xmlns:a16="http://schemas.microsoft.com/office/drawing/2014/main" id="{BFA1FB12-6A16-1257-5A37-173925CFA466}"/>
                </a:ext>
              </a:extLst>
            </p:cNvPr>
            <p:cNvSpPr txBox="1"/>
            <p:nvPr/>
          </p:nvSpPr>
          <p:spPr>
            <a:xfrm>
              <a:off x="5874774" y="2093972"/>
              <a:ext cx="776748" cy="338554"/>
            </a:xfrm>
            <a:prstGeom prst="rect">
              <a:avLst/>
            </a:prstGeom>
            <a:noFill/>
          </p:spPr>
          <p:txBody>
            <a:bodyPr wrap="square" rtlCol="0">
              <a:spAutoFit/>
            </a:bodyPr>
            <a:lstStyle/>
            <a:p>
              <a:pPr algn="ctr"/>
              <a:r>
                <a:rPr lang="en-US" sz="1600" dirty="0">
                  <a:solidFill>
                    <a:schemeClr val="bg1"/>
                  </a:solidFill>
                </a:rPr>
                <a:t>new</a:t>
              </a:r>
              <a:endParaRPr lang="en-IN" sz="1600" dirty="0">
                <a:solidFill>
                  <a:schemeClr val="bg1"/>
                </a:solidFill>
              </a:endParaRPr>
            </a:p>
          </p:txBody>
        </p:sp>
      </p:grpSp>
    </p:spTree>
    <p:extLst>
      <p:ext uri="{BB962C8B-B14F-4D97-AF65-F5344CB8AC3E}">
        <p14:creationId xmlns:p14="http://schemas.microsoft.com/office/powerpoint/2010/main" val="5688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6EB64-E2F4-5E68-C561-54B07037ADE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428DDE5-68E8-14DE-D9F3-F2A82DEC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5">
            <a:extLst>
              <a:ext uri="{FF2B5EF4-FFF2-40B4-BE49-F238E27FC236}">
                <a16:creationId xmlns:a16="http://schemas.microsoft.com/office/drawing/2014/main" id="{EB053F35-1A34-91B3-1295-C9BB9CCEF22E}"/>
              </a:ext>
            </a:extLst>
          </p:cNvPr>
          <p:cNvSpPr txBox="1"/>
          <p:nvPr/>
        </p:nvSpPr>
        <p:spPr>
          <a:xfrm>
            <a:off x="595827" y="337984"/>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CONTENT</a:t>
            </a:r>
          </a:p>
        </p:txBody>
      </p:sp>
      <p:sp>
        <p:nvSpPr>
          <p:cNvPr id="4" name="TextBox 8">
            <a:extLst>
              <a:ext uri="{FF2B5EF4-FFF2-40B4-BE49-F238E27FC236}">
                <a16:creationId xmlns:a16="http://schemas.microsoft.com/office/drawing/2014/main" id="{8CDCD79C-3E27-BEF9-6704-FD11245A42FB}"/>
              </a:ext>
            </a:extLst>
          </p:cNvPr>
          <p:cNvSpPr txBox="1"/>
          <p:nvPr/>
        </p:nvSpPr>
        <p:spPr>
          <a:xfrm>
            <a:off x="1572258" y="1663267"/>
            <a:ext cx="9282554" cy="4255717"/>
          </a:xfrm>
          <a:prstGeom prst="rect">
            <a:avLst/>
          </a:prstGeom>
        </p:spPr>
        <p:txBody>
          <a:bodyPr wrap="square" lIns="0" tIns="0" rIns="0" bIns="0" rtlCol="0" anchor="t">
            <a:spAutoFit/>
          </a:bodyPr>
          <a:lstStyle/>
          <a:p>
            <a:pPr marL="829920" lvl="1" indent="-457200">
              <a:lnSpc>
                <a:spcPts val="4833"/>
              </a:lnSpc>
              <a:buFont typeface="Wingdings" panose="05000000000000000000" pitchFamily="2" charset="2"/>
              <a:buChar char="v"/>
            </a:pPr>
            <a:r>
              <a:rPr lang="en-US" sz="3452" dirty="0">
                <a:solidFill>
                  <a:srgbClr val="FFFFFF"/>
                </a:solidFill>
                <a:latin typeface="Canva Sans Bold Italics"/>
                <a:ea typeface="Canva Sans Bold Italics"/>
                <a:cs typeface="Canva Sans Bold Italics"/>
                <a:sym typeface="Canva Sans Bold Italics"/>
              </a:rPr>
              <a:t>Company Overview</a:t>
            </a:r>
          </a:p>
          <a:p>
            <a:pPr marL="829920" lvl="1" indent="-457200">
              <a:lnSpc>
                <a:spcPts val="4833"/>
              </a:lnSpc>
              <a:buFont typeface="Wingdings" panose="05000000000000000000" pitchFamily="2" charset="2"/>
              <a:buChar char="v"/>
            </a:pPr>
            <a:r>
              <a:rPr lang="en-US" sz="3452" dirty="0">
                <a:solidFill>
                  <a:srgbClr val="FFFFFF"/>
                </a:solidFill>
                <a:latin typeface="Canva Sans Bold Italics"/>
                <a:ea typeface="Canva Sans Bold Italics"/>
                <a:cs typeface="Canva Sans Bold Italics"/>
                <a:sym typeface="Canva Sans Bold Italics"/>
              </a:rPr>
              <a:t>Problem Statement</a:t>
            </a:r>
          </a:p>
          <a:p>
            <a:pPr marL="829920" lvl="1" indent="-457200">
              <a:lnSpc>
                <a:spcPts val="4833"/>
              </a:lnSpc>
              <a:buFont typeface="Wingdings" panose="05000000000000000000" pitchFamily="2" charset="2"/>
              <a:buChar char="v"/>
            </a:pPr>
            <a:r>
              <a:rPr lang="en-US" sz="3452" dirty="0">
                <a:solidFill>
                  <a:srgbClr val="FFFFFF"/>
                </a:solidFill>
                <a:latin typeface="Canva Sans Bold Italics"/>
                <a:ea typeface="Canva Sans Bold Italics"/>
                <a:cs typeface="Canva Sans Bold Italics"/>
                <a:sym typeface="Canva Sans Bold Italics"/>
              </a:rPr>
              <a:t>Dataset &amp; Model</a:t>
            </a:r>
          </a:p>
          <a:p>
            <a:pPr marL="829920" lvl="1" indent="-457200">
              <a:lnSpc>
                <a:spcPts val="4833"/>
              </a:lnSpc>
              <a:buFont typeface="Wingdings" panose="05000000000000000000" pitchFamily="2" charset="2"/>
              <a:buChar char="v"/>
            </a:pPr>
            <a:r>
              <a:rPr lang="en-US" sz="3452" dirty="0">
                <a:solidFill>
                  <a:srgbClr val="FFFFFF"/>
                </a:solidFill>
                <a:latin typeface="Canva Sans Bold Italics"/>
                <a:ea typeface="Canva Sans Bold Italics"/>
                <a:cs typeface="Canva Sans Bold Italics"/>
                <a:sym typeface="Canva Sans Bold Italics"/>
              </a:rPr>
              <a:t>Dashboard</a:t>
            </a:r>
          </a:p>
          <a:p>
            <a:pPr marL="829920" lvl="1" indent="-457200">
              <a:lnSpc>
                <a:spcPts val="4833"/>
              </a:lnSpc>
              <a:buFont typeface="Wingdings" panose="05000000000000000000" pitchFamily="2" charset="2"/>
              <a:buChar char="v"/>
            </a:pPr>
            <a:r>
              <a:rPr lang="en-US" sz="3452" dirty="0">
                <a:solidFill>
                  <a:srgbClr val="FFFFFF"/>
                </a:solidFill>
                <a:latin typeface="Canva Sans Bold Italics"/>
                <a:ea typeface="Canva Sans Bold Italics"/>
                <a:cs typeface="Canva Sans Bold Italics"/>
                <a:sym typeface="Canva Sans Bold Italics"/>
              </a:rPr>
              <a:t>Ad-Hoc, Primary Analysis &amp; Insights </a:t>
            </a:r>
          </a:p>
          <a:p>
            <a:pPr marL="829920" lvl="1" indent="-457200">
              <a:lnSpc>
                <a:spcPts val="4833"/>
              </a:lnSpc>
              <a:buFont typeface="Wingdings" panose="05000000000000000000" pitchFamily="2" charset="2"/>
              <a:buChar char="v"/>
            </a:pPr>
            <a:r>
              <a:rPr lang="en-US" sz="3452" dirty="0">
                <a:solidFill>
                  <a:srgbClr val="FFFFFF"/>
                </a:solidFill>
                <a:latin typeface="Canva Sans Bold Italics"/>
                <a:ea typeface="Canva Sans Bold Italics"/>
                <a:cs typeface="Canva Sans Bold Italics"/>
                <a:sym typeface="Canva Sans Bold Italics"/>
              </a:rPr>
              <a:t>Secondary Analysis / Suggestions</a:t>
            </a:r>
          </a:p>
          <a:p>
            <a:pPr marL="829920" lvl="1" indent="-457200">
              <a:lnSpc>
                <a:spcPts val="4833"/>
              </a:lnSpc>
              <a:buFont typeface="Wingdings" panose="05000000000000000000" pitchFamily="2" charset="2"/>
              <a:buChar char="v"/>
            </a:pPr>
            <a:endParaRPr lang="en-US" sz="3452" dirty="0">
              <a:solidFill>
                <a:srgbClr val="FFFFFF"/>
              </a:solidFill>
              <a:latin typeface="Canva Sans Bold Italics"/>
              <a:ea typeface="Canva Sans Bold Italics"/>
              <a:cs typeface="Canva Sans Bold Italics"/>
              <a:sym typeface="Canva Sans Bold Italics"/>
            </a:endParaRPr>
          </a:p>
        </p:txBody>
      </p:sp>
      <p:pic>
        <p:nvPicPr>
          <p:cNvPr id="12" name="Picture 11">
            <a:extLst>
              <a:ext uri="{FF2B5EF4-FFF2-40B4-BE49-F238E27FC236}">
                <a16:creationId xmlns:a16="http://schemas.microsoft.com/office/drawing/2014/main" id="{771BFC06-F99C-60C3-D253-4607BB305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434" y="375342"/>
            <a:ext cx="778901" cy="778901"/>
          </a:xfrm>
          <a:prstGeom prst="rect">
            <a:avLst/>
          </a:prstGeom>
        </p:spPr>
      </p:pic>
      <p:pic>
        <p:nvPicPr>
          <p:cNvPr id="13" name="Picture 12">
            <a:extLst>
              <a:ext uri="{FF2B5EF4-FFF2-40B4-BE49-F238E27FC236}">
                <a16:creationId xmlns:a16="http://schemas.microsoft.com/office/drawing/2014/main" id="{EF73B048-883F-5D20-4569-9FC24587F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770" y="375342"/>
            <a:ext cx="778901" cy="778901"/>
          </a:xfrm>
          <a:prstGeom prst="rect">
            <a:avLst/>
          </a:prstGeom>
        </p:spPr>
      </p:pic>
    </p:spTree>
    <p:extLst>
      <p:ext uri="{BB962C8B-B14F-4D97-AF65-F5344CB8AC3E}">
        <p14:creationId xmlns:p14="http://schemas.microsoft.com/office/powerpoint/2010/main" val="335839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8EB9-60DE-CEA4-0B41-DE7CD1A7FA0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B2DE4BA-CE1D-6BE0-CC66-8C2CB716F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4A2DBA82-C21F-18E9-9663-F2FFFAE97100}"/>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0C461CD3-E9DB-5E73-BFC2-D0CADE67339A}"/>
              </a:ext>
            </a:extLst>
          </p:cNvPr>
          <p:cNvSpPr txBox="1"/>
          <p:nvPr/>
        </p:nvSpPr>
        <p:spPr>
          <a:xfrm>
            <a:off x="-56323" y="1065177"/>
            <a:ext cx="12103510" cy="369332"/>
          </a:xfrm>
          <a:prstGeom prst="rect">
            <a:avLst/>
          </a:prstGeom>
          <a:noFill/>
        </p:spPr>
        <p:txBody>
          <a:bodyPr wrap="square" rtlCol="0">
            <a:spAutoFit/>
          </a:bodyPr>
          <a:lstStyle/>
          <a:p>
            <a:r>
              <a:rPr lang="en-US" b="1" dirty="0">
                <a:solidFill>
                  <a:schemeClr val="accent2"/>
                </a:solidFill>
              </a:rPr>
              <a:t>      Q4) For each city, Identify the month with the highest total trip and the month with the lowest total trips.</a:t>
            </a:r>
            <a:endParaRPr lang="en-IN" b="1" dirty="0">
              <a:solidFill>
                <a:schemeClr val="accent2"/>
              </a:solidFill>
            </a:endParaRPr>
          </a:p>
        </p:txBody>
      </p:sp>
      <p:sp>
        <p:nvSpPr>
          <p:cNvPr id="14" name="TextBox 13">
            <a:extLst>
              <a:ext uri="{FF2B5EF4-FFF2-40B4-BE49-F238E27FC236}">
                <a16:creationId xmlns:a16="http://schemas.microsoft.com/office/drawing/2014/main" id="{DD94D00E-0CE2-840C-FA07-9BC383F841E6}"/>
              </a:ext>
            </a:extLst>
          </p:cNvPr>
          <p:cNvSpPr txBox="1"/>
          <p:nvPr/>
        </p:nvSpPr>
        <p:spPr>
          <a:xfrm>
            <a:off x="290050" y="4970037"/>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F1CF762B-3E63-0EF2-082F-7E3A63FCC98F}"/>
              </a:ext>
            </a:extLst>
          </p:cNvPr>
          <p:cNvSpPr txBox="1"/>
          <p:nvPr/>
        </p:nvSpPr>
        <p:spPr>
          <a:xfrm>
            <a:off x="1204453" y="5370147"/>
            <a:ext cx="106974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Peak Months: February, April, and May.</a:t>
            </a:r>
          </a:p>
          <a:p>
            <a:pPr marL="285750" indent="-285750">
              <a:buFont typeface="Arial" panose="020B0604020202020204" pitchFamily="34" charset="0"/>
              <a:buChar char="•"/>
            </a:pPr>
            <a:r>
              <a:rPr lang="en-US" dirty="0">
                <a:solidFill>
                  <a:schemeClr val="bg1"/>
                </a:solidFill>
              </a:rPr>
              <a:t>Highest Total Trips: Most cities recorded their highest trips during these months, except Coimbatore (March).</a:t>
            </a:r>
          </a:p>
          <a:p>
            <a:pPr marL="285750" indent="-285750">
              <a:buFont typeface="Arial" panose="020B0604020202020204" pitchFamily="34" charset="0"/>
              <a:buChar char="•"/>
            </a:pPr>
            <a:r>
              <a:rPr lang="en-US" dirty="0">
                <a:solidFill>
                  <a:schemeClr val="bg1"/>
                </a:solidFill>
              </a:rPr>
              <a:t>Lowest Total Trips: January and June for most cities, excluding Chandigarh(April) and Lucknow(May).</a:t>
            </a:r>
          </a:p>
          <a:p>
            <a:pPr marL="285750" indent="-285750">
              <a:buFont typeface="Arial" panose="020B0604020202020204" pitchFamily="34" charset="0"/>
              <a:buChar char="•"/>
            </a:pPr>
            <a:endParaRPr lang="en-US" dirty="0">
              <a:solidFill>
                <a:schemeClr val="bg1"/>
              </a:solidFill>
            </a:endParaRPr>
          </a:p>
        </p:txBody>
      </p:sp>
      <p:pic>
        <p:nvPicPr>
          <p:cNvPr id="6" name="Picture 5">
            <a:extLst>
              <a:ext uri="{FF2B5EF4-FFF2-40B4-BE49-F238E27FC236}">
                <a16:creationId xmlns:a16="http://schemas.microsoft.com/office/drawing/2014/main" id="{18C5D75D-8E7D-481D-77CC-48392B92F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947" y="1906042"/>
            <a:ext cx="8562139" cy="3045915"/>
          </a:xfrm>
          <a:prstGeom prst="rect">
            <a:avLst/>
          </a:prstGeom>
        </p:spPr>
      </p:pic>
    </p:spTree>
    <p:extLst>
      <p:ext uri="{BB962C8B-B14F-4D97-AF65-F5344CB8AC3E}">
        <p14:creationId xmlns:p14="http://schemas.microsoft.com/office/powerpoint/2010/main" val="4108349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C7FFF-D17F-CF26-82BA-E252191003C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16C7AE4-9B3E-8590-BC8B-C61917656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DEFE61CC-42C3-E0F7-62B2-DE23AFCB384A}"/>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0328647D-7E21-030F-816E-041AB08FD9D0}"/>
              </a:ext>
            </a:extLst>
          </p:cNvPr>
          <p:cNvSpPr txBox="1"/>
          <p:nvPr/>
        </p:nvSpPr>
        <p:spPr>
          <a:xfrm>
            <a:off x="-56323" y="1065177"/>
            <a:ext cx="12103510" cy="646331"/>
          </a:xfrm>
          <a:prstGeom prst="rect">
            <a:avLst/>
          </a:prstGeom>
          <a:noFill/>
        </p:spPr>
        <p:txBody>
          <a:bodyPr wrap="square" rtlCol="0">
            <a:spAutoFit/>
          </a:bodyPr>
          <a:lstStyle/>
          <a:p>
            <a:r>
              <a:rPr lang="en-US" b="1" dirty="0">
                <a:solidFill>
                  <a:schemeClr val="accent2"/>
                </a:solidFill>
              </a:rPr>
              <a:t>      Q5) Compare the total trips taken on weekdays vs weekends for each city over the six-month period. Identify cities with a strong preference either for weekday or weekend trips to understand demand variations</a:t>
            </a:r>
            <a:endParaRPr lang="en-IN" b="1" dirty="0">
              <a:solidFill>
                <a:schemeClr val="accent2"/>
              </a:solidFill>
            </a:endParaRPr>
          </a:p>
        </p:txBody>
      </p:sp>
      <p:sp>
        <p:nvSpPr>
          <p:cNvPr id="14" name="TextBox 13">
            <a:extLst>
              <a:ext uri="{FF2B5EF4-FFF2-40B4-BE49-F238E27FC236}">
                <a16:creationId xmlns:a16="http://schemas.microsoft.com/office/drawing/2014/main" id="{972A8C9D-816E-3EC8-C01B-912E1854E0CF}"/>
              </a:ext>
            </a:extLst>
          </p:cNvPr>
          <p:cNvSpPr txBox="1"/>
          <p:nvPr/>
        </p:nvSpPr>
        <p:spPr>
          <a:xfrm>
            <a:off x="290050" y="4970037"/>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5B8A823F-BF5F-EE49-1917-DDD618490773}"/>
              </a:ext>
            </a:extLst>
          </p:cNvPr>
          <p:cNvSpPr txBox="1"/>
          <p:nvPr/>
        </p:nvSpPr>
        <p:spPr>
          <a:xfrm>
            <a:off x="1115962" y="5586457"/>
            <a:ext cx="1069749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most cities, weekdays were the preferred days for trips, except in Mysore, Jaipur, Indore, and Kochi.</a:t>
            </a:r>
          </a:p>
          <a:p>
            <a:pPr marL="285750" indent="-285750">
              <a:buFont typeface="Arial" panose="020B0604020202020204" pitchFamily="34" charset="0"/>
              <a:buChar char="•"/>
            </a:pPr>
            <a:r>
              <a:rPr lang="en-US" dirty="0">
                <a:solidFill>
                  <a:schemeClr val="bg1"/>
                </a:solidFill>
              </a:rPr>
              <a:t>Lucknow and Surat showed a strong preference for weekdays, while Jaipur and Kochi </a:t>
            </a:r>
            <a:r>
              <a:rPr lang="en-US" dirty="0" err="1">
                <a:solidFill>
                  <a:schemeClr val="bg1"/>
                </a:solidFill>
              </a:rPr>
              <a:t>favoured</a:t>
            </a:r>
            <a:r>
              <a:rPr lang="en-US" dirty="0">
                <a:solidFill>
                  <a:schemeClr val="bg1"/>
                </a:solidFill>
              </a:rPr>
              <a:t> weekends.</a:t>
            </a:r>
          </a:p>
          <a:p>
            <a:pPr marL="285750" indent="-285750">
              <a:buFont typeface="Arial" panose="020B0604020202020204" pitchFamily="34" charset="0"/>
              <a:buChar char="•"/>
            </a:pPr>
            <a:endParaRPr lang="en-US" dirty="0">
              <a:solidFill>
                <a:schemeClr val="bg1"/>
              </a:solidFill>
            </a:endParaRPr>
          </a:p>
        </p:txBody>
      </p:sp>
      <p:pic>
        <p:nvPicPr>
          <p:cNvPr id="7" name="Picture 6">
            <a:extLst>
              <a:ext uri="{FF2B5EF4-FFF2-40B4-BE49-F238E27FC236}">
                <a16:creationId xmlns:a16="http://schemas.microsoft.com/office/drawing/2014/main" id="{B4B33277-B675-808A-DD08-F95B46BF3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035" y="1984670"/>
            <a:ext cx="5491809" cy="2654553"/>
          </a:xfrm>
          <a:prstGeom prst="rect">
            <a:avLst/>
          </a:prstGeom>
        </p:spPr>
      </p:pic>
    </p:spTree>
    <p:extLst>
      <p:ext uri="{BB962C8B-B14F-4D97-AF65-F5344CB8AC3E}">
        <p14:creationId xmlns:p14="http://schemas.microsoft.com/office/powerpoint/2010/main" val="200690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8B336-C9E7-5FD5-DD7D-9FB8285677A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F3FA6DD-F230-1396-9009-AC1CD8651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CBA9B1D3-7BF2-47BE-B911-D7405360CDDF}"/>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2BCAFBD2-4EF6-FC85-D717-B0BF9F1C3BF9}"/>
              </a:ext>
            </a:extLst>
          </p:cNvPr>
          <p:cNvSpPr txBox="1"/>
          <p:nvPr/>
        </p:nvSpPr>
        <p:spPr>
          <a:xfrm>
            <a:off x="-56323" y="1065177"/>
            <a:ext cx="12103510" cy="923330"/>
          </a:xfrm>
          <a:prstGeom prst="rect">
            <a:avLst/>
          </a:prstGeom>
          <a:noFill/>
        </p:spPr>
        <p:txBody>
          <a:bodyPr wrap="square" rtlCol="0">
            <a:spAutoFit/>
          </a:bodyPr>
          <a:lstStyle/>
          <a:p>
            <a:r>
              <a:rPr lang="en-US" b="1" dirty="0">
                <a:solidFill>
                  <a:schemeClr val="accent2"/>
                </a:solidFill>
              </a:rPr>
              <a:t>      Q6) </a:t>
            </a:r>
            <a:r>
              <a:rPr lang="en-US" b="1" dirty="0" err="1">
                <a:solidFill>
                  <a:schemeClr val="accent2"/>
                </a:solidFill>
              </a:rPr>
              <a:t>Analyse</a:t>
            </a:r>
            <a:r>
              <a:rPr lang="en-US" b="1" dirty="0">
                <a:solidFill>
                  <a:schemeClr val="accent2"/>
                </a:solidFill>
              </a:rPr>
              <a:t> the frequency of trips taken by repeat passengers in each city (e.g. % of repeat passengers taking 2 trips, 3 trips, </a:t>
            </a:r>
            <a:r>
              <a:rPr lang="en-US" b="1" dirty="0" err="1">
                <a:solidFill>
                  <a:schemeClr val="accent2"/>
                </a:solidFill>
              </a:rPr>
              <a:t>etc</a:t>
            </a:r>
            <a:r>
              <a:rPr lang="en-US" b="1" dirty="0">
                <a:solidFill>
                  <a:schemeClr val="accent2"/>
                </a:solidFill>
              </a:rPr>
              <a:t>). Identify which cities contribute most to higher trip frequencies among repeat passengers, and examine if there are distinguishable patterns between tourism-focused and business-focused cities.</a:t>
            </a:r>
            <a:endParaRPr lang="en-IN" b="1" dirty="0">
              <a:solidFill>
                <a:schemeClr val="accent2"/>
              </a:solidFill>
            </a:endParaRPr>
          </a:p>
        </p:txBody>
      </p:sp>
      <p:sp>
        <p:nvSpPr>
          <p:cNvPr id="14" name="TextBox 13">
            <a:extLst>
              <a:ext uri="{FF2B5EF4-FFF2-40B4-BE49-F238E27FC236}">
                <a16:creationId xmlns:a16="http://schemas.microsoft.com/office/drawing/2014/main" id="{61D9869D-01E5-97FC-C822-14A0783F48DB}"/>
              </a:ext>
            </a:extLst>
          </p:cNvPr>
          <p:cNvSpPr txBox="1"/>
          <p:nvPr/>
        </p:nvSpPr>
        <p:spPr>
          <a:xfrm>
            <a:off x="299883" y="4669439"/>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D0FB33D9-479F-70FB-D8CF-C39ABE85B9F5}"/>
              </a:ext>
            </a:extLst>
          </p:cNvPr>
          <p:cNvSpPr txBox="1"/>
          <p:nvPr/>
        </p:nvSpPr>
        <p:spPr>
          <a:xfrm>
            <a:off x="1184789" y="5139152"/>
            <a:ext cx="1069749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Tourism-Based Cities: Jaipur, Kochi, Mysore, and Visakhapatnam saw higher 2 and 3-trip counts, with a decline as trip counts increased.</a:t>
            </a:r>
          </a:p>
          <a:p>
            <a:pPr marL="285750" indent="-285750">
              <a:buFont typeface="Arial" panose="020B0604020202020204" pitchFamily="34" charset="0"/>
              <a:buChar char="•"/>
            </a:pPr>
            <a:r>
              <a:rPr lang="en-US" dirty="0">
                <a:solidFill>
                  <a:schemeClr val="bg1"/>
                </a:solidFill>
              </a:rPr>
              <a:t>Business-Based Cities: Trip percentages increased with higher trip counts.</a:t>
            </a:r>
          </a:p>
          <a:p>
            <a:pPr marL="285750" indent="-285750">
              <a:buFont typeface="Arial" panose="020B0604020202020204" pitchFamily="34" charset="0"/>
              <a:buChar char="•"/>
            </a:pPr>
            <a:r>
              <a:rPr lang="en-US" dirty="0">
                <a:solidFill>
                  <a:schemeClr val="bg1"/>
                </a:solidFill>
              </a:rPr>
              <a:t>Repeat Passenger Contribution: Lucknow, Vadodara, Surat, Coimbatore, and Chandigarh contributed most to higher trip frequencies among repeat passengers.</a:t>
            </a:r>
          </a:p>
        </p:txBody>
      </p:sp>
      <p:pic>
        <p:nvPicPr>
          <p:cNvPr id="6" name="Picture 5">
            <a:extLst>
              <a:ext uri="{FF2B5EF4-FFF2-40B4-BE49-F238E27FC236}">
                <a16:creationId xmlns:a16="http://schemas.microsoft.com/office/drawing/2014/main" id="{E0BE9EC1-518B-8C88-9D15-623D215AB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969" y="2116148"/>
            <a:ext cx="6154010" cy="2532773"/>
          </a:xfrm>
          <a:prstGeom prst="rect">
            <a:avLst/>
          </a:prstGeom>
        </p:spPr>
      </p:pic>
    </p:spTree>
    <p:extLst>
      <p:ext uri="{BB962C8B-B14F-4D97-AF65-F5344CB8AC3E}">
        <p14:creationId xmlns:p14="http://schemas.microsoft.com/office/powerpoint/2010/main" val="305339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2EAED-C6B2-D2D0-82CD-2FDECD91DFE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D39F8E-589B-4A81-D372-640F9AE88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FF503A81-74C7-D32F-874A-87F920193EEE}"/>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A4CA3DFB-13D8-44AF-3E82-AF7F1F792C4F}"/>
              </a:ext>
            </a:extLst>
          </p:cNvPr>
          <p:cNvSpPr txBox="1"/>
          <p:nvPr/>
        </p:nvSpPr>
        <p:spPr>
          <a:xfrm>
            <a:off x="-56323" y="1065177"/>
            <a:ext cx="12103510" cy="923330"/>
          </a:xfrm>
          <a:prstGeom prst="rect">
            <a:avLst/>
          </a:prstGeom>
          <a:noFill/>
        </p:spPr>
        <p:txBody>
          <a:bodyPr wrap="square" rtlCol="0">
            <a:spAutoFit/>
          </a:bodyPr>
          <a:lstStyle/>
          <a:p>
            <a:r>
              <a:rPr lang="en-US" b="1" dirty="0">
                <a:solidFill>
                  <a:schemeClr val="accent2"/>
                </a:solidFill>
              </a:rPr>
              <a:t>      Q7) For each city, evaluate monthly performance against targets for total trips, new passengers,  and average passenger ratings. Determine if each metric met, exceeded or missed the target and calculate the percentage difference. Identify any consistent patterns in target achievement, particularly across tourism vs business-focused cities</a:t>
            </a:r>
            <a:endParaRPr lang="en-IN" b="1" dirty="0">
              <a:solidFill>
                <a:schemeClr val="accent2"/>
              </a:solidFill>
            </a:endParaRPr>
          </a:p>
        </p:txBody>
      </p:sp>
      <p:pic>
        <p:nvPicPr>
          <p:cNvPr id="7" name="Picture 6">
            <a:extLst>
              <a:ext uri="{FF2B5EF4-FFF2-40B4-BE49-F238E27FC236}">
                <a16:creationId xmlns:a16="http://schemas.microsoft.com/office/drawing/2014/main" id="{32533874-39A7-6384-7347-974712E5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173" y="2116148"/>
            <a:ext cx="5106113" cy="2295845"/>
          </a:xfrm>
          <a:prstGeom prst="rect">
            <a:avLst/>
          </a:prstGeom>
        </p:spPr>
      </p:pic>
      <p:pic>
        <p:nvPicPr>
          <p:cNvPr id="9" name="Picture 8">
            <a:extLst>
              <a:ext uri="{FF2B5EF4-FFF2-40B4-BE49-F238E27FC236}">
                <a16:creationId xmlns:a16="http://schemas.microsoft.com/office/drawing/2014/main" id="{48DE3BD3-8786-715A-3C0F-EAB6AA27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077" y="2116149"/>
            <a:ext cx="5525271" cy="2295845"/>
          </a:xfrm>
          <a:prstGeom prst="rect">
            <a:avLst/>
          </a:prstGeom>
        </p:spPr>
      </p:pic>
      <p:sp>
        <p:nvSpPr>
          <p:cNvPr id="10" name="TextBox 9">
            <a:extLst>
              <a:ext uri="{FF2B5EF4-FFF2-40B4-BE49-F238E27FC236}">
                <a16:creationId xmlns:a16="http://schemas.microsoft.com/office/drawing/2014/main" id="{F9D33247-4AFE-6449-6BD4-3FE098E3177E}"/>
              </a:ext>
            </a:extLst>
          </p:cNvPr>
          <p:cNvSpPr txBox="1"/>
          <p:nvPr/>
        </p:nvSpPr>
        <p:spPr>
          <a:xfrm>
            <a:off x="290051" y="4648088"/>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1" name="TextBox 10">
            <a:extLst>
              <a:ext uri="{FF2B5EF4-FFF2-40B4-BE49-F238E27FC236}">
                <a16:creationId xmlns:a16="http://schemas.microsoft.com/office/drawing/2014/main" id="{1F69EB7E-AFCF-BFD1-34F2-F125D2F479A0}"/>
              </a:ext>
            </a:extLst>
          </p:cNvPr>
          <p:cNvSpPr txBox="1"/>
          <p:nvPr/>
        </p:nvSpPr>
        <p:spPr>
          <a:xfrm>
            <a:off x="1184789" y="5048198"/>
            <a:ext cx="10697497"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Visakhapatnam: Failed to meet all targets and requires immediate attention.</a:t>
            </a:r>
          </a:p>
          <a:p>
            <a:pPr marL="285750" indent="-285750">
              <a:buFont typeface="Arial" panose="020B0604020202020204" pitchFamily="34" charset="0"/>
              <a:buChar char="•"/>
            </a:pPr>
            <a:r>
              <a:rPr lang="en-US" dirty="0">
                <a:solidFill>
                  <a:schemeClr val="bg1"/>
                </a:solidFill>
              </a:rPr>
              <a:t>Tourism Cities: Met passenger rating targets but struggled with total trips; business cities exceeded new passenger targets but faced challenges with ratings and total trips.</a:t>
            </a:r>
          </a:p>
          <a:p>
            <a:pPr marL="285750" indent="-285750">
              <a:buFont typeface="Arial" panose="020B0604020202020204" pitchFamily="34" charset="0"/>
              <a:buChar char="•"/>
            </a:pPr>
            <a:r>
              <a:rPr lang="en-US" dirty="0">
                <a:solidFill>
                  <a:schemeClr val="bg1"/>
                </a:solidFill>
              </a:rPr>
              <a:t>Target Performance: Only Mysore, Jaipur, and Kochi met passenger ratings, while Coimbatore, Jaipur, Kochi, and Mysore met total trip targets; Coimbatore, Indore, Lucknow, Surat, and Vadodara exceeded new passenger targets.</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316650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DC8A-DDCC-3907-9C94-60E8BB4AE83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CB98BE-1D31-DA6F-4AD9-837519297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D93BB5A2-3C99-35F8-BA08-A175C9CCF8DE}"/>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7A1D00CE-F754-D6BF-7D0B-D88FC8210E35}"/>
              </a:ext>
            </a:extLst>
          </p:cNvPr>
          <p:cNvSpPr txBox="1"/>
          <p:nvPr/>
        </p:nvSpPr>
        <p:spPr>
          <a:xfrm>
            <a:off x="-56323" y="1065177"/>
            <a:ext cx="12103510" cy="646331"/>
          </a:xfrm>
          <a:prstGeom prst="rect">
            <a:avLst/>
          </a:prstGeom>
          <a:noFill/>
        </p:spPr>
        <p:txBody>
          <a:bodyPr wrap="square" rtlCol="0">
            <a:spAutoFit/>
          </a:bodyPr>
          <a:lstStyle/>
          <a:p>
            <a:r>
              <a:rPr lang="en-US" b="1" dirty="0">
                <a:solidFill>
                  <a:schemeClr val="accent2"/>
                </a:solidFill>
              </a:rPr>
              <a:t>      Q8) (a)- </a:t>
            </a:r>
            <a:r>
              <a:rPr lang="en-US" b="1" dirty="0" err="1">
                <a:solidFill>
                  <a:schemeClr val="accent2"/>
                </a:solidFill>
              </a:rPr>
              <a:t>Analyse</a:t>
            </a:r>
            <a:r>
              <a:rPr lang="en-US" b="1" dirty="0">
                <a:solidFill>
                  <a:schemeClr val="accent2"/>
                </a:solidFill>
              </a:rPr>
              <a:t> the repeat passenger rate(RPR%) for each city across the six-month period. Identify the top 2 and bottom 2 cities based on their RPR% to determine which location has the strongest and weakest rates.</a:t>
            </a:r>
            <a:endParaRPr lang="en-IN" b="1" dirty="0">
              <a:solidFill>
                <a:schemeClr val="accent2"/>
              </a:solidFill>
            </a:endParaRPr>
          </a:p>
        </p:txBody>
      </p:sp>
      <p:sp>
        <p:nvSpPr>
          <p:cNvPr id="10" name="TextBox 9">
            <a:extLst>
              <a:ext uri="{FF2B5EF4-FFF2-40B4-BE49-F238E27FC236}">
                <a16:creationId xmlns:a16="http://schemas.microsoft.com/office/drawing/2014/main" id="{1B45F721-5E0B-E62D-FAA2-B69CD63C2864}"/>
              </a:ext>
            </a:extLst>
          </p:cNvPr>
          <p:cNvSpPr txBox="1"/>
          <p:nvPr/>
        </p:nvSpPr>
        <p:spPr>
          <a:xfrm>
            <a:off x="280219" y="4678864"/>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1" name="TextBox 10">
            <a:extLst>
              <a:ext uri="{FF2B5EF4-FFF2-40B4-BE49-F238E27FC236}">
                <a16:creationId xmlns:a16="http://schemas.microsoft.com/office/drawing/2014/main" id="{B73DA3DE-256E-CA8A-51C1-19862A87080A}"/>
              </a:ext>
            </a:extLst>
          </p:cNvPr>
          <p:cNvSpPr txBox="1"/>
          <p:nvPr/>
        </p:nvSpPr>
        <p:spPr>
          <a:xfrm>
            <a:off x="1155293" y="5306767"/>
            <a:ext cx="106974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Surat had the highest RPR% at </a:t>
            </a:r>
            <a:r>
              <a:rPr lang="en-US" dirty="0">
                <a:solidFill>
                  <a:srgbClr val="00B0F0"/>
                </a:solidFill>
              </a:rPr>
              <a:t>42.63%</a:t>
            </a:r>
            <a:r>
              <a:rPr lang="en-US" dirty="0">
                <a:solidFill>
                  <a:schemeClr val="bg1"/>
                </a:solidFill>
              </a:rPr>
              <a:t>, followed by Lucknow at </a:t>
            </a:r>
            <a:r>
              <a:rPr lang="en-US" dirty="0">
                <a:solidFill>
                  <a:srgbClr val="00B0F0"/>
                </a:solidFill>
              </a:rPr>
              <a:t>37.12%</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Mysore had the lowest at </a:t>
            </a:r>
            <a:r>
              <a:rPr lang="en-US" dirty="0">
                <a:solidFill>
                  <a:srgbClr val="FF0000"/>
                </a:solidFill>
              </a:rPr>
              <a:t>11.23%</a:t>
            </a:r>
            <a:r>
              <a:rPr lang="en-US" dirty="0">
                <a:solidFill>
                  <a:schemeClr val="bg1"/>
                </a:solidFill>
              </a:rPr>
              <a:t>, with Jaipur coming in second at </a:t>
            </a:r>
            <a:r>
              <a:rPr lang="en-US" dirty="0">
                <a:solidFill>
                  <a:srgbClr val="FF0000"/>
                </a:solidFill>
              </a:rPr>
              <a:t>17.43%</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p:txBody>
      </p:sp>
      <p:pic>
        <p:nvPicPr>
          <p:cNvPr id="6" name="Picture 5">
            <a:extLst>
              <a:ext uri="{FF2B5EF4-FFF2-40B4-BE49-F238E27FC236}">
                <a16:creationId xmlns:a16="http://schemas.microsoft.com/office/drawing/2014/main" id="{16C8F902-FFBF-CBFF-61D4-65C503B8A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548" y="1817434"/>
            <a:ext cx="5572903" cy="2705405"/>
          </a:xfrm>
          <a:prstGeom prst="rect">
            <a:avLst/>
          </a:prstGeom>
        </p:spPr>
      </p:pic>
    </p:spTree>
    <p:extLst>
      <p:ext uri="{BB962C8B-B14F-4D97-AF65-F5344CB8AC3E}">
        <p14:creationId xmlns:p14="http://schemas.microsoft.com/office/powerpoint/2010/main" val="337739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44715-5E0B-634D-5A6D-A98BDB67744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AD5AAEF-CB5A-06D3-8AC4-4B402090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94FE0F54-F954-8234-D182-4848E100824A}"/>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Primary Analysis</a:t>
            </a:r>
          </a:p>
        </p:txBody>
      </p:sp>
      <p:sp>
        <p:nvSpPr>
          <p:cNvPr id="2" name="TextBox 1">
            <a:extLst>
              <a:ext uri="{FF2B5EF4-FFF2-40B4-BE49-F238E27FC236}">
                <a16:creationId xmlns:a16="http://schemas.microsoft.com/office/drawing/2014/main" id="{22D53C01-AC82-C60A-D3E0-3471C39A4397}"/>
              </a:ext>
            </a:extLst>
          </p:cNvPr>
          <p:cNvSpPr txBox="1"/>
          <p:nvPr/>
        </p:nvSpPr>
        <p:spPr>
          <a:xfrm>
            <a:off x="-56323" y="1065177"/>
            <a:ext cx="12103510" cy="646331"/>
          </a:xfrm>
          <a:prstGeom prst="rect">
            <a:avLst/>
          </a:prstGeom>
          <a:noFill/>
        </p:spPr>
        <p:txBody>
          <a:bodyPr wrap="square" rtlCol="0">
            <a:spAutoFit/>
          </a:bodyPr>
          <a:lstStyle/>
          <a:p>
            <a:r>
              <a:rPr lang="en-US" b="1" dirty="0">
                <a:solidFill>
                  <a:schemeClr val="accent2"/>
                </a:solidFill>
              </a:rPr>
              <a:t>      Q8) (b)- Similarly, </a:t>
            </a:r>
            <a:r>
              <a:rPr lang="en-US" b="1" dirty="0" err="1">
                <a:solidFill>
                  <a:schemeClr val="accent2"/>
                </a:solidFill>
              </a:rPr>
              <a:t>analyse</a:t>
            </a:r>
            <a:r>
              <a:rPr lang="en-US" b="1" dirty="0">
                <a:solidFill>
                  <a:schemeClr val="accent2"/>
                </a:solidFill>
              </a:rPr>
              <a:t> the RPR% by month across all cities and identify the months with the highest and lowest repeat passengers </a:t>
            </a:r>
            <a:r>
              <a:rPr lang="en-US" b="1" dirty="0" err="1">
                <a:solidFill>
                  <a:schemeClr val="accent2"/>
                </a:solidFill>
              </a:rPr>
              <a:t>rates.This</a:t>
            </a:r>
            <a:r>
              <a:rPr lang="en-US" b="1" dirty="0">
                <a:solidFill>
                  <a:schemeClr val="accent2"/>
                </a:solidFill>
              </a:rPr>
              <a:t> will help to pinpoint any seasonal patterns or months with higher repeat passenger loyalty.</a:t>
            </a:r>
            <a:endParaRPr lang="en-IN" b="1" dirty="0">
              <a:solidFill>
                <a:schemeClr val="accent2"/>
              </a:solidFill>
            </a:endParaRPr>
          </a:p>
        </p:txBody>
      </p:sp>
      <p:sp>
        <p:nvSpPr>
          <p:cNvPr id="10" name="TextBox 9">
            <a:extLst>
              <a:ext uri="{FF2B5EF4-FFF2-40B4-BE49-F238E27FC236}">
                <a16:creationId xmlns:a16="http://schemas.microsoft.com/office/drawing/2014/main" id="{594ADEAD-C838-35EC-EB34-DCF802214A85}"/>
              </a:ext>
            </a:extLst>
          </p:cNvPr>
          <p:cNvSpPr txBox="1"/>
          <p:nvPr/>
        </p:nvSpPr>
        <p:spPr>
          <a:xfrm>
            <a:off x="280219" y="4678864"/>
            <a:ext cx="1312608" cy="400110"/>
          </a:xfrm>
          <a:prstGeom prst="rect">
            <a:avLst/>
          </a:prstGeom>
          <a:noFill/>
        </p:spPr>
        <p:txBody>
          <a:bodyPr wrap="square" rtlCol="0">
            <a:spAutoFit/>
          </a:bodyPr>
          <a:lstStyle/>
          <a:p>
            <a:r>
              <a:rPr lang="en-US" sz="2000" b="1" dirty="0">
                <a:solidFill>
                  <a:schemeClr val="accent6">
                    <a:lumMod val="40000"/>
                    <a:lumOff val="60000"/>
                  </a:schemeClr>
                </a:solidFill>
              </a:rPr>
              <a:t>Insights: </a:t>
            </a:r>
            <a:endParaRPr lang="en-IN" sz="2000" b="1" dirty="0">
              <a:solidFill>
                <a:schemeClr val="accent6">
                  <a:lumMod val="40000"/>
                  <a:lumOff val="60000"/>
                </a:schemeClr>
              </a:solidFill>
            </a:endParaRPr>
          </a:p>
        </p:txBody>
      </p:sp>
      <p:sp>
        <p:nvSpPr>
          <p:cNvPr id="11" name="TextBox 10">
            <a:extLst>
              <a:ext uri="{FF2B5EF4-FFF2-40B4-BE49-F238E27FC236}">
                <a16:creationId xmlns:a16="http://schemas.microsoft.com/office/drawing/2014/main" id="{80AE2743-2E71-8F90-9605-6896CEEC6D60}"/>
              </a:ext>
            </a:extLst>
          </p:cNvPr>
          <p:cNvSpPr txBox="1"/>
          <p:nvPr/>
        </p:nvSpPr>
        <p:spPr>
          <a:xfrm>
            <a:off x="1155293" y="5306767"/>
            <a:ext cx="106974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May had the highest RPR% at </a:t>
            </a:r>
            <a:r>
              <a:rPr lang="en-US" dirty="0">
                <a:solidFill>
                  <a:srgbClr val="00B0F0"/>
                </a:solidFill>
              </a:rPr>
              <a:t>33.47%</a:t>
            </a:r>
            <a:r>
              <a:rPr lang="en-US" dirty="0">
                <a:solidFill>
                  <a:schemeClr val="bg1"/>
                </a:solidFill>
              </a:rPr>
              <a:t>, followed by June at </a:t>
            </a:r>
            <a:r>
              <a:rPr lang="en-US" dirty="0">
                <a:solidFill>
                  <a:srgbClr val="00B0F0"/>
                </a:solidFill>
              </a:rPr>
              <a:t>29.76%</a:t>
            </a:r>
            <a:r>
              <a:rPr lang="en-US"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January had the lowest at </a:t>
            </a:r>
            <a:r>
              <a:rPr lang="en-US" dirty="0">
                <a:solidFill>
                  <a:srgbClr val="FF0000"/>
                </a:solidFill>
              </a:rPr>
              <a:t>18.68%</a:t>
            </a:r>
            <a:r>
              <a:rPr lang="en-US" dirty="0">
                <a:solidFill>
                  <a:schemeClr val="bg1"/>
                </a:solidFill>
              </a:rPr>
              <a:t>, with February close behind at </a:t>
            </a:r>
            <a:r>
              <a:rPr lang="en-US" dirty="0">
                <a:solidFill>
                  <a:srgbClr val="FF0000"/>
                </a:solidFill>
              </a:rPr>
              <a:t>20.83%</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p:txBody>
      </p:sp>
      <p:pic>
        <p:nvPicPr>
          <p:cNvPr id="7" name="Picture 6">
            <a:extLst>
              <a:ext uri="{FF2B5EF4-FFF2-40B4-BE49-F238E27FC236}">
                <a16:creationId xmlns:a16="http://schemas.microsoft.com/office/drawing/2014/main" id="{683BC6FA-836C-BFDB-4C63-645401255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683" y="1902323"/>
            <a:ext cx="5674952" cy="2743908"/>
          </a:xfrm>
          <a:prstGeom prst="rect">
            <a:avLst/>
          </a:prstGeom>
        </p:spPr>
      </p:pic>
    </p:spTree>
    <p:extLst>
      <p:ext uri="{BB962C8B-B14F-4D97-AF65-F5344CB8AC3E}">
        <p14:creationId xmlns:p14="http://schemas.microsoft.com/office/powerpoint/2010/main" val="848423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F0175-1A68-B11E-0660-C8A7007A878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E42CCE-28D6-1BC8-D9BF-83AB11CB1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E4920A1E-C2A7-F3C2-0FA4-196613F26015}"/>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Secondary Analysis</a:t>
            </a:r>
          </a:p>
        </p:txBody>
      </p:sp>
      <p:sp>
        <p:nvSpPr>
          <p:cNvPr id="2" name="TextBox 1">
            <a:extLst>
              <a:ext uri="{FF2B5EF4-FFF2-40B4-BE49-F238E27FC236}">
                <a16:creationId xmlns:a16="http://schemas.microsoft.com/office/drawing/2014/main" id="{09F896D3-9173-60B3-EB2F-A9875CA29A8B}"/>
              </a:ext>
            </a:extLst>
          </p:cNvPr>
          <p:cNvSpPr txBox="1"/>
          <p:nvPr/>
        </p:nvSpPr>
        <p:spPr>
          <a:xfrm>
            <a:off x="0" y="1244117"/>
            <a:ext cx="12103510" cy="369332"/>
          </a:xfrm>
          <a:prstGeom prst="rect">
            <a:avLst/>
          </a:prstGeom>
          <a:noFill/>
        </p:spPr>
        <p:txBody>
          <a:bodyPr wrap="square" rtlCol="0">
            <a:spAutoFit/>
          </a:bodyPr>
          <a:lstStyle/>
          <a:p>
            <a:pPr algn="ctr"/>
            <a:r>
              <a:rPr lang="en-US" b="1" dirty="0">
                <a:solidFill>
                  <a:schemeClr val="accent2"/>
                </a:solidFill>
              </a:rPr>
              <a:t>      Q1) Factors Influencing Repeat Passenger Rates</a:t>
            </a:r>
            <a:endParaRPr lang="en-IN" b="1" dirty="0">
              <a:solidFill>
                <a:schemeClr val="accent2"/>
              </a:solidFill>
            </a:endParaRPr>
          </a:p>
        </p:txBody>
      </p:sp>
      <p:sp>
        <p:nvSpPr>
          <p:cNvPr id="4" name="TextBox 3">
            <a:extLst>
              <a:ext uri="{FF2B5EF4-FFF2-40B4-BE49-F238E27FC236}">
                <a16:creationId xmlns:a16="http://schemas.microsoft.com/office/drawing/2014/main" id="{83887A21-D6D8-2DEE-EE29-B4039CE5ED14}"/>
              </a:ext>
            </a:extLst>
          </p:cNvPr>
          <p:cNvSpPr txBox="1"/>
          <p:nvPr/>
        </p:nvSpPr>
        <p:spPr>
          <a:xfrm>
            <a:off x="1592826" y="2721444"/>
            <a:ext cx="9232489"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Good service, reliability, and competitive pricing tend to boost repeat usage, especially in price-sensitive cities.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Younger, tech-savvy populations and higher income levels often lead to higher repeat rates, while lower-income areas may have lower rates.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Cities with frequent commuters or fewer transportation options usually see higher repeat rates, while tourist-heavy cities or those with more competition might see lower rates.</a:t>
            </a:r>
          </a:p>
        </p:txBody>
      </p:sp>
    </p:spTree>
    <p:extLst>
      <p:ext uri="{BB962C8B-B14F-4D97-AF65-F5344CB8AC3E}">
        <p14:creationId xmlns:p14="http://schemas.microsoft.com/office/powerpoint/2010/main" val="449145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D7DC1-358C-8A40-8734-F7BD63D97A0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5A299F2-FFB8-1F5E-C2F6-084E5B69E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59D1FD89-9C12-A410-6460-E0C4BB4BEEB7}"/>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Secondary Analysis</a:t>
            </a:r>
          </a:p>
        </p:txBody>
      </p:sp>
      <p:sp>
        <p:nvSpPr>
          <p:cNvPr id="2" name="TextBox 1">
            <a:extLst>
              <a:ext uri="{FF2B5EF4-FFF2-40B4-BE49-F238E27FC236}">
                <a16:creationId xmlns:a16="http://schemas.microsoft.com/office/drawing/2014/main" id="{FD27E014-2105-B95C-72EF-81AC1FC84185}"/>
              </a:ext>
            </a:extLst>
          </p:cNvPr>
          <p:cNvSpPr txBox="1"/>
          <p:nvPr/>
        </p:nvSpPr>
        <p:spPr>
          <a:xfrm>
            <a:off x="0" y="1244117"/>
            <a:ext cx="12103510" cy="369332"/>
          </a:xfrm>
          <a:prstGeom prst="rect">
            <a:avLst/>
          </a:prstGeom>
          <a:noFill/>
        </p:spPr>
        <p:txBody>
          <a:bodyPr wrap="square" rtlCol="0">
            <a:spAutoFit/>
          </a:bodyPr>
          <a:lstStyle/>
          <a:p>
            <a:pPr algn="ctr"/>
            <a:r>
              <a:rPr lang="en-US" b="1" dirty="0">
                <a:solidFill>
                  <a:schemeClr val="accent2"/>
                </a:solidFill>
              </a:rPr>
              <a:t>      Q2) Tourism Vs Business Demand Impact</a:t>
            </a:r>
            <a:endParaRPr lang="en-IN" b="1" dirty="0">
              <a:solidFill>
                <a:schemeClr val="accent2"/>
              </a:solidFill>
            </a:endParaRPr>
          </a:p>
        </p:txBody>
      </p:sp>
      <p:sp>
        <p:nvSpPr>
          <p:cNvPr id="4" name="TextBox 3">
            <a:extLst>
              <a:ext uri="{FF2B5EF4-FFF2-40B4-BE49-F238E27FC236}">
                <a16:creationId xmlns:a16="http://schemas.microsoft.com/office/drawing/2014/main" id="{13DE1C89-A676-02CB-24EF-0C5CA7A5DD96}"/>
              </a:ext>
            </a:extLst>
          </p:cNvPr>
          <p:cNvSpPr txBox="1"/>
          <p:nvPr/>
        </p:nvSpPr>
        <p:spPr>
          <a:xfrm>
            <a:off x="1573161" y="3034078"/>
            <a:ext cx="9232489"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Festivals and conferences boost demand, creating opportunities for targeted promotions to increase trip volume during these times.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Peak travel times, like holidays or winter months, lead to higher demand, especially in tourist cities. Tailoring marketing efforts can capture more riders.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By aligning marketing strategies with local events and tourist seasons, we can increase our brand visibility, attract more riders, and potentially see a boost in trip volume. Offering event-specific discounts, ride packages, or easy access to transportation during peak times can also enhance customer loyalty and capture a larger share of the market.</a:t>
            </a:r>
          </a:p>
        </p:txBody>
      </p:sp>
      <p:sp>
        <p:nvSpPr>
          <p:cNvPr id="8" name="TextBox 7">
            <a:extLst>
              <a:ext uri="{FF2B5EF4-FFF2-40B4-BE49-F238E27FC236}">
                <a16:creationId xmlns:a16="http://schemas.microsoft.com/office/drawing/2014/main" id="{40A0BF07-4F6A-D56C-5075-E5E7A3B66948}"/>
              </a:ext>
            </a:extLst>
          </p:cNvPr>
          <p:cNvSpPr txBox="1"/>
          <p:nvPr/>
        </p:nvSpPr>
        <p:spPr>
          <a:xfrm>
            <a:off x="629265" y="2659992"/>
            <a:ext cx="1474839" cy="369332"/>
          </a:xfrm>
          <a:prstGeom prst="rect">
            <a:avLst/>
          </a:prstGeom>
          <a:noFill/>
        </p:spPr>
        <p:txBody>
          <a:bodyPr wrap="square" rtlCol="0">
            <a:spAutoFit/>
          </a:bodyPr>
          <a:lstStyle/>
          <a:p>
            <a:r>
              <a:rPr lang="en-US" dirty="0">
                <a:solidFill>
                  <a:schemeClr val="accent6">
                    <a:lumMod val="40000"/>
                    <a:lumOff val="60000"/>
                  </a:schemeClr>
                </a:solidFill>
              </a:rPr>
              <a:t>  Suggestions:</a:t>
            </a:r>
          </a:p>
        </p:txBody>
      </p:sp>
    </p:spTree>
    <p:extLst>
      <p:ext uri="{BB962C8B-B14F-4D97-AF65-F5344CB8AC3E}">
        <p14:creationId xmlns:p14="http://schemas.microsoft.com/office/powerpoint/2010/main" val="3173268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2C5BD-22CE-03ED-9EAD-FA9616FAEB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9B3A4C-6D82-51E5-9375-FF14B9BF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98D7E78F-C553-9FFF-80B4-E953B84B83AE}"/>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Secondary Analysis</a:t>
            </a:r>
          </a:p>
        </p:txBody>
      </p:sp>
      <p:sp>
        <p:nvSpPr>
          <p:cNvPr id="2" name="TextBox 1">
            <a:extLst>
              <a:ext uri="{FF2B5EF4-FFF2-40B4-BE49-F238E27FC236}">
                <a16:creationId xmlns:a16="http://schemas.microsoft.com/office/drawing/2014/main" id="{2F52D125-F121-A980-D2D3-338C7E45ED38}"/>
              </a:ext>
            </a:extLst>
          </p:cNvPr>
          <p:cNvSpPr txBox="1"/>
          <p:nvPr/>
        </p:nvSpPr>
        <p:spPr>
          <a:xfrm>
            <a:off x="0" y="1244117"/>
            <a:ext cx="12103510" cy="369332"/>
          </a:xfrm>
          <a:prstGeom prst="rect">
            <a:avLst/>
          </a:prstGeom>
          <a:noFill/>
        </p:spPr>
        <p:txBody>
          <a:bodyPr wrap="square" rtlCol="0">
            <a:spAutoFit/>
          </a:bodyPr>
          <a:lstStyle/>
          <a:p>
            <a:pPr algn="ctr"/>
            <a:r>
              <a:rPr lang="en-US" b="1" dirty="0">
                <a:solidFill>
                  <a:schemeClr val="accent2"/>
                </a:solidFill>
              </a:rPr>
              <a:t>      Q3) Emerging Mobility Trends and </a:t>
            </a:r>
            <a:r>
              <a:rPr lang="en-US" b="1" dirty="0" err="1">
                <a:solidFill>
                  <a:schemeClr val="accent2"/>
                </a:solidFill>
              </a:rPr>
              <a:t>Goodcabs</a:t>
            </a:r>
            <a:r>
              <a:rPr lang="en-US" b="1" dirty="0">
                <a:solidFill>
                  <a:schemeClr val="accent2"/>
                </a:solidFill>
              </a:rPr>
              <a:t> Adaption </a:t>
            </a:r>
            <a:endParaRPr lang="en-IN" b="1" dirty="0">
              <a:solidFill>
                <a:schemeClr val="accent2"/>
              </a:solidFill>
            </a:endParaRPr>
          </a:p>
        </p:txBody>
      </p:sp>
      <p:sp>
        <p:nvSpPr>
          <p:cNvPr id="6" name="TextBox 5">
            <a:extLst>
              <a:ext uri="{FF2B5EF4-FFF2-40B4-BE49-F238E27FC236}">
                <a16:creationId xmlns:a16="http://schemas.microsoft.com/office/drawing/2014/main" id="{4616E561-C675-E82C-E9DE-46CDE3B471DD}"/>
              </a:ext>
            </a:extLst>
          </p:cNvPr>
          <p:cNvSpPr txBox="1"/>
          <p:nvPr/>
        </p:nvSpPr>
        <p:spPr>
          <a:xfrm>
            <a:off x="816077" y="4031157"/>
            <a:ext cx="11031794"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As more people care about the environment, EVs are becoming popular for their eco-friendly benefits and cost savings. Adding EVs to </a:t>
            </a:r>
            <a:r>
              <a:rPr lang="en-US" dirty="0" err="1">
                <a:solidFill>
                  <a:schemeClr val="bg1"/>
                </a:solidFill>
              </a:rPr>
              <a:t>Goodcabs</a:t>
            </a:r>
            <a:r>
              <a:rPr lang="en-US" dirty="0">
                <a:solidFill>
                  <a:schemeClr val="bg1"/>
                </a:solidFill>
              </a:rPr>
              <a:t>' fleet could attract more customers who value sustainability.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Using renewable energy, like solar power for charging EVs, would enhance </a:t>
            </a:r>
            <a:r>
              <a:rPr lang="en-US" dirty="0" err="1">
                <a:solidFill>
                  <a:schemeClr val="bg1"/>
                </a:solidFill>
              </a:rPr>
              <a:t>Goodcabs</a:t>
            </a:r>
            <a:r>
              <a:rPr lang="en-US" dirty="0">
                <a:solidFill>
                  <a:schemeClr val="bg1"/>
                </a:solidFill>
              </a:rPr>
              <a:t>' eco-friendly image and appeal to environmentally conscious riders.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By integrating EVs and green initiatives, </a:t>
            </a:r>
            <a:r>
              <a:rPr lang="en-US" dirty="0" err="1">
                <a:solidFill>
                  <a:schemeClr val="bg1"/>
                </a:solidFill>
              </a:rPr>
              <a:t>Goodcabs</a:t>
            </a:r>
            <a:r>
              <a:rPr lang="en-US" dirty="0">
                <a:solidFill>
                  <a:schemeClr val="bg1"/>
                </a:solidFill>
              </a:rPr>
              <a:t> can stand out in tier-2 cities, attracting customers who want to support eco-friendly businesses.</a:t>
            </a:r>
          </a:p>
          <a:p>
            <a:endParaRPr lang="en-US" dirty="0">
              <a:solidFill>
                <a:schemeClr val="bg1"/>
              </a:solidFill>
            </a:endParaRPr>
          </a:p>
        </p:txBody>
      </p:sp>
      <p:pic>
        <p:nvPicPr>
          <p:cNvPr id="9" name="Picture 8">
            <a:extLst>
              <a:ext uri="{FF2B5EF4-FFF2-40B4-BE49-F238E27FC236}">
                <a16:creationId xmlns:a16="http://schemas.microsoft.com/office/drawing/2014/main" id="{37433851-CC17-C70B-CA8A-008DCEEDE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83" y="1840692"/>
            <a:ext cx="8030696" cy="571580"/>
          </a:xfrm>
          <a:prstGeom prst="rect">
            <a:avLst/>
          </a:prstGeom>
        </p:spPr>
      </p:pic>
      <p:sp>
        <p:nvSpPr>
          <p:cNvPr id="10" name="TextBox 9">
            <a:extLst>
              <a:ext uri="{FF2B5EF4-FFF2-40B4-BE49-F238E27FC236}">
                <a16:creationId xmlns:a16="http://schemas.microsoft.com/office/drawing/2014/main" id="{16D488B2-B6DE-F605-9E02-53BEA037E0DD}"/>
              </a:ext>
            </a:extLst>
          </p:cNvPr>
          <p:cNvSpPr txBox="1"/>
          <p:nvPr/>
        </p:nvSpPr>
        <p:spPr>
          <a:xfrm>
            <a:off x="1061882" y="2540207"/>
            <a:ext cx="10785989" cy="338554"/>
          </a:xfrm>
          <a:prstGeom prst="rect">
            <a:avLst/>
          </a:prstGeom>
          <a:noFill/>
        </p:spPr>
        <p:txBody>
          <a:bodyPr wrap="square" rtlCol="0">
            <a:spAutoFit/>
          </a:bodyPr>
          <a:lstStyle/>
          <a:p>
            <a:r>
              <a:rPr lang="en-US" sz="1600" dirty="0">
                <a:solidFill>
                  <a:srgbClr val="FFC000"/>
                </a:solidFill>
              </a:rPr>
              <a:t>Benefits</a:t>
            </a:r>
            <a:r>
              <a:rPr lang="en-US" sz="1600" dirty="0">
                <a:solidFill>
                  <a:schemeClr val="bg1"/>
                </a:solidFill>
              </a:rPr>
              <a:t> -  Reduced GST on EVs(5%),  can claim 40% depreciation in the first year, reduced operational costs</a:t>
            </a:r>
          </a:p>
        </p:txBody>
      </p:sp>
      <p:sp>
        <p:nvSpPr>
          <p:cNvPr id="11" name="TextBox 10">
            <a:extLst>
              <a:ext uri="{FF2B5EF4-FFF2-40B4-BE49-F238E27FC236}">
                <a16:creationId xmlns:a16="http://schemas.microsoft.com/office/drawing/2014/main" id="{FF4635CB-68F1-FFDF-558E-AB749FD5D677}"/>
              </a:ext>
            </a:extLst>
          </p:cNvPr>
          <p:cNvSpPr txBox="1"/>
          <p:nvPr/>
        </p:nvSpPr>
        <p:spPr>
          <a:xfrm>
            <a:off x="324463" y="3508307"/>
            <a:ext cx="1474839" cy="369332"/>
          </a:xfrm>
          <a:prstGeom prst="rect">
            <a:avLst/>
          </a:prstGeom>
          <a:noFill/>
        </p:spPr>
        <p:txBody>
          <a:bodyPr wrap="square" rtlCol="0">
            <a:spAutoFit/>
          </a:bodyPr>
          <a:lstStyle/>
          <a:p>
            <a:r>
              <a:rPr lang="en-US" dirty="0">
                <a:solidFill>
                  <a:schemeClr val="accent6">
                    <a:lumMod val="40000"/>
                    <a:lumOff val="60000"/>
                  </a:schemeClr>
                </a:solidFill>
              </a:rPr>
              <a:t>  Suggestions:</a:t>
            </a:r>
          </a:p>
        </p:txBody>
      </p:sp>
      <p:sp>
        <p:nvSpPr>
          <p:cNvPr id="12" name="TextBox 11">
            <a:extLst>
              <a:ext uri="{FF2B5EF4-FFF2-40B4-BE49-F238E27FC236}">
                <a16:creationId xmlns:a16="http://schemas.microsoft.com/office/drawing/2014/main" id="{6777958F-6BD7-FCF1-134B-AD9BCEC47C0A}"/>
              </a:ext>
            </a:extLst>
          </p:cNvPr>
          <p:cNvSpPr txBox="1"/>
          <p:nvPr/>
        </p:nvSpPr>
        <p:spPr>
          <a:xfrm>
            <a:off x="9244979" y="1955617"/>
            <a:ext cx="2947021" cy="338554"/>
          </a:xfrm>
          <a:prstGeom prst="rect">
            <a:avLst/>
          </a:prstGeom>
          <a:noFill/>
        </p:spPr>
        <p:txBody>
          <a:bodyPr wrap="square" rtlCol="0">
            <a:spAutoFit/>
          </a:bodyPr>
          <a:lstStyle/>
          <a:p>
            <a:r>
              <a:rPr lang="en-US" sz="1600" dirty="0">
                <a:solidFill>
                  <a:schemeClr val="bg1"/>
                </a:solidFill>
              </a:rPr>
              <a:t>Source - The Financial Express</a:t>
            </a:r>
          </a:p>
        </p:txBody>
      </p:sp>
    </p:spTree>
    <p:extLst>
      <p:ext uri="{BB962C8B-B14F-4D97-AF65-F5344CB8AC3E}">
        <p14:creationId xmlns:p14="http://schemas.microsoft.com/office/powerpoint/2010/main" val="416021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014F3-FC63-37E7-0547-939E4678E1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15C7401-B001-BA34-8BA7-6C0B85AD0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2D9E26F9-3FC0-A439-2392-F54FAEAD344E}"/>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Secondary Analysis</a:t>
            </a:r>
          </a:p>
        </p:txBody>
      </p:sp>
      <p:sp>
        <p:nvSpPr>
          <p:cNvPr id="2" name="TextBox 1">
            <a:extLst>
              <a:ext uri="{FF2B5EF4-FFF2-40B4-BE49-F238E27FC236}">
                <a16:creationId xmlns:a16="http://schemas.microsoft.com/office/drawing/2014/main" id="{3A1B6B9D-8D03-4F6F-D173-4F3D46D209CE}"/>
              </a:ext>
            </a:extLst>
          </p:cNvPr>
          <p:cNvSpPr txBox="1"/>
          <p:nvPr/>
        </p:nvSpPr>
        <p:spPr>
          <a:xfrm>
            <a:off x="0" y="1244117"/>
            <a:ext cx="12103510" cy="369332"/>
          </a:xfrm>
          <a:prstGeom prst="rect">
            <a:avLst/>
          </a:prstGeom>
          <a:noFill/>
        </p:spPr>
        <p:txBody>
          <a:bodyPr wrap="square" rtlCol="0">
            <a:spAutoFit/>
          </a:bodyPr>
          <a:lstStyle/>
          <a:p>
            <a:pPr algn="ctr"/>
            <a:r>
              <a:rPr lang="en-US" b="1" dirty="0">
                <a:solidFill>
                  <a:schemeClr val="accent2"/>
                </a:solidFill>
              </a:rPr>
              <a:t>      Q4) Partnership Opportunities With Local Businesses</a:t>
            </a:r>
            <a:endParaRPr lang="en-IN" b="1" dirty="0">
              <a:solidFill>
                <a:schemeClr val="accent2"/>
              </a:solidFill>
            </a:endParaRPr>
          </a:p>
        </p:txBody>
      </p:sp>
      <p:sp>
        <p:nvSpPr>
          <p:cNvPr id="6" name="TextBox 5">
            <a:extLst>
              <a:ext uri="{FF2B5EF4-FFF2-40B4-BE49-F238E27FC236}">
                <a16:creationId xmlns:a16="http://schemas.microsoft.com/office/drawing/2014/main" id="{3B7F6B23-C5F9-0135-3211-CCA0F73CB5EE}"/>
              </a:ext>
            </a:extLst>
          </p:cNvPr>
          <p:cNvSpPr txBox="1"/>
          <p:nvPr/>
        </p:nvSpPr>
        <p:spPr>
          <a:xfrm>
            <a:off x="904567" y="3220062"/>
            <a:ext cx="11031794"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offering special ride packages or discounts for hotel guests or tourists visiting local events can increase trip volume and attract repeat passengers.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Collaborations with malls and event venues can attract more passengers, especially during peak times.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Partnerships with local businesses for loyalty programs can boost repeat customers and strengthen brand recognition.</a:t>
            </a:r>
          </a:p>
        </p:txBody>
      </p:sp>
      <p:sp>
        <p:nvSpPr>
          <p:cNvPr id="13" name="TextBox 12">
            <a:extLst>
              <a:ext uri="{FF2B5EF4-FFF2-40B4-BE49-F238E27FC236}">
                <a16:creationId xmlns:a16="http://schemas.microsoft.com/office/drawing/2014/main" id="{1DE320C3-5257-888A-1599-416FF578520B}"/>
              </a:ext>
            </a:extLst>
          </p:cNvPr>
          <p:cNvSpPr txBox="1"/>
          <p:nvPr/>
        </p:nvSpPr>
        <p:spPr>
          <a:xfrm>
            <a:off x="550605" y="2657585"/>
            <a:ext cx="1474839" cy="369332"/>
          </a:xfrm>
          <a:prstGeom prst="rect">
            <a:avLst/>
          </a:prstGeom>
          <a:noFill/>
        </p:spPr>
        <p:txBody>
          <a:bodyPr wrap="square" rtlCol="0">
            <a:spAutoFit/>
          </a:bodyPr>
          <a:lstStyle/>
          <a:p>
            <a:r>
              <a:rPr lang="en-US" dirty="0">
                <a:solidFill>
                  <a:schemeClr val="accent6">
                    <a:lumMod val="40000"/>
                    <a:lumOff val="60000"/>
                  </a:schemeClr>
                </a:solidFill>
              </a:rPr>
              <a:t>  Suggestions:</a:t>
            </a:r>
          </a:p>
        </p:txBody>
      </p:sp>
    </p:spTree>
    <p:extLst>
      <p:ext uri="{BB962C8B-B14F-4D97-AF65-F5344CB8AC3E}">
        <p14:creationId xmlns:p14="http://schemas.microsoft.com/office/powerpoint/2010/main" val="237866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84B36-9185-4E04-F95F-20283BEA3DE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313E114-F4E8-7332-B515-041CCC421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1EA6247E-5CAD-B87B-0182-25236B93B322}"/>
              </a:ext>
            </a:extLst>
          </p:cNvPr>
          <p:cNvSpPr txBox="1"/>
          <p:nvPr/>
        </p:nvSpPr>
        <p:spPr>
          <a:xfrm>
            <a:off x="595827" y="337984"/>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err="1">
                <a:solidFill>
                  <a:schemeClr val="accent6">
                    <a:lumMod val="40000"/>
                    <a:lumOff val="60000"/>
                  </a:schemeClr>
                </a:solidFill>
                <a:latin typeface="Algerian" panose="04020705040A02060702" pitchFamily="82" charset="0"/>
                <a:ea typeface="Alata"/>
                <a:cs typeface="Alata"/>
                <a:sym typeface="Alata"/>
              </a:rPr>
              <a:t>COMpany’s</a:t>
            </a:r>
            <a:r>
              <a:rPr lang="en-US" sz="5018" spc="326" dirty="0">
                <a:solidFill>
                  <a:schemeClr val="accent6">
                    <a:lumMod val="40000"/>
                    <a:lumOff val="60000"/>
                  </a:schemeClr>
                </a:solidFill>
                <a:latin typeface="Algerian" panose="04020705040A02060702" pitchFamily="82" charset="0"/>
                <a:ea typeface="Alata"/>
                <a:cs typeface="Alata"/>
                <a:sym typeface="Alata"/>
              </a:rPr>
              <a:t> Overview</a:t>
            </a:r>
          </a:p>
        </p:txBody>
      </p:sp>
      <p:sp>
        <p:nvSpPr>
          <p:cNvPr id="6" name="TextBox 5">
            <a:extLst>
              <a:ext uri="{FF2B5EF4-FFF2-40B4-BE49-F238E27FC236}">
                <a16:creationId xmlns:a16="http://schemas.microsoft.com/office/drawing/2014/main" id="{57A6CC22-208D-3EF7-C12A-8E3C2CE3314E}"/>
              </a:ext>
            </a:extLst>
          </p:cNvPr>
          <p:cNvSpPr txBox="1"/>
          <p:nvPr/>
        </p:nvSpPr>
        <p:spPr>
          <a:xfrm>
            <a:off x="1795362" y="1942541"/>
            <a:ext cx="8105721"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Established: Two years ago, </a:t>
            </a:r>
            <a:r>
              <a:rPr lang="en-US" dirty="0" err="1">
                <a:solidFill>
                  <a:schemeClr val="bg2"/>
                </a:solidFill>
              </a:rPr>
              <a:t>Goodcabs</a:t>
            </a:r>
            <a:r>
              <a:rPr lang="en-US" dirty="0">
                <a:solidFill>
                  <a:schemeClr val="bg2"/>
                </a:solidFill>
              </a:rPr>
              <a:t> is a cab service company operating in the Indian market.</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dirty="0">
                <a:solidFill>
                  <a:schemeClr val="bg2"/>
                </a:solidFill>
              </a:rPr>
              <a:t>Market Focus: Specializes in tier-2 cities across India, with operations in 10 cities.</a:t>
            </a:r>
          </a:p>
          <a:p>
            <a:endParaRPr lang="en-US" dirty="0">
              <a:solidFill>
                <a:schemeClr val="bg2"/>
              </a:solidFill>
            </a:endParaRPr>
          </a:p>
          <a:p>
            <a:pPr marL="285750" indent="-285750">
              <a:buFont typeface="Arial" panose="020B0604020202020204" pitchFamily="34" charset="0"/>
              <a:buChar char="•"/>
            </a:pPr>
            <a:r>
              <a:rPr lang="en-US" dirty="0">
                <a:solidFill>
                  <a:schemeClr val="bg2"/>
                </a:solidFill>
              </a:rPr>
              <a:t>Unique Commitment: Supports local drivers, enabling them to sustain a living in their hometowns.</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dirty="0">
                <a:solidFill>
                  <a:schemeClr val="bg2"/>
                </a:solidFill>
              </a:rPr>
              <a:t>Passenger Service: Ensures excellent service quality for passengers.</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dirty="0">
                <a:solidFill>
                  <a:schemeClr val="bg2"/>
                </a:solidFill>
              </a:rPr>
              <a:t>2024 Goals: Aims to achieve ambitious performance targets to drive growth and improve passenger satisfaction.</a:t>
            </a:r>
            <a:endParaRPr lang="en-IN" dirty="0">
              <a:solidFill>
                <a:schemeClr val="bg2"/>
              </a:solidFill>
            </a:endParaRPr>
          </a:p>
        </p:txBody>
      </p:sp>
    </p:spTree>
    <p:extLst>
      <p:ext uri="{BB962C8B-B14F-4D97-AF65-F5344CB8AC3E}">
        <p14:creationId xmlns:p14="http://schemas.microsoft.com/office/powerpoint/2010/main" val="2456759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1A376-52F6-A955-75E2-23564E4706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A990C18-AFA4-AAB9-99A1-A527D6508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E0307555-0411-6EC5-F870-B9B403B0497D}"/>
              </a:ext>
            </a:extLst>
          </p:cNvPr>
          <p:cNvSpPr txBox="1"/>
          <p:nvPr/>
        </p:nvSpPr>
        <p:spPr>
          <a:xfrm>
            <a:off x="816077" y="241520"/>
            <a:ext cx="10117394" cy="809452"/>
          </a:xfrm>
          <a:prstGeom prst="rect">
            <a:avLst/>
          </a:prstGeom>
        </p:spPr>
        <p:txBody>
          <a:bodyPr wrap="square" lIns="0" tIns="0" rIns="0" bIns="0" rtlCol="0" anchor="t">
            <a:spAutoFit/>
          </a:bodyPr>
          <a:lstStyle/>
          <a:p>
            <a:pPr marL="0" lvl="0" indent="0" algn="ctr">
              <a:lnSpc>
                <a:spcPts val="7025"/>
              </a:lnSpc>
              <a:spcBef>
                <a:spcPct val="0"/>
              </a:spcBef>
            </a:pPr>
            <a:r>
              <a:rPr lang="en-US" sz="4400" spc="326" dirty="0">
                <a:solidFill>
                  <a:schemeClr val="accent6">
                    <a:lumMod val="40000"/>
                    <a:lumOff val="60000"/>
                  </a:schemeClr>
                </a:solidFill>
                <a:latin typeface="Algerian" panose="04020705040A02060702" pitchFamily="82" charset="0"/>
                <a:ea typeface="Alata"/>
                <a:cs typeface="Alata"/>
                <a:sym typeface="Alata"/>
              </a:rPr>
              <a:t>Secondary Analysis</a:t>
            </a:r>
          </a:p>
        </p:txBody>
      </p:sp>
      <p:sp>
        <p:nvSpPr>
          <p:cNvPr id="2" name="TextBox 1">
            <a:extLst>
              <a:ext uri="{FF2B5EF4-FFF2-40B4-BE49-F238E27FC236}">
                <a16:creationId xmlns:a16="http://schemas.microsoft.com/office/drawing/2014/main" id="{8C242752-3301-8394-DF18-364BB1C3798A}"/>
              </a:ext>
            </a:extLst>
          </p:cNvPr>
          <p:cNvSpPr txBox="1"/>
          <p:nvPr/>
        </p:nvSpPr>
        <p:spPr>
          <a:xfrm>
            <a:off x="0" y="1244117"/>
            <a:ext cx="12103510" cy="369332"/>
          </a:xfrm>
          <a:prstGeom prst="rect">
            <a:avLst/>
          </a:prstGeom>
          <a:noFill/>
        </p:spPr>
        <p:txBody>
          <a:bodyPr wrap="square" rtlCol="0">
            <a:spAutoFit/>
          </a:bodyPr>
          <a:lstStyle/>
          <a:p>
            <a:pPr algn="ctr"/>
            <a:r>
              <a:rPr lang="en-US" b="1" dirty="0">
                <a:solidFill>
                  <a:schemeClr val="accent2"/>
                </a:solidFill>
              </a:rPr>
              <a:t>      Q5) Data Collection for Enhanced Data-Driven Decisions</a:t>
            </a:r>
            <a:endParaRPr lang="en-IN" b="1" dirty="0">
              <a:solidFill>
                <a:schemeClr val="accent2"/>
              </a:solidFill>
            </a:endParaRPr>
          </a:p>
        </p:txBody>
      </p:sp>
      <p:sp>
        <p:nvSpPr>
          <p:cNvPr id="6" name="TextBox 5">
            <a:extLst>
              <a:ext uri="{FF2B5EF4-FFF2-40B4-BE49-F238E27FC236}">
                <a16:creationId xmlns:a16="http://schemas.microsoft.com/office/drawing/2014/main" id="{C81E0FCA-C17E-CBFA-F09E-B079BB098E80}"/>
              </a:ext>
            </a:extLst>
          </p:cNvPr>
          <p:cNvSpPr txBox="1"/>
          <p:nvPr/>
        </p:nvSpPr>
        <p:spPr>
          <a:xfrm>
            <a:off x="1533830" y="2574633"/>
            <a:ext cx="10161640"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Passenger Demographics Data: Gather data on passengers' age, gender, and preferences to better tailor our services.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Market Share/Competitor Data: Track market position to stay competitive and identify areas for growth.</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Ride Cancellation Data: Monitor cancellations to understand why they happen and improve service.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Feedback Data: Collect customer reviews to improve service and address issues.</a:t>
            </a:r>
          </a:p>
          <a:p>
            <a:pPr marL="285750" indent="-285750">
              <a:buFont typeface="Arial" panose="020B0604020202020204" pitchFamily="34" charset="0"/>
              <a:buChar char="•"/>
            </a:pPr>
            <a:r>
              <a:rPr lang="en-US" dirty="0">
                <a:solidFill>
                  <a:schemeClr val="bg1"/>
                </a:solidFill>
              </a:rPr>
              <a:t>Preferred Payment Mode Data: Track payment preferences to offer the most convenient options.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Fleet Utilization Data</a:t>
            </a:r>
            <a:r>
              <a:rPr lang="en-US" dirty="0">
                <a:solidFill>
                  <a:schemeClr val="bg1"/>
                </a:solidFill>
              </a:rPr>
              <a:t>: Monitor fleet usage and idle times to optimize fleet size, reduce downtime, and improve operational efficiency.</a:t>
            </a:r>
          </a:p>
          <a:p>
            <a:pPr marL="285750" indent="-285750">
              <a:buFont typeface="Arial" panose="020B0604020202020204" pitchFamily="34" charset="0"/>
              <a:buChar char="•"/>
            </a:pPr>
            <a:endParaRPr lang="en-US" dirty="0">
              <a:solidFill>
                <a:schemeClr val="bg1"/>
              </a:solidFill>
            </a:endParaRPr>
          </a:p>
        </p:txBody>
      </p:sp>
      <p:sp>
        <p:nvSpPr>
          <p:cNvPr id="13" name="TextBox 12">
            <a:extLst>
              <a:ext uri="{FF2B5EF4-FFF2-40B4-BE49-F238E27FC236}">
                <a16:creationId xmlns:a16="http://schemas.microsoft.com/office/drawing/2014/main" id="{7DB69203-447D-31A0-C79E-4633B7A0E237}"/>
              </a:ext>
            </a:extLst>
          </p:cNvPr>
          <p:cNvSpPr txBox="1"/>
          <p:nvPr/>
        </p:nvSpPr>
        <p:spPr>
          <a:xfrm>
            <a:off x="1700978" y="1984585"/>
            <a:ext cx="1946790" cy="461665"/>
          </a:xfrm>
          <a:prstGeom prst="rect">
            <a:avLst/>
          </a:prstGeom>
          <a:noFill/>
        </p:spPr>
        <p:txBody>
          <a:bodyPr wrap="square" rtlCol="0">
            <a:spAutoFit/>
          </a:bodyPr>
          <a:lstStyle/>
          <a:p>
            <a:r>
              <a:rPr lang="en-US" sz="2400" dirty="0">
                <a:solidFill>
                  <a:schemeClr val="accent6">
                    <a:lumMod val="40000"/>
                    <a:lumOff val="60000"/>
                  </a:schemeClr>
                </a:solidFill>
              </a:rPr>
              <a:t>  Suggestions:</a:t>
            </a:r>
          </a:p>
        </p:txBody>
      </p:sp>
    </p:spTree>
    <p:extLst>
      <p:ext uri="{BB962C8B-B14F-4D97-AF65-F5344CB8AC3E}">
        <p14:creationId xmlns:p14="http://schemas.microsoft.com/office/powerpoint/2010/main" val="3392322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D50A8-8118-F527-0B22-6BD5465193A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BF405BB-FD06-A3B3-768C-9A9FB8F0A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45ED2A58-AF30-2B67-6578-D5A1233A547D}"/>
              </a:ext>
            </a:extLst>
          </p:cNvPr>
          <p:cNvSpPr txBox="1"/>
          <p:nvPr/>
        </p:nvSpPr>
        <p:spPr>
          <a:xfrm>
            <a:off x="3972233" y="2905780"/>
            <a:ext cx="3755921" cy="523220"/>
          </a:xfrm>
          <a:prstGeom prst="rect">
            <a:avLst/>
          </a:prstGeom>
          <a:noFill/>
        </p:spPr>
        <p:txBody>
          <a:bodyPr wrap="square" rtlCol="0">
            <a:spAutoFit/>
          </a:bodyPr>
          <a:lstStyle/>
          <a:p>
            <a:r>
              <a:rPr lang="en-US" sz="2800" dirty="0">
                <a:solidFill>
                  <a:schemeClr val="accent6">
                    <a:lumMod val="40000"/>
                    <a:lumOff val="60000"/>
                  </a:schemeClr>
                </a:solidFill>
              </a:rPr>
              <a:t>For your valuable time.</a:t>
            </a:r>
          </a:p>
        </p:txBody>
      </p:sp>
      <p:sp>
        <p:nvSpPr>
          <p:cNvPr id="8" name="TextBox 5">
            <a:extLst>
              <a:ext uri="{FF2B5EF4-FFF2-40B4-BE49-F238E27FC236}">
                <a16:creationId xmlns:a16="http://schemas.microsoft.com/office/drawing/2014/main" id="{4E937B3B-9741-32B6-718A-BEA1F4F65D20}"/>
              </a:ext>
            </a:extLst>
          </p:cNvPr>
          <p:cNvSpPr txBox="1"/>
          <p:nvPr/>
        </p:nvSpPr>
        <p:spPr>
          <a:xfrm>
            <a:off x="3755923" y="1799392"/>
            <a:ext cx="5545394" cy="1334211"/>
          </a:xfrm>
          <a:prstGeom prst="rect">
            <a:avLst/>
          </a:prstGeom>
        </p:spPr>
        <p:txBody>
          <a:bodyPr wrap="square" lIns="0" tIns="0" rIns="0" bIns="0" rtlCol="0" anchor="t">
            <a:spAutoFit/>
          </a:bodyPr>
          <a:lstStyle/>
          <a:p>
            <a:pPr algn="l">
              <a:lnSpc>
                <a:spcPts val="11232"/>
              </a:lnSpc>
            </a:pPr>
            <a:r>
              <a:rPr lang="en-US" sz="8800" b="1" i="1" dirty="0">
                <a:solidFill>
                  <a:srgbClr val="FFFF00"/>
                </a:solidFill>
                <a:latin typeface="The Seasons Bold"/>
                <a:ea typeface="The Seasons Bold"/>
                <a:cs typeface="The Seasons Bold"/>
                <a:sym typeface="The Seasons Bold"/>
              </a:rPr>
              <a:t>Thank</a:t>
            </a:r>
            <a:r>
              <a:rPr lang="en-US" sz="8800" b="1" i="1" dirty="0">
                <a:solidFill>
                  <a:schemeClr val="accent1"/>
                </a:solidFill>
                <a:latin typeface="The Seasons Bold"/>
                <a:ea typeface="The Seasons Bold"/>
                <a:cs typeface="The Seasons Bold"/>
                <a:sym typeface="The Seasons Bold"/>
              </a:rPr>
              <a:t> You</a:t>
            </a:r>
          </a:p>
        </p:txBody>
      </p:sp>
    </p:spTree>
    <p:extLst>
      <p:ext uri="{BB962C8B-B14F-4D97-AF65-F5344CB8AC3E}">
        <p14:creationId xmlns:p14="http://schemas.microsoft.com/office/powerpoint/2010/main" val="377624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17D9-7B7C-D942-9D86-EB9E14D02FA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720354B-F501-087F-4215-C4858A77C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C313613C-F1AF-33DF-1D32-6D8A191D2A2E}"/>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CITIES </a:t>
            </a:r>
          </a:p>
        </p:txBody>
      </p:sp>
      <p:pic>
        <p:nvPicPr>
          <p:cNvPr id="4" name="Picture 3">
            <a:extLst>
              <a:ext uri="{FF2B5EF4-FFF2-40B4-BE49-F238E27FC236}">
                <a16:creationId xmlns:a16="http://schemas.microsoft.com/office/drawing/2014/main" id="{37C636FF-F416-5AAD-93D4-AA76860B2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915" y="1336658"/>
            <a:ext cx="5581081" cy="5241751"/>
          </a:xfrm>
          <a:prstGeom prst="rect">
            <a:avLst/>
          </a:prstGeom>
        </p:spPr>
      </p:pic>
      <p:pic>
        <p:nvPicPr>
          <p:cNvPr id="8" name="Picture 7">
            <a:extLst>
              <a:ext uri="{FF2B5EF4-FFF2-40B4-BE49-F238E27FC236}">
                <a16:creationId xmlns:a16="http://schemas.microsoft.com/office/drawing/2014/main" id="{A56EA108-5535-B176-9520-26692592B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53" y="2332101"/>
            <a:ext cx="2712870" cy="3354337"/>
          </a:xfrm>
          <a:prstGeom prst="rect">
            <a:avLst/>
          </a:prstGeom>
        </p:spPr>
      </p:pic>
      <p:cxnSp>
        <p:nvCxnSpPr>
          <p:cNvPr id="10" name="Connector: Curved 9">
            <a:extLst>
              <a:ext uri="{FF2B5EF4-FFF2-40B4-BE49-F238E27FC236}">
                <a16:creationId xmlns:a16="http://schemas.microsoft.com/office/drawing/2014/main" id="{25752B6E-425C-0A9D-019A-45AA0C00C44E}"/>
              </a:ext>
            </a:extLst>
          </p:cNvPr>
          <p:cNvCxnSpPr/>
          <p:nvPr/>
        </p:nvCxnSpPr>
        <p:spPr>
          <a:xfrm flipV="1">
            <a:off x="4218039" y="2556387"/>
            <a:ext cx="1877961" cy="872613"/>
          </a:xfrm>
          <a:prstGeom prst="curvedConnector3">
            <a:avLst>
              <a:gd name="adj1" fmla="val 4214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5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143A4-4234-3422-0D03-6D486E61B60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DEB2C4-49AD-1719-6268-E0CF85AF9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BE3B1D69-A304-01E2-37F0-0F3733F2682A}"/>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Problem Statement </a:t>
            </a:r>
          </a:p>
        </p:txBody>
      </p:sp>
      <p:sp>
        <p:nvSpPr>
          <p:cNvPr id="2" name="TextBox 1">
            <a:extLst>
              <a:ext uri="{FF2B5EF4-FFF2-40B4-BE49-F238E27FC236}">
                <a16:creationId xmlns:a16="http://schemas.microsoft.com/office/drawing/2014/main" id="{B9472C43-D85F-944F-9EC1-F118D263B59F}"/>
              </a:ext>
            </a:extLst>
          </p:cNvPr>
          <p:cNvSpPr txBox="1"/>
          <p:nvPr/>
        </p:nvSpPr>
        <p:spPr>
          <a:xfrm>
            <a:off x="1699012" y="1846308"/>
            <a:ext cx="915580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Despite operating in tier-2 cities for two years, </a:t>
            </a:r>
            <a:r>
              <a:rPr lang="en-US" dirty="0" err="1">
                <a:solidFill>
                  <a:schemeClr val="bg2"/>
                </a:solidFill>
              </a:rPr>
              <a:t>Goodcabs</a:t>
            </a:r>
            <a:r>
              <a:rPr lang="en-US" dirty="0">
                <a:solidFill>
                  <a:schemeClr val="bg2"/>
                </a:solidFill>
              </a:rPr>
              <a:t> has not achieved significant market penetration. To address this challenge, the company seeks a deeper analysis of the last six months of data to identify gaps and generate a comprehensive report for actionable insights.</a:t>
            </a:r>
            <a:endParaRPr lang="en-IN" dirty="0">
              <a:solidFill>
                <a:schemeClr val="bg2"/>
              </a:solidFill>
            </a:endParaRPr>
          </a:p>
        </p:txBody>
      </p:sp>
      <p:sp>
        <p:nvSpPr>
          <p:cNvPr id="9" name="TextBox 8">
            <a:extLst>
              <a:ext uri="{FF2B5EF4-FFF2-40B4-BE49-F238E27FC236}">
                <a16:creationId xmlns:a16="http://schemas.microsoft.com/office/drawing/2014/main" id="{410FE144-5765-E925-2B5F-BAFE1BD9DBA6}"/>
              </a:ext>
            </a:extLst>
          </p:cNvPr>
          <p:cNvSpPr txBox="1"/>
          <p:nvPr/>
        </p:nvSpPr>
        <p:spPr>
          <a:xfrm>
            <a:off x="873102" y="3520809"/>
            <a:ext cx="3167957" cy="584775"/>
          </a:xfrm>
          <a:prstGeom prst="rect">
            <a:avLst/>
          </a:prstGeom>
          <a:noFill/>
        </p:spPr>
        <p:txBody>
          <a:bodyPr wrap="square" rtlCol="0">
            <a:spAutoFit/>
          </a:bodyPr>
          <a:lstStyle/>
          <a:p>
            <a:r>
              <a:rPr lang="en-US" sz="3200" dirty="0">
                <a:solidFill>
                  <a:schemeClr val="accent6">
                    <a:lumMod val="40000"/>
                    <a:lumOff val="60000"/>
                  </a:schemeClr>
                </a:solidFill>
                <a:latin typeface="Algerian" panose="04020705040A02060702" pitchFamily="82" charset="0"/>
              </a:rPr>
              <a:t>Objective</a:t>
            </a:r>
            <a:r>
              <a:rPr lang="en-US" sz="3200" dirty="0">
                <a:solidFill>
                  <a:schemeClr val="accent6">
                    <a:lumMod val="40000"/>
                    <a:lumOff val="60000"/>
                  </a:schemeClr>
                </a:solidFill>
              </a:rPr>
              <a:t>:</a:t>
            </a:r>
            <a:endParaRPr lang="en-IN" sz="3200" dirty="0">
              <a:solidFill>
                <a:schemeClr val="accent6">
                  <a:lumMod val="40000"/>
                  <a:lumOff val="60000"/>
                </a:schemeClr>
              </a:solidFill>
            </a:endParaRPr>
          </a:p>
        </p:txBody>
      </p:sp>
      <p:sp>
        <p:nvSpPr>
          <p:cNvPr id="11" name="TextBox 10">
            <a:extLst>
              <a:ext uri="{FF2B5EF4-FFF2-40B4-BE49-F238E27FC236}">
                <a16:creationId xmlns:a16="http://schemas.microsoft.com/office/drawing/2014/main" id="{1774CCAA-5826-9AB8-F088-94924485F340}"/>
              </a:ext>
            </a:extLst>
          </p:cNvPr>
          <p:cNvSpPr txBox="1"/>
          <p:nvPr/>
        </p:nvSpPr>
        <p:spPr>
          <a:xfrm>
            <a:off x="1600690" y="4118091"/>
            <a:ext cx="9352446" cy="215443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To conduct a detailed performance analysis across key metrics, enabling </a:t>
            </a:r>
            <a:r>
              <a:rPr lang="en-US" dirty="0" err="1">
                <a:solidFill>
                  <a:schemeClr val="bg1"/>
                </a:solidFill>
              </a:rPr>
              <a:t>Goodcabs</a:t>
            </a:r>
            <a:r>
              <a:rPr lang="en-US" dirty="0">
                <a:solidFill>
                  <a:schemeClr val="bg1"/>
                </a:solidFill>
              </a:rPr>
              <a:t> to identify areas of improvement, optimize operations, and drive market penetration in tier-2 cities.</a:t>
            </a:r>
          </a:p>
          <a:p>
            <a:pPr marL="285750" indent="-285750">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sz="1600" b="1" dirty="0">
                <a:solidFill>
                  <a:schemeClr val="bg1"/>
                </a:solidFill>
              </a:rPr>
              <a:t>    Ad-hoc Analysis:</a:t>
            </a:r>
            <a:r>
              <a:rPr lang="en-US" sz="1600" dirty="0">
                <a:solidFill>
                  <a:schemeClr val="bg1"/>
                </a:solidFill>
              </a:rPr>
              <a:t> Address specific, immediate insights.</a:t>
            </a:r>
          </a:p>
          <a:p>
            <a:pPr>
              <a:buFont typeface="Arial" panose="020B0604020202020204" pitchFamily="34" charset="0"/>
              <a:buChar char="•"/>
            </a:pPr>
            <a:endParaRPr lang="en-US" sz="1600" dirty="0">
              <a:solidFill>
                <a:schemeClr val="bg1"/>
              </a:solidFill>
            </a:endParaRPr>
          </a:p>
          <a:p>
            <a:pPr>
              <a:buFont typeface="Arial" panose="020B0604020202020204" pitchFamily="34" charset="0"/>
              <a:buChar char="•"/>
            </a:pPr>
            <a:r>
              <a:rPr lang="en-US" sz="1600" b="1" dirty="0">
                <a:solidFill>
                  <a:schemeClr val="bg1"/>
                </a:solidFill>
              </a:rPr>
              <a:t>    Primary Analysis:</a:t>
            </a:r>
            <a:r>
              <a:rPr lang="en-US" sz="1600" dirty="0">
                <a:solidFill>
                  <a:schemeClr val="bg1"/>
                </a:solidFill>
              </a:rPr>
              <a:t> Evaluate key performance metrics.</a:t>
            </a:r>
          </a:p>
          <a:p>
            <a:pPr>
              <a:buFont typeface="Arial" panose="020B0604020202020204" pitchFamily="34" charset="0"/>
              <a:buChar char="•"/>
            </a:pPr>
            <a:endParaRPr lang="en-US" sz="1600" dirty="0">
              <a:solidFill>
                <a:schemeClr val="bg1"/>
              </a:solidFill>
            </a:endParaRPr>
          </a:p>
          <a:p>
            <a:pPr>
              <a:buFont typeface="Arial" panose="020B0604020202020204" pitchFamily="34" charset="0"/>
              <a:buChar char="•"/>
            </a:pPr>
            <a:r>
              <a:rPr lang="en-US" sz="1600" b="1" dirty="0">
                <a:solidFill>
                  <a:schemeClr val="bg1"/>
                </a:solidFill>
              </a:rPr>
              <a:t>    Secondary Analysis:</a:t>
            </a:r>
            <a:r>
              <a:rPr lang="en-US" sz="1600" dirty="0">
                <a:solidFill>
                  <a:schemeClr val="bg1"/>
                </a:solidFill>
              </a:rPr>
              <a:t> Explore broader trends and relationships.</a:t>
            </a:r>
          </a:p>
        </p:txBody>
      </p:sp>
    </p:spTree>
    <p:extLst>
      <p:ext uri="{BB962C8B-B14F-4D97-AF65-F5344CB8AC3E}">
        <p14:creationId xmlns:p14="http://schemas.microsoft.com/office/powerpoint/2010/main" val="237263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4AC42-D1B5-D0F4-1D1F-FC8FE275688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BDE0D3E-92DC-0578-0C89-CA7192710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4DC0BC11-1F57-2DCF-BA34-C25716B9E072}"/>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Dataset &amp; Model</a:t>
            </a:r>
          </a:p>
        </p:txBody>
      </p:sp>
      <p:pic>
        <p:nvPicPr>
          <p:cNvPr id="6" name="Picture 5">
            <a:extLst>
              <a:ext uri="{FF2B5EF4-FFF2-40B4-BE49-F238E27FC236}">
                <a16:creationId xmlns:a16="http://schemas.microsoft.com/office/drawing/2014/main" id="{FFAC1685-507D-7420-FD33-30FDD1EEF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026" y="1545542"/>
            <a:ext cx="6253316" cy="5070937"/>
          </a:xfrm>
          <a:prstGeom prst="rect">
            <a:avLst/>
          </a:prstGeom>
        </p:spPr>
      </p:pic>
      <p:sp>
        <p:nvSpPr>
          <p:cNvPr id="7" name="TextBox 6">
            <a:extLst>
              <a:ext uri="{FF2B5EF4-FFF2-40B4-BE49-F238E27FC236}">
                <a16:creationId xmlns:a16="http://schemas.microsoft.com/office/drawing/2014/main" id="{2E6BE00C-7D40-3963-2187-2EDB24603CF2}"/>
              </a:ext>
            </a:extLst>
          </p:cNvPr>
          <p:cNvSpPr txBox="1"/>
          <p:nvPr/>
        </p:nvSpPr>
        <p:spPr>
          <a:xfrm>
            <a:off x="585995" y="1858297"/>
            <a:ext cx="3582882" cy="2308324"/>
          </a:xfrm>
          <a:prstGeom prst="rect">
            <a:avLst/>
          </a:prstGeom>
          <a:noFill/>
        </p:spPr>
        <p:txBody>
          <a:bodyPr wrap="square" rtlCol="0">
            <a:spAutoFit/>
          </a:bodyPr>
          <a:lstStyle/>
          <a:p>
            <a:r>
              <a:rPr lang="en-US" dirty="0" err="1">
                <a:solidFill>
                  <a:schemeClr val="bg1"/>
                </a:solidFill>
              </a:rPr>
              <a:t>Dim_date</a:t>
            </a:r>
            <a:endParaRPr lang="en-US" dirty="0">
              <a:solidFill>
                <a:schemeClr val="bg1"/>
              </a:solidFill>
            </a:endParaRPr>
          </a:p>
          <a:p>
            <a:r>
              <a:rPr lang="en-US" dirty="0" err="1">
                <a:solidFill>
                  <a:schemeClr val="bg1"/>
                </a:solidFill>
              </a:rPr>
              <a:t>Dim_city</a:t>
            </a:r>
            <a:endParaRPr lang="en-US" dirty="0">
              <a:solidFill>
                <a:schemeClr val="bg1"/>
              </a:solidFill>
            </a:endParaRPr>
          </a:p>
          <a:p>
            <a:r>
              <a:rPr lang="en-US" dirty="0" err="1">
                <a:solidFill>
                  <a:schemeClr val="bg1"/>
                </a:solidFill>
              </a:rPr>
              <a:t>Dim_repeat_trip_distribution</a:t>
            </a:r>
            <a:endParaRPr lang="en-US" dirty="0">
              <a:solidFill>
                <a:schemeClr val="bg1"/>
              </a:solidFill>
            </a:endParaRPr>
          </a:p>
          <a:p>
            <a:r>
              <a:rPr lang="en-US" dirty="0" err="1">
                <a:solidFill>
                  <a:schemeClr val="bg1"/>
                </a:solidFill>
              </a:rPr>
              <a:t>Fact_trips</a:t>
            </a:r>
            <a:endParaRPr lang="en-US" dirty="0">
              <a:solidFill>
                <a:schemeClr val="bg1"/>
              </a:solidFill>
            </a:endParaRPr>
          </a:p>
          <a:p>
            <a:r>
              <a:rPr lang="en-US" dirty="0" err="1">
                <a:solidFill>
                  <a:schemeClr val="bg1"/>
                </a:solidFill>
              </a:rPr>
              <a:t>Fact_passenger_summary</a:t>
            </a:r>
            <a:endParaRPr lang="en-US" dirty="0">
              <a:solidFill>
                <a:schemeClr val="bg1"/>
              </a:solidFill>
            </a:endParaRPr>
          </a:p>
          <a:p>
            <a:r>
              <a:rPr lang="en-US" dirty="0" err="1">
                <a:solidFill>
                  <a:schemeClr val="bg1"/>
                </a:solidFill>
              </a:rPr>
              <a:t>Monthly_target_trips</a:t>
            </a:r>
            <a:endParaRPr lang="en-US" dirty="0">
              <a:solidFill>
                <a:schemeClr val="bg1"/>
              </a:solidFill>
            </a:endParaRPr>
          </a:p>
          <a:p>
            <a:r>
              <a:rPr lang="en-US" dirty="0" err="1">
                <a:solidFill>
                  <a:schemeClr val="bg1"/>
                </a:solidFill>
              </a:rPr>
              <a:t>Monthly_target_new_passengers</a:t>
            </a:r>
            <a:endParaRPr lang="en-US" dirty="0">
              <a:solidFill>
                <a:schemeClr val="bg1"/>
              </a:solidFill>
            </a:endParaRPr>
          </a:p>
          <a:p>
            <a:r>
              <a:rPr lang="en-US" dirty="0" err="1">
                <a:solidFill>
                  <a:schemeClr val="bg1"/>
                </a:solidFill>
              </a:rPr>
              <a:t>City_target_passenger_rating</a:t>
            </a:r>
            <a:endParaRPr lang="en-US" dirty="0">
              <a:solidFill>
                <a:schemeClr val="bg1"/>
              </a:solidFill>
            </a:endParaRPr>
          </a:p>
        </p:txBody>
      </p:sp>
      <p:sp>
        <p:nvSpPr>
          <p:cNvPr id="8" name="TextBox 7">
            <a:extLst>
              <a:ext uri="{FF2B5EF4-FFF2-40B4-BE49-F238E27FC236}">
                <a16:creationId xmlns:a16="http://schemas.microsoft.com/office/drawing/2014/main" id="{74FDE3B0-980C-CFE3-3D90-2FFFA8F6D1CA}"/>
              </a:ext>
            </a:extLst>
          </p:cNvPr>
          <p:cNvSpPr txBox="1"/>
          <p:nvPr/>
        </p:nvSpPr>
        <p:spPr>
          <a:xfrm>
            <a:off x="353960" y="5112200"/>
            <a:ext cx="2172929" cy="400110"/>
          </a:xfrm>
          <a:prstGeom prst="rect">
            <a:avLst/>
          </a:prstGeom>
          <a:noFill/>
        </p:spPr>
        <p:txBody>
          <a:bodyPr wrap="square" rtlCol="0">
            <a:spAutoFit/>
          </a:bodyPr>
          <a:lstStyle/>
          <a:p>
            <a:r>
              <a:rPr lang="en-US" sz="2000" dirty="0">
                <a:solidFill>
                  <a:schemeClr val="accent6">
                    <a:lumMod val="20000"/>
                    <a:lumOff val="80000"/>
                  </a:schemeClr>
                </a:solidFill>
              </a:rPr>
              <a:t>Tools Used: </a:t>
            </a:r>
            <a:endParaRPr lang="en-IN" sz="2000" dirty="0">
              <a:solidFill>
                <a:schemeClr val="accent6">
                  <a:lumMod val="20000"/>
                  <a:lumOff val="80000"/>
                </a:schemeClr>
              </a:solidFill>
            </a:endParaRPr>
          </a:p>
        </p:txBody>
      </p:sp>
      <p:sp>
        <p:nvSpPr>
          <p:cNvPr id="10" name="TextBox 9">
            <a:extLst>
              <a:ext uri="{FF2B5EF4-FFF2-40B4-BE49-F238E27FC236}">
                <a16:creationId xmlns:a16="http://schemas.microsoft.com/office/drawing/2014/main" id="{A7C53630-BE8D-F12B-F1B6-C2C8DBAA8026}"/>
              </a:ext>
            </a:extLst>
          </p:cNvPr>
          <p:cNvSpPr txBox="1"/>
          <p:nvPr/>
        </p:nvSpPr>
        <p:spPr>
          <a:xfrm>
            <a:off x="403124" y="5584990"/>
            <a:ext cx="4159044" cy="400110"/>
          </a:xfrm>
          <a:prstGeom prst="rect">
            <a:avLst/>
          </a:prstGeom>
          <a:noFill/>
        </p:spPr>
        <p:txBody>
          <a:bodyPr wrap="square" rtlCol="0">
            <a:spAutoFit/>
          </a:bodyPr>
          <a:lstStyle/>
          <a:p>
            <a:r>
              <a:rPr lang="en-US" sz="2000" dirty="0" err="1">
                <a:solidFill>
                  <a:schemeClr val="bg1"/>
                </a:solidFill>
              </a:rPr>
              <a:t>PowerBI</a:t>
            </a:r>
            <a:r>
              <a:rPr lang="en-US" sz="2000" dirty="0">
                <a:solidFill>
                  <a:schemeClr val="bg1"/>
                </a:solidFill>
              </a:rPr>
              <a:t>, MySQL and Excel</a:t>
            </a:r>
            <a:endParaRPr lang="en-IN" sz="2000" dirty="0">
              <a:solidFill>
                <a:schemeClr val="bg1"/>
              </a:solidFill>
            </a:endParaRPr>
          </a:p>
        </p:txBody>
      </p:sp>
    </p:spTree>
    <p:extLst>
      <p:ext uri="{BB962C8B-B14F-4D97-AF65-F5344CB8AC3E}">
        <p14:creationId xmlns:p14="http://schemas.microsoft.com/office/powerpoint/2010/main" val="204720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89304-6A22-E3B1-DD83-7581F3B941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7B4A2AC-F6E0-617A-61B1-A5549B08E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F9F24C23-D17F-24C4-34C9-25C15FD3BA23}"/>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Dashboard</a:t>
            </a:r>
          </a:p>
        </p:txBody>
      </p:sp>
      <p:pic>
        <p:nvPicPr>
          <p:cNvPr id="4" name="Picture 3">
            <a:extLst>
              <a:ext uri="{FF2B5EF4-FFF2-40B4-BE49-F238E27FC236}">
                <a16:creationId xmlns:a16="http://schemas.microsoft.com/office/drawing/2014/main" id="{C769E6ED-E7A2-612B-149C-2B73C6D61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2" y="1336658"/>
            <a:ext cx="10347476" cy="5194734"/>
          </a:xfrm>
          <a:prstGeom prst="rect">
            <a:avLst/>
          </a:prstGeom>
        </p:spPr>
      </p:pic>
    </p:spTree>
    <p:extLst>
      <p:ext uri="{BB962C8B-B14F-4D97-AF65-F5344CB8AC3E}">
        <p14:creationId xmlns:p14="http://schemas.microsoft.com/office/powerpoint/2010/main" val="165307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CD77B-67B3-C575-21C2-8039335701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A0A73B-0533-40C0-FBC5-6A120D35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68D7E66B-B581-8174-3A6B-8FCD330E806C}"/>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Dashboard</a:t>
            </a:r>
          </a:p>
        </p:txBody>
      </p:sp>
      <p:pic>
        <p:nvPicPr>
          <p:cNvPr id="6" name="Picture 5">
            <a:extLst>
              <a:ext uri="{FF2B5EF4-FFF2-40B4-BE49-F238E27FC236}">
                <a16:creationId xmlns:a16="http://schemas.microsoft.com/office/drawing/2014/main" id="{8B8D4EC5-9C27-162E-C901-7BF4FB7C2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95" y="1336658"/>
            <a:ext cx="10347476" cy="5279822"/>
          </a:xfrm>
          <a:prstGeom prst="rect">
            <a:avLst/>
          </a:prstGeom>
        </p:spPr>
      </p:pic>
    </p:spTree>
    <p:extLst>
      <p:ext uri="{BB962C8B-B14F-4D97-AF65-F5344CB8AC3E}">
        <p14:creationId xmlns:p14="http://schemas.microsoft.com/office/powerpoint/2010/main" val="385605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270DC-BA7D-577D-DF61-811BB0AC8D3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D6F1CC5-F94D-A2A6-4F26-FB801BBF5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5">
            <a:extLst>
              <a:ext uri="{FF2B5EF4-FFF2-40B4-BE49-F238E27FC236}">
                <a16:creationId xmlns:a16="http://schemas.microsoft.com/office/drawing/2014/main" id="{E1F81FCA-DDEE-1F8D-E697-F5AE9C324CBD}"/>
              </a:ext>
            </a:extLst>
          </p:cNvPr>
          <p:cNvSpPr txBox="1"/>
          <p:nvPr/>
        </p:nvSpPr>
        <p:spPr>
          <a:xfrm>
            <a:off x="585995" y="241520"/>
            <a:ext cx="10347476" cy="853618"/>
          </a:xfrm>
          <a:prstGeom prst="rect">
            <a:avLst/>
          </a:prstGeom>
        </p:spPr>
        <p:txBody>
          <a:bodyPr wrap="square" lIns="0" tIns="0" rIns="0" bIns="0" rtlCol="0" anchor="t">
            <a:spAutoFit/>
          </a:bodyPr>
          <a:lstStyle/>
          <a:p>
            <a:pPr marL="0" lvl="0" indent="0" algn="ctr">
              <a:lnSpc>
                <a:spcPts val="7025"/>
              </a:lnSpc>
              <a:spcBef>
                <a:spcPct val="0"/>
              </a:spcBef>
            </a:pPr>
            <a:r>
              <a:rPr lang="en-US" sz="5018" spc="326" dirty="0">
                <a:solidFill>
                  <a:schemeClr val="accent6">
                    <a:lumMod val="40000"/>
                    <a:lumOff val="60000"/>
                  </a:schemeClr>
                </a:solidFill>
                <a:latin typeface="Algerian" panose="04020705040A02060702" pitchFamily="82" charset="0"/>
                <a:ea typeface="Alata"/>
                <a:cs typeface="Alata"/>
                <a:sym typeface="Alata"/>
              </a:rPr>
              <a:t>Dashboard</a:t>
            </a:r>
          </a:p>
        </p:txBody>
      </p:sp>
      <p:pic>
        <p:nvPicPr>
          <p:cNvPr id="6" name="Picture 5">
            <a:extLst>
              <a:ext uri="{FF2B5EF4-FFF2-40B4-BE49-F238E27FC236}">
                <a16:creationId xmlns:a16="http://schemas.microsoft.com/office/drawing/2014/main" id="{E0733A3E-7489-F896-A6FB-90E174FB2F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5491" y="1336658"/>
            <a:ext cx="9448484" cy="5279822"/>
          </a:xfrm>
          <a:prstGeom prst="rect">
            <a:avLst/>
          </a:prstGeom>
        </p:spPr>
      </p:pic>
    </p:spTree>
    <p:extLst>
      <p:ext uri="{BB962C8B-B14F-4D97-AF65-F5344CB8AC3E}">
        <p14:creationId xmlns:p14="http://schemas.microsoft.com/office/powerpoint/2010/main" val="136935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1729</Words>
  <Application>Microsoft Office PowerPoint</Application>
  <PresentationFormat>Widescreen</PresentationFormat>
  <Paragraphs>168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Alata</vt:lpstr>
      <vt:lpstr>Algerian</vt:lpstr>
      <vt:lpstr>Arial</vt:lpstr>
      <vt:lpstr>Calibri</vt:lpstr>
      <vt:lpstr>Calibri Light</vt:lpstr>
      <vt:lpstr>Canva Sans Bold Italics</vt:lpstr>
      <vt:lpstr>Glacial Indifference</vt:lpstr>
      <vt:lpstr>The Seasons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meow meow</dc:creator>
  <cp:lastModifiedBy>meow meow</cp:lastModifiedBy>
  <cp:revision>2</cp:revision>
  <dcterms:created xsi:type="dcterms:W3CDTF">2024-12-10T03:49:20Z</dcterms:created>
  <dcterms:modified xsi:type="dcterms:W3CDTF">2024-12-11T06:52:43Z</dcterms:modified>
</cp:coreProperties>
</file>