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8" r:id="rId3"/>
    <p:sldId id="257" r:id="rId4"/>
    <p:sldId id="259" r:id="rId5"/>
    <p:sldId id="260" r:id="rId6"/>
    <p:sldId id="261" r:id="rId7"/>
    <p:sldId id="262" r:id="rId8"/>
    <p:sldId id="263" r:id="rId9"/>
    <p:sldId id="264" r:id="rId10"/>
    <p:sldId id="265" r:id="rId11"/>
    <p:sldId id="280" r:id="rId12"/>
    <p:sldId id="281" r:id="rId13"/>
    <p:sldId id="286" r:id="rId14"/>
    <p:sldId id="285" r:id="rId15"/>
    <p:sldId id="282" r:id="rId16"/>
    <p:sldId id="283" r:id="rId17"/>
    <p:sldId id="28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1AA9E9-EA24-4A75-B132-60635A80717A}"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F212F272-048E-4F25-AA42-1A5BAB563413}">
      <dgm:prSet phldrT="[Text]" custT="1"/>
      <dgm:spPr>
        <a:solidFill>
          <a:schemeClr val="accent2">
            <a:lumMod val="60000"/>
            <a:lumOff val="40000"/>
          </a:schemeClr>
        </a:solidFill>
      </dgm:spPr>
      <dgm:t>
        <a:bodyPr/>
        <a:lstStyle/>
        <a:p>
          <a:pPr algn="ctr"/>
          <a:r>
            <a:rPr lang="en-US" sz="2000" dirty="0"/>
            <a:t>Dataset Reading and Inspection</a:t>
          </a:r>
        </a:p>
        <a:p>
          <a:pPr algn="l"/>
          <a:r>
            <a:rPr lang="en-US" sz="1600" dirty="0"/>
            <a:t>-</a:t>
          </a:r>
          <a:r>
            <a:rPr lang="en-US" sz="1400" dirty="0"/>
            <a:t>Reading the Data set</a:t>
          </a:r>
        </a:p>
        <a:p>
          <a:pPr algn="l"/>
          <a:r>
            <a:rPr lang="en-US" sz="1400" dirty="0"/>
            <a:t>-Inspecting the data</a:t>
          </a:r>
        </a:p>
        <a:p>
          <a:pPr algn="l"/>
          <a:r>
            <a:rPr lang="en-US" sz="1400" dirty="0"/>
            <a:t>-Checking data dimensions</a:t>
          </a:r>
        </a:p>
        <a:p>
          <a:pPr algn="l"/>
          <a:r>
            <a:rPr lang="en-US" sz="1400" dirty="0"/>
            <a:t>-Checking for All data types</a:t>
          </a:r>
        </a:p>
        <a:p>
          <a:pPr algn="l"/>
          <a:r>
            <a:rPr lang="en-US" sz="1400" dirty="0"/>
            <a:t>-Checking continuous values distribution </a:t>
          </a:r>
        </a:p>
        <a:p>
          <a:pPr algn="l"/>
          <a:r>
            <a:rPr lang="en-US" sz="1400" dirty="0"/>
            <a:t>-Checking for Null value content</a:t>
          </a:r>
        </a:p>
        <a:p>
          <a:pPr algn="l"/>
          <a:endParaRPr lang="en-US" sz="1400" dirty="0"/>
        </a:p>
        <a:p>
          <a:pPr algn="l"/>
          <a:endParaRPr lang="en-US" sz="1400" dirty="0"/>
        </a:p>
        <a:p>
          <a:pPr algn="l"/>
          <a:endParaRPr lang="en-US" sz="1400" dirty="0"/>
        </a:p>
        <a:p>
          <a:pPr algn="l"/>
          <a:endParaRPr lang="en-US" sz="1400" dirty="0"/>
        </a:p>
        <a:p>
          <a:pPr algn="l"/>
          <a:endParaRPr lang="en-US" sz="1400" dirty="0"/>
        </a:p>
        <a:p>
          <a:pPr algn="l"/>
          <a:endParaRPr lang="en-US" sz="1400" dirty="0"/>
        </a:p>
        <a:p>
          <a:pPr algn="l"/>
          <a:endParaRPr lang="en-US" sz="1400" dirty="0"/>
        </a:p>
        <a:p>
          <a:pPr algn="l"/>
          <a:endParaRPr lang="en-US" sz="1400" dirty="0"/>
        </a:p>
      </dgm:t>
    </dgm:pt>
    <dgm:pt modelId="{D394E409-5A2D-46BB-BD6F-AD336C3E3108}" type="parTrans" cxnId="{2175CAC8-F1B0-4876-860A-0144020799C9}">
      <dgm:prSet/>
      <dgm:spPr/>
      <dgm:t>
        <a:bodyPr/>
        <a:lstStyle/>
        <a:p>
          <a:endParaRPr lang="en-US"/>
        </a:p>
      </dgm:t>
    </dgm:pt>
    <dgm:pt modelId="{993E7C13-7F0D-42C0-87FF-5B50FE9332C3}" type="sibTrans" cxnId="{2175CAC8-F1B0-4876-860A-0144020799C9}">
      <dgm:prSet/>
      <dgm:spPr>
        <a:solidFill>
          <a:srgbClr val="FFC000"/>
        </a:solidFill>
      </dgm:spPr>
      <dgm:t>
        <a:bodyPr/>
        <a:lstStyle/>
        <a:p>
          <a:endParaRPr lang="en-US"/>
        </a:p>
      </dgm:t>
    </dgm:pt>
    <dgm:pt modelId="{D9142F49-B1A0-4A16-8D8A-A068D4A9D66E}">
      <dgm:prSet phldrT="[Text]" custT="1"/>
      <dgm:spPr>
        <a:solidFill>
          <a:schemeClr val="accent1">
            <a:lumMod val="50000"/>
          </a:schemeClr>
        </a:solidFill>
      </dgm:spPr>
      <dgm:t>
        <a:bodyPr/>
        <a:lstStyle/>
        <a:p>
          <a:r>
            <a:rPr lang="en-US" sz="1800" dirty="0"/>
            <a:t>Data Cleaning and Exploratory data Analysis</a:t>
          </a:r>
        </a:p>
        <a:p>
          <a:r>
            <a:rPr lang="en-US" sz="1600" dirty="0"/>
            <a:t>-</a:t>
          </a:r>
          <a:r>
            <a:rPr lang="en-US" sz="1400" dirty="0"/>
            <a:t>Checking for null values </a:t>
          </a:r>
        </a:p>
        <a:p>
          <a:r>
            <a:rPr lang="en-US" sz="1400" dirty="0"/>
            <a:t>-Removing all columns above 40% Null values and having high imbalance.</a:t>
          </a:r>
        </a:p>
        <a:p>
          <a:r>
            <a:rPr lang="en-US" sz="1400" dirty="0"/>
            <a:t>-Imputing the categorical columns with Mode after checking &amp;Creating new sub-categories if required.</a:t>
          </a:r>
        </a:p>
        <a:p>
          <a:r>
            <a:rPr lang="en-US" sz="1400" dirty="0"/>
            <a:t>-Dropping rows with null values content as they have &gt;2%  null value content</a:t>
          </a:r>
        </a:p>
        <a:p>
          <a:r>
            <a:rPr lang="en-US" sz="1400" dirty="0"/>
            <a:t>-Performing </a:t>
          </a:r>
          <a:r>
            <a:rPr lang="en-US" sz="1400" dirty="0" err="1"/>
            <a:t>Univariate</a:t>
          </a:r>
          <a:r>
            <a:rPr lang="en-US" sz="1400" dirty="0"/>
            <a:t> analysis of continuous variables and checking outliers</a:t>
          </a:r>
        </a:p>
        <a:p>
          <a:r>
            <a:rPr lang="en-US" sz="1400" dirty="0"/>
            <a:t>- Performing Bi-</a:t>
          </a:r>
          <a:r>
            <a:rPr lang="en-US" sz="1400" dirty="0" err="1"/>
            <a:t>variate</a:t>
          </a:r>
          <a:r>
            <a:rPr lang="en-US" sz="1400" dirty="0"/>
            <a:t> Analysis</a:t>
          </a:r>
        </a:p>
        <a:p>
          <a:endParaRPr lang="en-US" sz="1600" dirty="0"/>
        </a:p>
      </dgm:t>
    </dgm:pt>
    <dgm:pt modelId="{86B1FF85-0955-4C6A-9402-567E4697729A}" type="parTrans" cxnId="{63C1F36D-C5C8-4743-941C-4228DEFD2FC4}">
      <dgm:prSet/>
      <dgm:spPr/>
      <dgm:t>
        <a:bodyPr/>
        <a:lstStyle/>
        <a:p>
          <a:endParaRPr lang="en-US"/>
        </a:p>
      </dgm:t>
    </dgm:pt>
    <dgm:pt modelId="{301F334D-15DA-4C47-AD8F-29BF2F07FDB0}" type="sibTrans" cxnId="{63C1F36D-C5C8-4743-941C-4228DEFD2FC4}">
      <dgm:prSet/>
      <dgm:spPr>
        <a:solidFill>
          <a:srgbClr val="FFC000"/>
        </a:solidFill>
      </dgm:spPr>
      <dgm:t>
        <a:bodyPr/>
        <a:lstStyle/>
        <a:p>
          <a:endParaRPr lang="en-US"/>
        </a:p>
      </dgm:t>
    </dgm:pt>
    <dgm:pt modelId="{A4BA3B62-E8C3-4011-809E-BEF7AC1A76A9}">
      <dgm:prSet phldrT="[Text]" custT="1"/>
      <dgm:spPr>
        <a:solidFill>
          <a:schemeClr val="accent2">
            <a:lumMod val="75000"/>
          </a:schemeClr>
        </a:solidFill>
      </dgm:spPr>
      <dgm:t>
        <a:bodyPr/>
        <a:lstStyle/>
        <a:p>
          <a:r>
            <a:rPr lang="en-US" sz="2000" dirty="0"/>
            <a:t>Data Preparation and Splitting.</a:t>
          </a:r>
        </a:p>
        <a:p>
          <a:r>
            <a:rPr lang="en-US" sz="2000" dirty="0"/>
            <a:t>-</a:t>
          </a:r>
          <a:r>
            <a:rPr lang="en-US" sz="1400" dirty="0"/>
            <a:t>Converting categorical data to binary</a:t>
          </a:r>
        </a:p>
        <a:p>
          <a:r>
            <a:rPr lang="en-US" sz="1400" dirty="0"/>
            <a:t>-Dummy variables for Multi-categorical data</a:t>
          </a:r>
        </a:p>
        <a:p>
          <a:r>
            <a:rPr lang="en-US" sz="1400" dirty="0"/>
            <a:t>-Splitting the data into test and train set in 30:70 ratio.</a:t>
          </a:r>
        </a:p>
        <a:p>
          <a:r>
            <a:rPr lang="en-US" sz="1400" dirty="0"/>
            <a:t>- Scaling the continuous variables.</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2000" dirty="0"/>
        </a:p>
      </dgm:t>
    </dgm:pt>
    <dgm:pt modelId="{52B8F6DC-8462-45DB-B4D8-A6EE8C84A1BC}" type="parTrans" cxnId="{7D4DCE5E-0F46-4C9E-8F2D-C8F0135A78BE}">
      <dgm:prSet/>
      <dgm:spPr/>
      <dgm:t>
        <a:bodyPr/>
        <a:lstStyle/>
        <a:p>
          <a:endParaRPr lang="en-US"/>
        </a:p>
      </dgm:t>
    </dgm:pt>
    <dgm:pt modelId="{A881FB11-E151-4649-BED9-0E863909A716}" type="sibTrans" cxnId="{7D4DCE5E-0F46-4C9E-8F2D-C8F0135A78BE}">
      <dgm:prSet/>
      <dgm:spPr>
        <a:solidFill>
          <a:srgbClr val="FFC000"/>
        </a:solidFill>
      </dgm:spPr>
      <dgm:t>
        <a:bodyPr/>
        <a:lstStyle/>
        <a:p>
          <a:endParaRPr lang="en-US"/>
        </a:p>
      </dgm:t>
    </dgm:pt>
    <dgm:pt modelId="{D41749EF-1EAD-4736-B2FE-4F7ED36852C2}">
      <dgm:prSet custT="1"/>
      <dgm:spPr>
        <a:solidFill>
          <a:schemeClr val="accent2">
            <a:lumMod val="50000"/>
          </a:schemeClr>
        </a:solidFill>
      </dgm:spPr>
      <dgm:t>
        <a:bodyPr/>
        <a:lstStyle/>
        <a:p>
          <a:r>
            <a:rPr lang="en-US" sz="1800" dirty="0"/>
            <a:t>Model Building, Assigning lead scores and checking performance metrics</a:t>
          </a:r>
        </a:p>
        <a:p>
          <a:r>
            <a:rPr lang="en-US" sz="1800" dirty="0"/>
            <a:t>-</a:t>
          </a:r>
          <a:r>
            <a:rPr lang="en-US" sz="1400" dirty="0"/>
            <a:t>Building the model on the train Data set.</a:t>
          </a:r>
        </a:p>
        <a:p>
          <a:r>
            <a:rPr lang="en-US" sz="1400" dirty="0"/>
            <a:t>- Using RFE(Recursive feature elimination)</a:t>
          </a:r>
        </a:p>
        <a:p>
          <a:r>
            <a:rPr lang="en-US" sz="1400" dirty="0"/>
            <a:t>-Model Building using features selected by RFE</a:t>
          </a:r>
        </a:p>
        <a:p>
          <a:r>
            <a:rPr lang="en-US" sz="1400" dirty="0"/>
            <a:t>- Evaluating all the metrics.</a:t>
          </a:r>
        </a:p>
        <a:p>
          <a:r>
            <a:rPr lang="en-US" sz="1400" dirty="0"/>
            <a:t>- Calculating optimal cut-off</a:t>
          </a:r>
        </a:p>
        <a:p>
          <a:r>
            <a:rPr lang="en-US" sz="1400" dirty="0"/>
            <a:t>-Making predictions and generating lead score on train data</a:t>
          </a:r>
        </a:p>
        <a:p>
          <a:r>
            <a:rPr lang="en-US" sz="1400" dirty="0"/>
            <a:t>- Making predictions of the test data and checking metrics</a:t>
          </a:r>
        </a:p>
      </dgm:t>
    </dgm:pt>
    <dgm:pt modelId="{E951F94D-DA2C-4BD6-AB85-B757AEE9A608}" type="parTrans" cxnId="{8A880B72-5F31-4A83-BDCE-2354EC25B284}">
      <dgm:prSet/>
      <dgm:spPr/>
      <dgm:t>
        <a:bodyPr/>
        <a:lstStyle/>
        <a:p>
          <a:endParaRPr lang="en-US"/>
        </a:p>
      </dgm:t>
    </dgm:pt>
    <dgm:pt modelId="{E0029C62-E9BB-4678-AF97-EC5A8DEF10FE}" type="sibTrans" cxnId="{8A880B72-5F31-4A83-BDCE-2354EC25B284}">
      <dgm:prSet/>
      <dgm:spPr/>
      <dgm:t>
        <a:bodyPr/>
        <a:lstStyle/>
        <a:p>
          <a:endParaRPr lang="en-US"/>
        </a:p>
      </dgm:t>
    </dgm:pt>
    <dgm:pt modelId="{AC3D676D-0423-44BC-94F6-43267059E53D}" type="pres">
      <dgm:prSet presAssocID="{031AA9E9-EA24-4A75-B132-60635A80717A}" presName="diagram" presStyleCnt="0">
        <dgm:presLayoutVars>
          <dgm:dir/>
          <dgm:resizeHandles val="exact"/>
        </dgm:presLayoutVars>
      </dgm:prSet>
      <dgm:spPr/>
      <dgm:t>
        <a:bodyPr/>
        <a:lstStyle/>
        <a:p>
          <a:endParaRPr lang="en-US"/>
        </a:p>
      </dgm:t>
    </dgm:pt>
    <dgm:pt modelId="{712FE940-F962-4614-8F40-8C3C2028F7BF}" type="pres">
      <dgm:prSet presAssocID="{F212F272-048E-4F25-AA42-1A5BAB563413}" presName="node" presStyleLbl="node1" presStyleIdx="0" presStyleCnt="4" custScaleX="142873" custScaleY="466096" custLinFactNeighborX="407" custLinFactNeighborY="-679">
        <dgm:presLayoutVars>
          <dgm:bulletEnabled val="1"/>
        </dgm:presLayoutVars>
      </dgm:prSet>
      <dgm:spPr/>
      <dgm:t>
        <a:bodyPr/>
        <a:lstStyle/>
        <a:p>
          <a:endParaRPr lang="en-US"/>
        </a:p>
      </dgm:t>
    </dgm:pt>
    <dgm:pt modelId="{04607D7F-BD37-4C37-A7B5-0DAFCACFABFC}" type="pres">
      <dgm:prSet presAssocID="{993E7C13-7F0D-42C0-87FF-5B50FE9332C3}" presName="sibTrans" presStyleLbl="sibTrans2D1" presStyleIdx="0" presStyleCnt="3"/>
      <dgm:spPr/>
      <dgm:t>
        <a:bodyPr/>
        <a:lstStyle/>
        <a:p>
          <a:endParaRPr lang="en-US"/>
        </a:p>
      </dgm:t>
    </dgm:pt>
    <dgm:pt modelId="{BFE2BA54-D8EC-4A3A-BD62-5717A2454D2B}" type="pres">
      <dgm:prSet presAssocID="{993E7C13-7F0D-42C0-87FF-5B50FE9332C3}" presName="connectorText" presStyleLbl="sibTrans2D1" presStyleIdx="0" presStyleCnt="3"/>
      <dgm:spPr/>
      <dgm:t>
        <a:bodyPr/>
        <a:lstStyle/>
        <a:p>
          <a:endParaRPr lang="en-US"/>
        </a:p>
      </dgm:t>
    </dgm:pt>
    <dgm:pt modelId="{66623750-C2F3-4274-B638-201C437ADBA9}" type="pres">
      <dgm:prSet presAssocID="{D9142F49-B1A0-4A16-8D8A-A068D4A9D66E}" presName="node" presStyleLbl="node1" presStyleIdx="1" presStyleCnt="4" custScaleX="148162" custScaleY="463466">
        <dgm:presLayoutVars>
          <dgm:bulletEnabled val="1"/>
        </dgm:presLayoutVars>
      </dgm:prSet>
      <dgm:spPr/>
      <dgm:t>
        <a:bodyPr/>
        <a:lstStyle/>
        <a:p>
          <a:endParaRPr lang="en-US"/>
        </a:p>
      </dgm:t>
    </dgm:pt>
    <dgm:pt modelId="{1EFAC4BE-51CF-4B4A-8F8F-2A8A9EF2ECCC}" type="pres">
      <dgm:prSet presAssocID="{301F334D-15DA-4C47-AD8F-29BF2F07FDB0}" presName="sibTrans" presStyleLbl="sibTrans2D1" presStyleIdx="1" presStyleCnt="3"/>
      <dgm:spPr/>
      <dgm:t>
        <a:bodyPr/>
        <a:lstStyle/>
        <a:p>
          <a:endParaRPr lang="en-US"/>
        </a:p>
      </dgm:t>
    </dgm:pt>
    <dgm:pt modelId="{7586C13D-F6F4-45BF-A319-7D13DC24C051}" type="pres">
      <dgm:prSet presAssocID="{301F334D-15DA-4C47-AD8F-29BF2F07FDB0}" presName="connectorText" presStyleLbl="sibTrans2D1" presStyleIdx="1" presStyleCnt="3"/>
      <dgm:spPr/>
      <dgm:t>
        <a:bodyPr/>
        <a:lstStyle/>
        <a:p>
          <a:endParaRPr lang="en-US"/>
        </a:p>
      </dgm:t>
    </dgm:pt>
    <dgm:pt modelId="{628D315E-CE2A-4CB1-831C-D3D50C2F56FF}" type="pres">
      <dgm:prSet presAssocID="{A4BA3B62-E8C3-4011-809E-BEF7AC1A76A9}" presName="node" presStyleLbl="node1" presStyleIdx="2" presStyleCnt="4" custScaleX="135865" custScaleY="468554" custLinFactNeighborY="2544">
        <dgm:presLayoutVars>
          <dgm:bulletEnabled val="1"/>
        </dgm:presLayoutVars>
      </dgm:prSet>
      <dgm:spPr/>
      <dgm:t>
        <a:bodyPr/>
        <a:lstStyle/>
        <a:p>
          <a:endParaRPr lang="en-US"/>
        </a:p>
      </dgm:t>
    </dgm:pt>
    <dgm:pt modelId="{CAAA4FA5-8940-4B38-8BA0-F21FB3DB3D53}" type="pres">
      <dgm:prSet presAssocID="{A881FB11-E151-4649-BED9-0E863909A716}" presName="sibTrans" presStyleLbl="sibTrans2D1" presStyleIdx="2" presStyleCnt="3"/>
      <dgm:spPr/>
      <dgm:t>
        <a:bodyPr/>
        <a:lstStyle/>
        <a:p>
          <a:endParaRPr lang="en-US"/>
        </a:p>
      </dgm:t>
    </dgm:pt>
    <dgm:pt modelId="{E733E632-391D-4772-AF97-6BA3E32E6150}" type="pres">
      <dgm:prSet presAssocID="{A881FB11-E151-4649-BED9-0E863909A716}" presName="connectorText" presStyleLbl="sibTrans2D1" presStyleIdx="2" presStyleCnt="3"/>
      <dgm:spPr/>
      <dgm:t>
        <a:bodyPr/>
        <a:lstStyle/>
        <a:p>
          <a:endParaRPr lang="en-US"/>
        </a:p>
      </dgm:t>
    </dgm:pt>
    <dgm:pt modelId="{CDB3EBDB-1BEC-4C0E-B1AD-C5F87A7F6BA7}" type="pres">
      <dgm:prSet presAssocID="{D41749EF-1EAD-4736-B2FE-4F7ED36852C2}" presName="node" presStyleLbl="node1" presStyleIdx="3" presStyleCnt="4" custScaleX="133967" custScaleY="452023">
        <dgm:presLayoutVars>
          <dgm:bulletEnabled val="1"/>
        </dgm:presLayoutVars>
      </dgm:prSet>
      <dgm:spPr/>
      <dgm:t>
        <a:bodyPr/>
        <a:lstStyle/>
        <a:p>
          <a:endParaRPr lang="en-US"/>
        </a:p>
      </dgm:t>
    </dgm:pt>
  </dgm:ptLst>
  <dgm:cxnLst>
    <dgm:cxn modelId="{2175CAC8-F1B0-4876-860A-0144020799C9}" srcId="{031AA9E9-EA24-4A75-B132-60635A80717A}" destId="{F212F272-048E-4F25-AA42-1A5BAB563413}" srcOrd="0" destOrd="0" parTransId="{D394E409-5A2D-46BB-BD6F-AD336C3E3108}" sibTransId="{993E7C13-7F0D-42C0-87FF-5B50FE9332C3}"/>
    <dgm:cxn modelId="{8A880B72-5F31-4A83-BDCE-2354EC25B284}" srcId="{031AA9E9-EA24-4A75-B132-60635A80717A}" destId="{D41749EF-1EAD-4736-B2FE-4F7ED36852C2}" srcOrd="3" destOrd="0" parTransId="{E951F94D-DA2C-4BD6-AB85-B757AEE9A608}" sibTransId="{E0029C62-E9BB-4678-AF97-EC5A8DEF10FE}"/>
    <dgm:cxn modelId="{048DC759-422C-4F98-850A-119C265321A1}" type="presOf" srcId="{993E7C13-7F0D-42C0-87FF-5B50FE9332C3}" destId="{04607D7F-BD37-4C37-A7B5-0DAFCACFABFC}" srcOrd="0" destOrd="0" presId="urn:microsoft.com/office/officeart/2005/8/layout/process5"/>
    <dgm:cxn modelId="{7881044B-5835-44D0-A5B2-2E6918F7DBB9}" type="presOf" srcId="{D9142F49-B1A0-4A16-8D8A-A068D4A9D66E}" destId="{66623750-C2F3-4274-B638-201C437ADBA9}" srcOrd="0" destOrd="0" presId="urn:microsoft.com/office/officeart/2005/8/layout/process5"/>
    <dgm:cxn modelId="{A8D99BC4-3492-4A4E-BAE9-75AEF567B5E0}" type="presOf" srcId="{301F334D-15DA-4C47-AD8F-29BF2F07FDB0}" destId="{1EFAC4BE-51CF-4B4A-8F8F-2A8A9EF2ECCC}" srcOrd="0" destOrd="0" presId="urn:microsoft.com/office/officeart/2005/8/layout/process5"/>
    <dgm:cxn modelId="{DF298839-04AA-4C1E-BDA8-D6729E195BD4}" type="presOf" srcId="{F212F272-048E-4F25-AA42-1A5BAB563413}" destId="{712FE940-F962-4614-8F40-8C3C2028F7BF}" srcOrd="0" destOrd="0" presId="urn:microsoft.com/office/officeart/2005/8/layout/process5"/>
    <dgm:cxn modelId="{32C618BE-B911-4A00-A06D-B35381C07978}" type="presOf" srcId="{031AA9E9-EA24-4A75-B132-60635A80717A}" destId="{AC3D676D-0423-44BC-94F6-43267059E53D}" srcOrd="0" destOrd="0" presId="urn:microsoft.com/office/officeart/2005/8/layout/process5"/>
    <dgm:cxn modelId="{E97E34C2-B7BB-47F3-9BAD-B01F1DC0BD99}" type="presOf" srcId="{A881FB11-E151-4649-BED9-0E863909A716}" destId="{CAAA4FA5-8940-4B38-8BA0-F21FB3DB3D53}" srcOrd="0" destOrd="0" presId="urn:microsoft.com/office/officeart/2005/8/layout/process5"/>
    <dgm:cxn modelId="{7D4DCE5E-0F46-4C9E-8F2D-C8F0135A78BE}" srcId="{031AA9E9-EA24-4A75-B132-60635A80717A}" destId="{A4BA3B62-E8C3-4011-809E-BEF7AC1A76A9}" srcOrd="2" destOrd="0" parTransId="{52B8F6DC-8462-45DB-B4D8-A6EE8C84A1BC}" sibTransId="{A881FB11-E151-4649-BED9-0E863909A716}"/>
    <dgm:cxn modelId="{E1C34010-3BCC-4195-9B20-50B12ED9F242}" type="presOf" srcId="{993E7C13-7F0D-42C0-87FF-5B50FE9332C3}" destId="{BFE2BA54-D8EC-4A3A-BD62-5717A2454D2B}" srcOrd="1" destOrd="0" presId="urn:microsoft.com/office/officeart/2005/8/layout/process5"/>
    <dgm:cxn modelId="{9438D5AA-0432-43D6-9CC8-15F40B7DE75C}" type="presOf" srcId="{301F334D-15DA-4C47-AD8F-29BF2F07FDB0}" destId="{7586C13D-F6F4-45BF-A319-7D13DC24C051}" srcOrd="1" destOrd="0" presId="urn:microsoft.com/office/officeart/2005/8/layout/process5"/>
    <dgm:cxn modelId="{63C1F36D-C5C8-4743-941C-4228DEFD2FC4}" srcId="{031AA9E9-EA24-4A75-B132-60635A80717A}" destId="{D9142F49-B1A0-4A16-8D8A-A068D4A9D66E}" srcOrd="1" destOrd="0" parTransId="{86B1FF85-0955-4C6A-9402-567E4697729A}" sibTransId="{301F334D-15DA-4C47-AD8F-29BF2F07FDB0}"/>
    <dgm:cxn modelId="{3C33E82E-0514-413F-9D28-B1B8BD4FCD83}" type="presOf" srcId="{A881FB11-E151-4649-BED9-0E863909A716}" destId="{E733E632-391D-4772-AF97-6BA3E32E6150}" srcOrd="1" destOrd="0" presId="urn:microsoft.com/office/officeart/2005/8/layout/process5"/>
    <dgm:cxn modelId="{AE4468FA-C5D7-4871-8B6D-4E63668629BC}" type="presOf" srcId="{D41749EF-1EAD-4736-B2FE-4F7ED36852C2}" destId="{CDB3EBDB-1BEC-4C0E-B1AD-C5F87A7F6BA7}" srcOrd="0" destOrd="0" presId="urn:microsoft.com/office/officeart/2005/8/layout/process5"/>
    <dgm:cxn modelId="{FEB4FA84-91FE-450C-96F0-E447C2B77000}" type="presOf" srcId="{A4BA3B62-E8C3-4011-809E-BEF7AC1A76A9}" destId="{628D315E-CE2A-4CB1-831C-D3D50C2F56FF}" srcOrd="0" destOrd="0" presId="urn:microsoft.com/office/officeart/2005/8/layout/process5"/>
    <dgm:cxn modelId="{41E94BB0-B2D4-4A62-9F50-3565BC248DFF}" type="presParOf" srcId="{AC3D676D-0423-44BC-94F6-43267059E53D}" destId="{712FE940-F962-4614-8F40-8C3C2028F7BF}" srcOrd="0" destOrd="0" presId="urn:microsoft.com/office/officeart/2005/8/layout/process5"/>
    <dgm:cxn modelId="{09BEB5FA-30B8-4DB7-BEBB-D2B45D134457}" type="presParOf" srcId="{AC3D676D-0423-44BC-94F6-43267059E53D}" destId="{04607D7F-BD37-4C37-A7B5-0DAFCACFABFC}" srcOrd="1" destOrd="0" presId="urn:microsoft.com/office/officeart/2005/8/layout/process5"/>
    <dgm:cxn modelId="{B11B1E22-A209-4532-8F33-8CA7D8FD423C}" type="presParOf" srcId="{04607D7F-BD37-4C37-A7B5-0DAFCACFABFC}" destId="{BFE2BA54-D8EC-4A3A-BD62-5717A2454D2B}" srcOrd="0" destOrd="0" presId="urn:microsoft.com/office/officeart/2005/8/layout/process5"/>
    <dgm:cxn modelId="{93426FCE-D0F1-4CF0-8A3F-63377F8414B6}" type="presParOf" srcId="{AC3D676D-0423-44BC-94F6-43267059E53D}" destId="{66623750-C2F3-4274-B638-201C437ADBA9}" srcOrd="2" destOrd="0" presId="urn:microsoft.com/office/officeart/2005/8/layout/process5"/>
    <dgm:cxn modelId="{3B0DAB8F-E07B-4436-AAB0-50151B409689}" type="presParOf" srcId="{AC3D676D-0423-44BC-94F6-43267059E53D}" destId="{1EFAC4BE-51CF-4B4A-8F8F-2A8A9EF2ECCC}" srcOrd="3" destOrd="0" presId="urn:microsoft.com/office/officeart/2005/8/layout/process5"/>
    <dgm:cxn modelId="{8DA6F425-D83C-4730-AAE8-A764F8783157}" type="presParOf" srcId="{1EFAC4BE-51CF-4B4A-8F8F-2A8A9EF2ECCC}" destId="{7586C13D-F6F4-45BF-A319-7D13DC24C051}" srcOrd="0" destOrd="0" presId="urn:microsoft.com/office/officeart/2005/8/layout/process5"/>
    <dgm:cxn modelId="{2ACB8C55-D758-49DA-B6CD-604382B6E56D}" type="presParOf" srcId="{AC3D676D-0423-44BC-94F6-43267059E53D}" destId="{628D315E-CE2A-4CB1-831C-D3D50C2F56FF}" srcOrd="4" destOrd="0" presId="urn:microsoft.com/office/officeart/2005/8/layout/process5"/>
    <dgm:cxn modelId="{E9F88C79-5B57-46FE-9A0C-CF1554C7D21C}" type="presParOf" srcId="{AC3D676D-0423-44BC-94F6-43267059E53D}" destId="{CAAA4FA5-8940-4B38-8BA0-F21FB3DB3D53}" srcOrd="5" destOrd="0" presId="urn:microsoft.com/office/officeart/2005/8/layout/process5"/>
    <dgm:cxn modelId="{E8733ADE-2206-47A4-B168-4010BAA3D827}" type="presParOf" srcId="{CAAA4FA5-8940-4B38-8BA0-F21FB3DB3D53}" destId="{E733E632-391D-4772-AF97-6BA3E32E6150}" srcOrd="0" destOrd="0" presId="urn:microsoft.com/office/officeart/2005/8/layout/process5"/>
    <dgm:cxn modelId="{5D05CAFD-5C74-4D2A-8F64-F7FDEFC88B59}" type="presParOf" srcId="{AC3D676D-0423-44BC-94F6-43267059E53D}" destId="{CDB3EBDB-1BEC-4C0E-B1AD-C5F87A7F6BA7}" srcOrd="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2FE940-F962-4614-8F40-8C3C2028F7BF}">
      <dsp:nvSpPr>
        <dsp:cNvPr id="0" name=""/>
        <dsp:cNvSpPr/>
      </dsp:nvSpPr>
      <dsp:spPr>
        <a:xfrm>
          <a:off x="13218" y="224258"/>
          <a:ext cx="2555875" cy="5002834"/>
        </a:xfrm>
        <a:prstGeom prst="roundRect">
          <a:avLst>
            <a:gd name="adj" fmla="val 10000"/>
          </a:avLst>
        </a:prstGeom>
        <a:solidFill>
          <a:schemeClr val="accent2">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Dataset Reading and Inspection</a:t>
          </a:r>
        </a:p>
        <a:p>
          <a:pPr lvl="0" algn="l" defTabSz="889000">
            <a:lnSpc>
              <a:spcPct val="90000"/>
            </a:lnSpc>
            <a:spcBef>
              <a:spcPct val="0"/>
            </a:spcBef>
            <a:spcAft>
              <a:spcPct val="35000"/>
            </a:spcAft>
          </a:pPr>
          <a:r>
            <a:rPr lang="en-US" sz="1600" kern="1200" dirty="0"/>
            <a:t>-</a:t>
          </a:r>
          <a:r>
            <a:rPr lang="en-US" sz="1400" kern="1200" dirty="0"/>
            <a:t>Reading the Data set</a:t>
          </a:r>
        </a:p>
        <a:p>
          <a:pPr lvl="0" algn="l" defTabSz="889000">
            <a:lnSpc>
              <a:spcPct val="90000"/>
            </a:lnSpc>
            <a:spcBef>
              <a:spcPct val="0"/>
            </a:spcBef>
            <a:spcAft>
              <a:spcPct val="35000"/>
            </a:spcAft>
          </a:pPr>
          <a:r>
            <a:rPr lang="en-US" sz="1400" kern="1200" dirty="0"/>
            <a:t>-Inspecting the data</a:t>
          </a:r>
        </a:p>
        <a:p>
          <a:pPr lvl="0" algn="l" defTabSz="889000">
            <a:lnSpc>
              <a:spcPct val="90000"/>
            </a:lnSpc>
            <a:spcBef>
              <a:spcPct val="0"/>
            </a:spcBef>
            <a:spcAft>
              <a:spcPct val="35000"/>
            </a:spcAft>
          </a:pPr>
          <a:r>
            <a:rPr lang="en-US" sz="1400" kern="1200" dirty="0"/>
            <a:t>-Checking data dimensions</a:t>
          </a:r>
        </a:p>
        <a:p>
          <a:pPr lvl="0" algn="l" defTabSz="889000">
            <a:lnSpc>
              <a:spcPct val="90000"/>
            </a:lnSpc>
            <a:spcBef>
              <a:spcPct val="0"/>
            </a:spcBef>
            <a:spcAft>
              <a:spcPct val="35000"/>
            </a:spcAft>
          </a:pPr>
          <a:r>
            <a:rPr lang="en-US" sz="1400" kern="1200" dirty="0"/>
            <a:t>-Checking for All data types</a:t>
          </a:r>
        </a:p>
        <a:p>
          <a:pPr lvl="0" algn="l" defTabSz="889000">
            <a:lnSpc>
              <a:spcPct val="90000"/>
            </a:lnSpc>
            <a:spcBef>
              <a:spcPct val="0"/>
            </a:spcBef>
            <a:spcAft>
              <a:spcPct val="35000"/>
            </a:spcAft>
          </a:pPr>
          <a:r>
            <a:rPr lang="en-US" sz="1400" kern="1200" dirty="0"/>
            <a:t>-Checking continuous values distribution </a:t>
          </a:r>
        </a:p>
        <a:p>
          <a:pPr lvl="0" algn="l" defTabSz="889000">
            <a:lnSpc>
              <a:spcPct val="90000"/>
            </a:lnSpc>
            <a:spcBef>
              <a:spcPct val="0"/>
            </a:spcBef>
            <a:spcAft>
              <a:spcPct val="35000"/>
            </a:spcAft>
          </a:pPr>
          <a:r>
            <a:rPr lang="en-US" sz="1400" kern="1200" dirty="0"/>
            <a:t>-Checking for Null value content</a:t>
          </a:r>
        </a:p>
        <a:p>
          <a:pPr lvl="0" algn="l" defTabSz="889000">
            <a:lnSpc>
              <a:spcPct val="90000"/>
            </a:lnSpc>
            <a:spcBef>
              <a:spcPct val="0"/>
            </a:spcBef>
            <a:spcAft>
              <a:spcPct val="35000"/>
            </a:spcAft>
          </a:pPr>
          <a:endParaRPr lang="en-US" sz="1400" kern="1200" dirty="0"/>
        </a:p>
        <a:p>
          <a:pPr lvl="0" algn="l" defTabSz="889000">
            <a:lnSpc>
              <a:spcPct val="90000"/>
            </a:lnSpc>
            <a:spcBef>
              <a:spcPct val="0"/>
            </a:spcBef>
            <a:spcAft>
              <a:spcPct val="35000"/>
            </a:spcAft>
          </a:pPr>
          <a:endParaRPr lang="en-US" sz="1400" kern="1200" dirty="0"/>
        </a:p>
        <a:p>
          <a:pPr lvl="0" algn="l" defTabSz="889000">
            <a:lnSpc>
              <a:spcPct val="90000"/>
            </a:lnSpc>
            <a:spcBef>
              <a:spcPct val="0"/>
            </a:spcBef>
            <a:spcAft>
              <a:spcPct val="35000"/>
            </a:spcAft>
          </a:pPr>
          <a:endParaRPr lang="en-US" sz="1400" kern="1200" dirty="0"/>
        </a:p>
        <a:p>
          <a:pPr lvl="0" algn="l" defTabSz="889000">
            <a:lnSpc>
              <a:spcPct val="90000"/>
            </a:lnSpc>
            <a:spcBef>
              <a:spcPct val="0"/>
            </a:spcBef>
            <a:spcAft>
              <a:spcPct val="35000"/>
            </a:spcAft>
          </a:pPr>
          <a:endParaRPr lang="en-US" sz="1400" kern="1200" dirty="0"/>
        </a:p>
        <a:p>
          <a:pPr lvl="0" algn="l" defTabSz="889000">
            <a:lnSpc>
              <a:spcPct val="90000"/>
            </a:lnSpc>
            <a:spcBef>
              <a:spcPct val="0"/>
            </a:spcBef>
            <a:spcAft>
              <a:spcPct val="35000"/>
            </a:spcAft>
          </a:pPr>
          <a:endParaRPr lang="en-US" sz="1400" kern="1200" dirty="0"/>
        </a:p>
        <a:p>
          <a:pPr lvl="0" algn="l" defTabSz="889000">
            <a:lnSpc>
              <a:spcPct val="90000"/>
            </a:lnSpc>
            <a:spcBef>
              <a:spcPct val="0"/>
            </a:spcBef>
            <a:spcAft>
              <a:spcPct val="35000"/>
            </a:spcAft>
          </a:pPr>
          <a:endParaRPr lang="en-US" sz="1400" kern="1200" dirty="0"/>
        </a:p>
        <a:p>
          <a:pPr lvl="0" algn="l" defTabSz="889000">
            <a:lnSpc>
              <a:spcPct val="90000"/>
            </a:lnSpc>
            <a:spcBef>
              <a:spcPct val="0"/>
            </a:spcBef>
            <a:spcAft>
              <a:spcPct val="35000"/>
            </a:spcAft>
          </a:pPr>
          <a:endParaRPr lang="en-US" sz="1400" kern="1200" dirty="0"/>
        </a:p>
        <a:p>
          <a:pPr lvl="0" algn="l" defTabSz="889000">
            <a:lnSpc>
              <a:spcPct val="90000"/>
            </a:lnSpc>
            <a:spcBef>
              <a:spcPct val="0"/>
            </a:spcBef>
            <a:spcAft>
              <a:spcPct val="35000"/>
            </a:spcAft>
          </a:pPr>
          <a:endParaRPr lang="en-US" sz="1400" kern="1200" dirty="0"/>
        </a:p>
      </dsp:txBody>
      <dsp:txXfrm>
        <a:off x="88077" y="299117"/>
        <a:ext cx="2406157" cy="4853116"/>
      </dsp:txXfrm>
    </dsp:sp>
    <dsp:sp modelId="{04607D7F-BD37-4C37-A7B5-0DAFCACFABFC}">
      <dsp:nvSpPr>
        <dsp:cNvPr id="0" name=""/>
        <dsp:cNvSpPr/>
      </dsp:nvSpPr>
      <dsp:spPr>
        <a:xfrm rot="7566">
          <a:off x="2724915" y="2507419"/>
          <a:ext cx="375391" cy="443650"/>
        </a:xfrm>
        <a:prstGeom prst="rightArrow">
          <a:avLst>
            <a:gd name="adj1" fmla="val 60000"/>
            <a:gd name="adj2" fmla="val 50000"/>
          </a:avLst>
        </a:prstGeom>
        <a:solidFill>
          <a:srgbClr val="FFC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2724915" y="2596025"/>
        <a:ext cx="262774" cy="266190"/>
      </dsp:txXfrm>
    </dsp:sp>
    <dsp:sp modelId="{66623750-C2F3-4274-B638-201C437ADBA9}">
      <dsp:nvSpPr>
        <dsp:cNvPr id="0" name=""/>
        <dsp:cNvSpPr/>
      </dsp:nvSpPr>
      <dsp:spPr>
        <a:xfrm>
          <a:off x="3277378" y="245661"/>
          <a:ext cx="2650490" cy="4974605"/>
        </a:xfrm>
        <a:prstGeom prst="roundRect">
          <a:avLst>
            <a:gd name="adj" fmla="val 10000"/>
          </a:avLst>
        </a:prstGeom>
        <a:solidFill>
          <a:schemeClr val="accent1">
            <a:lumMod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Data Cleaning and Exploratory data Analysis</a:t>
          </a:r>
        </a:p>
        <a:p>
          <a:pPr lvl="0" algn="ctr" defTabSz="800100">
            <a:lnSpc>
              <a:spcPct val="90000"/>
            </a:lnSpc>
            <a:spcBef>
              <a:spcPct val="0"/>
            </a:spcBef>
            <a:spcAft>
              <a:spcPct val="35000"/>
            </a:spcAft>
          </a:pPr>
          <a:r>
            <a:rPr lang="en-US" sz="1600" kern="1200" dirty="0"/>
            <a:t>-</a:t>
          </a:r>
          <a:r>
            <a:rPr lang="en-US" sz="1400" kern="1200" dirty="0"/>
            <a:t>Checking for null values </a:t>
          </a:r>
        </a:p>
        <a:p>
          <a:pPr lvl="0" algn="ctr" defTabSz="800100">
            <a:lnSpc>
              <a:spcPct val="90000"/>
            </a:lnSpc>
            <a:spcBef>
              <a:spcPct val="0"/>
            </a:spcBef>
            <a:spcAft>
              <a:spcPct val="35000"/>
            </a:spcAft>
          </a:pPr>
          <a:r>
            <a:rPr lang="en-US" sz="1400" kern="1200" dirty="0"/>
            <a:t>-Removing all columns above 40% Null values and having high imbalance.</a:t>
          </a:r>
        </a:p>
        <a:p>
          <a:pPr lvl="0" algn="ctr" defTabSz="800100">
            <a:lnSpc>
              <a:spcPct val="90000"/>
            </a:lnSpc>
            <a:spcBef>
              <a:spcPct val="0"/>
            </a:spcBef>
            <a:spcAft>
              <a:spcPct val="35000"/>
            </a:spcAft>
          </a:pPr>
          <a:r>
            <a:rPr lang="en-US" sz="1400" kern="1200" dirty="0"/>
            <a:t>-Imputing the categorical columns with Mode after checking &amp;Creating new sub-categories if required.</a:t>
          </a:r>
        </a:p>
        <a:p>
          <a:pPr lvl="0" algn="ctr" defTabSz="800100">
            <a:lnSpc>
              <a:spcPct val="90000"/>
            </a:lnSpc>
            <a:spcBef>
              <a:spcPct val="0"/>
            </a:spcBef>
            <a:spcAft>
              <a:spcPct val="35000"/>
            </a:spcAft>
          </a:pPr>
          <a:r>
            <a:rPr lang="en-US" sz="1400" kern="1200" dirty="0"/>
            <a:t>-Dropping rows with null values content as they have &gt;2%  null value content</a:t>
          </a:r>
        </a:p>
        <a:p>
          <a:pPr lvl="0" algn="ctr" defTabSz="800100">
            <a:lnSpc>
              <a:spcPct val="90000"/>
            </a:lnSpc>
            <a:spcBef>
              <a:spcPct val="0"/>
            </a:spcBef>
            <a:spcAft>
              <a:spcPct val="35000"/>
            </a:spcAft>
          </a:pPr>
          <a:r>
            <a:rPr lang="en-US" sz="1400" kern="1200" dirty="0"/>
            <a:t>-Performing </a:t>
          </a:r>
          <a:r>
            <a:rPr lang="en-US" sz="1400" kern="1200" dirty="0" err="1"/>
            <a:t>Univariate</a:t>
          </a:r>
          <a:r>
            <a:rPr lang="en-US" sz="1400" kern="1200" dirty="0"/>
            <a:t> analysis of continuous variables and checking outliers</a:t>
          </a:r>
        </a:p>
        <a:p>
          <a:pPr lvl="0" algn="ctr" defTabSz="800100">
            <a:lnSpc>
              <a:spcPct val="90000"/>
            </a:lnSpc>
            <a:spcBef>
              <a:spcPct val="0"/>
            </a:spcBef>
            <a:spcAft>
              <a:spcPct val="35000"/>
            </a:spcAft>
          </a:pPr>
          <a:r>
            <a:rPr lang="en-US" sz="1400" kern="1200" dirty="0"/>
            <a:t>- Performing Bi-</a:t>
          </a:r>
          <a:r>
            <a:rPr lang="en-US" sz="1400" kern="1200" dirty="0" err="1"/>
            <a:t>variate</a:t>
          </a:r>
          <a:r>
            <a:rPr lang="en-US" sz="1400" kern="1200" dirty="0"/>
            <a:t> Analysis</a:t>
          </a:r>
        </a:p>
        <a:p>
          <a:pPr lvl="0" algn="ctr" defTabSz="800100">
            <a:lnSpc>
              <a:spcPct val="90000"/>
            </a:lnSpc>
            <a:spcBef>
              <a:spcPct val="0"/>
            </a:spcBef>
            <a:spcAft>
              <a:spcPct val="35000"/>
            </a:spcAft>
          </a:pPr>
          <a:endParaRPr lang="en-US" sz="1600" kern="1200" dirty="0"/>
        </a:p>
      </dsp:txBody>
      <dsp:txXfrm>
        <a:off x="3355008" y="323291"/>
        <a:ext cx="2495230" cy="4819345"/>
      </dsp:txXfrm>
    </dsp:sp>
    <dsp:sp modelId="{1EFAC4BE-51CF-4B4A-8F8F-2A8A9EF2ECCC}">
      <dsp:nvSpPr>
        <dsp:cNvPr id="0" name=""/>
        <dsp:cNvSpPr/>
      </dsp:nvSpPr>
      <dsp:spPr>
        <a:xfrm rot="28829">
          <a:off x="6085286" y="2525162"/>
          <a:ext cx="379263" cy="443650"/>
        </a:xfrm>
        <a:prstGeom prst="rightArrow">
          <a:avLst>
            <a:gd name="adj1" fmla="val 60000"/>
            <a:gd name="adj2" fmla="val 50000"/>
          </a:avLst>
        </a:prstGeom>
        <a:solidFill>
          <a:srgbClr val="FFC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6085288" y="2613415"/>
        <a:ext cx="265484" cy="266190"/>
      </dsp:txXfrm>
    </dsp:sp>
    <dsp:sp modelId="{628D315E-CE2A-4CB1-831C-D3D50C2F56FF}">
      <dsp:nvSpPr>
        <dsp:cNvPr id="0" name=""/>
        <dsp:cNvSpPr/>
      </dsp:nvSpPr>
      <dsp:spPr>
        <a:xfrm>
          <a:off x="6643434" y="245661"/>
          <a:ext cx="2430508" cy="5029217"/>
        </a:xfrm>
        <a:prstGeom prst="roundRect">
          <a:avLst>
            <a:gd name="adj" fmla="val 10000"/>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Data Preparation and Splitting.</a:t>
          </a:r>
        </a:p>
        <a:p>
          <a:pPr lvl="0" algn="ctr" defTabSz="889000">
            <a:lnSpc>
              <a:spcPct val="90000"/>
            </a:lnSpc>
            <a:spcBef>
              <a:spcPct val="0"/>
            </a:spcBef>
            <a:spcAft>
              <a:spcPct val="35000"/>
            </a:spcAft>
          </a:pPr>
          <a:r>
            <a:rPr lang="en-US" sz="2000" kern="1200" dirty="0"/>
            <a:t>-</a:t>
          </a:r>
          <a:r>
            <a:rPr lang="en-US" sz="1400" kern="1200" dirty="0"/>
            <a:t>Converting categorical data to binary</a:t>
          </a:r>
        </a:p>
        <a:p>
          <a:pPr lvl="0" algn="ctr" defTabSz="889000">
            <a:lnSpc>
              <a:spcPct val="90000"/>
            </a:lnSpc>
            <a:spcBef>
              <a:spcPct val="0"/>
            </a:spcBef>
            <a:spcAft>
              <a:spcPct val="35000"/>
            </a:spcAft>
          </a:pPr>
          <a:r>
            <a:rPr lang="en-US" sz="1400" kern="1200" dirty="0"/>
            <a:t>-Dummy variables for Multi-categorical data</a:t>
          </a:r>
        </a:p>
        <a:p>
          <a:pPr lvl="0" algn="ctr" defTabSz="889000">
            <a:lnSpc>
              <a:spcPct val="90000"/>
            </a:lnSpc>
            <a:spcBef>
              <a:spcPct val="0"/>
            </a:spcBef>
            <a:spcAft>
              <a:spcPct val="35000"/>
            </a:spcAft>
          </a:pPr>
          <a:r>
            <a:rPr lang="en-US" sz="1400" kern="1200" dirty="0"/>
            <a:t>-Splitting the data into test and train set in 30:70 ratio.</a:t>
          </a:r>
        </a:p>
        <a:p>
          <a:pPr lvl="0" algn="ctr" defTabSz="889000">
            <a:lnSpc>
              <a:spcPct val="90000"/>
            </a:lnSpc>
            <a:spcBef>
              <a:spcPct val="0"/>
            </a:spcBef>
            <a:spcAft>
              <a:spcPct val="35000"/>
            </a:spcAft>
          </a:pPr>
          <a:r>
            <a:rPr lang="en-US" sz="1400" kern="1200" dirty="0"/>
            <a:t>- Scaling the continuous variables.</a:t>
          </a:r>
        </a:p>
        <a:p>
          <a:pPr lvl="0" algn="ctr" defTabSz="889000">
            <a:lnSpc>
              <a:spcPct val="90000"/>
            </a:lnSpc>
            <a:spcBef>
              <a:spcPct val="0"/>
            </a:spcBef>
            <a:spcAft>
              <a:spcPct val="35000"/>
            </a:spcAft>
          </a:pPr>
          <a:endParaRPr lang="en-US" sz="1400" kern="1200" dirty="0"/>
        </a:p>
        <a:p>
          <a:pPr lvl="0" algn="ctr" defTabSz="889000">
            <a:lnSpc>
              <a:spcPct val="90000"/>
            </a:lnSpc>
            <a:spcBef>
              <a:spcPct val="0"/>
            </a:spcBef>
            <a:spcAft>
              <a:spcPct val="35000"/>
            </a:spcAft>
          </a:pPr>
          <a:endParaRPr lang="en-US" sz="1400" kern="1200" dirty="0"/>
        </a:p>
        <a:p>
          <a:pPr lvl="0" algn="ctr" defTabSz="889000">
            <a:lnSpc>
              <a:spcPct val="90000"/>
            </a:lnSpc>
            <a:spcBef>
              <a:spcPct val="0"/>
            </a:spcBef>
            <a:spcAft>
              <a:spcPct val="35000"/>
            </a:spcAft>
          </a:pPr>
          <a:endParaRPr lang="en-US" sz="1400" kern="1200" dirty="0"/>
        </a:p>
        <a:p>
          <a:pPr lvl="0" algn="ctr" defTabSz="889000">
            <a:lnSpc>
              <a:spcPct val="90000"/>
            </a:lnSpc>
            <a:spcBef>
              <a:spcPct val="0"/>
            </a:spcBef>
            <a:spcAft>
              <a:spcPct val="35000"/>
            </a:spcAft>
          </a:pPr>
          <a:endParaRPr lang="en-US" sz="1400" kern="1200" dirty="0"/>
        </a:p>
        <a:p>
          <a:pPr lvl="0" algn="ctr" defTabSz="889000">
            <a:lnSpc>
              <a:spcPct val="90000"/>
            </a:lnSpc>
            <a:spcBef>
              <a:spcPct val="0"/>
            </a:spcBef>
            <a:spcAft>
              <a:spcPct val="35000"/>
            </a:spcAft>
          </a:pPr>
          <a:endParaRPr lang="en-US" sz="1400" kern="1200" dirty="0"/>
        </a:p>
        <a:p>
          <a:pPr lvl="0" algn="ctr" defTabSz="889000">
            <a:lnSpc>
              <a:spcPct val="90000"/>
            </a:lnSpc>
            <a:spcBef>
              <a:spcPct val="0"/>
            </a:spcBef>
            <a:spcAft>
              <a:spcPct val="35000"/>
            </a:spcAft>
          </a:pPr>
          <a:endParaRPr lang="en-US" sz="1400" kern="1200" dirty="0"/>
        </a:p>
        <a:p>
          <a:pPr lvl="0" algn="ctr" defTabSz="889000">
            <a:lnSpc>
              <a:spcPct val="90000"/>
            </a:lnSpc>
            <a:spcBef>
              <a:spcPct val="0"/>
            </a:spcBef>
            <a:spcAft>
              <a:spcPct val="35000"/>
            </a:spcAft>
          </a:pPr>
          <a:endParaRPr lang="en-US" sz="1400" kern="1200" dirty="0"/>
        </a:p>
        <a:p>
          <a:pPr lvl="0" algn="ctr" defTabSz="889000">
            <a:lnSpc>
              <a:spcPct val="90000"/>
            </a:lnSpc>
            <a:spcBef>
              <a:spcPct val="0"/>
            </a:spcBef>
            <a:spcAft>
              <a:spcPct val="35000"/>
            </a:spcAft>
          </a:pPr>
          <a:endParaRPr lang="en-US" sz="2000" kern="1200" dirty="0"/>
        </a:p>
      </dsp:txBody>
      <dsp:txXfrm>
        <a:off x="6714621" y="316848"/>
        <a:ext cx="2288134" cy="4886843"/>
      </dsp:txXfrm>
    </dsp:sp>
    <dsp:sp modelId="{CAAA4FA5-8940-4B38-8BA0-F21FB3DB3D53}">
      <dsp:nvSpPr>
        <dsp:cNvPr id="0" name=""/>
        <dsp:cNvSpPr/>
      </dsp:nvSpPr>
      <dsp:spPr>
        <a:xfrm rot="21570001">
          <a:off x="9231359" y="2524811"/>
          <a:ext cx="379264" cy="443650"/>
        </a:xfrm>
        <a:prstGeom prst="rightArrow">
          <a:avLst>
            <a:gd name="adj1" fmla="val 60000"/>
            <a:gd name="adj2" fmla="val 50000"/>
          </a:avLst>
        </a:prstGeom>
        <a:solidFill>
          <a:srgbClr val="FFC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9231361" y="2614037"/>
        <a:ext cx="265485" cy="266190"/>
      </dsp:txXfrm>
    </dsp:sp>
    <dsp:sp modelId="{CDB3EBDB-1BEC-4C0E-B1AD-C5F87A7F6BA7}">
      <dsp:nvSpPr>
        <dsp:cNvPr id="0" name=""/>
        <dsp:cNvSpPr/>
      </dsp:nvSpPr>
      <dsp:spPr>
        <a:xfrm>
          <a:off x="9789508" y="307073"/>
          <a:ext cx="2396554" cy="4851781"/>
        </a:xfrm>
        <a:prstGeom prst="roundRect">
          <a:avLst>
            <a:gd name="adj" fmla="val 10000"/>
          </a:avLst>
        </a:prstGeom>
        <a:solidFill>
          <a:schemeClr val="accent2">
            <a:lumMod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Model Building, Assigning lead scores and checking performance metrics</a:t>
          </a:r>
        </a:p>
        <a:p>
          <a:pPr lvl="0" algn="ctr" defTabSz="800100">
            <a:lnSpc>
              <a:spcPct val="90000"/>
            </a:lnSpc>
            <a:spcBef>
              <a:spcPct val="0"/>
            </a:spcBef>
            <a:spcAft>
              <a:spcPct val="35000"/>
            </a:spcAft>
          </a:pPr>
          <a:r>
            <a:rPr lang="en-US" sz="1800" kern="1200" dirty="0"/>
            <a:t>-</a:t>
          </a:r>
          <a:r>
            <a:rPr lang="en-US" sz="1400" kern="1200" dirty="0"/>
            <a:t>Building the model on the train Data set.</a:t>
          </a:r>
        </a:p>
        <a:p>
          <a:pPr lvl="0" algn="ctr" defTabSz="800100">
            <a:lnSpc>
              <a:spcPct val="90000"/>
            </a:lnSpc>
            <a:spcBef>
              <a:spcPct val="0"/>
            </a:spcBef>
            <a:spcAft>
              <a:spcPct val="35000"/>
            </a:spcAft>
          </a:pPr>
          <a:r>
            <a:rPr lang="en-US" sz="1400" kern="1200" dirty="0"/>
            <a:t>- Using RFE(Recursive feature elimination)</a:t>
          </a:r>
        </a:p>
        <a:p>
          <a:pPr lvl="0" algn="ctr" defTabSz="800100">
            <a:lnSpc>
              <a:spcPct val="90000"/>
            </a:lnSpc>
            <a:spcBef>
              <a:spcPct val="0"/>
            </a:spcBef>
            <a:spcAft>
              <a:spcPct val="35000"/>
            </a:spcAft>
          </a:pPr>
          <a:r>
            <a:rPr lang="en-US" sz="1400" kern="1200" dirty="0"/>
            <a:t>-Model Building using features selected by RFE</a:t>
          </a:r>
        </a:p>
        <a:p>
          <a:pPr lvl="0" algn="ctr" defTabSz="800100">
            <a:lnSpc>
              <a:spcPct val="90000"/>
            </a:lnSpc>
            <a:spcBef>
              <a:spcPct val="0"/>
            </a:spcBef>
            <a:spcAft>
              <a:spcPct val="35000"/>
            </a:spcAft>
          </a:pPr>
          <a:r>
            <a:rPr lang="en-US" sz="1400" kern="1200" dirty="0"/>
            <a:t>- Evaluating all the metrics.</a:t>
          </a:r>
        </a:p>
        <a:p>
          <a:pPr lvl="0" algn="ctr" defTabSz="800100">
            <a:lnSpc>
              <a:spcPct val="90000"/>
            </a:lnSpc>
            <a:spcBef>
              <a:spcPct val="0"/>
            </a:spcBef>
            <a:spcAft>
              <a:spcPct val="35000"/>
            </a:spcAft>
          </a:pPr>
          <a:r>
            <a:rPr lang="en-US" sz="1400" kern="1200" dirty="0"/>
            <a:t>- Calculating optimal cut-off</a:t>
          </a:r>
        </a:p>
        <a:p>
          <a:pPr lvl="0" algn="ctr" defTabSz="800100">
            <a:lnSpc>
              <a:spcPct val="90000"/>
            </a:lnSpc>
            <a:spcBef>
              <a:spcPct val="0"/>
            </a:spcBef>
            <a:spcAft>
              <a:spcPct val="35000"/>
            </a:spcAft>
          </a:pPr>
          <a:r>
            <a:rPr lang="en-US" sz="1400" kern="1200" dirty="0"/>
            <a:t>-Making predictions and generating lead score on train data</a:t>
          </a:r>
        </a:p>
        <a:p>
          <a:pPr lvl="0" algn="ctr" defTabSz="800100">
            <a:lnSpc>
              <a:spcPct val="90000"/>
            </a:lnSpc>
            <a:spcBef>
              <a:spcPct val="0"/>
            </a:spcBef>
            <a:spcAft>
              <a:spcPct val="35000"/>
            </a:spcAft>
          </a:pPr>
          <a:r>
            <a:rPr lang="en-US" sz="1400" kern="1200" dirty="0"/>
            <a:t>- Making predictions of the test data and checking metrics</a:t>
          </a:r>
        </a:p>
      </dsp:txBody>
      <dsp:txXfrm>
        <a:off x="9859701" y="377266"/>
        <a:ext cx="2256168" cy="47113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24437B-F2CB-4831-ADD9-46E0712B8BBA}" type="datetimeFigureOut">
              <a:rPr lang="en-US" smtClean="0"/>
              <a:t>09-Feb-22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14071-C810-4FA8-8961-638C9BB7EE7C}" type="slidenum">
              <a:rPr lang="en-US" smtClean="0"/>
              <a:t>‹#›</a:t>
            </a:fld>
            <a:endParaRPr lang="en-US"/>
          </a:p>
        </p:txBody>
      </p:sp>
    </p:spTree>
    <p:extLst>
      <p:ext uri="{BB962C8B-B14F-4D97-AF65-F5344CB8AC3E}">
        <p14:creationId xmlns:p14="http://schemas.microsoft.com/office/powerpoint/2010/main" val="671614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4437B-F2CB-4831-ADD9-46E0712B8BBA}" type="datetimeFigureOut">
              <a:rPr lang="en-US" smtClean="0"/>
              <a:t>09-Feb-22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14071-C810-4FA8-8961-638C9BB7EE7C}" type="slidenum">
              <a:rPr lang="en-US" smtClean="0"/>
              <a:t>‹#›</a:t>
            </a:fld>
            <a:endParaRPr lang="en-US"/>
          </a:p>
        </p:txBody>
      </p:sp>
    </p:spTree>
    <p:extLst>
      <p:ext uri="{BB962C8B-B14F-4D97-AF65-F5344CB8AC3E}">
        <p14:creationId xmlns:p14="http://schemas.microsoft.com/office/powerpoint/2010/main" val="943949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4437B-F2CB-4831-ADD9-46E0712B8BBA}" type="datetimeFigureOut">
              <a:rPr lang="en-US" smtClean="0"/>
              <a:t>09-Feb-22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14071-C810-4FA8-8961-638C9BB7EE7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45710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4437B-F2CB-4831-ADD9-46E0712B8BBA}" type="datetimeFigureOut">
              <a:rPr lang="en-US" smtClean="0"/>
              <a:t>09-Feb-22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14071-C810-4FA8-8961-638C9BB7EE7C}" type="slidenum">
              <a:rPr lang="en-US" smtClean="0"/>
              <a:t>‹#›</a:t>
            </a:fld>
            <a:endParaRPr lang="en-US"/>
          </a:p>
        </p:txBody>
      </p:sp>
    </p:spTree>
    <p:extLst>
      <p:ext uri="{BB962C8B-B14F-4D97-AF65-F5344CB8AC3E}">
        <p14:creationId xmlns:p14="http://schemas.microsoft.com/office/powerpoint/2010/main" val="18429822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4437B-F2CB-4831-ADD9-46E0712B8BBA}" type="datetimeFigureOut">
              <a:rPr lang="en-US" smtClean="0"/>
              <a:t>09-Feb-22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14071-C810-4FA8-8961-638C9BB7EE7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92974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4437B-F2CB-4831-ADD9-46E0712B8BBA}" type="datetimeFigureOut">
              <a:rPr lang="en-US" smtClean="0"/>
              <a:t>09-Feb-22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14071-C810-4FA8-8961-638C9BB7EE7C}" type="slidenum">
              <a:rPr lang="en-US" smtClean="0"/>
              <a:t>‹#›</a:t>
            </a:fld>
            <a:endParaRPr lang="en-US"/>
          </a:p>
        </p:txBody>
      </p:sp>
    </p:spTree>
    <p:extLst>
      <p:ext uri="{BB962C8B-B14F-4D97-AF65-F5344CB8AC3E}">
        <p14:creationId xmlns:p14="http://schemas.microsoft.com/office/powerpoint/2010/main" val="471973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4437B-F2CB-4831-ADD9-46E0712B8BBA}" type="datetimeFigureOut">
              <a:rPr lang="en-US" smtClean="0"/>
              <a:t>09-Feb-22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14071-C810-4FA8-8961-638C9BB7EE7C}" type="slidenum">
              <a:rPr lang="en-US" smtClean="0"/>
              <a:t>‹#›</a:t>
            </a:fld>
            <a:endParaRPr lang="en-US"/>
          </a:p>
        </p:txBody>
      </p:sp>
    </p:spTree>
    <p:extLst>
      <p:ext uri="{BB962C8B-B14F-4D97-AF65-F5344CB8AC3E}">
        <p14:creationId xmlns:p14="http://schemas.microsoft.com/office/powerpoint/2010/main" val="1156270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4437B-F2CB-4831-ADD9-46E0712B8BBA}" type="datetimeFigureOut">
              <a:rPr lang="en-US" smtClean="0"/>
              <a:t>09-Feb-22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14071-C810-4FA8-8961-638C9BB7EE7C}" type="slidenum">
              <a:rPr lang="en-US" smtClean="0"/>
              <a:t>‹#›</a:t>
            </a:fld>
            <a:endParaRPr lang="en-US"/>
          </a:p>
        </p:txBody>
      </p:sp>
    </p:spTree>
    <p:extLst>
      <p:ext uri="{BB962C8B-B14F-4D97-AF65-F5344CB8AC3E}">
        <p14:creationId xmlns:p14="http://schemas.microsoft.com/office/powerpoint/2010/main" val="3689961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4437B-F2CB-4831-ADD9-46E0712B8BBA}" type="datetimeFigureOut">
              <a:rPr lang="en-US" smtClean="0"/>
              <a:t>09-Feb-22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14071-C810-4FA8-8961-638C9BB7EE7C}" type="slidenum">
              <a:rPr lang="en-US" smtClean="0"/>
              <a:t>‹#›</a:t>
            </a:fld>
            <a:endParaRPr lang="en-US"/>
          </a:p>
        </p:txBody>
      </p:sp>
    </p:spTree>
    <p:extLst>
      <p:ext uri="{BB962C8B-B14F-4D97-AF65-F5344CB8AC3E}">
        <p14:creationId xmlns:p14="http://schemas.microsoft.com/office/powerpoint/2010/main" val="4094434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4437B-F2CB-4831-ADD9-46E0712B8BBA}" type="datetimeFigureOut">
              <a:rPr lang="en-US" smtClean="0"/>
              <a:t>09-Feb-22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14071-C810-4FA8-8961-638C9BB7EE7C}" type="slidenum">
              <a:rPr lang="en-US" smtClean="0"/>
              <a:t>‹#›</a:t>
            </a:fld>
            <a:endParaRPr lang="en-US"/>
          </a:p>
        </p:txBody>
      </p:sp>
    </p:spTree>
    <p:extLst>
      <p:ext uri="{BB962C8B-B14F-4D97-AF65-F5344CB8AC3E}">
        <p14:creationId xmlns:p14="http://schemas.microsoft.com/office/powerpoint/2010/main" val="2455260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24437B-F2CB-4831-ADD9-46E0712B8BBA}" type="datetimeFigureOut">
              <a:rPr lang="en-US" smtClean="0"/>
              <a:t>09-Feb-22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14071-C810-4FA8-8961-638C9BB7EE7C}" type="slidenum">
              <a:rPr lang="en-US" smtClean="0"/>
              <a:t>‹#›</a:t>
            </a:fld>
            <a:endParaRPr lang="en-US"/>
          </a:p>
        </p:txBody>
      </p:sp>
    </p:spTree>
    <p:extLst>
      <p:ext uri="{BB962C8B-B14F-4D97-AF65-F5344CB8AC3E}">
        <p14:creationId xmlns:p14="http://schemas.microsoft.com/office/powerpoint/2010/main" val="951001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24437B-F2CB-4831-ADD9-46E0712B8BBA}" type="datetimeFigureOut">
              <a:rPr lang="en-US" smtClean="0"/>
              <a:t>09-Feb-22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A14071-C810-4FA8-8961-638C9BB7EE7C}" type="slidenum">
              <a:rPr lang="en-US" smtClean="0"/>
              <a:t>‹#›</a:t>
            </a:fld>
            <a:endParaRPr lang="en-US"/>
          </a:p>
        </p:txBody>
      </p:sp>
    </p:spTree>
    <p:extLst>
      <p:ext uri="{BB962C8B-B14F-4D97-AF65-F5344CB8AC3E}">
        <p14:creationId xmlns:p14="http://schemas.microsoft.com/office/powerpoint/2010/main" val="3959956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24437B-F2CB-4831-ADD9-46E0712B8BBA}" type="datetimeFigureOut">
              <a:rPr lang="en-US" smtClean="0"/>
              <a:t>09-Feb-22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A14071-C810-4FA8-8961-638C9BB7EE7C}" type="slidenum">
              <a:rPr lang="en-US" smtClean="0"/>
              <a:t>‹#›</a:t>
            </a:fld>
            <a:endParaRPr lang="en-US"/>
          </a:p>
        </p:txBody>
      </p:sp>
    </p:spTree>
    <p:extLst>
      <p:ext uri="{BB962C8B-B14F-4D97-AF65-F5344CB8AC3E}">
        <p14:creationId xmlns:p14="http://schemas.microsoft.com/office/powerpoint/2010/main" val="3008326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24437B-F2CB-4831-ADD9-46E0712B8BBA}" type="datetimeFigureOut">
              <a:rPr lang="en-US" smtClean="0"/>
              <a:t>09-Feb-22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A14071-C810-4FA8-8961-638C9BB7EE7C}" type="slidenum">
              <a:rPr lang="en-US" smtClean="0"/>
              <a:t>‹#›</a:t>
            </a:fld>
            <a:endParaRPr lang="en-US"/>
          </a:p>
        </p:txBody>
      </p:sp>
    </p:spTree>
    <p:extLst>
      <p:ext uri="{BB962C8B-B14F-4D97-AF65-F5344CB8AC3E}">
        <p14:creationId xmlns:p14="http://schemas.microsoft.com/office/powerpoint/2010/main" val="1602360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24437B-F2CB-4831-ADD9-46E0712B8BBA}" type="datetimeFigureOut">
              <a:rPr lang="en-US" smtClean="0"/>
              <a:t>09-Feb-22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14071-C810-4FA8-8961-638C9BB7EE7C}" type="slidenum">
              <a:rPr lang="en-US" smtClean="0"/>
              <a:t>‹#›</a:t>
            </a:fld>
            <a:endParaRPr lang="en-US"/>
          </a:p>
        </p:txBody>
      </p:sp>
    </p:spTree>
    <p:extLst>
      <p:ext uri="{BB962C8B-B14F-4D97-AF65-F5344CB8AC3E}">
        <p14:creationId xmlns:p14="http://schemas.microsoft.com/office/powerpoint/2010/main" val="1122317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14071-C810-4FA8-8961-638C9BB7EE7C}" type="slidenum">
              <a:rPr lang="en-US" smtClean="0"/>
              <a:t>‹#›</a:t>
            </a:fld>
            <a:endParaRPr lang="en-US"/>
          </a:p>
        </p:txBody>
      </p:sp>
      <p:sp>
        <p:nvSpPr>
          <p:cNvPr id="5" name="Date Placeholder 4"/>
          <p:cNvSpPr>
            <a:spLocks noGrp="1"/>
          </p:cNvSpPr>
          <p:nvPr>
            <p:ph type="dt" sz="half" idx="10"/>
          </p:nvPr>
        </p:nvSpPr>
        <p:spPr/>
        <p:txBody>
          <a:bodyPr/>
          <a:lstStyle/>
          <a:p>
            <a:fld id="{0E24437B-F2CB-4831-ADD9-46E0712B8BBA}" type="datetimeFigureOut">
              <a:rPr lang="en-US" smtClean="0"/>
              <a:t>09-Feb-22</a:t>
            </a:fld>
            <a:endParaRPr lang="en-US"/>
          </a:p>
        </p:txBody>
      </p:sp>
    </p:spTree>
    <p:extLst>
      <p:ext uri="{BB962C8B-B14F-4D97-AF65-F5344CB8AC3E}">
        <p14:creationId xmlns:p14="http://schemas.microsoft.com/office/powerpoint/2010/main" val="4215003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E24437B-F2CB-4831-ADD9-46E0712B8BBA}" type="datetimeFigureOut">
              <a:rPr lang="en-US" smtClean="0"/>
              <a:t>09-Feb-22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9A14071-C810-4FA8-8961-638C9BB7EE7C}" type="slidenum">
              <a:rPr lang="en-US" smtClean="0"/>
              <a:t>‹#›</a:t>
            </a:fld>
            <a:endParaRPr lang="en-US"/>
          </a:p>
        </p:txBody>
      </p:sp>
    </p:spTree>
    <p:extLst>
      <p:ext uri="{BB962C8B-B14F-4D97-AF65-F5344CB8AC3E}">
        <p14:creationId xmlns:p14="http://schemas.microsoft.com/office/powerpoint/2010/main" val="256219336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9295" y="1007912"/>
            <a:ext cx="10404700" cy="2472267"/>
          </a:xfrm>
        </p:spPr>
        <p:txBody>
          <a:bodyPr>
            <a:normAutofit/>
          </a:bodyPr>
          <a:lstStyle/>
          <a:p>
            <a:pPr algn="ctr"/>
            <a:r>
              <a:rPr lang="en-US" sz="4800" b="1" dirty="0">
                <a:solidFill>
                  <a:srgbClr val="002060"/>
                </a:solidFill>
                <a:latin typeface="Arial" panose="020B0604020202020204" pitchFamily="34" charset="0"/>
                <a:cs typeface="Arial" panose="020B0604020202020204" pitchFamily="34" charset="0"/>
              </a:rPr>
              <a:t>PRESENTATION ON</a:t>
            </a:r>
            <a:br>
              <a:rPr lang="en-US" sz="4800" b="1" dirty="0">
                <a:solidFill>
                  <a:srgbClr val="002060"/>
                </a:solidFill>
                <a:latin typeface="Arial" panose="020B0604020202020204" pitchFamily="34" charset="0"/>
                <a:cs typeface="Arial" panose="020B0604020202020204" pitchFamily="34" charset="0"/>
              </a:rPr>
            </a:br>
            <a:r>
              <a:rPr lang="en-US" sz="4800" b="1" dirty="0">
                <a:solidFill>
                  <a:srgbClr val="002060"/>
                </a:solidFill>
                <a:latin typeface="Arial" panose="020B0604020202020204" pitchFamily="34" charset="0"/>
                <a:cs typeface="Arial" panose="020B0604020202020204" pitchFamily="34" charset="0"/>
              </a:rPr>
              <a:t>LEAD SCORING CASE STUDY</a:t>
            </a:r>
          </a:p>
        </p:txBody>
      </p:sp>
      <p:sp>
        <p:nvSpPr>
          <p:cNvPr id="3" name="Subtitle 2"/>
          <p:cNvSpPr>
            <a:spLocks noGrp="1"/>
          </p:cNvSpPr>
          <p:nvPr>
            <p:ph type="subTitle" idx="1"/>
          </p:nvPr>
        </p:nvSpPr>
        <p:spPr>
          <a:xfrm>
            <a:off x="136478" y="5036022"/>
            <a:ext cx="2156346" cy="1610436"/>
          </a:xfrm>
        </p:spPr>
        <p:txBody>
          <a:bodyPr>
            <a:normAutofit/>
          </a:bodyPr>
          <a:lstStyle/>
          <a:p>
            <a:r>
              <a:rPr lang="en-US" sz="1800" dirty="0">
                <a:solidFill>
                  <a:schemeClr val="tx1">
                    <a:lumMod val="75000"/>
                    <a:lumOff val="25000"/>
                  </a:schemeClr>
                </a:solidFill>
              </a:rPr>
              <a:t>Submitted By:-</a:t>
            </a:r>
          </a:p>
          <a:p>
            <a:r>
              <a:rPr lang="en-US" sz="1800" dirty="0" err="1">
                <a:solidFill>
                  <a:schemeClr val="tx1">
                    <a:lumMod val="75000"/>
                    <a:lumOff val="25000"/>
                  </a:schemeClr>
                </a:solidFill>
              </a:rPr>
              <a:t>Gunjan</a:t>
            </a:r>
            <a:r>
              <a:rPr lang="en-US" sz="1800" dirty="0">
                <a:solidFill>
                  <a:schemeClr val="tx1">
                    <a:lumMod val="75000"/>
                    <a:lumOff val="25000"/>
                  </a:schemeClr>
                </a:solidFill>
              </a:rPr>
              <a:t> Bhardwaj</a:t>
            </a:r>
          </a:p>
          <a:p>
            <a:r>
              <a:rPr lang="en-US" sz="1800" dirty="0" err="1">
                <a:solidFill>
                  <a:schemeClr val="tx1">
                    <a:lumMod val="75000"/>
                    <a:lumOff val="25000"/>
                  </a:schemeClr>
                </a:solidFill>
              </a:rPr>
              <a:t>Neha</a:t>
            </a:r>
            <a:r>
              <a:rPr lang="en-US" sz="1800" dirty="0">
                <a:solidFill>
                  <a:schemeClr val="tx1">
                    <a:lumMod val="75000"/>
                    <a:lumOff val="25000"/>
                  </a:schemeClr>
                </a:solidFill>
              </a:rPr>
              <a:t> B </a:t>
            </a:r>
            <a:r>
              <a:rPr lang="en-US" dirty="0">
                <a:solidFill>
                  <a:schemeClr val="tx1">
                    <a:lumMod val="75000"/>
                    <a:lumOff val="25000"/>
                  </a:schemeClr>
                </a:solidFill>
              </a:rPr>
              <a:t>  </a:t>
            </a:r>
          </a:p>
          <a:p>
            <a:r>
              <a:rPr lang="en-US" sz="1800" dirty="0">
                <a:solidFill>
                  <a:schemeClr val="tx1">
                    <a:lumMod val="75000"/>
                    <a:lumOff val="25000"/>
                  </a:schemeClr>
                </a:solidFill>
              </a:rPr>
              <a:t>Rohit Singh</a:t>
            </a:r>
          </a:p>
          <a:p>
            <a:endParaRPr lang="en-US" sz="1800" dirty="0"/>
          </a:p>
        </p:txBody>
      </p:sp>
    </p:spTree>
    <p:extLst>
      <p:ext uri="{BB962C8B-B14F-4D97-AF65-F5344CB8AC3E}">
        <p14:creationId xmlns:p14="http://schemas.microsoft.com/office/powerpoint/2010/main" val="3369544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527209" y="500418"/>
            <a:ext cx="8596668" cy="1320800"/>
          </a:xfrm>
        </p:spPr>
        <p:txBody>
          <a:bodyPr/>
          <a:lstStyle/>
          <a:p>
            <a:r>
              <a:rPr lang="en-US" dirty="0">
                <a:solidFill>
                  <a:srgbClr val="002060"/>
                </a:solidFill>
                <a:latin typeface="Arial" panose="020B0604020202020204" pitchFamily="34" charset="0"/>
                <a:cs typeface="Arial" panose="020B0604020202020204" pitchFamily="34" charset="0"/>
              </a:rPr>
              <a:t>Last activity vs Conversion</a:t>
            </a:r>
            <a:endParaRPr lang="en-US" dirty="0"/>
          </a:p>
        </p:txBody>
      </p:sp>
      <p:sp>
        <p:nvSpPr>
          <p:cNvPr id="10" name="TextBox 9"/>
          <p:cNvSpPr txBox="1"/>
          <p:nvPr/>
        </p:nvSpPr>
        <p:spPr>
          <a:xfrm>
            <a:off x="1037229" y="5486400"/>
            <a:ext cx="9812740" cy="830997"/>
          </a:xfrm>
          <a:prstGeom prst="rect">
            <a:avLst/>
          </a:prstGeom>
          <a:noFill/>
        </p:spPr>
        <p:txBody>
          <a:bodyPr wrap="square" rtlCol="0">
            <a:spAutoFit/>
          </a:bodyPr>
          <a:lstStyle/>
          <a:p>
            <a:r>
              <a:rPr lang="en-IN" sz="1600" dirty="0"/>
              <a:t> Most of the leads are generated from the SMS sent activity followed by Email opened activity rest all categories has very poor conversion rate of leads. Many categories like Approached upfront, visited booth is tradeshow &amp; email marked spam etc. have very less or negligible data available.</a:t>
            </a:r>
            <a:endParaRPr lang="en-US" sz="1600" dirty="0"/>
          </a:p>
        </p:txBody>
      </p:sp>
      <p:sp>
        <p:nvSpPr>
          <p:cNvPr id="11" name="TextBox 10"/>
          <p:cNvSpPr txBox="1"/>
          <p:nvPr/>
        </p:nvSpPr>
        <p:spPr>
          <a:xfrm>
            <a:off x="1446662" y="1119117"/>
            <a:ext cx="2797791"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Last Activity:-</a:t>
            </a:r>
          </a:p>
        </p:txBody>
      </p:sp>
      <p:pic>
        <p:nvPicPr>
          <p:cNvPr id="6" name="Picture 5"/>
          <p:cNvPicPr>
            <a:picLocks noChangeAspect="1"/>
          </p:cNvPicPr>
          <p:nvPr/>
        </p:nvPicPr>
        <p:blipFill>
          <a:blip r:embed="rId2"/>
          <a:stretch>
            <a:fillRect/>
          </a:stretch>
        </p:blipFill>
        <p:spPr>
          <a:xfrm>
            <a:off x="964228" y="1359516"/>
            <a:ext cx="8543925" cy="4248150"/>
          </a:xfrm>
          <a:prstGeom prst="rect">
            <a:avLst/>
          </a:prstGeom>
        </p:spPr>
      </p:pic>
    </p:spTree>
    <p:extLst>
      <p:ext uri="{BB962C8B-B14F-4D97-AF65-F5344CB8AC3E}">
        <p14:creationId xmlns:p14="http://schemas.microsoft.com/office/powerpoint/2010/main" val="1278801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527209" y="500418"/>
            <a:ext cx="8596668" cy="1320800"/>
          </a:xfrm>
        </p:spPr>
        <p:txBody>
          <a:bodyPr/>
          <a:lstStyle/>
          <a:p>
            <a:r>
              <a:rPr lang="en-US" dirty="0">
                <a:solidFill>
                  <a:srgbClr val="002060"/>
                </a:solidFill>
                <a:latin typeface="Arial" panose="020B0604020202020204" pitchFamily="34" charset="0"/>
                <a:cs typeface="Arial" panose="020B0604020202020204" pitchFamily="34" charset="0"/>
              </a:rPr>
              <a:t>Specialization Vs Conversion</a:t>
            </a:r>
            <a:endParaRPr lang="en-US" dirty="0"/>
          </a:p>
        </p:txBody>
      </p:sp>
      <p:sp>
        <p:nvSpPr>
          <p:cNvPr id="13" name="TextBox 12"/>
          <p:cNvSpPr txBox="1"/>
          <p:nvPr/>
        </p:nvSpPr>
        <p:spPr>
          <a:xfrm>
            <a:off x="1105468" y="1228299"/>
            <a:ext cx="2797791"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Specialization:-</a:t>
            </a:r>
          </a:p>
        </p:txBody>
      </p:sp>
      <p:sp>
        <p:nvSpPr>
          <p:cNvPr id="16" name="TextBox 15"/>
          <p:cNvSpPr txBox="1"/>
          <p:nvPr/>
        </p:nvSpPr>
        <p:spPr>
          <a:xfrm>
            <a:off x="1228299" y="5459104"/>
            <a:ext cx="9157647" cy="830997"/>
          </a:xfrm>
          <a:prstGeom prst="rect">
            <a:avLst/>
          </a:prstGeom>
          <a:noFill/>
        </p:spPr>
        <p:txBody>
          <a:bodyPr wrap="square" rtlCol="0">
            <a:spAutoFit/>
          </a:bodyPr>
          <a:lstStyle/>
          <a:p>
            <a:r>
              <a:rPr lang="en-IN" sz="1600" dirty="0">
                <a:latin typeface="Arial" panose="020B0604020202020204" pitchFamily="34" charset="0"/>
                <a:cs typeface="Arial" panose="020B0604020202020204" pitchFamily="34" charset="0"/>
              </a:rPr>
              <a:t>Most of the Management specialization professionals have opted for further courses or shown more interest. There are some high response from an unlabelled category we need to get the details of that by making this an necessary entry in the online form</a:t>
            </a:r>
            <a:endParaRPr lang="en-US" sz="1600" dirty="0">
              <a:latin typeface="Arial" panose="020B0604020202020204" pitchFamily="34" charset="0"/>
              <a:cs typeface="Arial" panose="020B0604020202020204" pitchFamily="34" charset="0"/>
            </a:endParaRPr>
          </a:p>
        </p:txBody>
      </p:sp>
      <p:sp>
        <p:nvSpPr>
          <p:cNvPr id="17" name="AutoShape 2" descr="data:image/png;base64,iVBORw0KGgoAAAANSUhEUgAAA4EAAAHpCAYAAAA8kjnSAAAAOXRFWHRTb2Z0d2FyZQBNYXRwbG90bGliIHZlcnNpb24zLjMuNCwgaHR0cHM6Ly9tYXRwbG90bGliLm9yZy8QVMy6AAAACXBIWXMAAAsTAAALEwEAmpwYAAB5w0lEQVR4nO3dd5hkZZn+8e/NEIY0BAkCA4KIICBxQBAUxMWABFEUEAXEFV1RQV101d8qgrqKa0CMIAIqEhSRsKIECZJEBocMgoKKZCRJZrh/f7ynZmp6qsNAd59zuu7PdfXVVaemuh+aqjrnecPzyDYRERERERHRH+arO4CIiIiIiIgYP0kCIyIiIiIi+kiSwIiIiIiIiD6SJDAiIiIiIqKPJAmMiIiIiIjoI0kCIyIiIiIi+siYJYGSVpZ0nqQbJF0naf/q+EGS/iFpRvW1XddzPinpFkk3SXp91/GNJV1TPfZNSRqruCMiIiIiIiYyjVWfQEkrACvYvlLS4sB04M3A24F/2f7fAf9+beB4YFNgReAc4KW2Z0q6HNgfuAz4FfBN22eOSeARERERERET2JjNBNq+0/aV1e1HgBuAlYZ4yk7ACbaftH0rcAuwaZVMTrF9qUvG+iNKMhkRERERERHzaFz2BEpaFdgQ+H116IOSrpb0Q0lLVcdWAv7e9bTbq2MrVbcHHo+IiIiIiIh5NP9Y/wJJiwEnAwfYfljSd4FDAFffvwrsA/Ta5+chjvf6XfsC+wIsuuiiG6+11lrP/z8gIiIiIiKihaZPn36f7WUHHh/TJFDSApQE8DjbvwCwfXfX40cCZ1R3bwdW7nr6VOCO6vjUHsfnYvsI4AiAadOm+Yorrhid/5CIiIiIiIiWkfTXXsfHsjqogKOAG2x/rev4Cl3/bGfg2ur2acBukhaStBqwBnC57TuBRyRtVv3MPYFTxyruiIiIiIiIiWwsZwK3AN4FXCNpRnXsU8DukjagLOm8DXgfgO3rJJ0EXA88A+xne2b1vP8AjgEWBs6sviIiIiIiImIejVmLiLplOWhERERERPQzSdNtTxt4fMwLw0RERERERIy3p59+mttvv50nnnii7lDG3OTJk5k6dSoLLLDAiP59ksCIiIiIiJhwbr/9dhZffHFWXXVVSmmRick2999/P7fffjurrbbaiJ4zLn0CIyIiIiIixtMTTzzBC17wggmdAAJI4gUveME8zXgmCYyIiIiIiAlpoieAHfP635kkMCIiIiIi+sJdd93Fbrvtxuqrr87aa6/Ndtttx5/+9Kdxj+OYY47hjjt6tj4f1G233ca66647Kr8/SWBEREREREx4ttl5553Zeuut+fOf/8z111/PF7/4Re6+++5xjWPmzJnPKQkcTUkCIyIiIiJiwjvvvPNYYIEFeP/73z/r2AYbbMCWW27JgQceyLrrrsvLX/5yTjzxRADOP/98tt56a3bZZRfWWmst9thjD2xz5pln8va3v33Wzzj//PPZYYcdADjrrLPYfPPN2WijjXjb297Gv/71LwBWXXVVDj74YLbcckuOP/54rrjiCvbYYw822GADHn/8caZPn85WW23FxhtvzOtf/3ruvPNOAKZPn87666/P5ptvzre//e1R+1skCYyIiIiIiAnv2muvZeONN57r+C9+8QtmzJjBVVddxTnnnMOBBx44Kwn74x//yDe+8Q2uv/56/vKXv3DxxRez7bbbctlll/Hoo48CcOKJJ7Lrrrty33338fnPf55zzjmHK6+8kmnTpvG1r31t1u+ZPHkyF110Ee985zuZNm0axx13HDNmzGD++efnQx/6ED//+c+ZPn06++yzD5/+9KcBePe73803v/lNLr300lH9W/RNi4iND/zRqPyc6V/Zc1R+TkRERERE1O+iiy5i9913Z9KkSSy//PJstdVW/OEPf2DKlClsuummTJ06FSizhrfddhtbbrklb3jDGzj99NPZZZdd+L//+z8OPfRQLrjgAq6//nq22GILAJ566ik233zzWb9n11137fn7b7rpJq699lq23XZboCwXXWGFFXjooYd48MEH2WqrrQB417vexZlnnjkq/819kwRGRERERET/Wmeddfj5z38+13Hbgz5noYUWmnV70qRJPPPMM0BJ6L797W+z9NJLs8kmm7D44otjm2233Zbjjz++589adNFFex63zTrrrDPXbN+DDz44ZtVNsxw0IiIiIiImvG222YYnn3ySI488ctaxP/zhDyy11FKceOKJzJw5k3vvvZcLL7yQTTfddMiftfXWW3PllVdy5JFHzprh22yzzbj44ou55ZZbAHjssccGrTy6+OKL88gjjwCw5pprcu+9985KAp9++mmuu+46llxySZZYYgkuuugiAI477rjn9wfokiQwIiIiIiImPEmccsopnH322ay++uqss846HHTQQbzjHe9gvfXWY/3112ebbbbh0EMP5YUvfOGQP2vSpElsv/32nHnmmWy//fYALLvsshxzzDHsvvvurLfeemy22WbceOONPZ+/99578/73v58NNtiAmTNn8vOf/5xPfOITrL/++mywwQZccsklABx99NHst99+bL755iy88MKj97cYavqzzaZNm+Yrrrhi1v3sCYyIiIiI6B833HADL3vZy+oOY9z0+u+VNN32tIH/NjOBERERERERfSRJYERERERERB9JEhgREREREdFHkgRGRERERET0kSSBERERERERfSRJYERERERERB9JEhgREREREVGTX//616y55pq85CUv4Utf+tK4/M75x+W3RERERERENNxo9RbvGK7H+MyZM9lvv/04++yzmTp1Kptssgk77rgja6+99qjGMVBmAiMiIiIiImpw+eWX85KXvIQXv/jFLLjgguy2226ceuqpY/57kwRGRERERETU4B//+Acrr7zyrPtTp07lH//4x5j/3iSBERERERERNbA91zFJY/57kwRGRERERETUYOrUqfz973+fdf/2229nxRVXHPPfmyQwIiIiIiKiBptssgk333wzt956K0899RQnnHACO+6445j/3lQHjYiIiIiIqMH888/Pt771LV7/+tczc+ZM9tlnH9ZZZ52x/71j/hsiIiIiIiJaYLiWDmNhu+22Y7vtthvX35nloBEREREREX0kSWBEREREREQfSRIYERERERHRR5IERkRERERE9JEkgREREREREX0kSWBEREREREQfSRIYERERERFRk3322YfllluOddddd9x+Z/oERkREREREAH87+OWj+vNW+cw1w/6bvffemw9+8IPsuef49SjMTGBERERERERNXv3qV7P00kuP6+9MEhgREREREdFHkgRGRERERET0kSSBERERERERfSRJYERERERERB9JEhgREREREVGT3Xffnc0335ybbrqJqVOnctRRR43570yLiIiIiIiICEbW0mG0HX/88eP+OzMTGBERERER0UeSBEZERERERPSRJIERERERERF9ZMySQEkrSzpP0g2SrpO0f3V8aUlnS7q5+r5U13M+KekWSTdJen3X8Y0lXVM99k1JGqu4IyIiIiJiYrBddwjjYl7/O8dyJvAZ4GO2XwZsBuwnaW3gv4Bzba8BnFvdp3psN2Ad4A3AdyRNqn7Wd4F9gTWqrzeMYdwREREREdFykydP5v7775/wiaBt7r//fiZPnjzi54xZdVDbdwJ3VrcfkXQDsBKwE7B19c+OBc4HPlEdP8H2k8Ctkm4BNpV0GzDF9qUAkn4EvBk4c6xij4iIiIiIdps6dSq333479957b92hjLnJkyczderUEf/7cWkRIWlVYEPg98DyVYKI7TslLVf9s5WAy7qednt17Onq9sDjvX7PvpQZQ1ZZZZVR/C+IiIiIiIg2WWCBBVhttdXqDqORxrwwjKTFgJOBA2w/PNQ/7XHMQxyf+6B9hO1ptqctu+yy8x5sRERERETEBDemSaCkBSgJ4HG2f1EdvlvSCtXjKwD3VMdvB1buevpU4I7q+NQexyMiIiIiImIejWV1UAFHATfY/lrXQ6cBe1W39wJO7Tq+m6SFJK1GKQBzebV09BFJm1U/c8+u50RERERERMQ8GMs9gVsA7wKukTSjOvYp4EvASZLeA/wNeBuA7esknQRcT6ksup/tmdXz/gM4BliYUhAmRWEiIiIiIiKeg7GsDnoRvffzAbx2kOd8AfhCj+NXAOuOXnQRERERERH9acwLw0RERERERERzJAmMiIiIiIjoI0kCIyIiIiIi+kiSwIiIiIiIiD6SJDAiIiIiIqKPJAmMiIiIiIjoI0kCIyIiIiIi+kiSwIiIiIiIiD6SJDAiIiIiIqKPJAmMiIiIiIjoI0kCIyIiIiIi+kiSwIiIiIiIiD6SJDAiIiIiIqKPJAmMiIiIiIjoI0kCIyIiIiIi+kiSwIiIiIiIiD6SJDAiIiIiIqKPJAmMiIiIiIjoI0kCIyIiIiIi+kiSwIiIiIiIiD6SJDAiIiIiIqKPJAmMiIiIiIjoI0kCIyIiIiIi+kiSwIiIiIiIiD6SJDAiIiIiIqKPJAmMiIiIiIjoI0kCIyIiIiIi+kiSwIiIiIiIiD6SJDAiIiIiIqKPJAmMiIiIiIjoI0kCIyIiIiIi+kiSwIiIiIiIiD6SJDAiIiIiIqKPJAmMiIiIiIjoI0kCIyIiIiIi+kiSwIiIiIiIiD6SJDAiIiIiIqKPJAmMiIiIiIjoI0kCIyIiIiIi+kiSwIiIiIiIiD6SJDAiIiIiIqKPJAmMiIiIiIjoI0kCIyIiIiIi+kiSwIiIiIiIiD6SJDAiIiIiIqKPjFkSKOmHku6RdG3XsYMk/UPSjOpru67HPinpFkk3SXp91/GNJV1TPfZNSRqrmCMiIiIiIia6sZwJPAZ4Q4/jX7e9QfX1KwBJawO7AetUz/mOpEnVv/8usC+wRvXV62dGRERERETECIxZEmj7QuCfI/znOwEn2H7S9q3ALcCmklYApti+1LaBHwFvHpOAIyIiIiIi+kAdewI/KOnqarnoUtWxlYC/d/2b26tjK1W3Bx7vSdK+kq6QdMW999472nFHRERERES03ngngd8FVgc2AO4Evlod77XPz0Mc78n2Eban2Z627LLLPs9QIyIiIiIiJp5xTQJt3217pu1ngSOBTauHbgdW7vqnU4E7quNTexyPiIiIiIiI52Bck8Bqj1/HzkCncuhpwG6SFpK0GqUAzOW27wQekbRZVRV0T+DU8Yw5IiIiIiJiIpl/rH6wpOOBrYFlJN0OfBbYWtIGlCWdtwHvA7B9naSTgOuBZ4D9bM+sftR/UCqNLgycWX1FRERERETEczBmSaDt3XscPmqIf/8F4As9jl8BrDuKoUVERERERPStOqqDRkRERERERE2SBEZERERERPSRJIERERERERF9JElgREREREREH0kSGBERERER0UeSBEZERERERPSRJIERERERERF9JElgREREREREH0kSGBERERER0UeSBEZERERERPSRESWBks4dybGIiIiIiIhotvmHelDSZGARYBlJSwGqHpoCrDjGsUVERERERMQoGzIJBN4HHEBJ+KYzOwl8GPj22IUVERERERERY2HIJND2YcBhkj5k+/BxiikiIiIiIiLGyHAzgQDYPlzSK4FVu59j+0djFFdERERERESMgRElgZJ+DKwOzABmVocNJAmMiIiIiIhokRElgcA0YG3bHstgIiIiIiIiYmyNtE/gtcALxzKQiIiIiIiIGHsjnQlcBrhe0uXAk52Dtncck6giIiIiIiJiTIw0CTxoLIOIiIiIiIiI8THS6qAXjHUgERERERERMfZGWh30EUo1UIAFgQWAR21PGavAIiIiIiIiYvSNdCZw8e77kt4MbDoWAUVERERERMTYGWl10DnY/iWwzeiGEhEREREREWNtpMtB39J1dz5K38D0DIyIiIiIiGiZkVYH3aHr9jPAbcBOox5NREREREREjKmR7gl891gHEhEREREREWNvRHsCJU2VdIqkeyTdLelkSVPHOriIiIiIiIgYXSMtDHM0cBqwIrAScHp1LCIiIiIiIlpkpEngsraPtv1M9XUMsOwYxhURERERERFjYKRJ4H2S3ilpUvX1TuD+sQwsIiIiIiIiRt9Ik8B9gLcDdwF3ArsAKRYTERERERHRMiNtEXEIsJftBwAkLQ38LyU5jIiIiIiIiJYY6Uzgep0EEMD2P4ENxyakiIiIiIiIGCsjTQLnk7RU5041EzjSWcSIiIiIiIhoiJEmcl8FLpH0c8CU/YFfGLOoIiIiIiIiYkyMKAm0/SNJVwDbAALeYvv6MY0sIiIiIiIiRt2Il3RWSV8Sv4iIiIiIiBYb6Z7AiIiIiIiImACSBEZERERERPSRJIERERERERF9JElgREREREREH0kSGBERERER0UeSBEZERERERPSRJIERERERERF9ZMySQEk/lHSPpGu7ji0t6WxJN1ffl+p67JOSbpF0k6TXdx3fWNI11WPflKSxijkiIiIiImKiG8uZwGOANww49l/AubbXAM6t7iNpbWA3YJ3qOd+RNKl6zneBfYE1qq+BPzMiIiIiIiJGaMySQNsXAv8ccHgn4Njq9rHAm7uOn2D7Sdu3ArcAm0paAZhi+1LbBn7U9ZyIiIiIiIiYR+O9J3B523cCVN+Xq46vBPy969/dXh1bqbo98HhEREREREQ8B00pDNNrn5+HON77h0j7SrpC0hX33nvvqAUXERERERExUYx3Enh3tcST6vs91fHbgZW7/t1U4I7q+NQex3uyfYTtabanLbvssqMaeERERERExEQw3kngacBe1e29gFO7ju8maSFJq1EKwFxeLRl9RNJmVVXQPbueExEREREREfNo/rH6wZKOB7YGlpF0O/BZ4EvASZLeA/wNeBuA7esknQRcDzwD7Gd7ZvWj/oNSaXRh4MzqKyIiIiIiIp6DMUsCbe8+yEOvHeTffwH4Qo/jVwDrjmJoERERERERfasphWEiIiIiIiJiHCQJjIiIiIiI6CNJAiMiIiIiIvpIksCIiIiIiIg+kiQwIiIiIiKij4xZddCJ6m8Hv/x5/4xVPnPNKEQSEREREREx7zITGBERERER0UeSBEZERERERPSRJIERERERERF9JElgREREREREH0kSGBERERER0UeSBEZERERERPSRJIERERERERF9JElgREREREREH0kSGBERERER0UeSBEZERERERPSRJIERERERERF9JElgREREREREH0kSGBERERER0UeSBEZERERERPSRJIERERERERF9JElgREREREREH0kSGBERERER0UeSBEZERERERPSRJIERERERERF9JElgREREREREH0kSGBERERER0UeSBEZERERERPSRJIERERERERF9JElgREREREREH0kSGBERERER0UeSBEZERERERPSRJIERERERERF9JElgREREREREH0kSGBERERER0UeSBEZERERERPSRJIERERERERF9JElgREREREREH0kSGBERERER0UeSBEZERERERPSRJIERERERERF9JElgREREREREH0kSGBERERER0UeSBEZERERERPSRJIERERERERF9ZP66A4iIiWfjA380Kj9n+lf2HJWfExERERGz1TITKOk2SddImiHpiurY0pLOlnRz9X2prn//SUm3SLpJ0uvriDkiIiIiImIiqHM56Gtsb2B7WnX/v4Bzba8BnFvdR9LawG7AOsAbgO9ImlRHwBEREREREW3XpD2BOwHHVrePBd7cdfwE20/avhW4Bdh0/MOLiIiIiIhov7qSQANnSZouad/q2PK27wSovi9XHV8J+HvXc2+vjs1F0r6SrpB0xb333jtGoUdERERERLRXXYVhtrB9h6TlgLMl3TjEv1WPY+71D20fARwBMG3atJ7/JiIiIiIiop/VMhNo+47q+z3AKZTlnXdLWgGg+n5P9c9vB1buevpU4I7xizYiIiIiImLiGPckUNKikhbv3AZeB1wLnAbsVf2zvYBTq9unAbtJWkjSasAawOXjG3VERERERMTEUMdy0OWBUyR1fv9Pbf9a0h+AkyS9B/gb8DYA29dJOgm4HngG2M/2zBrijoiIiIiIaL1xTwJt/wVYv8fx+4HXDvKcLwBfGOPQIiJaYeMDfzQqP2f6V/YclZ8TERER7dKkFhERERERERExxpIERkRERERE9JG6WkREREQfGY0lrFm+GhERMTqSBEZEY/3t4JePys9Z5TPXjMrPiYiIiJgIshw0IiIiIiKij2QmMCIiWiEzwxEREaMjM4ERERERERF9JDOBERF9KjNrERER/SkzgREREREREX0kSWBEREREREQfSRIYERERERHRR5IERkRERERE9JEkgREREREREX0kSWBEREREREQfSRIYERERERHRR5IERkRERERE9JEkgREREREREX0kSWBEREREREQfSRIYERERERHRR5IERkRERERE9JH56w4gIiIiosk2PvBHz/tnTP/KnqMQSUTE6MhMYERERERERB9JEhgREREREdFHshw0IiIiYoz97eCXj8rPWeUz14zKz4mI/pYksKFGY/8BZA/CRJHXQ0RERESMliwHjYiIiIiI6CNJAiMiIiIiIvpIloNGX8ryyoiIiIjoV5kJjIiIiIiI6COZCZzgRqMaWSqRRURERERMHEkCIyIiBhiNJeNZLh4REU2VJDAiImIMpC9cREQ0VZLAiOchF3kRERER0TZJAiP6SJLWiIiIiEgSGBF9Ly1DIiIiop+kRUREREREREQfyUxgjIrMpERE1CfVTCMiYl5kJjAiIiIiIqKPJAmMiIiIiIjoI1kOGo0yGtUrU7kyIiIiImJwSQIjIiIiIqIRRqvOxCmLf+V5/4yJPLGQJDAiYpSkD2PEyKSQzdjK33dspRheTARJAiMiIiKDGBERfSSFYSIiIiIiIvpIZgIjIiKidTJzGW03XsXwsnw1emlNEijpDcBhwCTgB7a/VHNIERERERPSeCbZ2cPYDqng3ltbk+xWJIGSJgHfBrYFbgf+IOk029fXG1lERERERMTzM95JdiuSQGBT4BbbfwGQdAKwE5AkMCIiIqLPZXlwxLyR7bpjGJakXYA32P736v67gFfY/uCAf7cvsG91d03gpjEIZxngvjH4uWMl8Y6txDu2Eu/YSrxjK/GOrcQ7thLv2GtbzIl3bI1VvC+yvezAg22ZCVSPY3Nlr7aPAI4Y00CkK2xPG8vfMZoS79hKvGMr8Y6txDu2Eu/YSrxjK/GOvbbFnHjH1njH25YWEbcDK3fdnwrcUVMsERERERERrdWWJPAPwBqSVpO0ILAbcFrNMUVERERERLROK5aD2n5G0geB31BaRPzQ9nU1hTOmy03HQOIdW4l3bCXesZV4x1biHVuJd2wl3rHXtpgT79ga13hbURgmIiIiIiIiRkdbloNGRERERETEKEgSGBERERER0UeSBEbMA0lbjORYU0haaCTHmqJt8UZERIxUznFjS9JqIzkWRZLAqJWkjXp8rS6pqUWLDh/hsaa4dITHmqJV8UqaJGlHSR+W9NHOV91xDUbS20ZyrCkk7T+SY00haXlJR0k6s7q/tqT31B3XYCTtL2mKiqMkXSnpdXXHNVG08P127kiONYmkhSWtWXcc86Bt57jVO0mqpK2rc92SNYc1lJN7HPv5uEfREkkChyHp0OokuYCkcyXdJ+mddcc1GElvkXSzpIckPSzpEUkP1x3XEL4DXEapiHQk5cPwBOBPTboYkbS5pI8By3Zf7Es6iFKxtlEkvVDSxsDCkjbsSrC3BhapN7q5tS3eLqcDewMvABbv+mqqT47wWFPs1ePY3uMdxDw4hlLFesXq/p+AA+oKZgT2sf0w8DpgWeDdwJfqDak3SSd13f7ygMfOGv+IRqQV7zdJkyUtDSwjaSlJS1dfqzL7tdw4knYAZgC/ru5vIKmR7cNafI47GZgp6SXAUcBqwE/rDWluktaS9FZgieo6uPO1NzC55vCGJGlRSfNVt19aDSwvMB6/u6mzLU3yOtsfl7QzpWn924DzgJ/UG9agDgV2sH1D3YGM0G3AezotPyStDRwIHAL8AmjKyX1BYDHKe6b7Iv9hYJdaIhra6ykXy1OBr3UdfwT4VB0BDaNt8XZMtb1e3UEMR9Ibge2AlSR9s+uhKcAz9UQ1OEm7A+8AVhtwUbc4cH89UY3IMrZPkvRJmNXeaGbdQQ1B1fftgKNtXyVJQz2hRmt03d4W+ETX/WXHOZYhte39BryPMlixIjCd2a+Lh4Fv1xTTSBwEbAqcD2B7RpW4NlFbz3HPVp9jOwPfsH24pD/WHVQPawLbA0sCO3QdfwR4bx0BzYMLgVdJWgo4F7gC2BXYY6x/cZLA4XWy8e2A423/s7nnSADublECCLBWd89H29dL2tD2X5r0d7Z9AXCBpGNs/7XueIZj+1jgWElvtd1reUSjtC3eLmdKep3tpgxWDOYOyollR8pFXscjwEdqiWholwB3AssAX+06/ghwdS0Rjcyjkl4AGEDSZsBD9YY0pOnVLNpqwCclLQ48W3NMgxmqn1XTel216v1m+zDgMEkfst3k7Q0DPWP7oSZdKwymxee4p6tBub2YnVyNyyzVvLB9KnCqpM1tN3Z57SBk+7Fq68Dhtg8dr0Q7SeDwTpN0I/A48AFJywJP1BzTUK6QdCLwS+DJzkHbv6gtoqHdJOm7lCWgUEY//lStQX+6vrAGtZCkI4BV6Xr/2N6mtoiGdoakdzB3vAfXFtHQ2hbvZcAp1VKOpykj6LY9pd6w5mT7KuAqST+13cT31RyqgZa/ApvXHcs8+ihwGrC6pIspM1RNXCnQ8R5gA+Av1UXI0pQloU20iKQNKdtYFq5uq/pauNbIBmjb+62jmuV5JXN//v6otqCGdm11vpgkaQ3gw5QBpCZr2znu3cD7gS/YvlWlyEpTV8IB3CLpU8z9992ntoiGJ0mbU2b+OnvIxyU/S7P4IVQXdpsBNwAP254paVFgcdt31Rtdb5KO7nHYTX0DSFoY+ACwJeVkfhFln+ATwCK2/1VjeHORdBXwPcro7qxlXranD/qkGkn6NWUmYmC8Xx30STVqYbx/Ad4MXOMWfJiqVLI9CHgR5STTSVpfXGdcg5H0FuDLwHLMvuBvXJLdTaWo1ZqUWG9qchJQvR5m2H5UZa/7RsBhTVztIOl8hpjxs/2a8YtmZFr4fvsxsDpln13n89e2P1xbUEOQtAjwacqeVij7cT9vu7ED9W07x3WrliuubLuxqzEkXQL8jrn/vo2dfZW0FfAx4GLbX5b0YuCA8XjfJQkchqRLbbdtNDrGiKTptjeuO46RknSt7XXrjmOkWhjvb4A32m7qEro5VKsaPsLcJ8hG7rOTdAst2uMsaT/gONsPVveXAna3/Z1aAxuEpKuB9YH1gB9TCj+8xfZWtQY2QbTw/XYDsHYbBrTaqoXnuPMpy5rnpwwO3AtcYLuRVbAlzbC9Qd1xPFfV5NNiVcGuMZfqoMM7S9JbG7xZfg6Spko6RdI9ku6WdLKkqXXHNRhJW0g6W9KfJP2l81V3XEM4XdIHJK2g2RXUlq47qCFcIunldQcxD9oW753A+ZI+qRa0iAAesn2m7Xts39/5qjuoIbRtj/N7OwkggO0HaHZRgmeqC/6dKDOAh9HQ6raS3inpXT2Ov7daXtdEbXu/XQu8sO4gRqq6dliy6/5S1cBck7XtHLdElZC8hVI8amPg32qOaShnSNqu7iDmhaSfqnQhWBS4nrJN6sBx+d0Z8BmapEeARSmjeI/T8OVIks6mlO/9cXXoncAetretL6rBtXCk9NYeh5u8vOd64CXArZQ9op3XbyMrWrYw3s/2Om77c+Mdy0hI+hKlpckvmHPP8JW1BTUESYdRLkp/SQv2OHdm1jozKZImAVfbXqfeyHqTdAGlvP4+wKsoo/wzbDfuIrUqlPBq248MOD4FOK+JKzRa+H47j7JH9HLmjHfHumIaiqQ/2t5wuGNN0sJz3DWU5bbHAp+2/QdJVzc43s41+1PVV6Ov2WH27KWkPYCNKZWPp4/H3ziFYYZhu5GjokNY1nb3vsBjJB1QVzAj8JDtM+sOYqRsr1Z3DPPojXUHMI9aFW93sjfeyzieo1dU36d1HTPQ1MJGU4DHmL3nB0q8jUwCKXuSTpL0PUqc76fqYdZQu1Jacexj+y5JqwBfqTmmwUwamAAC2H5Y49RT6zlo2/vtoLoDmEfPSlrF9t8AJL2I5lWKHahV5zjgYMrn2sVVAvhi4OaaYxpUC6/ZARaoPsPeDHzL9tOSxuV1nJnAYVTLQPcAVrN9iKSVgRVsX15zaD1JOofSsPj46tDuwLttv7a2oIbQwpHSRSgVAFexvW9VkWxN22fUHNqgJG0JrGH7aJXqtovZ7jWj2QhtilfSTykX+jMps9lLAF+z3dQL6RhD1UDA+4DXUkagzwJ+YLuxvQKrC+c1bJ9Tfb71TLbqVu1Xm2b70QHHFwf+YHuteiKbWNryegCQ9AbgCOCC6tCrgX1tN3pJaJvOcW3Ttmt2AEkfpsz+XQW8CVgF+IntV435704SODSV9gXPAtvYflm10f8s25vUHFpP1Ujutyil1U0pl7x/E6u9wazlJwPZDW25oNJ+Yzqwp+11VaqbXtrUjcjVcsVplET1pZJWBH5me4uaQ+uphfHWtozjuZC0PPBFYEXbb5S0NrC57aNqDq0nSS8FvgssX73f1gN2tP35mkObECS9F9gXWNr26tWg1veaOGgo6T8pyfV/2L6tOrYqpZn5+U0ceGnh+601r4cOSctQqriLci6+r+aQhtTCc1yrPoPbds0+GEnz235mrH9PCsMM7xW296PqDVht9F+w3pAGZ/tvtne0vazt5Wy/uakJIJSy3j2+GpkAVla3fShVD0PbnX2iTbUzpbLXowC276ChhR8qbYu3exnHqS7tAJo8snYMZWnPitX9PwEH1BXMCBwJfJLZ77ergd1qjWgIPQpd3drwQlf7AVsADwPYvpnSjqNxbP8vcCpwgaT7Jd1HmQE6o4kJYOUY2vV+a83roctCwD8pbRfWlvTqmuMZTtvOca36DKZl1+xQBoskHSXpzOr+2sBe4/G7sydweE9Xm/s7G/2XpYwyNIqkj9s+VNLh9LgIdcP6/Eh6p+2fDFZJ0fbXxjumEXqqmv3rvB5Wp2sZawM9Zdud9eVV9akma1u83wduoyzjuLBaStXkPYHL2D5J0icBbD8jqbFLFSm9Qi/XnMWZx3x09Hk4ih6FrhrsSdtPdf6+Kj0OGzuIYft7wPckLUZZyfSIpEmS9rB9XN3x9dC291urXg+SvkzZ13ods6/LDFxYW1DDa9s5rm2fwa24Zh/gGOBoSs9LKINFJ1LOJ2MqSeDwvgmcAiwn6QvALsD/qzeknjpl1K+oNYqR63zwNXkErJfPUgo9rCzpOMqo6d61RjS0kyR9H1iyWuqzD2Vkr6laFa/tb1I+Izr+KqlxTau7PCrpBcw+QW5GGUFvqvuqgZZOvLtQ2nI0VasKXVFm1T4FLCxpW+ADwOk1x9STShXQ/YCVKDOC50j6IHAgpX9ZE5PAtr3fWvN6qLyZsqyyyQOxA7XqHEf7PoPbcs3erbbBouwJHAFJazF7o/+5bnDfKklvs/2z4Y7Fc1ed1Dt7EC5rwR6EbSnVFQX8xvbZNYc0pDbE29aZbEkbAYcD61J6gi0L7FIt8WkclUp0RwCvBB6glFV/Z2dPWNOofYWu5gPeQ9f7jVLIpnEXBpJOpbwGLqWcj5eiLPPa3/aMGkMbVAvfb615PQBUy+feZvtfdccyL9pwjuto22cwtOuaHUDS+cBbgbNtb1QNFn3Z9lZj/rsb+t5ulGpqeXm6Zk5dlSRuGklX2t5ouGNNIelQ4POUHoy/BtYHDrD9k1oDG0K1MXpV5nw9NLVkPTBrFL073n/WGM6wmh6vpPfZ/r5a1icQZi3xWpNygryp2sfYaNWSqfnc0CqFHWpZoas2kXSNq/6F1Tn5PkqV5qa/Jlr3fmsLSSdTrhnOZc5Bl0Ztf+ml6ee4gdryGQxQFYNZmTn/vo0ciIN6B4uSBA5D0ocoSwDvpuzxaGRjT0lvBLYD3k5ZS9wxBVjb9qa1BDYMza6uuDNlacdHKI1/1683st4k/RBYjwF7EGzvU19Ug5P0Pkqfn8cp8XZev01tbt+aeKsL0Q/b/nrdsYxUFfObmHsQo6kzl0sCezJ3vI2/yGsDSVtQesO9iPL3bfL7bY7BzCYPbna08P22PXAIc78eGtloW1LP4hm2jx3vWEaqTec4AEkLUWapVmXO1/DBdcU0FEmHULbo/JnZ+1kbPxBX12BR9gQOb3/KmvP76w5kGHdQ9gPuSClK0PEIJbFqqk6T3+2A423/c8AG5KbZzPbadQcxD/4TWKfpS1a7tCZe2zMl7Qi0Jgmk7O95AriG5m+WB/gVcBntiRdJbwLWASZ3jjX1gol2FbJZX1Kn6JIo+9YeptmJStveb98A3gJc09QloN1sH1sValvF9k11xzNCrTnHVU6l7GOdTrOL4HW8nVLF/am6A5lHmzI70d5IErZ/NNa/NEng8P5OszdyA2D7KuAqST9t2XKT0yXdSBkV+0BVyemJmmMayqWS1rZ9fd2BjNCfgcfqDmIetC3eSyR9izL7PquJdYOXnkxt2iqGYUy23XPfZRNJ+h6wCPAa4AeUogSNbVJMiwrZ2J5UdwzPQdveb38Hrm1DAgggaQfgfyl7Q1eTtAFwsO0daw1saG07x021/Ya6g5gH1wJLAvfUHMeISfoxsDqlwFVnMM7AmCeBWQ46iK6CD+tQpmj/jznXnDd1OccawP8AazPnSHQjlxrArPXbD1czK4sAU2zfVXdcvaj0IDoduIvyemjk8uAOSRtSSg//nhbsmWhhvK3aA1aVVD/X9ll1xzISkj4C/As4gzlfD43cPyPpatvrdX1fDPiF7dfVHVsvbSpkI2kb27+tbq9m+9aux97SxH3ZLXy/bUJZDnoB7bjemQ5sA5xve8Pq2Ky9o03UwnPcEcDhtq+pO5aRkDSNMnt5LXP+fRs7MCDpBsq2rXFPyDITOLhO64K/VV8LMrvhZJMz56Mpexi/ThmNfjcNbGbeOaFLekvXse5/0rgTeuWHwLtoz/Ke7wO/JfGOCdtNbgfRy2XAKVUVwKdp9lI6gKeAr1D6J83a3wE0dVCrs4rhMUkrAvcDq9UYz3BeUX2f1nXMlAvrpvlfoLMH8OSu21BKwDfxnNG299sXKIMuk2l4g+3KM7YfGnDt0OTrM2jZOQ7YEthb0q20YOAbOBb4Mu35+0JJWF9IDa03kgQOolPdb7CWC/VENSIL2z5Xkmz/FThI0u8oiWGTbEX5INyhx2OmmSd0gL/ZPq3uIObBM21aTkfL4pX0mV7HG7wH7KvA5rRkzw/wUeAlLdo/c3pVzOYrwJWUz7LG9gBr2SCGBrnd635TtO39tnRTZ60Hca2kdwCTqlVQHwYuqTmm4bTqHAe8se4A5tF9Lv1722QZ4HpJlzPOs5dJAof3SWBgj71ex5riiWrU8WaVRrr/AJarOaa52O4kpQd3L+uBstSnhpBG6kZJP6UsCe1+szY1aT1P0r7MHW8jl9PRvngf7bo9GdgeaHJPoptp0Z4fShXeVuyfqT53z7X9IHCypDMoexobt6e8pX0uPcjtXvebom3vt3Mkva4ty1eBD1FWCTwJHE/pa3hIrRENrxXnOElTbD9MKS7YJtMl/Q9wGg1f4t7loLp+cfYEDqLFLRc2oVyELkn5MJwCfMX2ZXXGNZhB+hpOt71xXTENRdLRPQ7bzW0RcWuPw00uR92qeAeqymmfZvv1dcfSi6RjKEspz6Qde35OoezLPo927J+51PbmdccxnDb2uZT0IHAhZdbvVdVtqvtb2l6qptAG1cL32yPAopRl2E/R/OWrrdOWc5ykM2xvX8Vr5pxtb1y8HW3bp1+3JIGDkLQ+sAFlbfHnKW+CmZR+gefbfqC+6HqrehJ9yfaBdccyHElrUS7uDgW6450CHGh7nVoCi3geqiJHl9teo+5YemnTRT+0rw+YpM8BV1OKweTkOookbTXU47YvGK9YRqpt77e2kHQ6Q8z+NrkISESHpItsb1kNvnS/nsdt8CVJ4CAkLUDZJP3vwG2U/ykrUwqvfMoNbcMg6bfAa5t+ASJpJ0pz+B0p0/YdjwAn2G7kun5JLwW+Cyxve11J6wE72v58zaH1VFVb/Silj9K+1b6JNW2fUXNoPbUw3muY/eE9CViWssT5W/VFNTxJi9p+dPh/Wb829QHrmkl5hlIkptEzKZIOpQxyPg78GlgfOMD2T2oNbIJpy/tNpcLKHsBqtg+RtDKwgu1GtTlp44BARwvPcVsAM2w/KumdlIJM37D9t5pD60nS8sAXgRVtv1HS2sDmto+qObRGShI4CElfBxYDPmr7kerYFEqFssdt719nfIOR9FVgDcqexe6+ZY3bs1bNXH7C9hfrjmWkJF1Ambn8fldJ6mttr1tvZL1JOpHS5HXPKmldGLjU9gb1RtZbC+N9UdfdZ4C7bT9TVzzDkbQ5pUH4YrZXqVY8vM/2B2oOrSd19QGzvZra0QesNSTNsL2BpJ0pg3IfAc6zvX69kc1N0tVDPd7EaoUtfL99l1JRcRvbL6tWNpxle5OaQ5swWniOu5oyOLQe8GPK6/kttodMxOsi6UzKZM2nba8vaX7gj25225DVgdttPylpa8rf+kfV/vIxlcIwg9seeGn3jJrthyX9B3Aj0MgkEFiaUpa8e/1zI6ttuvQF3JYyatMWi9i+fEBJ6sZe9AOr295V0u4Ath/XgOAbplXx2v5rdWH3qurQhZTlgE31DeD1VLPvtq9S6X3ZVAcBmwLnA9ie0eTCUYP9LW1f2Ot4AyxQfd8OON72Pxv8dnuWci7rFOZ6vN5wRuQbtOv99grbG0n6I4DtByQ1rlXEgBUYczxEs9sXQMvOcZRqpq5Wbx1m+6jBluk3xDK2T5L0SQDbz0iaOdyTanYyME3SSyhJ9mmUz7ntxvoXJwkcnHstqawSlyZPn/7A9sXdB6rp/Ka6RNK3KMV3umcum1rJ6b5q1MYAknahht4u8+CpaqSxE+/qdBUoaKBWxStpf+C9zB5kOU7SEbYPrzGsIdn++4BrjiafINvWB6x7f/NkSgLbaWjdRKdLupGSUH1A0rLM7nXYKNWM5VrA7pQLpOur72c1efa9Ze+3p6sVOp3P32VpZq+17esO4Hlo1TkOeKRKqN4JvLp6fSwwzHPq9KikFzD777sZ0LgKzQM8WyWrO1OW2h7eGYgZa0kCB3e9pD1t/6j7YLUm+saaYhqJw5mzie5gx5rildX37r5qTW1WDLAfcASwlqR/ALdSPhyb6rOUvT4rSzoO2ALYu9aIhta2eN9DGT1/FEDSl4FLKe+5Jvq7pFcCrkb4P0yzW1q0qg+Y7Tn6nlZ7qg6tKZxh2f6v6jX7cDXA+SiwU91xDcb2jZTPiM9K2hX4EaV421dqDWxwbXu/fRM4BVhO0heAXYD/V29Ic3PpgQzMWpK/hu1zquSq6de1bTvH7Qq8A3iP7bskrUJz329Q9lueBqwu6WLKPv1d6g1pWE9XM8N7Mbt39rgk2tkTOAhJK1FG9x+njOQa2ARYGNjZ9j9qDG8u1d6DVwIHAF/vemgKJd7G7fFoM0mLAvN19os2WTUqthllqcxlbnjj7TbFWy1L2sT2E9X9ycAfmrr/QNIywGHAv1H+vmcB+9u+v9bABlEVUfg08DpKvL8BDun8vZuuWuZ1dYNfD3v2Oj5w8LMpqvPybsDOwAPAScAptv9Va2CDaNv7DWZV7n4tJd5zbTc2aZX0XmBfSpP71auBou/Zfm3NoQ2pTee4Nqr2Aa5J+fve1NRCjh0qxWveT9kbeny15WFX218a89+dJHBokrahtDIQcJ3tc2sOqSeVallbU15I3+t66BHgdNs31xHXcNSySk7q3Vz5IWC67RnjHM6wJPWaAX4I+GsTl1C1JV5Jx9jeu3o97EUZPYdSXOMY29+oK7aoj6TDmb1cdT5Km6HbbDdytUAVb8dkysX/lbYbN3KuUpRrcUri93Ngjubabliz7TaStHSPw4809SJa0gzKkuvfdxVqu6apgy7QnnNch+ZsX7AgZYbqX7aXqC+qwUl6S4/DDwHX2L5nvONpuiSBE4ykF3WWSkiaj1KV7OGawxpU2yo5SfopMI1SmADgTcAfgLWAn9lu1NIvSZdRlgJfTRnIWLe6/QLg/bbPqjG8ubQlXklX2t6our0RsCUl3gttj8ta/udC0jd7HH4IuML2qeMdz3DUux/YQ8AVlAq9jZoRHFAw4RlKAnjxYP++aSQtAfy4idVXJd3G7NdCr55ajWte3cL3222UVlgPUP6uS1L2vN8DvNf29NqC60HS722/QtIfbW9YXT9c2eTCMG05xw1G0puBTW1/qu5YepH0f8DmQKdp/NbAZcBLKZWlf1xTaIOSdCs99rqPx2fafGP9C2Lc/Y+kKdVyxeuBmyQ1uXn8MrZPotp8Xo2ENXnj/AuAjWx/zPbHKAnhssCraea6/tuADW1Ps70xsCFwLWV5UqMS1spttCPeRSRt2DWqexHwO8oKwKbuv4Uy27MBcHP1tR6lovB7JH2jvrAG9RfgX8CR1dfDwN2UE/qRNcbVk+1jO1/ArygrMdrkMUqLocaxvart1aqvF3d9rdbEBLDStvfbr4HtbC9j+wXAGykzrx8AvlNrZL1dIOlTwMIqlcZ/xuwB2qa6jXac43qy/UuaW7MByrXky2y/1fZbgbUphXdeAXyi1sgGN42y3WwTSqXxbwLj0qu16RtoY96t7dLKYg/KRcgnKHsam7qRt22VnFYBnuq6/zTwoqrMcxMrfK1l+7rOHdvXS9rQ9l/UzKrUbYl3JeCrlJHcgZpc2OgllB5gz8CsvmBnAdsC19QZ2CA2tN1dUv90SRfafrWk6wZ9Vk0knQ/sSDm3zgDulXSB7V7LyGs3YKZ1PsoF00n1RTS44QZXGlpRum3vt2m239+5Y/ssSV+0/VFJC9UZ2CD+i1Kc6xrgfZRrnh/UGtHw2nKOA+ZaXjkfJWFp8hLCVW3f3XX/Hkq7t39KauSy5h57hL8h6SLgM2P9u5METjwLSFqAsjfpW7afVrNbWnyMdlVy+ilwmaTOUp4dgOO7Zl6b5qbqwuOE6v6uwJ+qE3oTPxDbEu8ttpua6A1lJWBRZg+0LErZjzuzoYMYy0paxfbfAKrKdMtUjz01+NNqs0Q1CPfvwNG2P6thmpzX7H+7bj9D2Zd0e13BDOMK4Drg3up+9xVzUwde2vZ++6ekTzDn5+8DKm0BmtgqYmHgh7aPBKjiXJgyo91UbTnHdXRXPH6GMpPZ2ArCwO8knUGZFQZ4K3BhdY32YG1RDWHAAFcn0V58PH53ksCJ5/uUN+lVlBf+iyhLqBrJ9vSqqE0rKjnZPqTax7gFJd73276ieniP+iIb1N6UpTwHUOK9CPhPysnmNbVFNbi9aVe8bXMoMKOasRJlGfMXqxPkOXUGNoiPARdJ+jMl3tUo/ewWBY6tNbLe5pe0AvB2SlXTRrN9Qed2VcmysVUrKa+Ft1Iqdp9Ag6uCdmnb++0dlBYGv2T25+87gEmU13TTnEtZRtl5HSxMmWl95aDPqN/etOgcZ/vddccwj/ajfE50rtF+BJzsUgClcX/fyle7bncS7XF5v6UwTB+QNH8Tq04BSLqK0ij+RNt/rjuekZK0HGW/BwCdmYroD5Je1/QN/IOpkpRNKSfIy23fUXNIQ6pGyNeixHtj04rBdJP0NuC/gYtsf0DSi4GvVHtTGqNadv8lSoXNQ4AfU2ZY5wP2tP3rGsMbUlU+fXfKbMRfgS82sTJzR9veb20iaYbtDYY7Fs9d9Rl2GKWlhSl9cD9i+y+1BhajIkngBCHpnbZ/MkgLA2x/bbxjGolqpnLX6utZSkJ4UlOTKkk7UkZtVqSsNV+FcmG6Tq2BDUKlb9L/UPb6dCetjSyk0LZ420jSUpTiH91/3wvri2hoktZl7tdDI/vYtYWkK4BPAUsARwBvtH2ZSo+4412V228qSetQ+gW+C/h4VVyskdr0fpO0LPBxSlus7nibuNSWagvJhzr7QSVtTNkGs3m9kQ2ubee4qprpt4Hjq0O7Uf7mr6gvqsFVA1yHAy+jtLSYBDxqe0qtgQ2iWgn3gO2rJb2dslrgz8B3bI/5kvEsB504Fq2+j8s64tHi0s7iUODQ6sPxv4EvU964TXQIZUTsnKok9Wsoo9JNdTRlec/XKUsh3k3vYiZN0bZ4W6Xaq7Y/MJVSuGQzyshuUy/yPksp8b02pejDGynLpxqZBFYX0e8FVqXr/Gp7n7piGsT8nZlsSQfbvgzA9o1NLE4Bs2YkdqPMAP6dsiT0Cw2fGW7V+w04jjIQuz2l5/BezN6D2UQHAD+T1JldXYHyGmmytp3jNKCtwk8kfbC2aIb3Lcpr4GeUvXV7Ugo0NY6kb1MqBk+WdBOwGKVC7yuBHzIOW4wyExi1k7QqZf3zrpT2ECfa/uqQT6qJpCtsT6uWsW5o+1lJl9vetO7YepE03fbG6mqgK+l3tl9Vd2y9tC3etpF0DaUM9WW2N6hmfj5ne9eaQ+upind9Su/Q9SUtD/zA9g7DPLUWki6htAqZTlerG9sn1xZUD5qzz+Ws273uN4WkZyn91E6l7HOf4+KliatdWvh+63z+Xu2q115V3XarumMbTFUIr1NT4MYm1xSA9pzjJC1d3fw4paDKCZT33K7AQrYPqSm0IXVdo3W/hi+x3bh9opKut722pMnAP4DlqqJRAq72OPTLzkzgBNOikWigNHsFFqCM2rytBevMH5S0GHAhcJykeygbeZvqCUnzATdXo3f/AJarOaahtCJe9W5iPosb2Gy78oTtJyQhaaFq5mfNuoMawuPVQMszkqZQlmA3ctlUZRHbTe1F1W19SQ9TLpwXrm5T3Z88+NNqdTCz33OL1RnIPGjb+62TQN0p6U3AHZRZzEaS9GPgg7avre6/SNIPbb+25tCG0opzHGUgy8yepXxf12OmrIpqosckLUgpyHQocCezV8o1zRMA1WfEX23PrO5b49TOIkngxHMqZST6HJrddL1jL9s31h3EPNiJ8sb9CGWqfgnKxUlTHQAsAnyY8qG9DWWJT1MdQDvi7ZTWfwvwQmY3dt2dUtmrqW6XtCSl+t/Zkh6gXOg11RVVvEdSLkr+BVxea0RDO0PSdrZ/VXcgQ7Hd1OX2g7J9UN0xPAdte799XtISlEqshwNTKOe6proI+H1VC2El4EBK7E12AC04x9lere4YnqN3UQpcfZDy2l2ZUi20iZarXrvquk11f9nxCCDLQSeYtlTGGqyATUcTl/ZEDKSqcflwx5qo2pC+BPBr203suTeHatn4FNuN7bsn6RHKqPOTlFkVUQZ2G1mUoG0kvRH4JGWPqCm9Wb/c9KQb2vd+awtJWwLnAfdRtmjcVXNIE4KkbWz/VnM2i5/F9i/GO6aJptrzPijbnxvrGDITOPG0YiSa2QVs1qTsmTitur8DZallI1UfiF+mLN8QDb/Ik/RSyujoi5hzeXAjCxO0LV5KM/MXd5Yxq5SvH5cRvOdKpaHy8sCt1aEXAo2sxgsgaSW6Xg+SXt3U6oq2W1WYq00kvZeyJO3jlMbxUAo/fEnSVNtH1BbcENr0fmvhdpJ3UYrJ7UkpsPErSe+2fVW9kQ2uRee4rYDfMmez+A4DjUwCJW0BHMTcf9/GbSPoleRJ2t72GeMVQ2YCJ5i2jURLOgt4q+1HqvuLAz+z/YZ6I+tN0i3ADrZvqDuWkagK2HyPuQtVTK8tqCG0MN43UErsd/ayrgq8z/ZvagtqCJI+RKlMdzelJQuUz4f16otqcJK+TClEcD2zXw9u2p5LSUMWUumUsI/nTtL1wJa2/zng+AsofRlfVk9kg2vh+60VhY06JP0S2Nf2PdX9TYEjmrwaqk3nuGrv4i5ucAuWgSTdSFkGOvDve39tQc2D8S7MlSQwalW9Ydfv9ENRaQx9le216o2sN0kX296i7jhGqlOJrO44Rqpt8cKs12zn9Xqjx6G3z3NVDWK8okUnxJuA9Zr8NwWQdN4QD7uBo/ytI+mGwRK9oR6rUwvfb63YTjIUSQs2eblt285xbdne0CHp925oD8ORkPRHj2Of1iwHnSAkrVVVHus5gtDgkegfA5dLOoWyxGBnGtoDrHKFpBMpG/1nXZg2eH386ZI+AJzCnPH+c/Cn1Kpt8QJszOzlU+tLanIz878DD9UdxDz4C6V6cKOTQNuvqTuGeVGtGOk1AtzklSMPS1p/4FI/SesDj9QU03Da9n5rxXYSSSfZfnt1+8sDKvKeAbyunshGpG3nuLMl/Self+SjnYMNjvc8SV+hLFft/vs29Rp4oPcN/09GT2YCJwhJR9jed5AR6UaPRFeJa6dHzoW2/1hnPEORdHSPw27wnolbexx2E9fHQyvj/TGwOqURdPdyxQ/XFtQQJB1F2Yf7f8x5gmxkISZJJ1P6BJ7LnPE28u8bY6cqAHIcpdl2p3z9JpTKiu+0fVGN4fXUwvdbK7aTdM+WDFw+N94zKfOqhee4tsXbmmtgSR+3fWh1+222f9b12Bdtf2rMY0gSGE0haXVKif3dbK9bdzwRw5F0A7C2W/JBOlg1svGoQvZcSOpZOt32seMdy0QmaTm6+gPabmrhkuWB/YB1KAnKdcC3m1oRsm3vt7boTvx6JIHjuqcq4rlqwus4y0EnmKoS2ZuYu7pXU0ceV6AUfngHpbrX/1ASwUaSNBl4D+UipPuiqZEzgQCS1qWUVO+Ot6nLFdsW77WUan931h3ISLTt4jPJ3tiStCPwVWBF4B5KRb0bKJ9vjVJVrnyB7c8MOL6OpJm2760ptEG17f0GIGkpYA3m/PxtWjXeRSRtSOkHt3B1u1Ote+FaIxuBNp3jBmkR8RBwTacgT9NIehNzX6M1sZ+zBrnd6/6YSBI48ZxOaWZ+DbOrkTVOVe57d2AqcBLw78CpLThp/hi4EXg9pUn8HpSLpkaqRqK3ppxwfgW8kdJgt6knnFbFCywDXC/pcuZc7tWo6pUd1YX0x5n7BNm4pTIAktagDAwNvGBq1FKkFlcHPQTYDDjH9oaSXkNzB+EOB77b4/hU4NOUgcRGaeH77d+B/Sl/0xmU18allIbmTXIn0BnYvqvrdud+Y7XwHPceYHNKL0YosV8GvFTSwbZ/XFdgvUj6HrAI8BrgB8AuwOW1BjU4D3K71/0xkSRw4pna1PLTA3ybcnJ5h+0rACS1YUndS2y/TdJOto+V9FOgke0AKrtQ9lT90fa7q+VUP6g5pqG0Ld6D6g5gHh1H2eC/PfB+yn6qxs2gdDmaUmL/65ST+rsZpxHSefTV6vtkSu+6qyhxrgf8HtiypriG87Tt+yXNJ2k+2+dVbTma6OW2Lxh40PZvJH211xMaoG3vt/0p+ywvs/0aSWsBjRuYbVshpgHado57FniZ7bth1pLs7wKvoPR0blQSCLzS9nqSrrb9ueqzoamF+9aX9DDVDHZ1m+r+5MGfNnqSBE48Z0p6ne2z6g5kGCsCbwO+Vn2onESpAth0T1ffH6yWdNxFWXrbVI/bflbSM5KmUJZ8NWoWZYBWxdvrorThXmD7KEn7V7FfIKnJ/w0L2z5Xkmz/FThI0u8oiWFjdC5KJZ1A6Vt2TXV/XeA/64xtGA9KWoxyMXecpHuAZ2qOaTBDnR+aeu5o2/vtCdtPSELSQlXF8TXrDmqCadU5Dli1kwBW7gFeavufkp4e7Ek1erz6/pikFYH7gdVqjGdQtifVHUOSwInnMuAUlSafja3uZfs+ymjSdyVNBXYD7qkKbZwyHlWRnqMjqj0T/w2cBiwGfGbop9TqCklLAkdSKur9i+YujYCWxStpM8oytZcBCwKTgEeb9n7r0jlp31ntm7iDsvSrqZ6oPstulvRB4B/AcjXHNJS1OgkggO1rJW1QYzzD2YmyfeAjlKXtS1CWuTfRzerRvkDSGymtRJqobe+326vP319SWgM8QIk5Rk+rznHA7ySdAXQqV+5SHVsUeLC2qAZ3RvX3/QpwJWVZZZNnWmuV6qATjKS/AG+mbNpt3f/catRxtxbsDWwdSasCU2xfXXcsI9GGeCVdQRnA+BllGeCewBpNHcSQtD3wO2BlSvI6Bfic7dNqDWwQkjah7LldkrJ/bQngUNuX1RnXYCQdT+ml9RPKxcc7gcVsN3WfXWtIeimlB9wllItnKO+5zYHtbf+prtgG07b3WzdJW1Heb792g5uvt1lLznEC3kJZ0i7gIts/rzeqkZG0EDDZdpt6dY6rJIETjKTfAG+03diiMG0k6aNDPd606qttK1TRtng7JF1he1q1/2C96tgltl9Zd2wx/qrqwf8BvLo6dCHwXdtP1BfV4KrKf1+mzK52qis2buVIR3VR9w6g00LoOuCnTf37toWkpYd63A1tDC5pC2CG7UclvRPYCDisWjreKG09xw2k0q9zd9v71R1Lt0GqmM5iu6n7AmuVJHCCkXQMZX35mbSgOW1bSHqWUi2t83edozhF02Yuq3ivY3YRgu54G9c4tW3xdki6EPg3ynKTuyhV6/a2vX6tgQ0g6ZtDPe6GNV+XNORMSVOrr7aNpFuAHWw3tsLxUCRtb/uMuuMYqIXvt2eB25m9H3Tg528j96xJuppSZGU9SoGSo4C32N6q1sB6aOs5DqBa0r47pZ3XrcAvbB9ea1ADdF2jzegc6nrYTW7jVafsCZx4bq2+Fqy+YnRsRFn29ybKUqTjgXMbvOT2Y8BbKZukT6Dss/xXvSENqW3xdryL0qvqg5R9VStT/jua5v2UnoYnUfb4NLHCZrfNgb9T3me/p/nxArNmJg6i9Nvr7tPayIto4O62JoCVgylLRJumbe+3wyml/y+mvOcuavC5rdszti1pJ8oM4FGS9qo7qEG06hxXLb/ejZL83U+pcqsGV2Z9KyVJXQ84FTje9i31htR8mQmMWrR5aYSkV1I+GP8N+EST93dIWo0S607AX4Ev2p5Ra1BDaFu8bSHpBZRqvLtSRvtPBE62/UCtgQ1C0iRgW8prYT3g/ygn9etqDWwYkm6kDAZMB2Z2jtu+v7aghiDpMOCFlEIg3StHWrF0StIfbW9YdxwDte39BrP2fm1Nec9tCpxFWcp8a51xDaWqtPprYB/gVZRZthm2X15rYENoyzmumln7HfCeTjIl6S8NHtACoCpYsxPlvfcC4NMtrOI9bjITOEFIOp0hmks2cPlUK/tqqTT/3RB4OWX5zD31RjQ027dKOhVYmDJr9VJmL5donLbF2xZVEvI94HuSVqJchFwn6RNuWLNfANszKRd3v672ge0OnK/SnLhRy5AGeMj2mXUHMQ+mAI8Br+s6ZprbV2ug99UdQC9te79BWS8HnCfpj5QZoEOAmylVLJtqV8oe0X1s3yVpFUpVyMZq0TnurZTXwXmSfk2ZvWz6jDaUascPAQ8DqzBO/fbaKjOBE0RVyQtKFacXUqrTQTn53NbgaoUnAF8Y2FfL9t61BjaApHdTTjiTgZ8DJ9lubAIo6cWUD/CdKMvqTgDOaGoBhbbF21bVDPzulFm26cBXbV9fb1S9VcnfmyjxrkppyfJD2/+oM66hSPoSpU3IL5hzZq2xKxvaQtLHbR9a3X6b7Z91PfbFJp7j2vJ+GzB7sizl9Xui7b/XGtgISHoRpSLzOZIWASbZfqTuuAZq6zmuem28mfI63gY4lrKUtVG9qCW9htmz2OcAJ9i+ot6omi9J4AQj6ULbrx7uWFNImmF7g+GO1a1aGnEN8Lfq0BxvnKbNtFbxXk1ZG/8wc8fbqEJBbYu3bSR9Dtie0m7hBErZ96Y2BUfSsZQKkGdSTubX1hzSiEg6r8fhxhZ9UOnRejiwBeU9dxGwv+3baw2sB0lX2t5o4O1e9+vWwvfbo5RZv+OBW5j787eRM8OS3gvsCyxte3VJawDfs/3amkOby0Q4x1VVZN8G7Nq0z7Suv+9FlL/twL9vo4oxNUWSwAlGpdn6m2z/pbq/GvAr2y+rN7Le2tJXq2umtaemrTmXdBBDLw9uWjXTg2hXvK1afl2dIP9CKUoAs2PvtARYr5bABlHF+2h1t/vv3OgWBr1IWt723XXH0Yuks4GfUiorQvn83cP2tvVF1Vv3/r+BewGbtjewhe+3Yxj886yxlRUlzaDM/Py+67VxTRP3BLbtHNc2wxUEsn3seMXSJkkCJxhJbwCOoJyAoCyjep/t39QW1BDa1lcrAlo5KPCioR53A/tqtZmkJSh7at4BvMz2SjWH1FNbVmJA62YC834bB5J+b/sVnUEASfMDVzYtyY5oqiSBE1C1l2at6u6NwJJNHYmOaDtJCwOr2L6p7liiPtXrYEdK4rcRsDhlL82Ftp+tMbRBSToHOIayDBDKnpp3N3Q53UzK7LAoRTUe6zwETLa9QF2xRT0kHQo8COwJfAj4AHC97U/XGVdEWyQJnKBaNBLdtr5aEbNI2gH4X2BB26tVTXUPbtpy0Bhbko6jrGY4i7IH7LfALbZXqzWwYVTVFL9F6cto4BLKnsDMVEXjSZoPeA+luq2A3wA/cC5sI0YkSeAE0tKR6Fb11YroJmk6pWLa+V17Uq7OcqT+IqnT4uZHVFUV29BTK6LNqsqVT1QtZTr9RRey/djQz6yPpEmdeJtM0iMMvYexNfuyY3DpEzhBDBiJ/hazR6LPrzOuEWhVXy1JLwUOZO6Zy0ZVyuqQtD9wNPAI8ANKj8P/alp55w5JywNfBFa0/UZJawOb2z6q5tAG84zth0qf5XbI8tXRZ3t9SWtRBuDOkXQPsLikF9q+q+bw5tJptyDpcHpc6KWS3uiTtBSwsu2r645lIElvGerxplYHBc4F/g34V3V/Yco10Ctri2h4t0j6OXB0E9uFdNheHEDSwcBdlOJRAvagTDA0UnWN9l1gedvrSloP2NH252sOrZGSBE4c6wIPUEpS32h7pqQ2TPOeJ+krtKev1s8oTYCPpGvmssH2sX2YpNdT+j+9m5IUNjIJpOxPOhro7On4E3Ai0NQk8FpJ7wAmVeXJP0xZUtdI3ctXgcYvXx1kNPoh4ArgY50qyE1g+0bgM8BnJE2j7K+7XNLttpt2UXpD9T19tMaQpPMpq3PmpzQEv1fSBbY/WmdcPewwxGOmnJ+baLLtTgKI7X9VvQKbbD1Kv8AfVMtZf0hpg/NwvWEN6vW2X9F1/7uSfg8cWldAwziSMlD/fQDbV0v6KZAksIckgRNE20aiu3Q+XKZ1HTNliV0TPWP7u3UHMQ86U1TbUUYer1Kzp62WsX2SpE8C2H6mKgjRVB+iJKxPUkrt/4Zmn2wOopRUPx/A9gxJq9YYz3C+BtxB+duKcvH0QuAmysXT1rVFNgSXJsVXSPpPZlc+bgzbp1c3H3NX03UojdhrCGmiWsL2w5L+nfL5+1lJjZsJtP3uumN4jh6VtFFn0FjSxsxuy9FILo3sjwSOlPRqSlGmr1ezg4fYvqXWAOc2U9IelL3OpgxuNfmcvIjtywdc5jS2R2fdkgROIC0biQbA9mvqjmEenS7pA8ApzDlz+c/6QhrSdElnAasBn5S0ONDI/aGVRyW9gGr2R9JmlJmfplqzqkTXlmp0bVu++oYBo9BHSLrM9sGSPlVbVCNUFahoVLuQAT5JWd0w3LF4buaXtALwdhr8GSHpnbZ/IqnnDKWb28j8AOBnku6o7q8A7FpfOMOr9i2+ibIqZ1Xgq8BxwKuAXwEvrS243t4BHFZ9Gbi4OtZU90landnXELsAd9YbUnMlCZygmj4S3U3Sm4B1gMmdY7YPri+iIXUakh7YdcxAUwtAvAfYAPiL7ceqBKvJo74fBU4DVpd0MWUJ6y71hjSkr1UXeT+jLOm5ru6AhtGq5avAs5LeDvy8ut/9WmjDcvdGkvRGyuqAlSR9s+uhKWTUfDQdTFkdcJHtP0h6MXBzzTH1smj1vbF7vXqp/qZrAWtSVgrcaPvpmsMazs3AecBXbHd/9v68mhlsFNu3ATvVHcc82I/SK3stSf8AbqXsY4weUh00aiXpe8AiwGsohUt2AS63/Z5aA5sgJJ07sOdXr2NNUjX87ZzUb2r6SV3SCykj/btSLqJPbOom9Gq/zKcpJdWhWr5q+4n6ohpcddF8GLNbGFxGqSb8D2Bj2xfVGN5cJK1m+9bhjtVN0vqUwaGDKatHOh4BzrP9QB1xRYyEpG1s/3awgjYNLmSDpC0Hfm5J2sL2xXXFNBRJywLvpcxadhfD26eumAZTzbJ+yfaBVeXY+arltzGIJIFRq045/a7viwG/sP26YZ88jtp20pE0mZJcn0fZN9VZ/zcFONP2y2oKbUiS9gOOs/1gdX8pYHfb36k1sBGQ9HLg48CuthesO54Yf5KutL3RgGPTbW9cV0xDkbRA0wdZ2qxNF9Aw67zxHuZemdOoeCV9rtpfeXSPh920eLsN8hkx17GmkHQJ8DvmbuN1cm1BDUHSb5tarb2Jshw06tbZxP2YpBWB+yn715pmK0rbjV5V1JpYPe19lP0SK1I+vDtJ4MPAt2uKaSTea3tWfLYfkPReoJFJoKSXUWYAd6G8dk8APlZrUEOQdDbwtgFJ9gm2X19rYINoy0V0tSRtHWCJAQNFU+i6mG6gVSX9D7A2c170N3V5e9ucSrmAPodmF9Po+DFwI/B6yizxHsyuJNsYtj9b3fz3NvTcA5C0OaV1xbID9l5OASbVE9WILGL7E3UHMQ/+KOk0yhaNRzsHmzZQ3xRJAicYtawvHHCGpCWBrwBXUhKqI2uNqIfOSactVdRsHwYcJulDtg+vO555MJ8kVQU1Oss7mjyrdjSlutvrbN8x3D9ugGU6CSDMSrKXqzGe4bTlInpNYHtgSeYcKHqEksQ21dHAZ4GvU5bkv5vZA0bx/LXtAvoltt8maSfbx1al9X9Td1BDuFXSrylthH7bOW801ILAYpTr7u69lw/T7H3vZ0jazvav6g5khJamDMh2zwY2caC+EbIcdIKRdFXVLuL1lA2y/00pTd3IpQbdJC1E6fvT5GqQrSpk07bllSo9I1el9GI08H7g77YbO7vWJpKmAzvb/lt1/0XAKU39fJA0w/YGdccxUpI2t31p3XGMVGepqqRrbL+8OvY726+qO7aJQNLngUvacgEt6XLbm0q6EPgApUn45U2dGZa0MGXQZTdgI+AMysqGRu0V7ibpRbb/WnccI6XSq3VRSjX0pymDRLY9pdbAYlQkCZxguvbWHQacb/sUSX+0vWHdsU0EbStk0+siusmvB5Xmue8DXks52ZwF/KCpS36qCputWU5XDQ4dyey2Ba8G9rXdyNH+Fl5Et2L5akdVgfdVlOqrv6UU3PmS7TVrDWyC6LqAfopyAQ0NvoBW6Wd4MvBy4BjKzNV/2/5+nXGNRDXAeRiwh+3GLa+U9A3bB0g6nR6VjW3vWENYE05b9rU2RZLACabaKL0SZV/d+pS15uc3tTBB27SlkE2HSmPi9Qcsr7za9jr1RjYxSLqI2cvpdqBaTte1Z6UxqgR7F8rF/maUJPtS2/fVGtgQ2jYK3cIiCptQ9nwtCRwCLAEcavuyOuOKerSlum03SVtR9mW/EfgDpTpz495vkja2Pb2Kdy62G9tPtEqw12DOpOrC+iIanKSfUfa1voOufa229681sIZKEjjBVBd6G1D6wj0oaWlgqu2r641sYpD0e9uvkHQZ8BbK2vNrba9Rc2g9tW15paQtgIOAF1FmUjoX/U2dWWvVcjpJF9puXC+qiaJty1dj7Enakdm9es+3fUad8QylhdVtbwVmACcBp9l+dOhnxLyqZof3B6ZS/tabUQYPG1mBs7PSqWugfgHgN02Nt24pDDPxbA7MsP2opHdS1skfVnNMQ2rTKBO9C9n8oNaIhvYJyvLK/6BreWWtEQ3tKEofuDlmUhrsiWrg5WZJH6Qsp2tyoZWzJf0npZBCd+W0f9YX0twkrWX7Rkk99yravnK8YxqhVhVRkPRS4EBmD7oAkAum0SHpS8AmwHHVof1V+sT9V41hzaWN1W2rVS1HN3U//kCSrqHHMtAO2+uNYzjzYn/Ka/gy26+pXiufqzmmoXSWXT8oaV3KvtZV6wun2TITOMF0lv8B61HKPR8FvMV2zyUIdWvbKFO3FhWyWRhYxfZNdccynM5Ma91xjFSP5XRTgK80dTldNXI+UONmWiUdYXtfSef1eNhN/XwYsAfsKZq/fPUqyiqBgctXp9cW1ARSnY83sP1sdX8S8MemXfBL2gl4M7AjcFrXQ49QCq1cUkdcw5F0nu3X1B3HSFRFuAbV1GIxkv5gexNJM4BX2H6yySseBtnX+hnb36szrqZKEjjBdJZzSPoM8A/bR/Va4tEU1ehYZ5Rpg84ok+1daw5tUJJeydyFH35UW0BDqJYifQVY0PZqkjYADm7qJvRq5HwSpZzzk53jTZz5qS7ovmT7wLpjmagkTbb9xHDH4rlp8lK/iaBKArfuzLRX2zPOb1oS2NHC6rZfoOxjHbiyoXHni7aSdAplr/sBlLYLDwAL2N6uzrhidGQ56MTziKRPAu8CXlVdqC5Qc0xDecL2E5KQtFC1BKyxlekk/RhYnTJr2Rk5N9DIJJBStGRT4HwA2zMkrVpnQMPozAJO6zpm5uz5UztJ89t+RtLG0uy+hk0nac9ex5s6iAFcQlnSPtyxRpAkSiGC1WwfImllYAXbl9cc2mBOl/QB4BTmHHRp1PLgFvsfSvPq8yizwq8GPllvSEO6X9K5wPK215W0HrCj7c/XHdggXll9714S2rjzRTdJmwGHAy+j9A6cBDza1NUCtneubh5UvY6XAH5dY0hDkvRFSnGrB6v7SwEfs/3/ag2soTITOMFIeiGlKtIfbP9O0iqUkchGXuS1bZRJ0g3A2i266O8Usvmjq7YQnQ3TdcfWZl0z7l+l7Gf9GXOORDeyMa2kw7vuTqa04rjSdqOaFVefYysBP6F8nnUamE8Bvmd7rbpiG4qk7wLPAtvYfll1AXKW7U1qDq2ntiwPbjNJK1BWuwj4ve27ag5pUJIuoOwR/X7X+eJa2+vWG9nEIekKSl/Dn1EGO/cEXmL707UGNkGoRwusJq+Gq1tmAicY23dJOplyYQpwH2WUt5HaNsoEXAu8ELiz7kBG6FpJ7wAmqfS0+zBlJqWxJL2JuXv8NHXz/9KUCrHbUEagVX1vZBJo+0Pd9yUtQdk73DSvB/am7BX+Wtfxh4FP1RHQCL2iGhz4I4DtByQtWHdQvVQFjf7L9ol1xzLR9ChsdHv1fUVJKzZ4ueIiti8vE9qzPFNXMMORtDzwRWBF22+UtDawue2jag5tSLZvkTTJpf/t0SqtZWJ0TKpWlT0Js2oiLFRzTI2VJHCCkfReYF/KxenqlNH071FG/BtD0hTbD1d7JDquqb4vBjRqOZJmN3hdHLhe0uXMuXyqkXvsgA8Bn6bEejzwG0oBk0aS9D1gEeA1lCqmuwBNXEq3nKSPUgYFOslfRytmiSuPMXvAqDFsHwscK+mtbmDPryE8XS3B7/TlXJYyM9g4tp+VtB9lP1WMro9SzsNf7fFYk5cr3idpdWa/fneh2QOexwBHU85xAH+ivJ6bnAQ+Vg0MzZB0KOXvu2jNMU0kPwHOVemZbWAf4Nh6Q2quLAedYKoKTptSlp10lnPM6mHWFJLOsL19tRxprovopi1H0iANXjvc4EavbaLZvX063xcDfmH7dXXH1k3SncB3mfN12+Gmzlx2DWZA2YvyMuCkppWs76iWhX6Bloz0S9qD0rh6I8qFxy7A/7P9s1oDG4Sk/wYep+EtQ9qqbYWNJL0YOIKy1+4B4FZgjxZUruze7tDYypUwq0ro3ZT9gB+hrH76tu0/1xrYBCLpjZSJD1GW4/+m5pAaKzOBE8+Ttp/qLOeQND8NnJmwvX31fbW6Yxmhf1A2y1/cfVDSq6vHGkXSN2wfMOCiv8OUmdbvu3mtDB6vvj8maUXKUssmvkbubGqiN4z/7br9DPBX27cP9o8b4GhaNNJv+zhJ05l9AfJm2zfUHNZQ9qm+79d1zECjBuFarFWFjWz/Bfg3SYsC81E+j3cFGpkEAo9KegGzZy43AxrdsonymXAY8ARVvz1J+9Owfs4q7W56XTs2uu0NgO0zgTPrjqMNkgROPBdI+hSwsKRtgQ8Ap9cc01w0SBPojgbumfgGvfciPVY9tsN4BjMCnX1e/zvI48sAPwTWHp9wRuwMSUtS2lpcSTkJNbG5fa8ZwMazfUG1j6ZTqOTmOuMZgWVsn1RVPKaqyDpzuCfV7G7gd5Tz68KSNmrg5xnQqkG4VukqbLSwpA2Zs7DRIrUFNghJUygDASsBpwLnVPf/E7iK2c3um+ajlL6Gq0u6GFiWMvveZHsxd8K3d49jtbK9eN0xPBeS3gJ8GViO8r5rfNJapywHnWCqzf7vAV5HefH/BvhB06pZanYT6MmUCllXUeJdj7KUdcu6YutlqAppTVxu263af/DS6u5Ntp+uju9gu3EDBB2SFgIm227cyK6kpdu4ZE7S2ykJ9vmU99urgANt/7zOuAYj6XzgrcDZVcGVzYAv2x5yeXZdJB1CuaD7M7NH0e3mNrdfhHIhvYrtfaviUWvaPqPm0FpN0l6U18E04Iquhx4Bjmla9WBJp1KWf15KmcVeirJccX/bM2oMbVjVaqc1KZ9ns85vTSNpd0ql4y0pg0QdiwMzbf9bLYGNkKTlmLNY299qDGdQkm4Bdmj4CozGSBIYtZJ0AvAF29dU99cF/tP23rUGNoCkW2y/ZF4fq5ukrSl7k26jnCRXBvayfWF9UQ1N0iuBVelaqdDUFidtI+kqYFvb91T3lwXOsb1+vZH1Vq0YOBxYl1KEZ1lgF9tX1xrYICTdBLzc9lN1xzISkk4EpgN7uvSFWxi4tMl7qtqkLYWNugcyq8JG91EGBh6pN7LeJG0C/L3TbkOl/+lbKctWD2riAF21F3A1Su/I7j3YjwBX225kFVZJO1IKHK0I3AO8CLjB9jq1BjYISRfb3qLuONoiy0EnGElbAAdR3qjzM3sqvKl7PNbqJIAAtq+VtEGN8QzmD5Lea/vI7oOS3kO5iGqqrwKvs30TgKSXUqqEblxrVIOQ9GNKVdsZQGfZn4EkgaNjvk4CWLmfsvenqf4JbEXXSD+wQZ0BDeNaYEnKxVIbrG5712qWAtuPa0B/gHjubJ+sdrS8mTV7ZnumpFubmgBWvg/8G8zal/8lSiXsDSiFbRq3JLQqrvNXYPO6Y5lHhwCbUQYLN5T0GmD3mmOaS7UMFOCKanDrl8xZwb1Rs+9NkSRw4jmKUnFqOrMvopvsBkk/oJT1NfBOoInT+AcAp1TV/zpJ3zTKkpmdB3tSAyzQSQABbP9J0gJ1BjSMacDaTVu+PIH8WtJvKAMBUIo+/KrGeIZzMrCj7etg1gXft4GmLr/+H+CPkq6lHS1knqpm/zqFNVanK+54flrU8mZ9SQ9Xt0XZy/gwzd1PNalrtm9X4IhqxvXkqkJ640i6yPaWPQquNPVv3PG07fslzSdpPtvnSfpy3UH10F2X4THKlqiOxvburVuSwInnoaoyUlu8G/gPYP/q/oWU0vuNYvtu4JXVKFhnb+D/2f5tjWGNxHRJRzG7UEx3EttE1wIvpNm9qVrL9oHViOmWlIuPI2yfUnNYQ3k/8EtJO1AqKn4R2K7ekIZ0LKUowTU0tD/gAAcBvwZWlnQcsAXlMzlGxyu7Wt58TtJXaeDFqO1JdccwjyZJmr9aQvlaSk/GjkZe13bqHLSw4MqDVaumC4HjJN1DqSzdKLbfDWU1XI8q7lkeOojsCZxgJH2J0v/rF8w5Et3I6nQA1Uj0Kt0zVjE6quIq+zH7ov9C4Du2GznaXxUM2oAyWt6GmZRWqUq/P1Et+VqTsszyzKYWUwCQtDll+dcTwJts31tzSIOSdEFTi9YMpiqxvxnl8+Ey2/fVHNKEIely25tKugx4C2X59bW216g5tFaT9GnKYNB9wCrARrYt6SXAsU3fE1btdd6SMkN1ke0/1hzSoKpzxuOUbQN7UPoaHmf7/loDG4SkK21vNNyxKJIETjBdVTe7Nbk63Y6UaoUL2l6t2g94cC76n7+qUuzVg1U1bSJJPS+gbV8w3rFMRCo97F5Fqf53GaVy4WO296g1sAE0d3/LtSmzww9AcwcFJH2NMnhxGi0YhJN0ru3XDncsnhtJ/00pbPRayjJmA0fa/kytgU0AVaXgFSjNwB+tjr0UWKyp7zcASZ8B3sbsGeE3Az+z/fnaghpEVSToN02vXAqzBgtfSdm68/Wuh6YAOze1+FndGjltHs+d7dfUHcM8+iywKaVkPbZnSFq1zoAmCtvPSrpK0ipNLec8UJK9MSfbj1UFjQ63faikJo5CD9bfsuk2rL5v1nXMQKMG4SRNpuxVW0bSUszZx27F2gKbQKpBuHNtP0jZq3YGDW1500a2L+tx7E91xDKPdgc2tP0EzFq9dSXQuCSwWjHymKQlWvC6XRBYjJLXdC+5fZgGFgpqiiSBE4Skd9r+iaSP9nrc9tfGO6YResb2Q20pSCfpg5SlEA/UHcsIrQBcJ+ly4NHOwabNpLR403zbqBox3YPSTxQaeB5waWrfmlHoLu+x/ZfuA5KaWJn5fZQR8xUpe4Q7H8APU2as4nmqBuG+SlUNslqC38hl+DGubqNUin2iur8Qpa9oUz0BXCPpbOa8hvhwfSHNrRpAvkDSMVUl1hiBxp384zlbtPretk3H10p6B2Wj9xrAh4FLao5pKC+ktIu4Evgh5SK1yWuqP1d3ACO0B7Ry03zbHAB8EjjF9nVVgtJrCXntWjYK3fFzSgGbbj+jYS1ZbB8GHCbpQ7YPrzueCewsSW8FftHw80SMnycpA7NnUwY8twUukvRNaF5yBfxf9dVo3VsIek0qNG3guymyJzBqJWkR4NOUcr4CfgMc0lkq0URVH63XUaroTQNOAo6y3ZjRvGq51/uBl1AqFR7lhjajhTk3bks62fZb645pIpO0aGcfTZNJOomytLLRo9CS1qL0gjsUOLDroSnAgW5oY2UASa8EVqVrUNh2+nKOgmplw6KUdk2Pk5UNfU/SXkM9bvvY8YplIhmsnkBHtpr0lpnACUbSoZS15Y9TSn+vDxxg+ye1BjYI249RksBP1x3LSFVVyO4C7qKUSl4K+Lmks21/vN7oZjmW0gD4d8AbKYU19h/yGfXqHrpr4vK5CaFaCnoUZe/EKpLWB95n+wP1RjaoVoxCU6qsbk9pFN/dr+oR4L11BDQSkn4MrA7MYHZfWQNJAkdBVjbEQN1JXrUfd2XbV9cY0pAk3cqcWzQAsN2o83SSvOcmM4ETjKQZtjeQtDOl6tRHgPOaVhlJ0mlDPd7UqXtJHwb2opSm/gHwS9tPV0UAbra9eq0BViRdY/vl1e35gcubXCJ5wExgyjmPEUm/p2ySP832htWxa9tUQbbJJG1u+9K64xgpSTcAa2ep4tioVo3sAaxm+xBJKwMr2G5iw/gYB5LOB3akTMLMAO4FLrDds55D3aoWMh2TKZVNl25qhdtqW9H/UAa+J3eONy1pbYrMBE48C1TftwOOt/3PhhZd2Rz4O3A88HvmnAlqsmWAtwzceFwVAdi+pph6mdX3zfYzDX0NdFtf0sOU18HC1W3I8qlRZ/vvA14PMwf7t3Vr4Ql9Z0nX0ZKVGMC1lH3Od9YdyAT1HeBZSnXYQ4B/UQrvbFJnUFGrJWw/LOnfgaNtf1ZSY2cCe/QD/Iaki4BGJoHA0ZSq818HXkPZttP4C6C6JAmceE6XdCPlIuQDkpZldhWqJnkhZUP07sA7KEu+jrd9Xa1RDULS0tXNbwy4D4Dtf9q+YbzjGsL6AxKphbuSrMYlVbYn1R1Dn/h7tQfMkhakFGJq0ut2oLad0F9n++PVSozbKaPm5wFNTQKXAa6vqgd39zVs5EqMFnqF7Y06bVhsP1C976J/zS9pBeDttGAbjEpj+475KHUQmrzMeWHb50pSNVh/kKTfUc4jMUCSwAnG9n9J+jLwcFVd71Fgp7rjGsj2TMpI+a8lLURJBs+XdHBDq9VNZ/a6+IEXoaZh+9iSVMUg3g8cBqxESVLOApq6HxDad0Jvy0qMjoPqDmCCe7pqddKpWrgsZWYw+tfBlAJ4F9v+Q1Wh+eaaYxrKV7tuP0NpcfG2ekIZkSc623Oqll7/AJarOabGyp7ACUbSnr2ON7HaW5X8vYmSAK4KnAb80PY/6owrol9UhQk+YPsLdcfSi6SLgVdRWi/8lnJC/5LtNWsNbBBV4+c3U1ZibEopFHOG7VfUGFbURNIewK6UFiHHUPbj/j/bP6szrojnqqoxsKvt4+qOpRdJm1BWtyxJWYI9BfiK7cvqjKupkgROMJK6Z9EmA68FrrS9S00h9STpWGBd4EzgBNvX1hzSiEl6C7AlZXT3d7Z/WW9EEUOrClL8N6U5+CmUvbgHA3tSZqwaWTm2xwl9CeDQJp/Qq8S6sxJjUWBx23fVHVe3qnVBr5N/I5eLt1nVPuS11d3fNmzbQIwzSVOBw4EtKO/Bi4D9bd9ea2ADSJoC7EdZNXIqcE51/z+Bq2w3boVZt7a0QapbksAJTtISwI+btsdD0rPM7vvV/SJs9EWIpO9Qeu8dXx3aFfiz7f3qiypiaJLOAy4ALgXeQLkovQ74SNMSlDar+p5+FFjF9r5VYZs1bZ9Rc2hRk2pPVWfQ8GLbV9YcUtSoahL/U+DH1aF3AnvY3ra+qOYm6VTgAco547WUVlgLUhLWGTWGNqTuNki229AGqVZJAic4SQsAV9t+Wd2xTARV5b91OyXVq7Xn1zStGbSks2y/ru44ohkkXdXdJkbS3ZRE5ckhnlabFreQOZGyf3hP2+tKWhi41PYG9UYWdZD0Gcr+qZMpA5xvBn5m+/N1xhX16bTxGu5Y3Qa0mZpEaYu1iu1H6o1saGmDNG9SGGaCkXQ6s2fW5qOUVj+pvogmnJuAVYBOi4iVgSaWd1627gCiWaplip0qJXcBi1TLFbH9z9oC662tLWRWt72rpN0BbD+uhleGiTG1O7Ch7Sdg1p7RK4Ekgf3rPknvZPZqot2BgW0YmqC7zdRMSbc2PQHsaFMbpLolCZx4/rfr9jPAX5u21rzlXgDcUJVUh9Lv6dLOzEWDZiiWqPYu9mT7F+MZTNRuCcoMVfeZsbMsrXHVbWlZC5kuT1Wzf52VAqvT1Xoh+s5tlL35nTZNCwF/ri2aaIJ9gG9R2t4YuKQ61jStajPVpW1tkGqV5aATmKRlgPud/8mjRtJWQz1u+4LximUoku6nbObuNQth20086UTMpauFzFeApraQAUDS6yi9v9amtN/YAtjb9vl1xhX1kPRLykDh2ZQL/m0phUDuAbD94dqCi5iAquvew4B/o1z/nEXZx9jE2dbaJQmcICRtBnwJ+Celit6PKY2A56PsT/l1jeFNKJJeSCn/buAPTSysIelK2xsN/y8jmqmtLWQkvQDYjHIBcpnt+2oOKWoiaa+hHrd97HjFEvWqKrcPesGdAYGoQ5aDThzfAj5FWfb1W+CNti+rylMfT2nMHs+TpH8HPkP5Gws4vGpw/8N6I5tL9iFFaw1oIfO5trSQqZaFH08pSpDy5HEipZq0KVWknxjm38fEdUXX7c8Bn60rkIkoSfZzk5nACaK7upSkG7qrgUr6Y6dKUjw/km4CXtlZWlCN+l/StObVktZpwf6piJ5a3EJmK0rbmDcBl1OSgDNy8d9fqobaX6Ts9forZUXOVOBo4NO2nx7i6THB5Zps9A2YdZ8ryc6se2+ZCZw4nu26/fiAx5Lpj57bge4KWY9Qqhg2zWWS0gw65lKV+16ers9/23+rL6K52Z6v7hiei2pP8AXV33gb4L3AD4G83/rLV4DFgdU6FRWr5tv/W33tX2NsUb9ck42y7iRP0gFJ+kYmM4EThKSZlJFzAQsDj3UeAibbXqCu2CYSST8CXk4pumJgJ8qI/58AbH+tvugihibpQ5QR0ruZPXBk2+vVF9XEUlUH3YEyI7gRZSbwQ/VGFeNJ0s3ASwcWZasGB260vUY9kUUTZM/+2Mrfd+QyEzhB2J5Udwx94s/MWeL71Or74jXEEjGv9gfWTKW0sVE1i38FZQ/2t4HzbT879LNiAnKvqtxVv7WMvPchSY8wewZwkQHtF7I6J2qRJDBiHtj+XN0xRDwPfwceqjuICexo4B2205y4v10vaU/bP+o+WDUJv7GmmKJGtjNQPIaSZD83WQ4aMQ8knUeP9fy2t6khnIh5IukoYE1K8/VZTcyzjHn0VI2KV2XOPZc/GvQJMeFIWgn4BWV//nTKOWMTylaNnZve5iQi+kNmAiPmzX923Z4MvBV4pqZYIubV36qvBauvGEWSfgysDswAOrOBBpIE9pEqyXuFpG2AdSizEWfaPrfeyCIiZstMYMTzJOkC21vVHUdE1EvSDcDavfaDRURENElmAiPmgaSlu+7OB2wMvLCmcCLmiaRlgY9TZicmd45nOfOouZbyeXBn3YFEREQMJUlgxLzp7O8QZRnorcB7ao0oYuSOozQw3x54P7AXcG+tEU0sy1CKglzOnHsud6wvpIiIiLllOWhERJ+QNN32xpKu7vQGzHLm0SOp59+xaiIfERHRGJkJjBgBSZsAf7d9V3V/T0pRmL8CB9n+Z53xRYzQ09X3OyW9CbgDmFpjPBNKkr2IiGiLzARGjICkK4F/s/1PSa8GTgA+BGwAvMz2LnXGFzESkrYHfgesDBwOTAE+Z/u0WgNruQE9quZ4iPSoioiIBkoSGDECkq6yvX51+9vAvbYPqu7PsL1BjeFFRERERIxYloNGjMwkSfPbfgZ4LbBv12N5H0UrSFqNMoO9KnM2M0/hkoiIiD6Si9eIkTkeuEDSfcDjlCV1SHoJ8FCdgUXMg18CRwGnA8/WG0pERETUJctBI0ZI0mbACsBZth+tjr0UWMz2lbUGFzECkn5v+xV1xxERERH1ShIYEdEnJL0DWAM4izn72GUQIyIioo9kOWhERP94OfAuYBtmLwd1dT9GmaRzKG05vm37jLrjiYiI6EgSGBHRP3YGXmz7qboD6RN7UpaQb1Z3IBEREd2SBEZE9I+rgCWBe2qOoy/YvgO4A5hedywRERHdkgRGRPSP5YEbJf2BOfcEpkXEKJB0DXM3jX8IuAL4vO37xz+qiIiIuSUJjIjoH5+tO4AJ7kxgJvDT6v5ugCiJ4DHADvWEFRERMadUB42IiBgFki62vUWvY5Kusf3yumKLiIjoNl/dAURExPiQ9Iikh6uvJyTNlPRw3XFNIItJmtWHUdKmwGLV3WfqCSkiImJuWQ4aEdEnbC/efV/Sm4FN64lmQvp34IeSFqMsA30Y+HdJiwL/U2tkERERXbIcNCKij0m6zHZaGIwiSUtQzq8P1h1LREREL5kJjIjoE5Le0nV3PmAac1ezjOdI0kLAW4FVgfklAWD74BrDioiImEuSwIiI/tFdnfIZ4DZgp3pCmZBOpVQCnU5XC46IiIimyXLQiIiIUSDpWtvr1h1HRETEcDITGBExwUk6nCGWfdr+8DiGM5FdIunltq+pO5CIiIihJAmMiJj4rui6/TnSNH6sbAnsLelWynJQAba9Xr1hRUREzCnLQSMi+oikP9resO44JiJJL+p13PZfxzuWiIiIoWQmMCKiv2Tkb5RJmmL7YeCRumOJiIgYiSSBERERz89Pge0pVUFNWQbaYeDFdQQVERExmCwHjYiY4CQ9wuwZwEWAxzoPUfasTaklsD4gSc6JNiIiGma+ugOIiIixZXtx21Oqr/m7bi+eBHD0SDp4wP35gJ/UFE5ERMSgkgRGRESMjlUkfRJA0kLAL4Gba40oIiKihywHjYiIGAWSBBwHXAO8BjjT9tfrjSoiImJuSQIjIiKeB0kbdd1dAPg+cDFwFIDtK+uIKyIiYjBJAiMiIp4HSecN8bBtbzNuwURERIxAksCIiIiIiIg+kj6BERERo6AqBvNWYFW6zq+2Dx7sOREREXVIEhgRETE6TgUeojSNf7LmWCIiIgaV5aARERGjQNK1ttetO46IiIjhpE9gRETE6LhE0svrDiIiImI4mQmMiIgYBZKuB14C3EpZDipKddD1ag0sIiJigCSBERERo0DSi3odt/3X8Y4lIiJiKCkMExERMQo6yZ6k5YDJNYcTERExqOwJjIiIGAWSdpR0M2U56AXAbcCZtQYVERHRQ5LAiIiI0XEIsBnwJ9urAa8FLq43pIiIiLklCYyIiBgdT9u+H5hP0ny2zwM2qDmmiIiIuWRPYERExOh4UNJiwIXAcZLuAZ6pOaaIiIi5pDpoRETEKJC0KPA4ZZXNHsASwHHV7GBERERjJAmMiIgYZZKWAe53TrIREdFA2RMYERHxPEjaTNL5kn4haUNJ1wLXAndLekPd8UVERAyUmcCIiIjnQdIVwKcoyz+PAN5o+zJJawHH296w1gAjIiIGyExgRETE8zO/7bNs/wy4y/ZlALZvrDmuiIiInpIERkREPD/Pdt1+fMBjWW4TERGNk+WgERERz4OkmcCjgICFgcc6DwGTbS9QV2wRERG9JAmMiIiIiIjoI1kOGhERERER0UeSBEZERERERPSRJIERERERERF9JElgRERMOJI+Lek6SVdLmiHpFaP4s38laclh/s1tkpapbl/yHH/Ppwbcf04/JyIiYqAUhomIiAlF0ubA14CtbT9ZJWML2r5jHGO4DZhm+77n8TP+ZXux0YsqIiKiyExgRERMNCsA99l+EsD2fbbvqGbnvizp8urrJQCSlpV0sqQ/VF9bVMcXk3S0pGuqGcW3Vse7Z/l+KWl6Neu4b69gJP2r+n5wNSs5Q9I/JB092M+Q9CVg4erfHjfg50jSVyRdW8W2a3V8a0nnS/q5pBslHSdJY/VHjoiI9spMYERETCiSFgMuAhYBzgFOtH1BNTt3pO0vSNoTeLvt7SX9FPiO7YskrQL8xvbLJH0ZWMj2AdXPXcr2A92zfJKWtv1PSQsDfwC2sn3/gH8zx4yepCWA3wHvtj19iJ8x8Hn/sr1YlYy+H3gDsEz1nFcAawKnAusAdwAXAwfavmgs/s4REdFe89cdQERExGiy/S9JGwOvAl4DnCjpv6qHj+/6/vXq9r8Ba3dNmk2RtHh1fLeun/tAj1/3YUk7V7dXBtYA7h8stmpm7jjg67anP5efAWwJHG97JnC3pAuATYCHgctt3179rhnAqpSEOCIiYpYkgRERMeFUCdL5wPmSrgH26jzU/c+q7/MBm9t+vPtnVAnboMtlJG1NSRQ3t/2YpPOBycOEdhBwu+3OUtDn8jOGWuL5ZNftmeQ8HxERPWRPYERETCiS1pS0RtehDYC/Vrd37fp+aXX7LOCDXc/fYJDjSw34VUsAD1TJ21rAZsPEtT2wLfDhEf6MpyUt0ONHXQjsKmmSpGWBVwOXD/W7IyIiuiUJjIiIiWYx4FhJ10u6GlibMgMHsJCk3wP7Ax+pjn0YmFYVf7mest8O4PPAUlUBlqsoS0u7/RqYv/odhwCXDRPXx4AVgcurgi8HD/MzjgCu7hSG6XIKcDVwFfBb4OO27xrmd0dERMySwjAREdEXRqNtQ0RExESQmcCIiIiIiIg+kpnAiIiIiIiIPpKZwIiIiIiIiD6SJDAiIiIiIqKPJAmMiIiIiIjoI0kCIyIiIiIi+kiSwIiIiIiIiD6SJDAiIiIiIqKP/H+DustQm8HGV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 name="Picture 17"/>
          <p:cNvPicPr>
            <a:picLocks noChangeAspect="1"/>
          </p:cNvPicPr>
          <p:nvPr/>
        </p:nvPicPr>
        <p:blipFill>
          <a:blip r:embed="rId2"/>
          <a:stretch>
            <a:fillRect/>
          </a:stretch>
        </p:blipFill>
        <p:spPr>
          <a:xfrm>
            <a:off x="1032467" y="1441332"/>
            <a:ext cx="8543925" cy="4113308"/>
          </a:xfrm>
          <a:prstGeom prst="rect">
            <a:avLst/>
          </a:prstGeom>
        </p:spPr>
      </p:pic>
    </p:spTree>
    <p:extLst>
      <p:ext uri="{BB962C8B-B14F-4D97-AF65-F5344CB8AC3E}">
        <p14:creationId xmlns:p14="http://schemas.microsoft.com/office/powerpoint/2010/main" val="3523086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58803" y="582305"/>
            <a:ext cx="11933197" cy="1320800"/>
          </a:xfrm>
        </p:spPr>
        <p:txBody>
          <a:bodyPr/>
          <a:lstStyle/>
          <a:p>
            <a:r>
              <a:rPr lang="en-US" dirty="0">
                <a:solidFill>
                  <a:srgbClr val="002060"/>
                </a:solidFill>
                <a:latin typeface="Arial" panose="020B0604020202020204" pitchFamily="34" charset="0"/>
                <a:cs typeface="Arial" panose="020B0604020202020204" pitchFamily="34" charset="0"/>
              </a:rPr>
              <a:t>Occupation vs Conversion</a:t>
            </a:r>
            <a:endParaRPr lang="en-US" dirty="0"/>
          </a:p>
        </p:txBody>
      </p:sp>
      <p:pic>
        <p:nvPicPr>
          <p:cNvPr id="9" name="Picture 8"/>
          <p:cNvPicPr>
            <a:picLocks noChangeAspect="1"/>
          </p:cNvPicPr>
          <p:nvPr/>
        </p:nvPicPr>
        <p:blipFill>
          <a:blip r:embed="rId2"/>
          <a:stretch>
            <a:fillRect/>
          </a:stretch>
        </p:blipFill>
        <p:spPr>
          <a:xfrm>
            <a:off x="778064" y="1935637"/>
            <a:ext cx="8256753" cy="3914775"/>
          </a:xfrm>
          <a:prstGeom prst="rect">
            <a:avLst/>
          </a:prstGeom>
        </p:spPr>
      </p:pic>
      <p:sp>
        <p:nvSpPr>
          <p:cNvPr id="10" name="TextBox 9"/>
          <p:cNvSpPr txBox="1"/>
          <p:nvPr/>
        </p:nvSpPr>
        <p:spPr>
          <a:xfrm>
            <a:off x="1473959" y="1719617"/>
            <a:ext cx="3657599"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What's your current occupation</a:t>
            </a:r>
          </a:p>
        </p:txBody>
      </p:sp>
      <p:sp>
        <p:nvSpPr>
          <p:cNvPr id="11" name="TextBox 10"/>
          <p:cNvSpPr txBox="1"/>
          <p:nvPr/>
        </p:nvSpPr>
        <p:spPr>
          <a:xfrm>
            <a:off x="1241946" y="5786651"/>
            <a:ext cx="8802806" cy="584775"/>
          </a:xfrm>
          <a:prstGeom prst="rect">
            <a:avLst/>
          </a:prstGeom>
          <a:noFill/>
        </p:spPr>
        <p:txBody>
          <a:bodyPr wrap="square" rtlCol="0">
            <a:spAutoFit/>
          </a:bodyPr>
          <a:lstStyle/>
          <a:p>
            <a:r>
              <a:rPr lang="en-IN" sz="1600" dirty="0">
                <a:latin typeface="Arial" panose="020B0604020202020204" pitchFamily="34" charset="0"/>
                <a:cs typeface="Arial" panose="020B0604020202020204" pitchFamily="34" charset="0"/>
              </a:rPr>
              <a:t>Maximum leads are from unemployed category. Max conversion with working professionals.</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8743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AAFB5C-71B1-4C26-B11F-BB913DEB9147}"/>
              </a:ext>
            </a:extLst>
          </p:cNvPr>
          <p:cNvSpPr>
            <a:spLocks noGrp="1"/>
          </p:cNvSpPr>
          <p:nvPr>
            <p:ph type="title"/>
          </p:nvPr>
        </p:nvSpPr>
        <p:spPr/>
        <p:txBody>
          <a:bodyPr/>
          <a:lstStyle/>
          <a:p>
            <a:r>
              <a:rPr lang="en-IN" dirty="0"/>
              <a:t>Data Preparation</a:t>
            </a:r>
          </a:p>
        </p:txBody>
      </p:sp>
      <p:sp>
        <p:nvSpPr>
          <p:cNvPr id="8" name="Content Placeholder 7">
            <a:extLst>
              <a:ext uri="{FF2B5EF4-FFF2-40B4-BE49-F238E27FC236}">
                <a16:creationId xmlns:a16="http://schemas.microsoft.com/office/drawing/2014/main" xmlns="" id="{3CFD2345-6B51-4C1E-A4D3-A3248ABD0EC3}"/>
              </a:ext>
            </a:extLst>
          </p:cNvPr>
          <p:cNvSpPr>
            <a:spLocks noGrp="1"/>
          </p:cNvSpPr>
          <p:nvPr>
            <p:ph idx="1"/>
          </p:nvPr>
        </p:nvSpPr>
        <p:spPr/>
        <p:txBody>
          <a:bodyPr/>
          <a:lstStyle/>
          <a:p>
            <a:r>
              <a:rPr lang="en-IN" dirty="0"/>
              <a:t>Creating dummy variable columns for multicategory categorical variable. </a:t>
            </a:r>
          </a:p>
          <a:p>
            <a:r>
              <a:rPr lang="en-IN" dirty="0"/>
              <a:t>Converting bi-categorical variable to 1 and 2. </a:t>
            </a:r>
          </a:p>
          <a:p>
            <a:r>
              <a:rPr lang="en-IN" dirty="0"/>
              <a:t>Scaling value variables by Standardisation</a:t>
            </a:r>
          </a:p>
        </p:txBody>
      </p:sp>
    </p:spTree>
    <p:extLst>
      <p:ext uri="{BB962C8B-B14F-4D97-AF65-F5344CB8AC3E}">
        <p14:creationId xmlns:p14="http://schemas.microsoft.com/office/powerpoint/2010/main" val="3819219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962B75-CF97-47E4-B8F4-22915F74721B}"/>
              </a:ext>
            </a:extLst>
          </p:cNvPr>
          <p:cNvSpPr>
            <a:spLocks noGrp="1"/>
          </p:cNvSpPr>
          <p:nvPr>
            <p:ph type="title"/>
          </p:nvPr>
        </p:nvSpPr>
        <p:spPr/>
        <p:txBody>
          <a:bodyPr/>
          <a:lstStyle/>
          <a:p>
            <a:r>
              <a:rPr lang="en-IN" dirty="0"/>
              <a:t>Making and Optimizing the model</a:t>
            </a:r>
          </a:p>
        </p:txBody>
      </p:sp>
      <p:sp>
        <p:nvSpPr>
          <p:cNvPr id="3" name="Text Placeholder 2">
            <a:extLst>
              <a:ext uri="{FF2B5EF4-FFF2-40B4-BE49-F238E27FC236}">
                <a16:creationId xmlns:a16="http://schemas.microsoft.com/office/drawing/2014/main" xmlns="" id="{73875FAA-3537-43F9-9ECD-12B499037926}"/>
              </a:ext>
            </a:extLst>
          </p:cNvPr>
          <p:cNvSpPr>
            <a:spLocks noGrp="1"/>
          </p:cNvSpPr>
          <p:nvPr>
            <p:ph idx="1"/>
          </p:nvPr>
        </p:nvSpPr>
        <p:spPr/>
        <p:txBody>
          <a:bodyPr/>
          <a:lstStyle/>
          <a:p>
            <a:r>
              <a:rPr lang="en-IN" dirty="0"/>
              <a:t>Feature selection Via RFE</a:t>
            </a:r>
          </a:p>
          <a:p>
            <a:r>
              <a:rPr lang="en-IN" dirty="0"/>
              <a:t>Manual Feature selection and feature elimination by P value and VIF evaluation.</a:t>
            </a:r>
          </a:p>
          <a:p>
            <a:r>
              <a:rPr lang="en-IN" dirty="0"/>
              <a:t>Predicting and evaluating Y train via model using accuracy, sensitivity and specificity. </a:t>
            </a:r>
          </a:p>
          <a:p>
            <a:r>
              <a:rPr lang="en-IN" dirty="0"/>
              <a:t>Predicting Y test and running evaluation matrices.</a:t>
            </a:r>
          </a:p>
        </p:txBody>
      </p:sp>
    </p:spTree>
    <p:extLst>
      <p:ext uri="{BB962C8B-B14F-4D97-AF65-F5344CB8AC3E}">
        <p14:creationId xmlns:p14="http://schemas.microsoft.com/office/powerpoint/2010/main" val="1537111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90A2379F-5B99-4C77-99B0-A4EE61A53863}"/>
              </a:ext>
            </a:extLst>
          </p:cNvPr>
          <p:cNvSpPr>
            <a:spLocks noGrp="1"/>
          </p:cNvSpPr>
          <p:nvPr>
            <p:ph type="title"/>
          </p:nvPr>
        </p:nvSpPr>
        <p:spPr/>
        <p:txBody>
          <a:bodyPr/>
          <a:lstStyle/>
          <a:p>
            <a:r>
              <a:rPr lang="en-IN" dirty="0"/>
              <a:t>Evaluation Matrices</a:t>
            </a:r>
          </a:p>
        </p:txBody>
      </p:sp>
      <p:sp>
        <p:nvSpPr>
          <p:cNvPr id="8" name="Content Placeholder 7">
            <a:extLst>
              <a:ext uri="{FF2B5EF4-FFF2-40B4-BE49-F238E27FC236}">
                <a16:creationId xmlns:a16="http://schemas.microsoft.com/office/drawing/2014/main" xmlns="" id="{DB996E4F-85A3-4191-B00D-77EBECDCEF72}"/>
              </a:ext>
            </a:extLst>
          </p:cNvPr>
          <p:cNvSpPr>
            <a:spLocks noGrp="1"/>
          </p:cNvSpPr>
          <p:nvPr>
            <p:ph idx="1"/>
          </p:nvPr>
        </p:nvSpPr>
        <p:spPr>
          <a:xfrm>
            <a:off x="677334" y="1849152"/>
            <a:ext cx="8596668" cy="3880773"/>
          </a:xfrm>
        </p:spPr>
        <p:txBody>
          <a:bodyPr/>
          <a:lstStyle/>
          <a:p>
            <a:r>
              <a:rPr lang="en-IN" dirty="0"/>
              <a:t>Precision – Recall trade-off</a:t>
            </a:r>
          </a:p>
          <a:p>
            <a:r>
              <a:rPr lang="en-IN" dirty="0"/>
              <a:t>Accuracy</a:t>
            </a:r>
          </a:p>
          <a:p>
            <a:r>
              <a:rPr lang="en-IN" dirty="0"/>
              <a:t>Sensitivity, specificity and %ages of False positive and false negative.</a:t>
            </a:r>
          </a:p>
          <a:p>
            <a:r>
              <a:rPr lang="en-IN" dirty="0"/>
              <a:t>ROC curve</a:t>
            </a:r>
          </a:p>
          <a:p>
            <a:pPr marL="0" indent="0">
              <a:buNone/>
            </a:pPr>
            <a:endParaRPr lang="en-IN" dirty="0"/>
          </a:p>
          <a:p>
            <a:endParaRPr lang="en-IN" dirty="0"/>
          </a:p>
        </p:txBody>
      </p:sp>
      <p:pic>
        <p:nvPicPr>
          <p:cNvPr id="2" name="Picture 1"/>
          <p:cNvPicPr>
            <a:picLocks noChangeAspect="1"/>
          </p:cNvPicPr>
          <p:nvPr/>
        </p:nvPicPr>
        <p:blipFill>
          <a:blip r:embed="rId2"/>
          <a:stretch>
            <a:fillRect/>
          </a:stretch>
        </p:blipFill>
        <p:spPr>
          <a:xfrm>
            <a:off x="405594" y="3686175"/>
            <a:ext cx="3219450" cy="3171825"/>
          </a:xfrm>
          <a:prstGeom prst="rect">
            <a:avLst/>
          </a:prstGeom>
        </p:spPr>
      </p:pic>
    </p:spTree>
    <p:extLst>
      <p:ext uri="{BB962C8B-B14F-4D97-AF65-F5344CB8AC3E}">
        <p14:creationId xmlns:p14="http://schemas.microsoft.com/office/powerpoint/2010/main" val="2070867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C34D138C-D70F-41A1-857F-10847CAD11DB}"/>
              </a:ext>
            </a:extLst>
          </p:cNvPr>
          <p:cNvSpPr>
            <a:spLocks noGrp="1"/>
          </p:cNvSpPr>
          <p:nvPr>
            <p:ph type="title"/>
          </p:nvPr>
        </p:nvSpPr>
        <p:spPr/>
        <p:txBody>
          <a:bodyPr/>
          <a:lstStyle/>
          <a:p>
            <a:r>
              <a:rPr lang="en-IN" dirty="0"/>
              <a:t>Observations: </a:t>
            </a:r>
          </a:p>
        </p:txBody>
      </p:sp>
      <p:sp>
        <p:nvSpPr>
          <p:cNvPr id="8" name="Content Placeholder 7">
            <a:extLst>
              <a:ext uri="{FF2B5EF4-FFF2-40B4-BE49-F238E27FC236}">
                <a16:creationId xmlns:a16="http://schemas.microsoft.com/office/drawing/2014/main" xmlns="" id="{116ADB04-D0CF-4830-9D24-18912ED25C23}"/>
              </a:ext>
            </a:extLst>
          </p:cNvPr>
          <p:cNvSpPr>
            <a:spLocks noGrp="1"/>
          </p:cNvSpPr>
          <p:nvPr>
            <p:ph idx="1"/>
          </p:nvPr>
        </p:nvSpPr>
        <p:spPr/>
        <p:txBody>
          <a:bodyPr>
            <a:normAutofit fontScale="92500" lnSpcReduction="20000"/>
          </a:bodyPr>
          <a:lstStyle/>
          <a:p>
            <a:pPr algn="l"/>
            <a:r>
              <a:rPr lang="en-US" b="0" i="0" dirty="0">
                <a:solidFill>
                  <a:srgbClr val="000000"/>
                </a:solidFill>
                <a:effectLst/>
              </a:rPr>
              <a:t>Train Data: Accuracy : </a:t>
            </a:r>
            <a:r>
              <a:rPr lang="en-US" b="0" i="0" dirty="0" smtClean="0">
                <a:solidFill>
                  <a:srgbClr val="000000"/>
                </a:solidFill>
                <a:effectLst/>
              </a:rPr>
              <a:t>80% </a:t>
            </a:r>
            <a:r>
              <a:rPr lang="en-US" b="0" i="0" dirty="0">
                <a:solidFill>
                  <a:srgbClr val="000000"/>
                </a:solidFill>
                <a:effectLst/>
              </a:rPr>
              <a:t>Sensitivity : </a:t>
            </a:r>
            <a:r>
              <a:rPr lang="en-US" dirty="0" smtClean="0">
                <a:solidFill>
                  <a:srgbClr val="000000"/>
                </a:solidFill>
              </a:rPr>
              <a:t>77</a:t>
            </a:r>
            <a:r>
              <a:rPr lang="en-US" b="0" i="0" dirty="0" smtClean="0">
                <a:solidFill>
                  <a:srgbClr val="000000"/>
                </a:solidFill>
                <a:effectLst/>
              </a:rPr>
              <a:t>% </a:t>
            </a:r>
            <a:r>
              <a:rPr lang="en-US" b="0" i="0" dirty="0">
                <a:solidFill>
                  <a:srgbClr val="000000"/>
                </a:solidFill>
                <a:effectLst/>
              </a:rPr>
              <a:t>Specificity : </a:t>
            </a:r>
            <a:r>
              <a:rPr lang="en-US" dirty="0" smtClean="0">
                <a:solidFill>
                  <a:srgbClr val="000000"/>
                </a:solidFill>
              </a:rPr>
              <a:t>80</a:t>
            </a:r>
            <a:r>
              <a:rPr lang="en-US" b="0" i="0" dirty="0" smtClean="0">
                <a:solidFill>
                  <a:srgbClr val="000000"/>
                </a:solidFill>
                <a:effectLst/>
              </a:rPr>
              <a:t>% </a:t>
            </a:r>
          </a:p>
          <a:p>
            <a:pPr algn="l"/>
            <a:r>
              <a:rPr lang="en-US" b="0" i="0" dirty="0" smtClean="0">
                <a:solidFill>
                  <a:srgbClr val="000000"/>
                </a:solidFill>
                <a:effectLst/>
              </a:rPr>
              <a:t>Test </a:t>
            </a:r>
            <a:r>
              <a:rPr lang="en-US" b="0" i="0" dirty="0">
                <a:solidFill>
                  <a:srgbClr val="000000"/>
                </a:solidFill>
                <a:effectLst/>
              </a:rPr>
              <a:t>Data: Accuracy : </a:t>
            </a:r>
            <a:r>
              <a:rPr lang="en-US" dirty="0" smtClean="0">
                <a:solidFill>
                  <a:srgbClr val="000000"/>
                </a:solidFill>
              </a:rPr>
              <a:t>80</a:t>
            </a:r>
            <a:r>
              <a:rPr lang="en-US" b="0" i="0" dirty="0" smtClean="0">
                <a:solidFill>
                  <a:srgbClr val="000000"/>
                </a:solidFill>
                <a:effectLst/>
              </a:rPr>
              <a:t>% </a:t>
            </a:r>
            <a:r>
              <a:rPr lang="en-US" b="0" i="0" dirty="0">
                <a:solidFill>
                  <a:srgbClr val="000000"/>
                </a:solidFill>
                <a:effectLst/>
              </a:rPr>
              <a:t>Sensitivity : </a:t>
            </a:r>
            <a:r>
              <a:rPr lang="en-US" dirty="0" smtClean="0">
                <a:solidFill>
                  <a:srgbClr val="000000"/>
                </a:solidFill>
              </a:rPr>
              <a:t>77</a:t>
            </a:r>
            <a:r>
              <a:rPr lang="en-US" b="0" i="0" dirty="0" smtClean="0">
                <a:solidFill>
                  <a:srgbClr val="000000"/>
                </a:solidFill>
                <a:effectLst/>
              </a:rPr>
              <a:t>% </a:t>
            </a:r>
            <a:r>
              <a:rPr lang="en-US" b="0" i="0" dirty="0">
                <a:solidFill>
                  <a:srgbClr val="000000"/>
                </a:solidFill>
                <a:effectLst/>
              </a:rPr>
              <a:t>Specificity : </a:t>
            </a:r>
            <a:r>
              <a:rPr lang="en-US" dirty="0" smtClean="0">
                <a:solidFill>
                  <a:srgbClr val="000000"/>
                </a:solidFill>
              </a:rPr>
              <a:t>80</a:t>
            </a:r>
            <a:r>
              <a:rPr lang="en-US" b="0" i="0" dirty="0" smtClean="0">
                <a:solidFill>
                  <a:srgbClr val="000000"/>
                </a:solidFill>
                <a:effectLst/>
              </a:rPr>
              <a:t>%</a:t>
            </a:r>
            <a:endParaRPr lang="en-US" b="0" i="0" dirty="0">
              <a:solidFill>
                <a:srgbClr val="000000"/>
              </a:solidFill>
              <a:effectLst/>
            </a:endParaRPr>
          </a:p>
          <a:p>
            <a:pPr algn="l"/>
            <a:endParaRPr lang="en-US" b="0" i="0" dirty="0">
              <a:solidFill>
                <a:srgbClr val="000000"/>
              </a:solidFill>
              <a:effectLst/>
            </a:endParaRPr>
          </a:p>
          <a:p>
            <a:r>
              <a:rPr lang="en-US" b="0" i="0" dirty="0">
                <a:solidFill>
                  <a:srgbClr val="000000"/>
                </a:solidFill>
                <a:effectLst/>
              </a:rPr>
              <a:t>Final Features list: </a:t>
            </a:r>
            <a:r>
              <a:rPr lang="en-IN" dirty="0">
                <a:solidFill>
                  <a:srgbClr val="000000"/>
                </a:solidFill>
              </a:rPr>
              <a:t>Lead </a:t>
            </a:r>
            <a:r>
              <a:rPr lang="en-IN" dirty="0" err="1">
                <a:solidFill>
                  <a:srgbClr val="000000"/>
                </a:solidFill>
              </a:rPr>
              <a:t>Source_Olark</a:t>
            </a:r>
            <a:r>
              <a:rPr lang="en-IN" dirty="0">
                <a:solidFill>
                  <a:srgbClr val="000000"/>
                </a:solidFill>
              </a:rPr>
              <a:t> Chat	</a:t>
            </a:r>
          </a:p>
          <a:p>
            <a:r>
              <a:rPr lang="en-IN" dirty="0" err="1">
                <a:solidFill>
                  <a:srgbClr val="000000"/>
                </a:solidFill>
              </a:rPr>
              <a:t>Specialization_Others</a:t>
            </a:r>
            <a:r>
              <a:rPr lang="en-IN" dirty="0">
                <a:solidFill>
                  <a:srgbClr val="000000"/>
                </a:solidFill>
              </a:rPr>
              <a:t>	</a:t>
            </a:r>
          </a:p>
          <a:p>
            <a:r>
              <a:rPr lang="en-IN" dirty="0">
                <a:solidFill>
                  <a:srgbClr val="000000"/>
                </a:solidFill>
              </a:rPr>
              <a:t>Lead </a:t>
            </a:r>
            <a:r>
              <a:rPr lang="en-IN" dirty="0" err="1">
                <a:solidFill>
                  <a:srgbClr val="000000"/>
                </a:solidFill>
              </a:rPr>
              <a:t>Origin_Lead</a:t>
            </a:r>
            <a:r>
              <a:rPr lang="en-IN" dirty="0">
                <a:solidFill>
                  <a:srgbClr val="000000"/>
                </a:solidFill>
              </a:rPr>
              <a:t> Add Form	</a:t>
            </a:r>
          </a:p>
          <a:p>
            <a:r>
              <a:rPr lang="en-IN" dirty="0">
                <a:solidFill>
                  <a:srgbClr val="000000"/>
                </a:solidFill>
              </a:rPr>
              <a:t>Lead </a:t>
            </a:r>
            <a:r>
              <a:rPr lang="en-IN" dirty="0" err="1">
                <a:solidFill>
                  <a:srgbClr val="000000"/>
                </a:solidFill>
              </a:rPr>
              <a:t>Source_Welingak</a:t>
            </a:r>
            <a:r>
              <a:rPr lang="en-IN" dirty="0">
                <a:solidFill>
                  <a:srgbClr val="000000"/>
                </a:solidFill>
              </a:rPr>
              <a:t> Website	</a:t>
            </a:r>
          </a:p>
          <a:p>
            <a:r>
              <a:rPr lang="en-IN" dirty="0">
                <a:solidFill>
                  <a:srgbClr val="000000"/>
                </a:solidFill>
              </a:rPr>
              <a:t>Total Time Spent on </a:t>
            </a:r>
            <a:r>
              <a:rPr lang="en-IN" dirty="0" smtClean="0">
                <a:solidFill>
                  <a:srgbClr val="000000"/>
                </a:solidFill>
              </a:rPr>
              <a:t>Website</a:t>
            </a:r>
          </a:p>
          <a:p>
            <a:r>
              <a:rPr lang="en-IN" dirty="0" smtClean="0">
                <a:solidFill>
                  <a:srgbClr val="000000"/>
                </a:solidFill>
              </a:rPr>
              <a:t>Lead </a:t>
            </a:r>
            <a:r>
              <a:rPr lang="en-IN" dirty="0" err="1">
                <a:solidFill>
                  <a:srgbClr val="000000"/>
                </a:solidFill>
              </a:rPr>
              <a:t>Origin_Landing</a:t>
            </a:r>
            <a:r>
              <a:rPr lang="en-IN" dirty="0">
                <a:solidFill>
                  <a:srgbClr val="000000"/>
                </a:solidFill>
              </a:rPr>
              <a:t> Page Submission	</a:t>
            </a:r>
          </a:p>
          <a:p>
            <a:r>
              <a:rPr lang="en-IN" dirty="0">
                <a:solidFill>
                  <a:srgbClr val="000000"/>
                </a:solidFill>
              </a:rPr>
              <a:t>What is your current </a:t>
            </a:r>
            <a:r>
              <a:rPr lang="en-IN" dirty="0" err="1">
                <a:solidFill>
                  <a:srgbClr val="000000"/>
                </a:solidFill>
              </a:rPr>
              <a:t>occupation_Working</a:t>
            </a:r>
            <a:r>
              <a:rPr lang="en-IN" dirty="0">
                <a:solidFill>
                  <a:srgbClr val="000000"/>
                </a:solidFill>
              </a:rPr>
              <a:t> Professionals</a:t>
            </a:r>
          </a:p>
          <a:p>
            <a:r>
              <a:rPr lang="en-IN" dirty="0">
                <a:solidFill>
                  <a:srgbClr val="000000"/>
                </a:solidFill>
              </a:rPr>
              <a:t>Do Not Email</a:t>
            </a:r>
            <a:endParaRPr lang="en-US" b="0" i="0" dirty="0">
              <a:solidFill>
                <a:srgbClr val="000000"/>
              </a:solidFill>
              <a:effectLst/>
            </a:endParaRPr>
          </a:p>
        </p:txBody>
      </p:sp>
    </p:spTree>
    <p:extLst>
      <p:ext uri="{BB962C8B-B14F-4D97-AF65-F5344CB8AC3E}">
        <p14:creationId xmlns:p14="http://schemas.microsoft.com/office/powerpoint/2010/main" val="1712894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B366B0DE-845A-4DB7-B29C-473641D3DC64}"/>
              </a:ext>
            </a:extLst>
          </p:cNvPr>
          <p:cNvSpPr>
            <a:spLocks noGrp="1"/>
          </p:cNvSpPr>
          <p:nvPr>
            <p:ph type="title"/>
          </p:nvPr>
        </p:nvSpPr>
        <p:spPr/>
        <p:txBody>
          <a:bodyPr/>
          <a:lstStyle/>
          <a:p>
            <a:r>
              <a:rPr lang="en-IN" dirty="0"/>
              <a:t>Inferences: </a:t>
            </a:r>
          </a:p>
        </p:txBody>
      </p:sp>
      <p:sp>
        <p:nvSpPr>
          <p:cNvPr id="8" name="Content Placeholder 7">
            <a:extLst>
              <a:ext uri="{FF2B5EF4-FFF2-40B4-BE49-F238E27FC236}">
                <a16:creationId xmlns:a16="http://schemas.microsoft.com/office/drawing/2014/main" xmlns="" id="{C7E27BBF-E3EF-4EBF-8557-0293433F9463}"/>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We see that the conversion rate is 30-35% (close to average) for API and Landing page submission. But very low for Lead Add form and Lead import. Therefore we can intervene that we need to focus more on the leads originated from API and Landing page submission.</a:t>
            </a:r>
          </a:p>
          <a:p>
            <a:r>
              <a:rPr lang="en-US" dirty="0">
                <a:latin typeface="Arial" panose="020B0604020202020204" pitchFamily="34" charset="0"/>
                <a:cs typeface="Arial" panose="020B0604020202020204" pitchFamily="34" charset="0"/>
              </a:rPr>
              <a:t>We see max number of leads are generated by google / direct traffic. Max conversion ratio is by reference and </a:t>
            </a:r>
            <a:r>
              <a:rPr lang="en-US" dirty="0" err="1">
                <a:latin typeface="Arial" panose="020B0604020202020204" pitchFamily="34" charset="0"/>
                <a:cs typeface="Arial" panose="020B0604020202020204" pitchFamily="34" charset="0"/>
              </a:rPr>
              <a:t>welingak</a:t>
            </a:r>
            <a:r>
              <a:rPr lang="en-US" dirty="0">
                <a:latin typeface="Arial" panose="020B0604020202020204" pitchFamily="34" charset="0"/>
                <a:cs typeface="Arial" panose="020B0604020202020204" pitchFamily="34" charset="0"/>
              </a:rPr>
              <a:t> website.</a:t>
            </a:r>
          </a:p>
          <a:p>
            <a:r>
              <a:rPr lang="en-US" dirty="0">
                <a:latin typeface="Arial" panose="020B0604020202020204" pitchFamily="34" charset="0"/>
                <a:cs typeface="Arial" panose="020B0604020202020204" pitchFamily="34" charset="0"/>
              </a:rPr>
              <a:t>Leads who spent more time on website, more likely to convert.</a:t>
            </a:r>
          </a:p>
          <a:p>
            <a:r>
              <a:rPr lang="en-US" dirty="0">
                <a:latin typeface="Arial" panose="020B0604020202020204" pitchFamily="34" charset="0"/>
                <a:cs typeface="Arial" panose="020B0604020202020204" pitchFamily="34" charset="0"/>
              </a:rPr>
              <a:t>Most common last activity is email opened. highest rate = SMS Sent. Max are unemployed. Max conversion with working professional. </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121036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152" y="445827"/>
            <a:ext cx="8596668" cy="1320800"/>
          </a:xfrm>
        </p:spPr>
        <p:txBody>
          <a:bodyPr/>
          <a:lstStyle/>
          <a:p>
            <a:r>
              <a:rPr lang="en-US" b="1" dirty="0">
                <a:solidFill>
                  <a:srgbClr val="002060"/>
                </a:solidFill>
                <a:latin typeface="Arial" panose="020B0604020202020204" pitchFamily="34" charset="0"/>
                <a:cs typeface="Arial" panose="020B0604020202020204" pitchFamily="34" charset="0"/>
              </a:rPr>
              <a:t>Problem Statement :-</a:t>
            </a:r>
          </a:p>
        </p:txBody>
      </p:sp>
      <p:sp>
        <p:nvSpPr>
          <p:cNvPr id="3" name="Content Placeholder 2"/>
          <p:cNvSpPr>
            <a:spLocks noGrp="1"/>
          </p:cNvSpPr>
          <p:nvPr>
            <p:ph idx="1"/>
          </p:nvPr>
        </p:nvSpPr>
        <p:spPr>
          <a:xfrm>
            <a:off x="183107" y="1061350"/>
            <a:ext cx="11663150" cy="3469707"/>
          </a:xfrm>
        </p:spPr>
        <p:txBody>
          <a:bodyPr>
            <a:noAutofit/>
          </a:bodyPr>
          <a:lstStyle/>
          <a:p>
            <a:r>
              <a:rPr lang="en-IN" dirty="0">
                <a:latin typeface="Arial" panose="020B0604020202020204" pitchFamily="34" charset="0"/>
                <a:cs typeface="Arial" panose="020B0604020202020204" pitchFamily="34" charset="0"/>
              </a:rPr>
              <a:t>An education company named X Education sells online courses to industry professionals.</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On any given day, many professionals who are interested in the courses land on their website and browse for courses. They have process of form filling on their website after which the company that individual as a lead.</a:t>
            </a:r>
          </a:p>
          <a:p>
            <a:r>
              <a:rPr lang="en-IN" dirty="0">
                <a:latin typeface="Arial" panose="020B0604020202020204" pitchFamily="34" charset="0"/>
                <a:cs typeface="Arial" panose="020B0604020202020204" pitchFamily="34" charset="0"/>
              </a:rPr>
              <a:t>Once these leads are acquired, employees from the sales team start making calls, writing emails, etc.</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Through this process, some of the leads get converted while most do not. </a:t>
            </a:r>
            <a:endParaRPr lang="en-IN" b="1"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The typical lead conversion rate at X education is around </a:t>
            </a:r>
            <a:r>
              <a:rPr lang="en-IN" b="1" dirty="0">
                <a:latin typeface="Arial" panose="020B0604020202020204" pitchFamily="34" charset="0"/>
                <a:cs typeface="Arial" panose="020B0604020202020204" pitchFamily="34" charset="0"/>
              </a:rPr>
              <a:t>30%. </a:t>
            </a:r>
            <a:r>
              <a:rPr lang="en-IN" dirty="0">
                <a:latin typeface="Arial" panose="020B0604020202020204" pitchFamily="34" charset="0"/>
                <a:cs typeface="Arial" panose="020B0604020202020204" pitchFamily="34" charset="0"/>
              </a:rPr>
              <a:t>Now, this means if, say, they acquire 100 leads in a day, only about 30 of them are converted. To make this process more efficient, the company wishes to identify the most potential leads, also known as Hot Leads.</a:t>
            </a:r>
          </a:p>
          <a:p>
            <a:r>
              <a:rPr lang="en-IN" dirty="0">
                <a:latin typeface="Arial" panose="020B0604020202020204" pitchFamily="34" charset="0"/>
                <a:cs typeface="Arial" panose="020B0604020202020204" pitchFamily="34" charset="0"/>
              </a:rPr>
              <a:t>If they successfully identify this set of leads, the lead conversion rate should go up as the sales team will now be focusing more on communicating with the potential leads rather than making calls to everyone</a:t>
            </a:r>
            <a:endParaRPr lang="en-US" dirty="0">
              <a:latin typeface="Arial" panose="020B0604020202020204" pitchFamily="34" charset="0"/>
              <a:cs typeface="Arial" panose="020B0604020202020204" pitchFamily="34" charset="0"/>
            </a:endParaRPr>
          </a:p>
        </p:txBody>
      </p:sp>
      <p:sp>
        <p:nvSpPr>
          <p:cNvPr id="4" name="Title 1"/>
          <p:cNvSpPr txBox="1">
            <a:spLocks/>
          </p:cNvSpPr>
          <p:nvPr/>
        </p:nvSpPr>
        <p:spPr>
          <a:xfrm>
            <a:off x="502188" y="454243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002060"/>
                </a:solidFill>
                <a:latin typeface="Arial" panose="020B0604020202020204" pitchFamily="34" charset="0"/>
                <a:cs typeface="Arial" panose="020B0604020202020204" pitchFamily="34" charset="0"/>
              </a:rPr>
              <a:t>Business Objective :-</a:t>
            </a:r>
          </a:p>
        </p:txBody>
      </p:sp>
      <p:sp>
        <p:nvSpPr>
          <p:cNvPr id="5" name="TextBox 4"/>
          <p:cNvSpPr txBox="1"/>
          <p:nvPr/>
        </p:nvSpPr>
        <p:spPr>
          <a:xfrm>
            <a:off x="0" y="5104263"/>
            <a:ext cx="11327642" cy="1583141"/>
          </a:xfrm>
          <a:prstGeom prst="rect">
            <a:avLst/>
          </a:prstGeom>
          <a:noFill/>
        </p:spPr>
        <p:txBody>
          <a:bodyPr wrap="square" rtlCol="0">
            <a:spAutoFit/>
          </a:bodyPr>
          <a:lstStyle/>
          <a:p>
            <a:endParaRPr lang="en-US" dirty="0"/>
          </a:p>
        </p:txBody>
      </p:sp>
      <p:sp>
        <p:nvSpPr>
          <p:cNvPr id="7" name="Content Placeholder 2"/>
          <p:cNvSpPr txBox="1">
            <a:spLocks/>
          </p:cNvSpPr>
          <p:nvPr/>
        </p:nvSpPr>
        <p:spPr>
          <a:xfrm>
            <a:off x="163772" y="5123597"/>
            <a:ext cx="11764371" cy="346880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latin typeface="Arial" panose="020B0604020202020204" pitchFamily="34" charset="0"/>
                <a:cs typeface="Arial" panose="020B0604020202020204" pitchFamily="34" charset="0"/>
              </a:rPr>
              <a:t>Lead X wants us to build a model to give every lead a lead score between 0 -100 . So that they can identify the Hot leads and increase their conversion rate as well. </a:t>
            </a:r>
          </a:p>
          <a:p>
            <a:r>
              <a:rPr lang="en-IN" dirty="0">
                <a:latin typeface="Arial" panose="020B0604020202020204" pitchFamily="34" charset="0"/>
                <a:cs typeface="Arial" panose="020B0604020202020204" pitchFamily="34" charset="0"/>
              </a:rPr>
              <a:t>The CEO want to achieve a lead conversion rate of 80%.</a:t>
            </a:r>
          </a:p>
          <a:p>
            <a:r>
              <a:rPr lang="en-IN" dirty="0">
                <a:latin typeface="Arial" panose="020B0604020202020204" pitchFamily="34" charset="0"/>
                <a:cs typeface="Arial" panose="020B0604020202020204" pitchFamily="34" charset="0"/>
              </a:rPr>
              <a:t>They want the model to be able to handle future constraints as well like Peak time actions required, how to utilize full man power and after achieving target what should be the approaches.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0197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674" y="377588"/>
            <a:ext cx="8596668" cy="1320800"/>
          </a:xfrm>
        </p:spPr>
        <p:txBody>
          <a:bodyPr/>
          <a:lstStyle/>
          <a:p>
            <a:r>
              <a:rPr lang="en-US" dirty="0">
                <a:solidFill>
                  <a:srgbClr val="002060"/>
                </a:solidFill>
                <a:latin typeface="Arial" panose="020B0604020202020204" pitchFamily="34" charset="0"/>
                <a:cs typeface="Arial" panose="020B0604020202020204" pitchFamily="34" charset="0"/>
              </a:rPr>
              <a:t>Problem solving Approach Overview:-</a:t>
            </a:r>
            <a:r>
              <a:rPr lang="en-US" dirty="0"/>
              <a:t/>
            </a:r>
            <a:br>
              <a:rPr lang="en-US" dirty="0"/>
            </a:br>
            <a:r>
              <a:rPr lang="en-US" dirty="0"/>
              <a:t> </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49151371"/>
              </p:ext>
            </p:extLst>
          </p:nvPr>
        </p:nvGraphicFramePr>
        <p:xfrm>
          <a:off x="0" y="941696"/>
          <a:ext cx="12192000" cy="54659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2489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Checking the Data Distribution :-</a:t>
            </a:r>
            <a:r>
              <a:rPr lang="en-US" dirty="0"/>
              <a:t/>
            </a:r>
            <a:br>
              <a:rPr lang="en-US" dirty="0"/>
            </a:br>
            <a:endParaRPr lang="en-US"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18555" y="1924957"/>
            <a:ext cx="3111111" cy="2933333"/>
          </a:xfrm>
        </p:spPr>
      </p:pic>
      <p:sp>
        <p:nvSpPr>
          <p:cNvPr id="4" name="Content Placeholder 3"/>
          <p:cNvSpPr>
            <a:spLocks noGrp="1"/>
          </p:cNvSpPr>
          <p:nvPr>
            <p:ph sz="half" idx="2"/>
          </p:nvPr>
        </p:nvSpPr>
        <p:spPr>
          <a:xfrm>
            <a:off x="4516763" y="2419896"/>
            <a:ext cx="6196729" cy="3880773"/>
          </a:xfrm>
        </p:spPr>
        <p:txBody>
          <a:bodyPr/>
          <a:lstStyle/>
          <a:p>
            <a:r>
              <a:rPr lang="en-US" dirty="0"/>
              <a:t>As it is clearly evident from the chart that the lead conversion rate is low at 38% of the current data set. This is Business that Lead X education is facing at the moment and we are here to tackle that only.</a:t>
            </a:r>
          </a:p>
        </p:txBody>
      </p:sp>
    </p:spTree>
    <p:extLst>
      <p:ext uri="{BB962C8B-B14F-4D97-AF65-F5344CB8AC3E}">
        <p14:creationId xmlns:p14="http://schemas.microsoft.com/office/powerpoint/2010/main" val="2810266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095" y="322997"/>
            <a:ext cx="8596668" cy="1320800"/>
          </a:xfrm>
        </p:spPr>
        <p:txBody>
          <a:bodyPr>
            <a:normAutofit/>
          </a:bodyPr>
          <a:lstStyle/>
          <a:p>
            <a:r>
              <a:rPr lang="en-US" dirty="0">
                <a:solidFill>
                  <a:srgbClr val="002060"/>
                </a:solidFill>
                <a:latin typeface="Arial" panose="020B0604020202020204" pitchFamily="34" charset="0"/>
                <a:cs typeface="Arial" panose="020B0604020202020204" pitchFamily="34" charset="0"/>
              </a:rPr>
              <a:t>Outliers treatment </a:t>
            </a:r>
            <a:r>
              <a:rPr lang="en-US" dirty="0">
                <a:solidFill>
                  <a:srgbClr val="002060"/>
                </a:solidFill>
              </a:rPr>
              <a:t>:-</a:t>
            </a:r>
            <a:r>
              <a:rPr lang="en-US" sz="1200" dirty="0"/>
              <a:t/>
            </a:r>
            <a:br>
              <a:rPr lang="en-US" sz="1200" dirty="0"/>
            </a:br>
            <a:endParaRPr lang="en-US" sz="1200" dirty="0"/>
          </a:p>
        </p:txBody>
      </p:sp>
      <p:sp>
        <p:nvSpPr>
          <p:cNvPr id="11" name="Text Placeholder 10"/>
          <p:cNvSpPr>
            <a:spLocks noGrp="1"/>
          </p:cNvSpPr>
          <p:nvPr>
            <p:ph type="body" idx="1"/>
          </p:nvPr>
        </p:nvSpPr>
        <p:spPr>
          <a:xfrm>
            <a:off x="1618979" y="982638"/>
            <a:ext cx="2980318" cy="327546"/>
          </a:xfrm>
        </p:spPr>
        <p:txBody>
          <a:bodyPr/>
          <a:lstStyle/>
          <a:p>
            <a:r>
              <a:rPr lang="en-US" sz="1200" dirty="0">
                <a:solidFill>
                  <a:schemeClr val="tx1"/>
                </a:solidFill>
              </a:rPr>
              <a:t>Total Visits</a:t>
            </a:r>
          </a:p>
        </p:txBody>
      </p:sp>
      <p:sp>
        <p:nvSpPr>
          <p:cNvPr id="22" name="Text Placeholder 10"/>
          <p:cNvSpPr txBox="1">
            <a:spLocks/>
          </p:cNvSpPr>
          <p:nvPr/>
        </p:nvSpPr>
        <p:spPr>
          <a:xfrm>
            <a:off x="6154584" y="943971"/>
            <a:ext cx="2980318" cy="327546"/>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9pPr>
          </a:lstStyle>
          <a:p>
            <a:r>
              <a:rPr lang="en-US" sz="1200" dirty="0">
                <a:solidFill>
                  <a:schemeClr val="tx1"/>
                </a:solidFill>
              </a:rPr>
              <a:t>Total time spent on website</a:t>
            </a:r>
          </a:p>
        </p:txBody>
      </p:sp>
      <p:sp>
        <p:nvSpPr>
          <p:cNvPr id="23" name="TextBox 22"/>
          <p:cNvSpPr txBox="1"/>
          <p:nvPr/>
        </p:nvSpPr>
        <p:spPr>
          <a:xfrm>
            <a:off x="3739488" y="968990"/>
            <a:ext cx="2879678" cy="276999"/>
          </a:xfrm>
          <a:prstGeom prst="rect">
            <a:avLst/>
          </a:prstGeom>
          <a:noFill/>
        </p:spPr>
        <p:txBody>
          <a:bodyPr wrap="square" rtlCol="0">
            <a:spAutoFit/>
          </a:bodyPr>
          <a:lstStyle/>
          <a:p>
            <a:r>
              <a:rPr lang="en-US" sz="1200" dirty="0"/>
              <a:t>Page Per views per Visits</a:t>
            </a:r>
          </a:p>
        </p:txBody>
      </p:sp>
      <p:sp>
        <p:nvSpPr>
          <p:cNvPr id="24" name="TextBox 23"/>
          <p:cNvSpPr txBox="1"/>
          <p:nvPr/>
        </p:nvSpPr>
        <p:spPr>
          <a:xfrm>
            <a:off x="259307" y="3466533"/>
            <a:ext cx="10044752" cy="830997"/>
          </a:xfrm>
          <a:prstGeom prst="rect">
            <a:avLst/>
          </a:prstGeom>
          <a:noFill/>
        </p:spPr>
        <p:txBody>
          <a:bodyPr wrap="square" rtlCol="0">
            <a:spAutoFit/>
          </a:bodyPr>
          <a:lstStyle/>
          <a:p>
            <a:r>
              <a:rPr lang="en-US" sz="1600" dirty="0"/>
              <a:t>As we can see and conclude that there are outliers present in some of the continuous type data columns. So we removed all the values above 99% percentile in Total visits and Page per view per Visits columns. Later we get the below mentioned distributions. Which shows a better distribution of the two columns.</a:t>
            </a:r>
          </a:p>
        </p:txBody>
      </p:sp>
      <p:pic>
        <p:nvPicPr>
          <p:cNvPr id="9" name="Picture 8"/>
          <p:cNvPicPr>
            <a:picLocks noChangeAspect="1"/>
          </p:cNvPicPr>
          <p:nvPr/>
        </p:nvPicPr>
        <p:blipFill>
          <a:blip r:embed="rId2"/>
          <a:stretch>
            <a:fillRect/>
          </a:stretch>
        </p:blipFill>
        <p:spPr>
          <a:xfrm>
            <a:off x="789366" y="4655592"/>
            <a:ext cx="7781428" cy="2321240"/>
          </a:xfrm>
          <a:prstGeom prst="rect">
            <a:avLst/>
          </a:prstGeom>
        </p:spPr>
      </p:pic>
      <p:pic>
        <p:nvPicPr>
          <p:cNvPr id="15" name="Picture 14"/>
          <p:cNvPicPr>
            <a:picLocks noChangeAspect="1"/>
          </p:cNvPicPr>
          <p:nvPr/>
        </p:nvPicPr>
        <p:blipFill>
          <a:blip r:embed="rId3"/>
          <a:stretch>
            <a:fillRect/>
          </a:stretch>
        </p:blipFill>
        <p:spPr>
          <a:xfrm>
            <a:off x="655093" y="1216356"/>
            <a:ext cx="7732523" cy="2291118"/>
          </a:xfrm>
          <a:prstGeom prst="rect">
            <a:avLst/>
          </a:prstGeom>
        </p:spPr>
      </p:pic>
      <p:sp>
        <p:nvSpPr>
          <p:cNvPr id="25" name="Text Placeholder 10"/>
          <p:cNvSpPr>
            <a:spLocks noGrp="1"/>
          </p:cNvSpPr>
          <p:nvPr>
            <p:ph type="body" idx="1"/>
          </p:nvPr>
        </p:nvSpPr>
        <p:spPr>
          <a:xfrm>
            <a:off x="1730436" y="4369557"/>
            <a:ext cx="2980318" cy="327546"/>
          </a:xfrm>
        </p:spPr>
        <p:txBody>
          <a:bodyPr/>
          <a:lstStyle/>
          <a:p>
            <a:r>
              <a:rPr lang="en-US" sz="1200" dirty="0">
                <a:solidFill>
                  <a:schemeClr val="tx1"/>
                </a:solidFill>
              </a:rPr>
              <a:t>Total Visits</a:t>
            </a:r>
          </a:p>
        </p:txBody>
      </p:sp>
      <p:sp>
        <p:nvSpPr>
          <p:cNvPr id="26" name="TextBox 25"/>
          <p:cNvSpPr txBox="1"/>
          <p:nvPr/>
        </p:nvSpPr>
        <p:spPr>
          <a:xfrm>
            <a:off x="3823650" y="4383205"/>
            <a:ext cx="2879678" cy="276999"/>
          </a:xfrm>
          <a:prstGeom prst="rect">
            <a:avLst/>
          </a:prstGeom>
          <a:noFill/>
        </p:spPr>
        <p:txBody>
          <a:bodyPr wrap="square" rtlCol="0">
            <a:spAutoFit/>
          </a:bodyPr>
          <a:lstStyle/>
          <a:p>
            <a:r>
              <a:rPr lang="en-US" sz="1200" dirty="0"/>
              <a:t>Page Per views per Visits</a:t>
            </a:r>
          </a:p>
        </p:txBody>
      </p:sp>
      <p:sp>
        <p:nvSpPr>
          <p:cNvPr id="28" name="Text Placeholder 10"/>
          <p:cNvSpPr txBox="1">
            <a:spLocks/>
          </p:cNvSpPr>
          <p:nvPr/>
        </p:nvSpPr>
        <p:spPr>
          <a:xfrm>
            <a:off x="6361575" y="4330890"/>
            <a:ext cx="2980318" cy="327546"/>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9pPr>
          </a:lstStyle>
          <a:p>
            <a:r>
              <a:rPr lang="en-US" sz="1200" dirty="0">
                <a:solidFill>
                  <a:schemeClr val="tx1"/>
                </a:solidFill>
              </a:rPr>
              <a:t>Total time spent on website</a:t>
            </a:r>
          </a:p>
        </p:txBody>
      </p:sp>
    </p:spTree>
    <p:extLst>
      <p:ext uri="{BB962C8B-B14F-4D97-AF65-F5344CB8AC3E}">
        <p14:creationId xmlns:p14="http://schemas.microsoft.com/office/powerpoint/2010/main" val="3011707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340" y="412006"/>
            <a:ext cx="8596668" cy="1320800"/>
          </a:xfrm>
        </p:spPr>
        <p:txBody>
          <a:bodyPr/>
          <a:lstStyle/>
          <a:p>
            <a:r>
              <a:rPr lang="en-US" dirty="0">
                <a:solidFill>
                  <a:srgbClr val="002060"/>
                </a:solidFill>
              </a:rPr>
              <a:t>Relationship between Conversion and Website stats</a:t>
            </a:r>
          </a:p>
        </p:txBody>
      </p:sp>
      <p:sp>
        <p:nvSpPr>
          <p:cNvPr id="9" name="Text Placeholder 10"/>
          <p:cNvSpPr>
            <a:spLocks noGrp="1"/>
          </p:cNvSpPr>
          <p:nvPr>
            <p:ph type="body" idx="1"/>
          </p:nvPr>
        </p:nvSpPr>
        <p:spPr>
          <a:xfrm>
            <a:off x="1782753" y="1473958"/>
            <a:ext cx="2980318" cy="327546"/>
          </a:xfrm>
        </p:spPr>
        <p:txBody>
          <a:bodyPr/>
          <a:lstStyle/>
          <a:p>
            <a:r>
              <a:rPr lang="en-US" sz="1200" dirty="0">
                <a:solidFill>
                  <a:schemeClr val="tx1"/>
                </a:solidFill>
              </a:rPr>
              <a:t>Total Visits</a:t>
            </a:r>
          </a:p>
        </p:txBody>
      </p:sp>
      <p:sp>
        <p:nvSpPr>
          <p:cNvPr id="10" name="Text Placeholder 10"/>
          <p:cNvSpPr txBox="1">
            <a:spLocks/>
          </p:cNvSpPr>
          <p:nvPr/>
        </p:nvSpPr>
        <p:spPr>
          <a:xfrm>
            <a:off x="4448615" y="1489882"/>
            <a:ext cx="2980318" cy="327546"/>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9pPr>
          </a:lstStyle>
          <a:p>
            <a:r>
              <a:rPr lang="en-US" sz="1200" dirty="0">
                <a:solidFill>
                  <a:schemeClr val="tx1"/>
                </a:solidFill>
              </a:rPr>
              <a:t>Total time spent on website</a:t>
            </a:r>
          </a:p>
        </p:txBody>
      </p:sp>
      <p:sp>
        <p:nvSpPr>
          <p:cNvPr id="11" name="TextBox 10"/>
          <p:cNvSpPr txBox="1"/>
          <p:nvPr/>
        </p:nvSpPr>
        <p:spPr>
          <a:xfrm>
            <a:off x="7820169" y="1514903"/>
            <a:ext cx="2879678" cy="276999"/>
          </a:xfrm>
          <a:prstGeom prst="rect">
            <a:avLst/>
          </a:prstGeom>
          <a:noFill/>
        </p:spPr>
        <p:txBody>
          <a:bodyPr wrap="square" rtlCol="0">
            <a:spAutoFit/>
          </a:bodyPr>
          <a:lstStyle/>
          <a:p>
            <a:r>
              <a:rPr lang="en-US" sz="1200" dirty="0"/>
              <a:t>Page Per views per Visits</a:t>
            </a:r>
          </a:p>
        </p:txBody>
      </p:sp>
      <p:sp>
        <p:nvSpPr>
          <p:cNvPr id="6" name="TextBox 5"/>
          <p:cNvSpPr txBox="1"/>
          <p:nvPr/>
        </p:nvSpPr>
        <p:spPr>
          <a:xfrm>
            <a:off x="791569" y="4599296"/>
            <a:ext cx="9894627"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It is Clearly visible in the above plots that the there is a high rate of lead conversion of the leads that spent more time on the website as it has high median for converted leads. Total visits and Page per view per visit have an equal distribution of the leads conversion rate. </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4542" y="1861042"/>
            <a:ext cx="3577012" cy="2372600"/>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899" y="1915633"/>
            <a:ext cx="3412585" cy="2340569"/>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8059" y="1833747"/>
            <a:ext cx="3456377" cy="2408433"/>
          </a:xfrm>
          <a:prstGeom prst="rect">
            <a:avLst/>
          </a:prstGeom>
        </p:spPr>
      </p:pic>
    </p:spTree>
    <p:extLst>
      <p:ext uri="{BB962C8B-B14F-4D97-AF65-F5344CB8AC3E}">
        <p14:creationId xmlns:p14="http://schemas.microsoft.com/office/powerpoint/2010/main" val="3394426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634" y="482348"/>
            <a:ext cx="8761413" cy="706964"/>
          </a:xfrm>
        </p:spPr>
        <p:txBody>
          <a:bodyPr>
            <a:noAutofit/>
          </a:bodyPr>
          <a:lstStyle/>
          <a:p>
            <a:r>
              <a:rPr lang="en-US" dirty="0">
                <a:solidFill>
                  <a:srgbClr val="002060"/>
                </a:solidFill>
                <a:latin typeface="Arial" panose="020B0604020202020204" pitchFamily="34" charset="0"/>
                <a:cs typeface="Arial" panose="020B0604020202020204" pitchFamily="34" charset="0"/>
              </a:rPr>
              <a:t>Relationship between Lead Origin and Conversion:- </a:t>
            </a:r>
            <a:endParaRPr lang="en-US" dirty="0">
              <a:latin typeface="Arial" panose="020B0604020202020204" pitchFamily="34" charset="0"/>
              <a:cs typeface="Arial" panose="020B0604020202020204" pitchFamily="34" charset="0"/>
            </a:endParaRPr>
          </a:p>
        </p:txBody>
      </p:sp>
      <p:sp>
        <p:nvSpPr>
          <p:cNvPr id="8" name="TextBox 7"/>
          <p:cNvSpPr txBox="1"/>
          <p:nvPr/>
        </p:nvSpPr>
        <p:spPr>
          <a:xfrm>
            <a:off x="1050878" y="5500047"/>
            <a:ext cx="10058399" cy="1077218"/>
          </a:xfrm>
          <a:prstGeom prst="rect">
            <a:avLst/>
          </a:prstGeom>
          <a:noFill/>
        </p:spPr>
        <p:txBody>
          <a:bodyPr wrap="square" rtlCol="0">
            <a:spAutoFit/>
          </a:bodyPr>
          <a:lstStyle/>
          <a:p>
            <a:pPr algn="just"/>
            <a:r>
              <a:rPr lang="en-IN" sz="1600" dirty="0">
                <a:latin typeface="Arial" panose="020B0604020202020204" pitchFamily="34" charset="0"/>
                <a:cs typeface="Arial" panose="020B0604020202020204" pitchFamily="34" charset="0"/>
              </a:rPr>
              <a:t>As it can be seen from the plot above that most of the Lead converted are from Landing page submission followed by API. But Lead add form has an excellent conversion rate. Lead import has very less and data available.</a:t>
            </a:r>
          </a:p>
          <a:p>
            <a:pPr algn="just"/>
            <a:endParaRPr lang="en-US" sz="16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721942" y="2001749"/>
            <a:ext cx="9599140" cy="3416123"/>
          </a:xfrm>
          <a:prstGeom prst="rect">
            <a:avLst/>
          </a:prstGeom>
        </p:spPr>
      </p:pic>
      <p:sp>
        <p:nvSpPr>
          <p:cNvPr id="5" name="AutoShape 2" descr="data:image/png;base64,iVBORw0KGgoAAAANSUhEUgAAA4EAAAGUCAYAAACLLifNAAAAOXRFWHRTb2Z0d2FyZQBNYXRwbG90bGliIHZlcnNpb24zLjMuNCwgaHR0cHM6Ly9tYXRwbG90bGliLm9yZy8QVMy6AAAACXBIWXMAAAsTAAALEwEAmpwYAAA2VklEQVR4nO3dffzlc53/8cfTuBjKtVEYlhC5lmEpGymR5KKosYpSqRZtu61S9teFVqm2ixUqrUJbLhJLhcJSKWJGCiO5XMblUC7L1Xj9/vh8vjo7fU0zfM/3zPf7edxvt3P7nvM+n885ry/fM+c8z/sqVYUkSZIkqRsWGnQBkiRJkqTRYwiUJEmSpA4xBEqSJElShxgCJUmSJKlDDIGSJEmS1CGGQEmSJEnqkIUHXUC/rLDCCrX66qsPugxJkiRJGojp06ffW1WT5mwftyFw9dVXZ9q0aYMuQ5IkSZIGIsn/DtfucFBJkiRJ6hBDoCRJkiR1iCFQkiRJkjpk3M4JlCRJktRdTzzxBDNnzuTRRx8ddCl9N3HiRCZPnswiiywyT8cbAiVJkiSNOzNnzmTJJZdk9dVXJ8mgy+mbquK+++5j5syZrLHGGvN0jsNBJUmSJI07jz76KMsvv/y4DoAASVh++eXnq8fTEChJkiRpXBrvAXDI/P6ehkBJkiRJnXDXXXcxdepU1lxzTdZbbz122mknfve73416Hccffzx33HHHfJ1zyy23sMEGG4zI8/ctBCaZmOSyJL9Ock2ST7TtyyU5L8n17c9le875cJIbklyXZIee9s2SXNXed2S6EuklSZIkjYiqYvfdd2fbbbflxhtvZMaMGXzqU5/i7rvvHtU6Zs+e/axC4EjqZ0/gY8B2VbUxsAmwY5ItgUOAC6pqbeCC9jZJ1gOmAusDOwLHJJnQPtZXgP2BtdvLjn2sW5IkSdI4c+GFF7LIIovwnve85+m2TTbZhK233pqDDz6YDTbYgA033JBTTjkFgIsuuohtt92WPfbYg3XXXZe9996bquKcc87hTW9609OPcdFFF/H6178egB//+MdstdVWvPSlL2XPPffk4YcfBmD11VfnsMMOY+utt+akk05i2rRp7L333myyySb86U9/Yvr06WyzzTZsttlm7LDDDtx5550ATJ8+nY033pitttqKo48+esT+W/QtBFbj4fbmIu2lgF2BE9r2E4Dd2uu7AidX1WNVdTNwA7BFkpWAparqkqoq4MSecyRJkiTpr7r66qvZbLPN/qL99NNP58orr+TXv/41559/PgcffPDTIexXv/oVX/rSl5gxYwY33XQTP//5z9l+++259NJLeeSRRwA45ZRTePOb38y9997Lv/3bv3H++edzxRVXMGXKFL7whS88/TwTJ07k4osv5i1veQtTpkzh29/+NldeeSULL7wwBx10EKeddhrTp09nv/3249BDDwXg7W9/O0ceeSSXXHLJiP636OsWEW1P3nRgLeDoqvplkhdU1Z0AVXVnkhXbw1cBLu05fWbb9kR7fc52SWPMZgefOOgSxpXpn9tn0CVIkjTmXXzxxey1115MmDCBF7zgBWyzzTZcfvnlLLXUUmyxxRZMnjwZaHoNb7nlFrbeemt23HFHvv/977PHHnvwwx/+kM9+9rP85Cc/YcaMGbz85S8H4PHHH2errbZ6+nne/OY3D/v81113HVdffTXbb7890AwXXWmllXjggQe4//772WabbQB461vfyjnnnDMiv3NfQ2BVzQY2SbIMcEaSuc1kHG6eX82l/S8fINmfZtgoq6222vwVK0mSJGncWn/99TnttNP+or0ZbDi8xRZb7OnrEyZM4MknnwSaQHf00Uez3HLLsfnmm7PkkktSVWy//facdNJJwz7W8573vGHbq4r111//L3r77r///r6tbjoqq4NW1f3ARTRz+e5uh3jS/rynPWwmsGrPaZOBO9r2ycO0D/c8x1bVlKqaMmnSpJH8FSRJkiSNYdtttx2PPfYYX//6159uu/zyy1l22WU55ZRTmD17NrNmzeKnP/0pW2yxxVwfa9ttt+WKK67g61//+tM9fFtuuSU///nPueGGGwD44x//+Iwrjy655JI89NBDAKyzzjrMmjXr6RD4xBNPcM0117DMMsuw9NJLc/HFFwPw7W9/+7n9B+jRz9VBJ7U9gCRZHHg18FvgLGDf9rB9gTPb62cBU5MslmQNmgVgLmuHjj6UZMt2VdB9es6RJEmSpL8qCWeccQbnnXcea665Juuvvz4f//jH+fu//3s22mgjNt54Y7bbbjs++9nP8sIXvnCujzVhwgR23nlnzjnnHHbeeWcAJk2axPHHH89ee+3FRhttxJZbbslvf/vbYc9/29vexnve8x422WQTZs+ezWmnncaHPvQhNt54YzbZZBN+8YtfAPDNb36TAw44gK222orFF1985P5bzK378zk9cLIRzcIvE2jC5qlVdViS5YFTgdWAW4E9q+r37TmHAvsBTwLvr6pz2vYpwPHA4sA5wEH1VwqfMmVKTZs2rR+/mqRnyTmBI8s5gZIkPbNrr72Wl7zkJYMuY9QM9/smmV5VU+Y8tm9zAqvqN8Cmw7TfB7zqGc45HDh8mPZpwMjsjChJkiRJHTYqcwIlSZIkSQsGQ6AkSZIkdYghUJIkSZI6xBAoSZIkSR1iCJQkSZKkDjEESpIkSdKAnHvuuayzzjqstdZaHHHEEaPynH3bIkKSJEmSxpKR3tP4r+3pO3v2bA444ADOO+88Jk+ezOabb84uu+zCeuutN6J1zMmeQEmSJEkagMsuu4y11lqLF73oRSy66KJMnTqVM888s+/PawiUJEmSpAG4/fbbWXXVVZ++PXnyZG6//fa+P68hUJIkSZIGoKr+oi1J35/XEChJkiRJAzB58mRuu+22p2/PnDmTlVdeue/PawiUJEmSpAHYfPPNuf7667n55pt5/PHHOfnkk9lll136/ryuDipJkiRJA7Dwwgtz1FFHscMOOzB79mz2228/1l9//f4/b9+fQZIkSZLGgL+2pUM/7LTTTuy0006j+pwOB5UkSZKkDjEESpIkSVKHGAIlSZIkqUMMgZIkSZLUIYZASZIkSeoQQ6AkSZIkdYghUJIkSZIGZL/99mPFFVdkgw02GLXndJ9ASZIkSQJuPWzDEX281T561V895m1vexsHHngg++wzensU2hMoSZIkSQPyile8guWWW25Un9MQKEmSJEkdYgiUJEmSpA4xBEqSJElShxgCJUmSJKlDDIGSJEmSNCB77bUXW221Fddddx2TJ0/muOOO6/tzukWEJEmSJDFvWzqMtJNOOmnUn9OeQEmSJEnqEEOgJEmSJHWIIVCSJEmSOsQQKEmSJGlcqqpBlzAq5vf3NARKkiRJGncmTpzIfffdN+6DYFVx3333MXHixHk+p2+rgyZZFTgReCHwFHBsVf1Hko8D7wJmtYd+pKrObs/5MPAOYDbwvqr6Udu+GXA8sDhwNvCPNd7/b0qSJEl61iZPnszMmTOZNWvWXz94jJs4cSKTJ0+e5+P7uUXEk8AHquqKJEsC05Oc1973xar6996Dk6wHTAXWB1YGzk/y4qqaDXwF2B+4lCYE7gic08faJUmSJI1hiyyyCGusscagy1gg9W04aFXdWVVXtNcfAq4FVpnLKbsCJ1fVY1V1M3ADsEWSlYClquqStvfvRGC3ftUtSZIkSePZqMwJTLI6sCnwy7bpwCS/SfKNJMu2basAt/WcNrNtW6W9Pme7JEmSJGk+9T0EJnk+8D3g/VX1IM3QzjWBTYA7gc8PHTrM6TWX9uGea/8k05JM68LYX0mSJEmaX30NgUkWoQmA366q0wGq6u6qml1VTwFfB7ZoD58JrNpz+mTgjrZ98jDtf6Gqjq2qKVU1ZdKkSSP7y0iSJEnSONC3EJgkwHHAtVX1hZ72lXoO2x24ur1+FjA1yWJJ1gDWBi6rqjuBh5Js2T7mPsCZ/apbkiRJksazfq4O+nLgrcBVSa5s2z4C7JVkE5ohnbcA7waoqmuSnArMoFlZ9IB2ZVCA9/LnLSLOwZVBJUmSJOlZ6VsIrKqLGX4+39lzOedw4PBh2qcBG4xcdZIkSZLUTf3sCRx3Njv4xEGXMG5M/9w+gy5BkiRJ6qRR2SJCkiRJkrRgMARKkiRJUocYAiVJkiSpQwyBkiRJktQhhkBJkiRJ6hBDoCRJkiR1iCFQkiRJkjrEEChJkiRJHWIIlCRJkqQOMQRKkiRJUocYAiVJkiSpQwyBkiRJktQhhkBJkiRJ6hBDoCRJkiR1iCFQkiRJkjrEEChJkiRJHWIIlCRJkqQOMQRKkiRJUocYAiVJkiSpQwyBkiRJktQhhkBJkiRJ6hBDoCRJkiR1iCFQkiRJkjrEEChJkiRJHWIIlCRJkqQOMQRKkiRJUocYAiVJkiSpQwyBkiRJktQhhkBJkiRJ6hBDoCRJkiR1iCFQkiRJkjrEEChJkiRJHWIIlCRJkqQO6VsITLJqkguTXJvkmiT/2LYvl+S8JNe3P5ftOefDSW5Icl2SHXraN0tyVXvfkUnSr7olSZIkaTzrZ0/gk8AHquolwJbAAUnWAw4BLqiqtYEL2tu0900F1gd2BI5JMqF9rK8A+wNrt5cd+1i3JEmSJI1bfQuBVXVnVV3RXn8IuBZYBdgVOKE97ARgt/b6rsDJVfVYVd0M3ABskWQlYKmquqSqCjix5xxJkiRJ0nwYlTmBSVYHNgV+Cbygqu6EJigCK7aHrQLc1nPazLZtlfb6nO2SJEmSpPnU9xCY5PnA94D3V9WDczt0mLaaS/twz7V/kmlJps2aNWv+i5UkSZKkca6vITDJIjQB8NtVdXrbfHc7xJP25z1t+0xg1Z7TJwN3tO2Th2n/C1V1bFVNqaopkyZNGrlfRJIkSZLGiX6uDhrgOODaqvpCz11nAfu21/cFzuxpn5pksSRr0CwAc1k7ZPShJFu2j7lPzzmSJEmSpPmwcB8f++XAW4GrklzZtn0EOAI4Nck7gFuBPQGq6pokpwIzaFYWPaCqZrfnvRc4HlgcOKe9SJIkSZLmU99CYFVdzPDz+QBe9QznHA4cPkz7NGCDkatOkiRJkrppVFYHlSRJkiQtGAyBkiRJktQhhkBJkiRJ6hBDoCRJkiR1iCFQkiRJkjrEEChJkiRJHWIIlCRJkqQOMQRKkiRJUocYAiVJkiSpQwyBkiRJktQhhkBJkiRJ6hBDoCRJkiR1iCFQkiRJkjrEEChJkiRJHWIIlCRJkqQOMQRKkiRJUocYAiVJkiSpQwyBkiRJktQhhkBJkiRJ6pB5CoFJLpiXNkmSJEnSgm3hud2ZZCKwBLBCkmWBtHctBazc59okSXNx62EbDrqEcWO1j1416BIkSRo1cw2BwLuB99MEvun8OQQ+CBzdv7IkSZIkSf0w1xBYVf8B/EeSg6rqy6NUkyRJkiSpT/5aTyAAVfXlJC8DVu89p6pO7FNdkiRJkqQ+mKcQmORbwJrAlcDstrkAQ6AkSZIkjSHzFAKBKcB6VVX9LEaSJEmS1F/zuk/g1cAL+1mIJEmSJKn/5rUncAVgRpLLgMeGGqtql75UJUmSJEnqi3kNgR/vZxGSJEmSpNExr6uD/qTfhUiSJEmS+m9eVwd9iGY1UIBFgUWAR6pqqX4VJkmSJEkaefPaE7hk7+0kuwFb9KMgSZIkSVL/zOvqoP9HVf03sN3IliJJkiRJ6rd5HQ76hp6bC9HsG+iegZIkSZI0xsxrT+Drey47AA8Bu87thCTfSHJPkqt72j6e5PYkV7aXnXru+3CSG5Jcl2SHnvbNklzV3ndkkszPLyhJkiRJ+rN5nRP49mfx2McDRwEnztH+xar6996GJOsBU4H1gZWB85O8uKpmA18B9gcuBc4GdgTOeRb1SJIkSVLnzVNPYJLJSc5oe/buTvK9JJPndk5V/RT4/TzWsStwclU9VlU3AzcAWyRZCViqqi6pqqIJlLvN42NKkiRJkuYwr8NBvwmcRdNLtwrw/bbt2TgwyW/a4aLLtm2rALf1HDOzbVulvT5nuyRJkiTpWZjXEDipqr5ZVU+2l+OBSc/i+b4CrAlsAtwJfL5tH26eX82lfVhJ9k8yLcm0WbNmPYvyJEmSJGl8m9cQeG+StySZ0F7eAtw3v09WVXdX1eyqegr4On/ea3AmsGrPoZOBO9r2ycO0P9PjH1tVU6pqyqRJzyajSpIkSdL4Nq8hcD/gTcBdND14ewDzvVhMO8dvyO7A0MqhZwFTkyyWZA1gbeCyqroTeCjJlu2qoPsAZ87v80qSJEmSGvO0OijwSWDfqvoDQJLlgH+nCYfDSnISsC2wQpKZwMeAbZNsQjOk8xbg3QBVdU2SU4EZwJPAAe3KoADvpVlpdHGaVUFdGVSSJEmSnqV5DYEbDQVAgKr6fZJN53ZCVe01TPNxczn+cODwYdqnARvMY52SJEmSpLmY1+GgC/Ws5DnUEzivAVKSJEmStICY1yD3eeAXSU6jGcr5JobptZMkSZIkLdjmKQRW1YlJpgHb0Wzb8IaqmtHXyiRJkiRJI26eh3S2oc/gJ0mSJElj2LzOCZQkSZIkjQOGQEmSJEnqEEOgJEmSJHWIIVCSJEmSOsQQKEmSJEkdYgiUJEmSpA4xBEqSJElShxgCJUmSJKlDDIGSJEmS1CGGQEmSJEnqEEOgJEmSJHWIIVCSJEmSOsQQKEmSJEkdYgiUJEmSpA4xBEqSJElShxgCJUmSJKlDDIGSJEmS1CGGQEmSJEnqEEOgJEmSJHWIIVCSJEmSOsQQKEmSJEkdYgiUJEmSpA4xBEqSJElShxgCJUmSJKlDDIGSJEmS1CELD7oAddOth2046BLGldU+etWgS5AkSdIYYU+gJEmSJHWIIVCSJEmSOsQQKEmSJEkdYgiUJEmSpA7pWwhM8o0k9yS5uqdtuSTnJbm+/blsz30fTnJDkuuS7NDTvlmSq9r7jkySftUsSZIkSeNdP3sCjwd2nKPtEOCCqlobuKC9TZL1gKnA+u05xySZ0J7zFWB/YO32MudjSpIkSZLmUd9CYFX9FPj9HM27Aie0108AdutpP7mqHquqm4EbgC2SrAQsVVWXVFUBJ/acI0mSJEmaT6M9J/AFVXUnQPtzxbZ9FeC2nuNmtm2rtNfnbJckSZIkPQsLysIww83zq7m0D/8gyf5JpiWZNmvWrBErTpIkSZLGi9EOgXe3Qzxpf97Tts8EVu05bjJwR9s+eZj2YVXVsVU1paqmTJo0aUQLlyRJkqTxYLRD4FnAvu31fYEze9qnJlksyRo0C8Bc1g4ZfSjJlu2qoPv0nCNJkiRJmk8L9+uBk5wEbAuskGQm8DHgCODUJO8AbgX2BKiqa5KcCswAngQOqKrZ7UO9l2al0cWBc9qLJEmSJOlZ6FsIrKq9nuGuVz3D8YcDhw/TPg3YYARLkyRJkqTOWlAWhpEkSZIkjQJDoCRJkiR1iCFQkiRJkjrEEChJkiRJHWIIlCRJkqQOMQRKkiRJUocYAiVJkiSpQwyBkiRJktQhhkBJkiRJ6hBDoCRJkiR1iCFQkiRJkjrEEChJkiRJHWIIlCRJkqQOMQRKkiRJUocYAiVJkiSpQwyBkiRJktQhhkBJkiRJ6hBDoCRJkiR1iCFQkiRJkjrEEChJkiRJHWIIlCRJkqQOMQRKkiRJUocYAiVJkiSpQwyBkiRJktQhhkBJkiRJ6hBDoCRJkiR1iCFQkiRJkjrEEChJkiRJHWIIlCRJkqQOMQRKkiRJUocYAiVJkiSpQwyBkiRJktQhCw+6AEmSpEG49bANB13CuLLaR68adAmS5pE9gZIkSZLUIQMJgUluSXJVkiuTTGvblktyXpLr25/L9hz/4SQ3JLkuyQ6DqFmSJEmSxoNB9gS+sqo2qaop7e1DgAuqam3ggvY2SdYDpgLrAzsCxySZMIiCJUmSJGmsW5CGg+4KnNBePwHYraf95Kp6rKpuBm4Athj98iRJkiRp7BtUCCzgx0mmJ9m/bXtBVd0J0P5csW1fBbit59yZbZskSZIkaT4NanXQl1fVHUlWBM5L8tu5HJth2mrYA5tAuT/Aaqut9tyrlCRJkqRxZiA9gVV1R/vzHuAMmuGddydZCaD9eU97+Exg1Z7TJwN3PMPjHltVU6pqyqRJk/pVviRJkiSNWaMeApM8L8mSQ9eB1wBXA2cB+7aH7Quc2V4/C5iaZLEkawBrA5eNbtWSJEmSND4MYjjoC4Azkgw9/3eq6twklwOnJnkHcCuwJ0BVXZPkVGAG8CRwQFXNHkDdkiRJkjTmjXoIrKqbgI2Hab8PeNUznHM4cHifS5MkSZKkcW9B2iJCkiRJktRnhkBJkiRJ6hBDoCRJkiR1iCFQkiRJkjrEEChJkiRJHWIIlCRJkqQOMQRKkiRJUocYAiVJkiSpQwyBkiRJktQhhkBJkiRJ6hBDoCRJkiR1iCFQkiRJkjrEEChJkiRJHWIIlCRJkqQOMQRKkiRJUocYAiVJkiSpQwyBkiRJktQhhkBJkiRJ6hBDoCRJkiR1iCFQkiRJkjrEEChJkiRJHWIIlCRJkqQOMQRKkiRJUocYAiVJkiSpQwyBkiRJktQhhkBJkiRJ6hBDoCRJkiR1iCFQkiRJkjrEEChJkiRJHWIIlCRJkqQOMQRKkiRJUocYAiVJkiSpQwyBkiRJktQhhkBJkiRJ6pCFB13AvEqyI/AfwATgP6vqiAGXJEnSqNrs4BMHXcK4csaSg65AkgZjTPQEJpkAHA28FlgP2CvJeoOtSpIkSZLGnrHSE7gFcENV3QSQ5GRgV2DGQKuSJEnSmGFv+sia/rl9Bl2CnqWxEgJXAW7ruT0T+NsB1SJJkiR13q2HbTjoEsaV1T561ag9V6pq1J7s2UqyJ7BDVb2zvf1WYIuqOmiO4/YH9m9vrgNcN6qFan6sANw76CKkMc7XkfTc+BqSnhtfQwu+v6mqSXM2jpWewJnAqj23JwN3zHlQVR0LHDtaRenZSzKtqqYMug5pLPN1JD03voak58bX0Ng1JhaGAS4H1k6yRpJFganAWQOuSZIkSZLGnDHRE1hVTyY5EPgRzRYR36iqawZcliRJkiSNOWMiBAJU1dnA2YOuQyPGYbvSc+frSHpufA1Jz42voTFqTCwMI0mSJEkaGWNlTqAkSZIkaQQYAjUQSTLoGiRJkqQuMgRqUP5ivxJJkiSNf0mWSPK37fVNkrjr/CgzBGpUpbEicGGSqYOuR9LIG+rpT7JWkqWTPH/QNUmjIYmfq6R5swRwUJJTgaOAJwZcT+f4j5VGVTXuAf4VODjJHoOuSdLISZKqqiSvAS6ieXP/WJLVBluZ1H9V9RRAkt2T7JVko0HXJC1o2veJe2lW/d8a+F1V/ba9b8JAi+sQQ6BGTZJtk3ym7QH8DXAI8NEkbxhwaZJGSBsAtwBeAewJfBl4BPiIQVDjVe889yR7AUcCGwDnJdlmYIVJC5ieLwp3BP4BOABYK8nHAKpqdpKlBlpkRxgCNSqS7AB8CXgSeAPwDmA68P+ATxgEpbEvyYQkiwGnALtU1SVVdRnw38BdwCeT/M0ga5T6odr9ttq/70eAV1fVocC/AGcZBKVGGwA3A94K/HNVnUETBLdP8qEk6wJHJFl6oIV2gCFQfdcOhzkHeF/7pvgF4JXAi6rqTJqhof/afnsqaYzp6QWpqnoMeDmwTJIj2sYrge8DtwFLDqRIqQ965wAm+Qea97rDgb2SLF5V36L5gHthkq0HVKa0wEjyPGAfYBvgGoCquoqmc+D1wKnA2VX1wMCK7Ag3i1ffJVkSOB54tKr2bttOA46vqh+0t/cE/hF4LfBw+YcpjQk9Q3u2AV4H3Ar8EHgQmAacVFUfaY9dsqoeGly1Un8keS3wauBrwE7AZOBK4NSqerydBvGrqrpucFVKgzH0PtFze03g88B9wHur6vG2fTHghVX1v4OptFsMgeqbJC+sqrva64sB3wAWBW4B1gHeVFWP9hz//Kp6eBC1Snr2kryS5vX9eWDjtvk7wNXA9cBXq+qQAZUn9VWS9Wj+1k+qqr3b+UxvAdYCZgAnDn3IlbpmjsXCtgYWA44BlqPpEVwU+CdfI6PP4aDqi3ZM9x1JvpjkXe0Qsf2B+4GDgD2q6tEkE4fOMQBKY0OSVZK8qKfppcBhVXUUzfDuC4A9q2oWsBFw3gDKlPpijkVg3glsCewM7J5kz6p6EPgmcDuwJjBx2AeSOqANgC8HvgL8iubLkX+i2S/6WOD5wFG9ryuNDkOg+uUR4BKaxSD2THICzfjvT9J8A3RikkV6ewIljRl7Aku0PfzQLPj09iTLVNXdwE+BlyRZu6puraoLfIPXeNGzCMybgBcBP62qs4HdgeOSTK2qP9G81322DYVS5/T8u/9K4ISqOqOq3kjz2fAdVXUt8GngSKcBjT5DoPqiqm4DLqPpIdgJOBd4N3AicBywBvDFgRUo6Vmrqi8Bs4CTk2xAM/Tz58CH2o3hl6AZ8vNUzzm+wWtcaFfBDfAxmmGfMwGq6kc0QfA7Sd5YVX+qqj8MsFRpIIbCX8+/+9cBayZZo20/AnhhkhdX1W+r6uoBldpphkCNuJ5vfj4EFLACcCfNsLDrgY8CN9LsHyZpjBh6bff0+M2k2e/zhcAPaIb1XAh8G/h8Vd04qFqlkdS7Cigwsf1wuxFwD83CZwBU1QXAdjRzBKVOaoeAvizJ25K8DLiJZrGw7ZJsmmQdYFngsYEW2nEuDKO+aD8sLkqzD+CLaHoED6mq/06yNnCv35BKY0fP5P7X0/R2HFxV9yX5Ak0I/LeqmpFkVeDJqrpzzhXhpLFmmFUN30EztO0O4EzgFzRTH66vqrcOpkppwZLkFTSjvs4CXkMz8msisAqwBbAIzRDQ0wdWpAyB6q/2256fAV+uqk8Ouh5Jz16S7WjezN9RVdN62g8F/g74QFVdM6j6pJGWZPmquq+9vhdwKPA+YFuahS0uAE4HbgbOrap3D6hUaYHQfu77OM02YD9KshXwNuDCqjo5yQrA4lV1m18UDpbDQdVX7Z5IHwImJFli0PVIek5eCXwXuDnJ25OclOTTVXU4zfC3xeZ+ujR2tHv/nZ5k2SQTgNWAf6+q/6HZDuV/gJ2q6imaES+fGVy10uC1o8BeCawL7JRkYlVdAvw3cHCSZavq3nbdCOeKD5ghUKPhEmCzQRchaf70zAFcp/0QfBGwFfBjYCWaXpDlk6xQVf9SVVcMrFhpBLUB8P/RDHP+Q1XNBm4F3pnkb6rqAeD7wN8keUlVza6qmwZZszQIPe8TKwGLVNVXgSNopgS9uT3sFuChgRSoZ7TwoAvQ+FdVv03y5qr646BrkTRvkixUVU8l2Qn4Es0+aD8HrgUWqqqZSTYD3g8sA9w7oFKlEdXuc3sG8PaqOi/J6jSrgJ4ErAN8JMmXaVa5ngjcN6hapUFr54rvAnwBuDTJTVX10XYf6H2TvJmm0+lzrgWxYDEEalQYAKWxIcmSVfVQGwA3oxn29qaq+l37Te/jwINJ/g74BvBPVXXDIGuWRtjDNHv8vSzJTTQfbk+sqhuTnAq8ATgK+CNwQFXdM7hSpcHoWSxsCZrF/94F3AYcneSzVfXBJI8CrwauqKof9p43uMo1xIVhJEkAJHkezYpu76uqe5JsCrwRmAFMBvYGfgP8FzAbeLyqfjqoeqV+SbIazd6276PpwThsjvuXAp5oN4WXOqldLGx3mtEg/1pV/5tkFeA/gRur6sAk7wL+lma/6O8ZABcczgmUJAFQVY8A/wAsnWQqzQa/SwJvB/6XJgTOApasqvMNgBpv2rmvVNWtNL2BxwBrJFl5jvsfNACqi4b2zEzyUuATwAPAi4HXJFmpqm4H9gfWbzeH/zbNVio/MwAuWOwJlCT9H+1egEcD+1fVue0Kb48mWY/mDf39VfWTwVYpjYy2x/vlVXVUe3tCuxAMSf4GeCewJvChoVUNpa5JsuLQ0Ock69OsFH1IVZ2VZFeaUSM/Bc6uqjuSLFZVbga/ALMnUJI6rmd1t6WTPL+qvg8cAHwuyV5tANyOZg7gJwyAGi/anr0VgZ2TvBugqmb39Pj9L/B14C7g40PtUpe07xHfSvKNtul24H7ggwBVdSZNKHwt8Pokiw4FwKH3Fy147AmUJJFkd+BA4Hk0i71ckuR1wGHAZ2ne4NetqhlO7Nd4MLQCbnv9bcBbaTa4/lbb1tsjOBl4rKpmDapeaZCSLAP8EJheVe9LsiRwIs3rYmp7zK7ALVX168FVqnllCJSkjupZ3W0icCpN4NsU+BDwrqq6MMluwKeBbVwFUeNRkvfR7H+5FLA4zeIVR7f3PR0Epa5KsnBVPZlkaZp9Yi+rqoPa218DlqiqXQZbpeaXIVCSOizJq2gm9W9cVe9p2/ajGeZzULtP2ooGQI0XSZYHHq6qx5KsCZwG/B3N5tabAQcBp1XViQMsUxqooTl9PV8WTmiHSg8FwV+2PYLLAN8EDquqXw20aM0X5wRKUsf0zAHciGYfwE2BjZMc0n7j+w3gi8B/th+YHQKncSHJi4DPAK9ue8AfB0Kz5/XvgWk0e519MMm+g6tUGpw22P0kycvaAJihubJV9QDwGmCzJMdW1f3AHgbAsccQKEkd076pv4Kmt+9DVbU/8ClgZeCf2iD4NZoVE+9z/p/Gi6q6CbgB2B74u3a1z4uBY5I8r6r+QLMv5inA/wyuUmlw2mD3XzSvi02fIQi+jiYIrueQ6bHJEChJHTDMCm0TaVZye3l7+3yaIT7r0K74Btw5OtVJ/dfzGriFpvf7c0leCXwZuAf4RZKP0wwHPdHtINRFPSvg/gB4EPhRki3nCIILt0Fxi6qaMbBi9Zw4J1CSOiTJ2jTzoe5MshnNfKhDquqUdnjca4Abq+qagRYq9UE7xPNdNFugfAD4E81CMD9OsjfNl+OXV9VvB1imNFBJXk0zbPpQYBdgV+ANVfXL3tWhXSl6bFt40AVIkvonycrAh9uV3LamWcnt5iT3AV8C9gS+0+7r9K0k3/dNXeNNzyqfm9As+vJrYJ8knwQ+2XYSnlpVTwywTGlBMQX4UVWdC5yb5Frgh0l2qapfDB3ke8XY5nBQSRrfHgc2SnIK8A5gL5rhbmcD/0YzDO5A4FNJVhpYldIIS7Je+yUIPXOWpgPrJlm9bf9/NNtCbEezOqikZjP4peHp/TS/DFxLs1jYkgOtTCPG4aCSNM4lWRH4As0y+C9ul/1ejmbu301VdazbQGg8af/m7wB+AVwN/DPNFyKr0wxx+zXNSqBLA28H/rmqZg6kWGmAeraA2JKmc+gh4H+Bc4GzgJOAlWi+QPx2VV02sGI1ogyBkjSOJXlxVf0uyQrAD2nm+/19e9+HgclVdYCbYmu8SfJF4C5gbWASTeg7EVgGeD3wt8CywLudA6suS7IzcDhN4HsVzdZBlwNHA08ALwUOrqqzB1akRpzDQSVpHEqyUJJFgG8m+XJV3UuzpPfySX6WZHdgB5pvejEAahy6EtiNZhGY99KEwSuA9YHfVdXrgZ0NgOqyJGvRjAp5HXAvsAJwCLBdVU2l6SnfyQA4/tgTKEnjSDt/46kkE6vq0SQvAE4GplXVwe3m7z+mmf+0b1Vd4QpvGq+SfAW4kGbu61eBE2i2R9kAeGe7L6DUWe282WWA5YCjaL442RX4R+BLVXWk7xHjkyFQksaBJMsCf2qD37o0w92+V1U3JZkEnAn8pqre086XWrGqrh5kzdJImmPp+qEvQ95I05OxHvD+qjoryfNoFjb84yDrlQahZw7gusDDwKNVdW+7fcqSVXVUkqnAlsBJVfXLgRasvnE4qCSNcUleAvwX8Oq26UXtZbcka1TVLGA/4F1JDgNmGQA1XiTZOskWvT0VVfVUe/UHwBLARVU1NPT5EQOguqoNgK8FTgXeBvwyyQuBp4D9kxwIHIYBcNwzBErSGNZ+m3sCcHpV/QCgnbtxKrAGsHs7BPRxmqB4nsN6NM68FDgzyUuh6elof06oqseAg4Elk7x4gDVKC4QkawIfA3YHbgIeoRlF8i3gc8DzaXrNDYDjnJvFS9LYtj/wnao6rv3w+0JgTZr90P5Es6z3STSBcP+q+pnzOzQeDA35bOcsrQ6cmGS/qrqs/RsfWuzoQeABmkUvpM6Z49/8h4FTgE2B9wNvqKoHkmxPM4Xgj8Oco3HIEChJY9siwNCH3U8B6wAbAgW8lqYXZFOaUUCX0V4ZQJ3SiBoa8pnkPcDzgDuBc5O8tqp+OfQhtqquT/I+h4Cqa5IsXVUPtENAh0Ldk8A7gRfQzA1/qt0j8CNt+43g+0QXuDCMJI1hSTYHvg/c3V6Or6rvJPkksAmwe1U9OcASpb5JsgHN0Ocdquq2JP8A/CtN78alQ72Fg61SGn1JFgNmAEdV1RfbtoWr6skkG9K8bxwH/J4m/H28qs4cWMEadfYEStIY1c55urydC7VyVU1r9wYEuIRmg2y/6dO4McwQtTtphj4/2X7APSbJJsBF7WIxvxlIodKAVdVjSd5CM1/2T1X11TYALlpVVyXZmmakyJ+AD1bVeQ4B7RZDoCSNUVU1u+3puAO4o217ou0d/Dfgo24Cr/Fiji0glqaZ2/QgzUIWbwX+vT30x8DywEODqFNaUFTVJUl2As5LQlV9lT9PH5gIXFpVJ/UcbwDsEEOgJI0Rw31L2zvUrR3+807gAOCQqvqB3+xqvOgJgAfQzHedAZwPvBv4HvCiJAsBGwF7VNXMQdUqLSjaESLb0wTBhdre8m2B04CpAy1OA+WcQEkaA3o2+N0OeCVwPfCrqrpqjuNWoZns/ysDoMabJPsDewPvAj5Ds+rtZ4AzaV4XawHnVtV1AytSWgAlmQKcDZwBbAN8pKpOH2xVGiR7AiVpDGgD4OuAT9IMe9sX2DjJB4eGfLbf8t4O3D50zsAKlkZYkiVp9jfeDXgLsDhwKM2eZ0tV1dcGV520YGt7BF8H/A+wX1Wd7heF3eZm8ZI0BrR7AG4F7ArMApYDvtDOC1wK/u/QUGmsG9r0fUhVPdTOaVqKZjjo1Kr6Ic3+f7smWW7OcyT9WVVdDqxUVd81AMqeQElaQPUMAV2kXfBlYeBEmr0B31BVtyfZEVg8yZmGQI0nPXMAD6QZ9rkscATNViiLAi9M8lqaFUI/VFW/H1St0hjyyKAL0ILBnkBJWkC1AXBz4J/aAHgSzYffM9s90bYGjgT+YADUeJTkvTTDP48GNgYOqqoHgMto5gIeAvxHVd07sCKlMWToyxV7AWVPoCQtoNoV3P4R2AVYEfgP4AvA+5K8HHgR8M9VddGASpT6bRLwJuDtwF3Av7RzXz+SZHFg0TYUSpLmg6uDStICqN0A/lvAG/nzMLhzgS8DAVYBHq+qm5zbofGkZxh0gK8DGwI3Avu0m10fBDwBfM2/e0l6duwJlKQF05LAjKr6LUCS/YCf0fSMfGioHRzWo7EvyauAF1fVV9oAuFBVPZXkM8AFwKltAHwb8F5gV//uJenZc06gJC0AhlnV8DZgdpKNkyxeVTcCXwS2o/kQLI0nDwJHtfsA0gbARarqepoVcfdJchzN/oB7tO2SpGfJ4aCSNGA9w992ADYAHgOOAT4AbEKzr9NDNHujnQL8Pc0H4T8NpmJp5CXZDDgf+HBVfTXJQsCEdmXcLYAbgNnOAZSk586eQEkasDYA7gZ8GrgeeDNwAvB54ExgXZqFMT5OszjGBMDVQDWuVNV0YHvg00n+oaqeagPggcBhzSEGQEkaCc4JlKQBSLI6zYIXfwCuAV5N08O3fnvIEsDpwJ5VdWqSicBrgMOBvavqsVEvWuqzqpqWZHvgvCR30/SKfwDYvar+MNjqJGn8cDioJI2yJOsA3wZuoenRuwf4FE3wOxV4Hc2XdL8Efgu8qu0t3Bm4paquHkTd0mhJMoVmL8BHgS2r6jcDLkmSxhV7AiVpFCVZEzgD+JeqOjvJljQ9HSsATwKXVNWd7UbwXwfO7tnc9weDqlsaTW2P4PrAU1V13aDrkaTxxjmBkjS6Vmsv9wNU1aU0X8hNBP4EvCTJl4HvAhdV1S+HWTlUGveq6loDoCT1h8NBJWmUJdkD+CywL7AycCDwxqq6px0qugLNKoiXDrBMSZI0ThkCJWmUDG0F0V5/E/A5/jzn6Q9JFq6qJwdapCRJGvccDipJo6Rd3CXt9VOB/YFFgXXaQ2YPqjZJktQdhkBJ6qOh0Nc7r68nCP4IOBj4fpKdy6EZkiRpFBgCJamP2t6/rYFvtMM9h4aDDgXB04ADgEcGWKYkSeoQ5wRKUh8l2RaYCuwD/ATYuapm94TA6jk29gZKkqR+sydQkvokycbAscDXgLWARYAze3oE/8/WDwZASZI0GgyBktQ/T9Bs/v6rqrqjql4NrAmcDlBVTyXx32FJkjSq/PAhSSNkmEVgHgImJ9m857AjgA2TfAOaIDi6VUqSpK4zBErSCGkXgdkZODHJR4Anga8CxyZ5e5J3AnsCbwMmJFl8cNVKkqSuMgRK0ghJ8mLgQ8A0mv3/jgcuBj5AMydwR+BQYCKwNjBhIIVKkqROW3jQBUjSWJVkBWDJqrq5HfL5eeD4qjouyTLAA8A3gX+uqkOTTABeCRwJ7FFVDw+qdkmS1F32BErSs9AGuvc0VxNgBs3qn7sBVNX9wDeAC4FjkixF0/P3CLBLVV01gLIlSZLcJ1CS5leS5YHFq2pmkpWBA2l69x4CzgOmV9VB7bFLA8tW1S2DqleSJKmXPYGSNB+STKQJfe9Psj7NXn+rA+8FFgdeA2yU5DiAqnrAAChJkhYkhkBJmg9V9ShwCs3Kn3sBjwL/AqwMvJ9m0ZedgQ3akChJkrRAMQRK0jzq2dh9ErAu8Gaa1T4XAj4GrECzOuhEYKuqumYQdUqSJM2NIVCS5lFVPZVkA+DrwIeBg2mGg74HeBw4HFieZg6gm8BLkqQFkltESNL8eQFwW1VdC1yb5C6arSGWBz4NvLeqHhtkgZIkSXNjT6AkzUW7/QNJFm2bfgk8lGRqklTVpcDPaIaALmoAlCRJCzp7AiVpLqqqkrwW2DHJ76vqE0nOBTYDXprkR8ArgH+sqhsGWqwkSdI8sCdQkuYiyRbAEcBlwB5JPgt8v70sDewHfLqqLh9clZIkSfPOzeIl6RkkeTFwCHBVVX0xyfOA/wauAg6pqseTLFFVf2yHhvoPqiRJWuDZEyhJz2wV4HnA1knWrapHgF2BLYBjAKrqj+1PA6AkSRoT7AmUpNZQb16SFwF30Wz7sBbwXuAO4Iyq+l2SJYANquqyAZYrSZL0rBgCJalHkp1o9vs7m2bz9w8CqwFvBx4ETqqq6wZXoSRJ0nPjcFBJavUsArMH8BjNqp8nArcD36IJhU8OrEBJkqQRYE+gpE7rXdAlydbA74GVgc/QrPz5YWAp4K3AY1X18KBqlSRJGgn2BErqpCRLw9P7AA79W3gJ8FvgtcChVfVr4EaaXsHVDYCSJGk8MARK6pwkiwFXJPkngKp6KslCVTUbCLAM8KokOwJ/RxMIpw+sYEmSpBHkcFBJnZRkK+BM4KNV9dW2beGqejLJisCRwGyaFUFPG2CpkiRJI2rhQRcgSYNQVZe0K4Gel4Q2CA59K/Z84Bzgu24EL0mSxhuHg0rqrKqaBmwPfDrJP1TV7CTbApcDM90IXpIkjUcOB5XUeUmm0OwLeAawDfCRqjp9sFVJkiT1hyFQkoAkmwP/A+xXVd9NErAXUJIkjT+GQElqJXl+VT3sHEBJkjSeOSdQkv7skUEXIEmS1G/2BEqSJElSh9gTKEmSJEkdYgiUJEmSpA4xBEqSJElShxgCJUmdkOThPjzmLUlWGKZ96SQnJrmxvZyYZOm5PM4v5uG5/jPJes+1ZkmSDIGSJI2844CbqmrNqloTuBn4zzkPSjIBoKpe9tcesKreWVUzRrxSSVLnGAIlSZ2VZM0k5yaZnuRnSdZt21+f5JdJfpXk/CQvaNuXT/Ljtv1rQIZ5zLWAzYBP9jQfBkxpn2/bJBcm+Q5wVXvOw+3PhZIck+SaJD9IcnaSPdr7LkoyZej4JIcn+XWSS4fqkyRpXhgCJUlddixwUFVtBvwLcEzbfjGwZVVtCpwMfLBt/xhwcdt+FrDaMI+5HnBlVc0eamivXwms3zZtARxaVXMO73wDsDqwIfBOYKtnqPt5wKVVtTHwU+Bd8/LLSpIEsPCgC5AkaRCSPB94GfDd5OkOvcXan5OBU5KsBCxKM5wT4BU0QY2q+mGSPwz30MBwm/D2tl9WVTcPc8zWwHer6ingriQXPkP5jwM/aK9PB7Z/huMkSfoL9gRKkrpqIeD+qtqk5/KS9r4vA0dV1YbAu4GJPecNF/B6XQNsmuTp99j2+sbAtW3TI89w7l8ML30GT1TVUB2z8UtdSdJ8MARKkjqpqh4Ebk6yJ0AaG7d3Lw3c3l7ft+e0nwJ7t8e/Flh2mMe9AfgV8K89zf8KXNHeNzcXA29s5wa+ANh2vn4pSZLmgSFQktQVSySZ2XP5Z5pA944kv6bpwdu1PfbjNMNEfwbc2/MYnwBekeQK4DXArc/wXO8AXpzkhiQ3Ai9u2/6a7wEzgauBrwG/BB6Yn19SkqS/Jn8eTSJJkgYtyfOr6uEkywOXAS+vqrsGXZckafxwDoEkSQuWHyRZhmZBmk8aACVJI82eQEmSJEnqEOcESpIkSVKHGAIlSZIkqUMMgZIkSZLUIYZASZIkSeoQQ6AkSZIkdYghUJIkSZI65P8D9h20EFn3hZ0AAAAASUVORK5CYII="/>
          <p:cNvSpPr>
            <a:spLocks noChangeAspect="1" noChangeArrowheads="1"/>
          </p:cNvSpPr>
          <p:nvPr/>
        </p:nvSpPr>
        <p:spPr bwMode="auto">
          <a:xfrm flipV="1">
            <a:off x="1206452" y="-330089"/>
            <a:ext cx="4634790" cy="152310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1446662" y="1119117"/>
            <a:ext cx="2797791"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Lead Origin Distribution</a:t>
            </a:r>
          </a:p>
        </p:txBody>
      </p:sp>
    </p:spTree>
    <p:extLst>
      <p:ext uri="{BB962C8B-B14F-4D97-AF65-F5344CB8AC3E}">
        <p14:creationId xmlns:p14="http://schemas.microsoft.com/office/powerpoint/2010/main" val="1846239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209" y="500418"/>
            <a:ext cx="8596668" cy="1320800"/>
          </a:xfrm>
        </p:spPr>
        <p:txBody>
          <a:bodyPr/>
          <a:lstStyle/>
          <a:p>
            <a:r>
              <a:rPr lang="en-US" dirty="0">
                <a:solidFill>
                  <a:srgbClr val="002060"/>
                </a:solidFill>
                <a:latin typeface="Arial" panose="020B0604020202020204" pitchFamily="34" charset="0"/>
                <a:cs typeface="Arial" panose="020B0604020202020204" pitchFamily="34" charset="0"/>
              </a:rPr>
              <a:t>Relationship between Lead Source and Conversion:-</a:t>
            </a:r>
            <a:endParaRPr lang="en-US" dirty="0"/>
          </a:p>
        </p:txBody>
      </p:sp>
      <p:sp>
        <p:nvSpPr>
          <p:cNvPr id="8" name="TextBox 7"/>
          <p:cNvSpPr txBox="1"/>
          <p:nvPr/>
        </p:nvSpPr>
        <p:spPr>
          <a:xfrm>
            <a:off x="996286" y="5418161"/>
            <a:ext cx="9812740" cy="584775"/>
          </a:xfrm>
          <a:prstGeom prst="rect">
            <a:avLst/>
          </a:prstGeom>
          <a:noFill/>
        </p:spPr>
        <p:txBody>
          <a:bodyPr wrap="square" rtlCol="0">
            <a:spAutoFit/>
          </a:bodyPr>
          <a:lstStyle/>
          <a:p>
            <a:r>
              <a:rPr lang="en-IN" sz="1600" dirty="0"/>
              <a:t> We see max number of leads are generated by </a:t>
            </a:r>
            <a:r>
              <a:rPr lang="en-IN" sz="1600" dirty="0" err="1"/>
              <a:t>google</a:t>
            </a:r>
            <a:r>
              <a:rPr lang="en-IN" sz="1600" dirty="0"/>
              <a:t> / direct traffic. Max conversion ratio is by reference and </a:t>
            </a:r>
            <a:r>
              <a:rPr lang="en-IN" sz="1600" dirty="0" err="1"/>
              <a:t>welingak</a:t>
            </a:r>
            <a:r>
              <a:rPr lang="en-IN" sz="1600" dirty="0"/>
              <a:t> website.</a:t>
            </a:r>
            <a:endParaRPr lang="en-US" sz="1600" dirty="0"/>
          </a:p>
        </p:txBody>
      </p:sp>
      <p:sp>
        <p:nvSpPr>
          <p:cNvPr id="9" name="TextBox 8"/>
          <p:cNvSpPr txBox="1"/>
          <p:nvPr/>
        </p:nvSpPr>
        <p:spPr>
          <a:xfrm>
            <a:off x="1446662" y="1119117"/>
            <a:ext cx="2797791"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Lead Source Distribution:-</a:t>
            </a:r>
          </a:p>
        </p:txBody>
      </p:sp>
      <p:pic>
        <p:nvPicPr>
          <p:cNvPr id="5" name="Picture 4"/>
          <p:cNvPicPr>
            <a:picLocks noChangeAspect="1"/>
          </p:cNvPicPr>
          <p:nvPr/>
        </p:nvPicPr>
        <p:blipFill>
          <a:blip r:embed="rId2"/>
          <a:stretch>
            <a:fillRect/>
          </a:stretch>
        </p:blipFill>
        <p:spPr>
          <a:xfrm>
            <a:off x="647374" y="2089337"/>
            <a:ext cx="9094171" cy="3060704"/>
          </a:xfrm>
          <a:prstGeom prst="rect">
            <a:avLst/>
          </a:prstGeom>
        </p:spPr>
      </p:pic>
    </p:spTree>
    <p:extLst>
      <p:ext uri="{BB962C8B-B14F-4D97-AF65-F5344CB8AC3E}">
        <p14:creationId xmlns:p14="http://schemas.microsoft.com/office/powerpoint/2010/main" val="3316940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title"/>
          </p:nvPr>
        </p:nvSpPr>
        <p:spPr>
          <a:xfrm>
            <a:off x="527209" y="500418"/>
            <a:ext cx="9381066" cy="1320800"/>
          </a:xfrm>
        </p:spPr>
        <p:txBody>
          <a:bodyPr/>
          <a:lstStyle/>
          <a:p>
            <a:r>
              <a:rPr lang="en-US" dirty="0">
                <a:solidFill>
                  <a:srgbClr val="002060"/>
                </a:solidFill>
                <a:latin typeface="Arial" panose="020B0604020202020204" pitchFamily="34" charset="0"/>
                <a:cs typeface="Arial" panose="020B0604020202020204" pitchFamily="34" charset="0"/>
              </a:rPr>
              <a:t>Do not Email/Call with conversion:</a:t>
            </a:r>
            <a:endParaRPr lang="en-US" dirty="0"/>
          </a:p>
        </p:txBody>
      </p:sp>
      <p:sp>
        <p:nvSpPr>
          <p:cNvPr id="27" name="TextBox 26"/>
          <p:cNvSpPr txBox="1"/>
          <p:nvPr/>
        </p:nvSpPr>
        <p:spPr>
          <a:xfrm>
            <a:off x="996286" y="5418161"/>
            <a:ext cx="9812740" cy="1077218"/>
          </a:xfrm>
          <a:prstGeom prst="rect">
            <a:avLst/>
          </a:prstGeom>
          <a:noFill/>
        </p:spPr>
        <p:txBody>
          <a:bodyPr wrap="square" rtlCol="0">
            <a:spAutoFit/>
          </a:bodyPr>
          <a:lstStyle/>
          <a:p>
            <a:r>
              <a:rPr lang="en-IN" sz="1600" dirty="0"/>
              <a:t>In case of Do not call and Do not email both the variables has a high inclination towards no and both of them has a poor lead conversion rate. </a:t>
            </a:r>
            <a:br>
              <a:rPr lang="en-IN" sz="1600" dirty="0"/>
            </a:br>
            <a:endParaRPr lang="en-IN" sz="1600" dirty="0"/>
          </a:p>
          <a:p>
            <a:endParaRPr lang="en-US" sz="1600" dirty="0"/>
          </a:p>
        </p:txBody>
      </p:sp>
      <p:sp>
        <p:nvSpPr>
          <p:cNvPr id="28" name="TextBox 27"/>
          <p:cNvSpPr txBox="1"/>
          <p:nvPr/>
        </p:nvSpPr>
        <p:spPr>
          <a:xfrm>
            <a:off x="1883390" y="1296538"/>
            <a:ext cx="2797791"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Do Not Email :-</a:t>
            </a:r>
          </a:p>
        </p:txBody>
      </p:sp>
      <p:pic>
        <p:nvPicPr>
          <p:cNvPr id="4" name="Picture 3"/>
          <p:cNvPicPr>
            <a:picLocks noChangeAspect="1"/>
          </p:cNvPicPr>
          <p:nvPr/>
        </p:nvPicPr>
        <p:blipFill>
          <a:blip r:embed="rId2"/>
          <a:stretch>
            <a:fillRect/>
          </a:stretch>
        </p:blipFill>
        <p:spPr>
          <a:xfrm>
            <a:off x="1714856" y="1667373"/>
            <a:ext cx="6697402" cy="3382300"/>
          </a:xfrm>
          <a:prstGeom prst="rect">
            <a:avLst/>
          </a:prstGeom>
        </p:spPr>
      </p:pic>
      <p:sp>
        <p:nvSpPr>
          <p:cNvPr id="30" name="TextBox 29"/>
          <p:cNvSpPr txBox="1"/>
          <p:nvPr/>
        </p:nvSpPr>
        <p:spPr>
          <a:xfrm>
            <a:off x="5475026" y="1285165"/>
            <a:ext cx="2797791"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Do Not Call :-</a:t>
            </a:r>
          </a:p>
        </p:txBody>
      </p:sp>
    </p:spTree>
    <p:extLst>
      <p:ext uri="{BB962C8B-B14F-4D97-AF65-F5344CB8AC3E}">
        <p14:creationId xmlns:p14="http://schemas.microsoft.com/office/powerpoint/2010/main" val="4507146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Retrospect</Template>
  <TotalTime>632</TotalTime>
  <Words>1037</Words>
  <Application>Microsoft Office PowerPoint</Application>
  <PresentationFormat>Widescreen</PresentationFormat>
  <Paragraphs>121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PRESENTATION ON LEAD SCORING CASE STUDY</vt:lpstr>
      <vt:lpstr>Problem Statement :-</vt:lpstr>
      <vt:lpstr>Problem solving Approach Overview:-  </vt:lpstr>
      <vt:lpstr>Checking the Data Distribution :- </vt:lpstr>
      <vt:lpstr>Outliers treatment :- </vt:lpstr>
      <vt:lpstr>Relationship between Conversion and Website stats</vt:lpstr>
      <vt:lpstr>Relationship between Lead Origin and Conversion:- </vt:lpstr>
      <vt:lpstr>Relationship between Lead Source and Conversion:-</vt:lpstr>
      <vt:lpstr>Do not Email/Call with conversion:</vt:lpstr>
      <vt:lpstr>Last activity vs Conversion</vt:lpstr>
      <vt:lpstr>Specialization Vs Conversion</vt:lpstr>
      <vt:lpstr>Occupation vs Conversion</vt:lpstr>
      <vt:lpstr>Data Preparation</vt:lpstr>
      <vt:lpstr>Making and Optimizing the model</vt:lpstr>
      <vt:lpstr>Evaluation Matrices</vt:lpstr>
      <vt:lpstr>Observations: </vt:lpstr>
      <vt:lpstr>Inferences: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EDA CREDIT STUDY ON BANK LOAN DEFAULTERS</dc:title>
  <dc:creator>Rohit</dc:creator>
  <cp:lastModifiedBy>Rohit</cp:lastModifiedBy>
  <cp:revision>58</cp:revision>
  <dcterms:created xsi:type="dcterms:W3CDTF">2021-12-01T10:33:54Z</dcterms:created>
  <dcterms:modified xsi:type="dcterms:W3CDTF">2022-02-09T17:56:24Z</dcterms:modified>
</cp:coreProperties>
</file>