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4" r:id="rId6"/>
    <p:sldId id="257" r:id="rId7"/>
    <p:sldId id="258" r:id="rId8"/>
    <p:sldId id="262" r:id="rId9"/>
    <p:sldId id="265" r:id="rId10"/>
    <p:sldId id="260" r:id="rId11"/>
    <p:sldId id="272" r:id="rId12"/>
    <p:sldId id="273" r:id="rId13"/>
    <p:sldId id="274" r:id="rId14"/>
    <p:sldId id="275"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26DB5-94FD-4E55-BAE0-C54636FEC5EE}" v="79" dt="2023-10-26T04:17:05.961"/>
    <p1510:client id="{68D77EA9-4B51-4220-97F5-3CFF6720BFB7}" v="723" dt="2023-10-25T17:21:06.372"/>
    <p1510:client id="{967364C5-693B-443E-96D3-342B100A4B79}" v="24" dt="2023-10-26T03:44:42.97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0655" autoAdjust="0"/>
  </p:normalViewPr>
  <p:slideViewPr>
    <p:cSldViewPr snapToGrid="0">
      <p:cViewPr>
        <p:scale>
          <a:sx n="100" d="100"/>
          <a:sy n="100" d="100"/>
        </p:scale>
        <p:origin x="-154" y="-61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mailto:Chedulurirohit@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Eye controlled mouse pointer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66570"/>
            <a:ext cx="4941770" cy="1087540"/>
          </a:xfrm>
        </p:spPr>
        <p:txBody>
          <a:bodyPr>
            <a:normAutofit fontScale="92500" lnSpcReduction="20000"/>
          </a:bodyPr>
          <a:lstStyle/>
          <a:p>
            <a:r>
              <a:rPr lang="en-US" sz="1400" dirty="0"/>
              <a:t>K. Jaya Vardhan</a:t>
            </a:r>
          </a:p>
          <a:p>
            <a:r>
              <a:rPr lang="en-US" sz="1400" dirty="0"/>
              <a:t>Ch. Rohit</a:t>
            </a:r>
          </a:p>
          <a:p>
            <a:r>
              <a:rPr lang="en-US" sz="1400" dirty="0"/>
              <a:t>Ch. Balaji</a:t>
            </a:r>
          </a:p>
          <a:p>
            <a:r>
              <a:rPr lang="en-US" sz="1400" dirty="0"/>
              <a:t>D. Girish</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433F-6F25-28C0-AC10-2394A89F6147}"/>
              </a:ext>
            </a:extLst>
          </p:cNvPr>
          <p:cNvSpPr>
            <a:spLocks noGrp="1"/>
          </p:cNvSpPr>
          <p:nvPr>
            <p:ph type="title"/>
          </p:nvPr>
        </p:nvSpPr>
        <p:spPr/>
        <p:txBody>
          <a:bodyPr/>
          <a:lstStyle/>
          <a:p>
            <a:pPr algn="l"/>
            <a:r>
              <a:rPr lang="en-US"/>
              <a:t>modules</a:t>
            </a:r>
          </a:p>
        </p:txBody>
      </p:sp>
      <p:sp>
        <p:nvSpPr>
          <p:cNvPr id="15" name="Footer Placeholder 14">
            <a:extLst>
              <a:ext uri="{FF2B5EF4-FFF2-40B4-BE49-F238E27FC236}">
                <a16:creationId xmlns:a16="http://schemas.microsoft.com/office/drawing/2014/main" id="{F2407A91-718C-BCE2-28C0-5486E6340B12}"/>
              </a:ext>
            </a:extLst>
          </p:cNvPr>
          <p:cNvSpPr>
            <a:spLocks noGrp="1"/>
          </p:cNvSpPr>
          <p:nvPr>
            <p:ph type="ftr" sz="quarter" idx="11"/>
          </p:nvPr>
        </p:nvSpPr>
        <p:spPr/>
        <p:txBody>
          <a:bodyPr/>
          <a:lstStyle/>
          <a:p>
            <a:r>
              <a:rPr lang="en-US" dirty="0"/>
              <a:t>Eye controlled mouse pointer</a:t>
            </a:r>
          </a:p>
        </p:txBody>
      </p:sp>
      <p:sp>
        <p:nvSpPr>
          <p:cNvPr id="16" name="Slide Number Placeholder 15">
            <a:extLst>
              <a:ext uri="{FF2B5EF4-FFF2-40B4-BE49-F238E27FC236}">
                <a16:creationId xmlns:a16="http://schemas.microsoft.com/office/drawing/2014/main" id="{545DC242-03E7-40DA-D9C9-25E29207BEE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 Placeholder 4">
            <a:extLst>
              <a:ext uri="{FF2B5EF4-FFF2-40B4-BE49-F238E27FC236}">
                <a16:creationId xmlns:a16="http://schemas.microsoft.com/office/drawing/2014/main" id="{8FF0A31A-78CA-34AA-3DA3-200AC03CEBA5}"/>
              </a:ext>
            </a:extLst>
          </p:cNvPr>
          <p:cNvSpPr>
            <a:spLocks noGrp="1"/>
          </p:cNvSpPr>
          <p:nvPr>
            <p:ph type="body" idx="4294967295"/>
          </p:nvPr>
        </p:nvSpPr>
        <p:spPr>
          <a:xfrm>
            <a:off x="0" y="2009775"/>
            <a:ext cx="9577388" cy="4227513"/>
          </a:xfrm>
        </p:spPr>
        <p:txBody>
          <a:bodyPr vert="horz" lIns="91440" tIns="45720" rIns="91440" bIns="45720" rtlCol="0" anchor="t">
            <a:normAutofit/>
          </a:bodyPr>
          <a:lstStyle/>
          <a:p>
            <a:pPr algn="l"/>
            <a:r>
              <a:rPr lang="en-US" sz="1600" b="1" dirty="0"/>
              <a:t>Opencv:</a:t>
            </a:r>
            <a:r>
              <a:rPr lang="en-US" sz="1600" dirty="0"/>
              <a:t>OpenCV is a Python library that allows you to perform image processing and computer vision tasks. It provides a wide range of features, including object detection, face recognition, and tracking. In this OpenCV Tutorial in Python, we'll be learning more about the library.</a:t>
            </a:r>
            <a:endParaRPr lang="en-US" sz="2400" b="1" dirty="0"/>
          </a:p>
          <a:p>
            <a:pPr algn="l"/>
            <a:r>
              <a:rPr lang="en-US" sz="1400" b="1" dirty="0" err="1"/>
              <a:t>Mediapipe</a:t>
            </a:r>
            <a:r>
              <a:rPr lang="en-US" sz="1400" b="1" dirty="0"/>
              <a:t>:</a:t>
            </a:r>
            <a:endParaRPr lang="en-US" dirty="0"/>
          </a:p>
          <a:p>
            <a:pPr marL="171450" indent="-171450" algn="l">
              <a:buChar char="•"/>
            </a:pPr>
            <a:r>
              <a:rPr lang="en-US" sz="1400" dirty="0"/>
              <a:t> </a:t>
            </a:r>
            <a:r>
              <a:rPr lang="en-US" sz="1400" dirty="0" err="1"/>
              <a:t>MediaPipe</a:t>
            </a:r>
            <a:r>
              <a:rPr lang="en-US" sz="1400" dirty="0"/>
              <a:t> is an open-source framework for building pipelines to perform computer vision inference over arbitrary sensory data such as video or audio.</a:t>
            </a:r>
            <a:r>
              <a:rPr lang="en-US" sz="1400" dirty="0">
                <a:solidFill>
                  <a:srgbClr val="000000"/>
                </a:solidFill>
                <a:ea typeface="+mn-lt"/>
                <a:cs typeface="+mn-lt"/>
              </a:rPr>
              <a:t> Using </a:t>
            </a:r>
            <a:r>
              <a:rPr lang="en-US" sz="1400" dirty="0" err="1">
                <a:solidFill>
                  <a:srgbClr val="000000"/>
                </a:solidFill>
                <a:ea typeface="+mn-lt"/>
                <a:cs typeface="+mn-lt"/>
              </a:rPr>
              <a:t>MediaPipe</a:t>
            </a:r>
            <a:r>
              <a:rPr lang="en-US" sz="1400" dirty="0">
                <a:solidFill>
                  <a:srgbClr val="000000"/>
                </a:solidFill>
                <a:ea typeface="+mn-lt"/>
                <a:cs typeface="+mn-lt"/>
              </a:rPr>
              <a:t>, such a perception pipeline can be built as a graph of modular components. </a:t>
            </a:r>
            <a:r>
              <a:rPr lang="en-US" sz="1400" dirty="0" err="1">
                <a:solidFill>
                  <a:srgbClr val="000000"/>
                </a:solidFill>
                <a:ea typeface="+mn-lt"/>
                <a:cs typeface="+mn-lt"/>
              </a:rPr>
              <a:t>MediaPipe</a:t>
            </a:r>
            <a:r>
              <a:rPr lang="en-US" sz="1400" dirty="0">
                <a:solidFill>
                  <a:srgbClr val="000000"/>
                </a:solidFill>
                <a:ea typeface="+mn-lt"/>
                <a:cs typeface="+mn-lt"/>
              </a:rPr>
              <a:t> is currently in alpha at v0.</a:t>
            </a:r>
            <a:br>
              <a:rPr lang="en-US" dirty="0"/>
            </a:br>
            <a:endParaRPr lang="en-US"/>
          </a:p>
          <a:p>
            <a:pPr algn="l"/>
            <a:r>
              <a:rPr lang="en-US" sz="1600" b="1" dirty="0" err="1"/>
              <a:t>Pyautogui</a:t>
            </a:r>
            <a:r>
              <a:rPr lang="en-US" sz="1600" b="1" dirty="0"/>
              <a:t>:</a:t>
            </a:r>
          </a:p>
          <a:p>
            <a:pPr marL="285750" indent="-285750" algn="l">
              <a:buChar char="•"/>
            </a:pPr>
            <a:r>
              <a:rPr lang="en-US" sz="1600" dirty="0">
                <a:solidFill>
                  <a:srgbClr val="000000"/>
                </a:solidFill>
                <a:ea typeface="+mn-lt"/>
                <a:cs typeface="+mn-lt"/>
              </a:rPr>
              <a:t>Python's </a:t>
            </a:r>
            <a:r>
              <a:rPr lang="en-US" sz="1600" dirty="0" err="1">
                <a:solidFill>
                  <a:srgbClr val="000000"/>
                </a:solidFill>
                <a:ea typeface="+mn-lt"/>
                <a:cs typeface="+mn-lt"/>
              </a:rPr>
              <a:t>pyautogui</a:t>
            </a:r>
            <a:r>
              <a:rPr lang="en-US" sz="1600" dirty="0">
                <a:solidFill>
                  <a:srgbClr val="000000"/>
                </a:solidFill>
                <a:ea typeface="+mn-lt"/>
                <a:cs typeface="+mn-lt"/>
              </a:rPr>
              <a:t> is a package that allows users to create scripts that can simulate mouse movements, click on objects, send text, and even use hotkeys. While not as elegant a solution as Selenium, </a:t>
            </a:r>
            <a:r>
              <a:rPr lang="en-US" sz="1600" dirty="0" err="1">
                <a:solidFill>
                  <a:srgbClr val="000000"/>
                </a:solidFill>
                <a:ea typeface="+mn-lt"/>
                <a:cs typeface="+mn-lt"/>
              </a:rPr>
              <a:t>pyautogui</a:t>
            </a:r>
            <a:r>
              <a:rPr lang="en-US" sz="1600" dirty="0">
                <a:solidFill>
                  <a:srgbClr val="000000"/>
                </a:solidFill>
                <a:ea typeface="+mn-lt"/>
                <a:cs typeface="+mn-lt"/>
              </a:rPr>
              <a:t> can be used to bypass systems that put up blocks against automated browser use.</a:t>
            </a:r>
            <a:endParaRPr lang="en-US" sz="1600" dirty="0">
              <a:solidFill>
                <a:srgbClr val="000000"/>
              </a:solidFill>
            </a:endParaRPr>
          </a:p>
        </p:txBody>
      </p:sp>
    </p:spTree>
    <p:extLst>
      <p:ext uri="{BB962C8B-B14F-4D97-AF65-F5344CB8AC3E}">
        <p14:creationId xmlns:p14="http://schemas.microsoft.com/office/powerpoint/2010/main" val="126318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0EFF-F25E-C868-38AC-7DB7A56E9D7F}"/>
              </a:ext>
            </a:extLst>
          </p:cNvPr>
          <p:cNvSpPr>
            <a:spLocks noGrp="1"/>
          </p:cNvSpPr>
          <p:nvPr>
            <p:ph type="title"/>
          </p:nvPr>
        </p:nvSpPr>
        <p:spPr>
          <a:xfrm>
            <a:off x="4474844" y="879475"/>
            <a:ext cx="6696075" cy="507683"/>
          </a:xfrm>
        </p:spPr>
        <p:txBody>
          <a:bodyPr/>
          <a:lstStyle/>
          <a:p>
            <a:r>
              <a:rPr lang="en-US"/>
              <a:t>Output of project </a:t>
            </a:r>
          </a:p>
        </p:txBody>
      </p:sp>
      <p:sp>
        <p:nvSpPr>
          <p:cNvPr id="4" name="Footer Placeholder 3">
            <a:extLst>
              <a:ext uri="{FF2B5EF4-FFF2-40B4-BE49-F238E27FC236}">
                <a16:creationId xmlns:a16="http://schemas.microsoft.com/office/drawing/2014/main" id="{67C2A63C-9FC9-6794-4466-5B61714F66B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C5AFBDD-AEB7-A536-AE14-565F472464C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2" name="Picture 11" descr="A person in a striped shirt&#10;&#10;Description automatically generated">
            <a:extLst>
              <a:ext uri="{FF2B5EF4-FFF2-40B4-BE49-F238E27FC236}">
                <a16:creationId xmlns:a16="http://schemas.microsoft.com/office/drawing/2014/main" id="{F1BACFFA-A12C-E4D0-10EE-A13FAD6B4B73}"/>
              </a:ext>
            </a:extLst>
          </p:cNvPr>
          <p:cNvPicPr>
            <a:picLocks noChangeAspect="1"/>
          </p:cNvPicPr>
          <p:nvPr/>
        </p:nvPicPr>
        <p:blipFill>
          <a:blip r:embed="rId2"/>
          <a:stretch>
            <a:fillRect/>
          </a:stretch>
        </p:blipFill>
        <p:spPr>
          <a:xfrm>
            <a:off x="4808117" y="1767840"/>
            <a:ext cx="6020006" cy="4511040"/>
          </a:xfrm>
          <a:prstGeom prst="rect">
            <a:avLst/>
          </a:prstGeom>
        </p:spPr>
      </p:pic>
    </p:spTree>
    <p:extLst>
      <p:ext uri="{BB962C8B-B14F-4D97-AF65-F5344CB8AC3E}">
        <p14:creationId xmlns:p14="http://schemas.microsoft.com/office/powerpoint/2010/main" val="12171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vert="horz" lIns="91440" tIns="45720" rIns="91440" bIns="45720" rtlCol="0" anchor="t">
            <a:normAutofit/>
          </a:bodyPr>
          <a:lstStyle/>
          <a:p>
            <a:r>
              <a:rPr lang="en-US" sz="1600" dirty="0">
                <a:solidFill>
                  <a:srgbClr val="000000"/>
                </a:solidFill>
                <a:ea typeface="+mn-lt"/>
                <a:cs typeface="+mn-lt"/>
              </a:rPr>
              <a:t>The eye-controlled mouse pointer is a computer interface that allows users to control the cursor on a screen using their eye movements. The system uses a camera to track the user's eye movements and then translates them into cursor movements</a:t>
            </a:r>
            <a:r>
              <a:rPr lang="en-US" dirty="0">
                <a:solidFill>
                  <a:srgbClr val="000000"/>
                </a:solidFill>
                <a:ea typeface="+mn-lt"/>
                <a:cs typeface="+mn-lt"/>
              </a:rPr>
              <a:t>.</a:t>
            </a:r>
            <a:endParaRPr lang="en-US"/>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Eye controlled mouse pointer</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a:bodyPr>
          <a:lstStyle/>
          <a:p>
            <a:r>
              <a:rPr lang="en-US" dirty="0"/>
              <a:t>Cheduluri Rohit</a:t>
            </a:r>
          </a:p>
          <a:p>
            <a:r>
              <a:rPr lang="en-US" dirty="0">
                <a:hlinkClick r:id="rId2"/>
              </a:rPr>
              <a:t>Chedulurirohit@gmail.com</a:t>
            </a:r>
            <a:endParaRPr lang="en-US" dirty="0"/>
          </a:p>
          <a:p>
            <a:endParaRPr lang="en-US" dirty="0"/>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Eye controlled mouse pointer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309848" y="2453084"/>
            <a:ext cx="2317707" cy="343061"/>
          </a:xfrm>
        </p:spPr>
        <p:txBody>
          <a:bodyPr/>
          <a:lstStyle/>
          <a:p>
            <a:r>
              <a:rPr lang="en-US"/>
              <a:t>K. Jaya Vardhan</a:t>
            </a:r>
            <a:endParaRPr lang="en-US" dirty="0"/>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548141" y="3096834"/>
            <a:ext cx="1845511" cy="660747"/>
          </a:xfrm>
        </p:spPr>
        <p:txBody>
          <a:bodyPr>
            <a:normAutofit/>
          </a:bodyPr>
          <a:lstStyle/>
          <a:p>
            <a:r>
              <a:rPr lang="en-US" sz="1400"/>
              <a:t>Team Leader</a:t>
            </a:r>
            <a:endParaRPr lang="en-US" sz="1400" dirty="0"/>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832300" y="2453084"/>
            <a:ext cx="2330816" cy="343061"/>
          </a:xfrm>
        </p:spPr>
        <p:txBody>
          <a:bodyPr/>
          <a:lstStyle/>
          <a:p>
            <a:r>
              <a:rPr lang="en-US"/>
              <a:t>Ch. Rohit</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4080753" y="3101356"/>
            <a:ext cx="1855949" cy="660747"/>
          </a:xfrm>
        </p:spPr>
        <p:txBody>
          <a:bodyPr>
            <a:normAutofit/>
          </a:bodyPr>
          <a:lstStyle/>
          <a:p>
            <a:r>
              <a:rPr lang="en-US" sz="1400"/>
              <a:t>Team member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322964" y="2453084"/>
            <a:ext cx="2317707" cy="343061"/>
          </a:xfrm>
        </p:spPr>
        <p:txBody>
          <a:bodyPr/>
          <a:lstStyle/>
          <a:p>
            <a:r>
              <a:rPr lang="en-US"/>
              <a:t>Ch. Balaji</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561257" y="3101356"/>
            <a:ext cx="1845511" cy="660747"/>
          </a:xfrm>
        </p:spPr>
        <p:txBody>
          <a:bodyPr>
            <a:normAutofit/>
          </a:bodyPr>
          <a:lstStyle/>
          <a:p>
            <a:r>
              <a:rPr lang="en-US" sz="1400"/>
              <a:t>Team member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824125" y="2453084"/>
            <a:ext cx="2317706" cy="343061"/>
          </a:xfrm>
        </p:spPr>
        <p:txBody>
          <a:bodyPr/>
          <a:lstStyle/>
          <a:p>
            <a:r>
              <a:rPr lang="en-US"/>
              <a:t>D</a:t>
            </a:r>
            <a:r>
              <a:rPr lang="en-US" dirty="0"/>
              <a:t>. Girish</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9062418" y="3096834"/>
            <a:ext cx="1845510" cy="660747"/>
          </a:xfrm>
        </p:spPr>
        <p:txBody>
          <a:bodyPr>
            <a:normAutofit/>
          </a:bodyPr>
          <a:lstStyle/>
          <a:p>
            <a:r>
              <a:rPr lang="en-US" sz="1400"/>
              <a:t>Team member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Eye controlled mouse pointer</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Eye controlled mouse pointer</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lnSpcReduction="10000"/>
          </a:bodyPr>
          <a:lstStyle/>
          <a:p>
            <a:pPr marL="285750" indent="-285750">
              <a:buChar char="•"/>
            </a:pPr>
            <a:r>
              <a:rPr lang="en-US" dirty="0"/>
              <a:t>Introduction</a:t>
            </a:r>
            <a:endParaRPr lang="en-US"/>
          </a:p>
          <a:p>
            <a:pPr marL="285750" indent="-285750">
              <a:buChar char="•"/>
            </a:pPr>
            <a:r>
              <a:rPr lang="en-US" dirty="0"/>
              <a:t>Primary goals</a:t>
            </a:r>
          </a:p>
          <a:p>
            <a:pPr marL="285750" indent="-285750">
              <a:lnSpc>
                <a:spcPct val="110000"/>
              </a:lnSpc>
              <a:buChar char="•"/>
            </a:pPr>
            <a:r>
              <a:rPr lang="en-US" dirty="0"/>
              <a:t>Areas of growth</a:t>
            </a:r>
          </a:p>
          <a:p>
            <a:pPr marL="285750" indent="-285750">
              <a:buChar char="•"/>
            </a:pPr>
            <a:r>
              <a:rPr lang="en-US" dirty="0"/>
              <a:t>Timeline</a:t>
            </a:r>
          </a:p>
          <a:p>
            <a:pPr marL="285750" indent="-285750">
              <a:buChar char="•"/>
            </a:pPr>
            <a:r>
              <a:rPr lang="en-US" dirty="0"/>
              <a:t>Modules</a:t>
            </a:r>
          </a:p>
          <a:p>
            <a:pPr marL="285750" indent="-285750">
              <a:buChar char="•"/>
            </a:pPr>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Eye controlled mouse pointer</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vert="horz" lIns="91440" tIns="45720" rIns="91440" bIns="45720" rtlCol="0" anchor="t">
            <a:normAutofit/>
          </a:bodyPr>
          <a:lstStyle/>
          <a:p>
            <a:r>
              <a:rPr lang="en-US" dirty="0">
                <a:solidFill>
                  <a:srgbClr val="000000"/>
                </a:solidFill>
                <a:ea typeface="+mn-lt"/>
                <a:cs typeface="+mn-lt"/>
              </a:rPr>
              <a:t>To control the mouse with precision, dwell on the Precise mouse button on the launchpad. Then position your eyes on the screen where you want the cursor to be placed. The eye control mouse lets you fine-tune the position of the mouse cursor and then right-click.</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Eye controlled mouse pointer</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1574165"/>
          </a:xfrm>
        </p:spPr>
        <p:txBody>
          <a:bodyPr/>
          <a:lstStyle/>
          <a:p>
            <a:r>
              <a:rPr lang="en-US" sz="1400" dirty="0">
                <a:solidFill>
                  <a:srgbClr val="FFEED9"/>
                </a:solidFill>
                <a:ea typeface="+mn-lt"/>
                <a:cs typeface="+mn-lt"/>
              </a:rPr>
              <a:t>The primary goal of an eye-controlled mouse pointer is </a:t>
            </a:r>
            <a:r>
              <a:rPr lang="en-US" sz="1400" b="1" dirty="0">
                <a:solidFill>
                  <a:srgbClr val="FFEED9"/>
                </a:solidFill>
                <a:ea typeface="+mn-lt"/>
                <a:cs typeface="+mn-lt"/>
              </a:rPr>
              <a:t>to provide a hands-free way to control a computer for people with physical disabilities</a:t>
            </a:r>
            <a:r>
              <a:rPr lang="en-US" sz="1400" dirty="0">
                <a:solidFill>
                  <a:srgbClr val="FFEED9"/>
                </a:solidFill>
                <a:ea typeface="+mn-lt"/>
                <a:cs typeface="+mn-lt"/>
              </a:rPr>
              <a:t>. This can be useful for individuals who are unable to use a traditional mouse due to paralysis, tremors, or other conditions.</a:t>
            </a:r>
            <a:endParaRPr lang="en-US" dirty="0"/>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solidFill>
                  <a:srgbClr val="000000"/>
                </a:solidFill>
              </a:rPr>
              <a:t>“I choose a lazy person to do a hard job. Because a lazy person will find an easy way to do it.”</a:t>
            </a:r>
            <a:endParaRPr lang="en-US"/>
          </a:p>
          <a:p>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Bill Gates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Eye controlled mouse pointer</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a:t>Accuracy</a:t>
            </a:r>
            <a:endParaRPr lang="en-US" dirty="0"/>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dirty="0">
                <a:ea typeface="+mn-lt"/>
                <a:cs typeface="+mn-lt"/>
              </a:rPr>
              <a:t>The application must be able to accurately track the user's eye movements so that the mouse pointer moves to the correct location.</a:t>
            </a:r>
            <a:endParaRPr lang="en-US"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a:t>Ease of Use</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vert="horz" lIns="91440" tIns="45720" rIns="91440" bIns="45720" rtlCol="0" anchor="t">
            <a:normAutofit/>
          </a:bodyPr>
          <a:lstStyle/>
          <a:p>
            <a:r>
              <a:rPr lang="en-US" dirty="0">
                <a:solidFill>
                  <a:srgbClr val="000000"/>
                </a:solidFill>
                <a:ea typeface="+mn-lt"/>
                <a:cs typeface="+mn-lt"/>
              </a:rPr>
              <a:t>The application must be easy to use so that people with disabilities can easily control the mouse pointer.</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Eye controlled mouse pointer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66378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4182-43CC-4015-E3D6-01DBA581F859}"/>
              </a:ext>
            </a:extLst>
          </p:cNvPr>
          <p:cNvSpPr>
            <a:spLocks noGrp="1"/>
          </p:cNvSpPr>
          <p:nvPr>
            <p:ph type="title"/>
          </p:nvPr>
        </p:nvSpPr>
        <p:spPr>
          <a:xfrm>
            <a:off x="2933700" y="572757"/>
            <a:ext cx="8421688" cy="628984"/>
          </a:xfrm>
        </p:spPr>
        <p:txBody>
          <a:bodyPr/>
          <a:lstStyle/>
          <a:p>
            <a:r>
              <a:rPr lang="en-US"/>
              <a:t>Time line</a:t>
            </a:r>
          </a:p>
        </p:txBody>
      </p:sp>
      <p:sp>
        <p:nvSpPr>
          <p:cNvPr id="3" name="Text Placeholder 2">
            <a:extLst>
              <a:ext uri="{FF2B5EF4-FFF2-40B4-BE49-F238E27FC236}">
                <a16:creationId xmlns:a16="http://schemas.microsoft.com/office/drawing/2014/main" id="{7C97F4BC-6C77-33BA-ABD3-3A4741A91B46}"/>
              </a:ext>
            </a:extLst>
          </p:cNvPr>
          <p:cNvSpPr>
            <a:spLocks noGrp="1"/>
          </p:cNvSpPr>
          <p:nvPr>
            <p:ph type="body" idx="1"/>
          </p:nvPr>
        </p:nvSpPr>
        <p:spPr>
          <a:xfrm>
            <a:off x="2933700" y="1207477"/>
            <a:ext cx="8425180" cy="5608877"/>
          </a:xfrm>
        </p:spPr>
        <p:txBody>
          <a:bodyPr/>
          <a:lstStyle/>
          <a:p>
            <a:pPr marL="342900" indent="-342900">
              <a:buChar char="•"/>
            </a:pPr>
            <a:r>
              <a:rPr lang="en-US"/>
              <a:t>2013: A system was developed that used eye tracking to select pictograms.</a:t>
            </a:r>
          </a:p>
          <a:p>
            <a:pPr marL="342900" indent="-342900">
              <a:buChar char="•"/>
            </a:pPr>
            <a:r>
              <a:rPr lang="en-US"/>
              <a:t>2014: An eye-controlled mouse was developed using Python and C++.</a:t>
            </a:r>
          </a:p>
          <a:p>
            <a:pPr marL="342900" indent="-342900">
              <a:buChar char="•"/>
            </a:pPr>
            <a:r>
              <a:rPr lang="en-US"/>
              <a:t>2015: A system was developed that used eye gaze to control the mouse pointer.</a:t>
            </a:r>
          </a:p>
          <a:p>
            <a:pPr marL="342900" indent="-342900">
              <a:buChar char="•"/>
            </a:pPr>
            <a:r>
              <a:rPr lang="en-US"/>
              <a:t>2016: A system was developed that used eye tracking to control the mouse pointer with high accuracy.</a:t>
            </a:r>
          </a:p>
          <a:p>
            <a:pPr marL="342900" indent="-342900">
              <a:buChar char="•"/>
            </a:pPr>
            <a:r>
              <a:rPr lang="en-US"/>
              <a:t>2017: A system was developed that used eye tracking to control the mouse pointer in real time.</a:t>
            </a:r>
          </a:p>
          <a:p>
            <a:pPr marL="342900" indent="-342900">
              <a:buChar char="•"/>
            </a:pPr>
            <a:r>
              <a:rPr lang="en-US"/>
              <a:t>2018: A system was developed that used eye tracking to control the mouse pointer with a natural gaze.</a:t>
            </a:r>
          </a:p>
          <a:p>
            <a:pPr marL="342900" indent="-342900">
              <a:buChar char="•"/>
            </a:pPr>
            <a:r>
              <a:rPr lang="en-US"/>
              <a:t>2019: A system was developed that used eye tracking to control the mouse pointer with a single eye.</a:t>
            </a:r>
          </a:p>
          <a:p>
            <a:endParaRPr lang="en-US"/>
          </a:p>
        </p:txBody>
      </p:sp>
      <p:sp>
        <p:nvSpPr>
          <p:cNvPr id="7" name="Footer Placeholder 6">
            <a:extLst>
              <a:ext uri="{FF2B5EF4-FFF2-40B4-BE49-F238E27FC236}">
                <a16:creationId xmlns:a16="http://schemas.microsoft.com/office/drawing/2014/main" id="{4E1F2EE1-39F3-7949-5649-1108E144FF38}"/>
              </a:ext>
            </a:extLst>
          </p:cNvPr>
          <p:cNvSpPr>
            <a:spLocks noGrp="1"/>
          </p:cNvSpPr>
          <p:nvPr>
            <p:ph type="ftr" sz="quarter" idx="11"/>
          </p:nvPr>
        </p:nvSpPr>
        <p:spPr/>
        <p:txBody>
          <a:bodyPr/>
          <a:lstStyle/>
          <a:p>
            <a:r>
              <a:rPr lang="en-US" dirty="0"/>
              <a:t>Eye controlled mouse pointer</a:t>
            </a:r>
          </a:p>
        </p:txBody>
      </p:sp>
      <p:sp>
        <p:nvSpPr>
          <p:cNvPr id="8" name="Slide Number Placeholder 7">
            <a:extLst>
              <a:ext uri="{FF2B5EF4-FFF2-40B4-BE49-F238E27FC236}">
                <a16:creationId xmlns:a16="http://schemas.microsoft.com/office/drawing/2014/main" id="{66CBBF6A-5029-1DD6-3F46-2AD1335A5462}"/>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7077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E831-EE64-0152-0CE2-3F057884EA01}"/>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F2DEFD7-AE22-872E-88FD-7233D1340547}"/>
              </a:ext>
            </a:extLst>
          </p:cNvPr>
          <p:cNvSpPr>
            <a:spLocks noGrp="1"/>
          </p:cNvSpPr>
          <p:nvPr>
            <p:ph idx="1"/>
          </p:nvPr>
        </p:nvSpPr>
        <p:spPr>
          <a:xfrm>
            <a:off x="1333500" y="2426335"/>
            <a:ext cx="3860800" cy="2519363"/>
          </a:xfrm>
        </p:spPr>
        <p:txBody>
          <a:bodyPr vert="horz" lIns="91440" tIns="45720" rIns="91440" bIns="45720" rtlCol="0" anchor="t">
            <a:normAutofit/>
          </a:bodyPr>
          <a:lstStyle/>
          <a:p>
            <a:pPr marL="285750" indent="-285750">
              <a:buChar char="•"/>
            </a:pPr>
            <a:r>
              <a:rPr lang="en-US" sz="1800" dirty="0"/>
              <a:t>Opencv</a:t>
            </a:r>
            <a:endParaRPr lang="en-US"/>
          </a:p>
          <a:p>
            <a:pPr marL="285750" indent="-285750">
              <a:buChar char="•"/>
            </a:pPr>
            <a:r>
              <a:rPr lang="en-US" sz="1800" dirty="0" err="1"/>
              <a:t>Mediapipe</a:t>
            </a:r>
            <a:r>
              <a:rPr lang="en-US" sz="1800" dirty="0"/>
              <a:t> </a:t>
            </a:r>
          </a:p>
          <a:p>
            <a:pPr marL="285750" indent="-285750">
              <a:buChar char="•"/>
            </a:pPr>
            <a:r>
              <a:rPr lang="en-US" sz="1800" dirty="0"/>
              <a:t>pyautogui</a:t>
            </a:r>
          </a:p>
        </p:txBody>
      </p:sp>
      <p:sp>
        <p:nvSpPr>
          <p:cNvPr id="4" name="Footer Placeholder 3">
            <a:extLst>
              <a:ext uri="{FF2B5EF4-FFF2-40B4-BE49-F238E27FC236}">
                <a16:creationId xmlns:a16="http://schemas.microsoft.com/office/drawing/2014/main" id="{FE7A4259-D859-ADD9-E961-EC71D24011F5}"/>
              </a:ext>
            </a:extLst>
          </p:cNvPr>
          <p:cNvSpPr>
            <a:spLocks noGrp="1"/>
          </p:cNvSpPr>
          <p:nvPr>
            <p:ph type="ftr" sz="quarter" idx="11"/>
          </p:nvPr>
        </p:nvSpPr>
        <p:spPr/>
        <p:txBody>
          <a:bodyPr/>
          <a:lstStyle/>
          <a:p>
            <a:r>
              <a:rPr lang="en-US" dirty="0"/>
              <a:t>Eye controlled mouse pointer</a:t>
            </a:r>
          </a:p>
        </p:txBody>
      </p:sp>
      <p:sp>
        <p:nvSpPr>
          <p:cNvPr id="5" name="Slide Number Placeholder 4">
            <a:extLst>
              <a:ext uri="{FF2B5EF4-FFF2-40B4-BE49-F238E27FC236}">
                <a16:creationId xmlns:a16="http://schemas.microsoft.com/office/drawing/2014/main" id="{3BE393EE-3AFD-788E-8674-B3AC70EBE8B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13814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441</Words>
  <Application>Microsoft Office PowerPoint</Application>
  <PresentationFormat>Widescreen</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Eye controlled mouse pointer</vt:lpstr>
      <vt:lpstr>MEET OUR TEAM</vt:lpstr>
      <vt:lpstr>Eye controlled mouse pointer</vt:lpstr>
      <vt:lpstr>INTRODUCTION</vt:lpstr>
      <vt:lpstr>PRIMARY GOALS</vt:lpstr>
      <vt:lpstr>“I choose a lazy person to do a hard job. Because a lazy person will find an easy way to do it.” </vt:lpstr>
      <vt:lpstr>AREAS OF FOCUS</vt:lpstr>
      <vt:lpstr>Time line</vt:lpstr>
      <vt:lpstr>modules</vt:lpstr>
      <vt:lpstr>modules</vt:lpstr>
      <vt:lpstr>Output of project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273</cp:revision>
  <dcterms:created xsi:type="dcterms:W3CDTF">2023-10-25T16:26:52Z</dcterms:created>
  <dcterms:modified xsi:type="dcterms:W3CDTF">2023-10-26T04:17:29Z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