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 Bold" panose="020B0604020202020204" charset="0"/>
      <p:regular r:id="rId15"/>
    </p:embeddedFont>
    <p:embeddedFont>
      <p:font typeface="DM Sans" pitchFamily="2" charset="0"/>
      <p:regular r:id="rId16"/>
    </p:embeddedFont>
    <p:embeddedFont>
      <p:font typeface="DM Sans Bold" charset="0"/>
      <p:regular r:id="rId17"/>
    </p:embeddedFont>
    <p:embeddedFont>
      <p:font typeface="DM Sans Italics" panose="020B0604020202020204" charset="0"/>
      <p:regular r:id="rId18"/>
    </p:embeddedFont>
    <p:embeddedFont>
      <p:font typeface="Kollektif Italics" panose="020B0604020202020204" charset="0"/>
      <p:regular r:id="rId19"/>
    </p:embeddedFont>
    <p:embeddedFont>
      <p:font typeface="Montserrat Classic Bold" panose="020B0604020202020204" charset="0"/>
      <p:regular r:id="rId20"/>
    </p:embeddedFont>
    <p:embeddedFont>
      <p:font typeface="Montserrat Light" panose="00000400000000000000" pitchFamily="2" charset="0"/>
      <p:regular r:id="rId21"/>
    </p:embeddedFont>
    <p:embeddedFont>
      <p:font typeface="Open Sauce" panose="020B0604020202020204" charset="0"/>
      <p:regular r:id="rId22"/>
    </p:embeddedFont>
    <p:embeddedFont>
      <p:font typeface="Oswald" panose="00000500000000000000" pitchFamily="2" charset="0"/>
      <p:regular r:id="rId23"/>
    </p:embeddedFont>
    <p:embeddedFont>
      <p:font typeface="Oswald Bold" panose="00000800000000000000" charset="0"/>
      <p:regular r:id="rId24"/>
    </p:embeddedFont>
    <p:embeddedFont>
      <p:font typeface="Sukar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236347" y="1822429"/>
            <a:ext cx="9815307" cy="3405187"/>
            <a:chOff x="0" y="0"/>
            <a:chExt cx="1895495" cy="6575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95495" cy="657597"/>
            </a:xfrm>
            <a:custGeom>
              <a:avLst/>
              <a:gdLst/>
              <a:ahLst/>
              <a:cxnLst/>
              <a:rect l="l" t="t" r="r" b="b"/>
              <a:pathLst>
                <a:path w="1895495" h="657597">
                  <a:moveTo>
                    <a:pt x="0" y="0"/>
                  </a:moveTo>
                  <a:lnTo>
                    <a:pt x="1895495" y="0"/>
                  </a:lnTo>
                  <a:lnTo>
                    <a:pt x="1895495" y="657597"/>
                  </a:lnTo>
                  <a:lnTo>
                    <a:pt x="0" y="657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895495" cy="676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5883812"/>
            <a:ext cx="18152681" cy="3862806"/>
            <a:chOff x="0" y="0"/>
            <a:chExt cx="3505578" cy="7459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05578" cy="745971"/>
            </a:xfrm>
            <a:custGeom>
              <a:avLst/>
              <a:gdLst/>
              <a:ahLst/>
              <a:cxnLst/>
              <a:rect l="l" t="t" r="r" b="b"/>
              <a:pathLst>
                <a:path w="3505578" h="745971">
                  <a:moveTo>
                    <a:pt x="0" y="0"/>
                  </a:moveTo>
                  <a:lnTo>
                    <a:pt x="3505578" y="0"/>
                  </a:lnTo>
                  <a:lnTo>
                    <a:pt x="3505578" y="745971"/>
                  </a:lnTo>
                  <a:lnTo>
                    <a:pt x="0" y="74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505578" cy="765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9555" y="222647"/>
            <a:ext cx="18138445" cy="1344176"/>
          </a:xfrm>
          <a:custGeom>
            <a:avLst/>
            <a:gdLst/>
            <a:ahLst/>
            <a:cxnLst/>
            <a:rect l="l" t="t" r="r" b="b"/>
            <a:pathLst>
              <a:path w="18138445" h="1344176">
                <a:moveTo>
                  <a:pt x="0" y="0"/>
                </a:moveTo>
                <a:lnTo>
                  <a:pt x="18138445" y="0"/>
                </a:lnTo>
                <a:lnTo>
                  <a:pt x="18138445" y="1344176"/>
                </a:lnTo>
                <a:lnTo>
                  <a:pt x="0" y="13441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944" b="-346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36347" y="3382147"/>
            <a:ext cx="9815307" cy="1284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5"/>
              </a:lnSpc>
            </a:pPr>
            <a:r>
              <a:rPr lang="en-US" sz="7540" spc="738">
                <a:solidFill>
                  <a:srgbClr val="231F20"/>
                </a:solidFill>
                <a:latin typeface="Oswald Bold"/>
              </a:rPr>
              <a:t>WEB SCRAPING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36347" y="2114491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AUTOMATED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1439" y="1963845"/>
            <a:ext cx="3086219" cy="422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21"/>
              </a:lnSpc>
              <a:spcBef>
                <a:spcPct val="0"/>
              </a:spcBef>
            </a:pPr>
            <a:r>
              <a:rPr lang="en-US" sz="2479" spc="242">
                <a:solidFill>
                  <a:srgbClr val="231F20"/>
                </a:solidFill>
                <a:latin typeface="Montserrat Classic Bold"/>
              </a:rPr>
              <a:t>GROUP NO : 26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1439" y="7767590"/>
            <a:ext cx="7749816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Oswald Bold"/>
              </a:rPr>
              <a:t>PROJECT SUPERVISOR : PROF. S.D. MISHRA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79064" y="7111508"/>
            <a:ext cx="6352908" cy="208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Oswald Bold"/>
              </a:rPr>
              <a:t>    TEAM MEMBERS: </a:t>
            </a:r>
          </a:p>
          <a:p>
            <a:pPr>
              <a:lnSpc>
                <a:spcPts val="3311"/>
              </a:lnSpc>
            </a:pPr>
            <a:endParaRPr lang="en-US" sz="2400" spc="235">
              <a:solidFill>
                <a:srgbClr val="231F20"/>
              </a:solidFill>
              <a:latin typeface="Oswald Bold"/>
            </a:endParaRPr>
          </a:p>
          <a:p>
            <a:pPr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Oswald Bold"/>
              </a:rPr>
              <a:t>VANSH DHARMANI      [300102220086]</a:t>
            </a:r>
          </a:p>
          <a:p>
            <a:pPr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Oswald Bold"/>
              </a:rPr>
              <a:t>YAMAN KUMAR SAHU  [300102220092]</a:t>
            </a:r>
          </a:p>
          <a:p>
            <a:pPr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Oswald Bold"/>
              </a:rPr>
              <a:t>ROHIT KUSHWAHA      [300102220127]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71411" y="6291672"/>
            <a:ext cx="9815307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Oswald Bold"/>
              </a:rPr>
              <a:t>DEPARTMENT OF COMPUTER SCIENCE AND ENGINEERING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8423672"/>
            <a:ext cx="9815307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Oswald Bold"/>
              </a:rPr>
              <a:t>    PROJECT GUIDE : PROF. JYOTI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USE CASES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59176" y="4844396"/>
            <a:ext cx="7661137" cy="3275701"/>
            <a:chOff x="0" y="0"/>
            <a:chExt cx="1479490" cy="6325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9490" cy="632591"/>
            </a:xfrm>
            <a:custGeom>
              <a:avLst/>
              <a:gdLst/>
              <a:ahLst/>
              <a:cxnLst/>
              <a:rect l="l" t="t" r="r" b="b"/>
              <a:pathLst>
                <a:path w="1479490" h="632591">
                  <a:moveTo>
                    <a:pt x="0" y="0"/>
                  </a:moveTo>
                  <a:lnTo>
                    <a:pt x="1479490" y="0"/>
                  </a:lnTo>
                  <a:lnTo>
                    <a:pt x="1479490" y="632591"/>
                  </a:lnTo>
                  <a:lnTo>
                    <a:pt x="0" y="6325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479490" cy="651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37314" y="5100741"/>
            <a:ext cx="7104861" cy="272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Explore real-time pricing,  promotions and availability</a:t>
            </a:r>
          </a:p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Collect product details, reviews, or product Q&amp;A</a:t>
            </a:r>
          </a:p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Match the data against your existing product catalog</a:t>
            </a:r>
          </a:p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Get alerts to key data points like out of stock</a:t>
            </a:r>
          </a:p>
          <a:p>
            <a:pPr>
              <a:lnSpc>
                <a:spcPts val="2734"/>
              </a:lnSpc>
            </a:pPr>
            <a:endParaRPr lang="en-US" sz="1981" spc="194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1213598" y="3645673"/>
            <a:ext cx="4473739" cy="636748"/>
            <a:chOff x="0" y="0"/>
            <a:chExt cx="1178269" cy="1677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Job Postings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4844396"/>
            <a:ext cx="8355054" cy="3275701"/>
            <a:chOff x="0" y="0"/>
            <a:chExt cx="1613497" cy="63259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13497" cy="632591"/>
            </a:xfrm>
            <a:custGeom>
              <a:avLst/>
              <a:gdLst/>
              <a:ahLst/>
              <a:cxnLst/>
              <a:rect l="l" t="t" r="r" b="b"/>
              <a:pathLst>
                <a:path w="1613497" h="632591">
                  <a:moveTo>
                    <a:pt x="0" y="0"/>
                  </a:moveTo>
                  <a:lnTo>
                    <a:pt x="1613497" y="0"/>
                  </a:lnTo>
                  <a:lnTo>
                    <a:pt x="1613497" y="632591"/>
                  </a:lnTo>
                  <a:lnTo>
                    <a:pt x="0" y="6325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613497" cy="651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279357" y="5235658"/>
            <a:ext cx="8084340" cy="245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0842" lvl="1" indent="-220421">
              <a:lnSpc>
                <a:spcPts val="2817"/>
              </a:lnSpc>
              <a:buFont typeface="Arial"/>
              <a:buChar char="•"/>
            </a:pPr>
            <a:r>
              <a:rPr lang="en-US" sz="2041" spc="200">
                <a:solidFill>
                  <a:srgbClr val="231F20"/>
                </a:solidFill>
                <a:latin typeface="DM Sans"/>
              </a:rPr>
              <a:t>Collect job postings from any career page and job board</a:t>
            </a:r>
          </a:p>
          <a:p>
            <a:pPr marL="440842" lvl="1" indent="-220421">
              <a:lnSpc>
                <a:spcPts val="2817"/>
              </a:lnSpc>
              <a:buFont typeface="Arial"/>
              <a:buChar char="•"/>
            </a:pPr>
            <a:r>
              <a:rPr lang="en-US" sz="2041" spc="200">
                <a:solidFill>
                  <a:srgbClr val="231F20"/>
                </a:solidFill>
                <a:latin typeface="DM Sans"/>
              </a:rPr>
              <a:t>Import jobs from career sites regardless of ATS</a:t>
            </a:r>
          </a:p>
          <a:p>
            <a:pPr>
              <a:lnSpc>
                <a:spcPts val="2817"/>
              </a:lnSpc>
            </a:pPr>
            <a:endParaRPr lang="en-US" sz="2041" spc="200">
              <a:solidFill>
                <a:srgbClr val="231F20"/>
              </a:solidFill>
              <a:latin typeface="DM Sans"/>
            </a:endParaRPr>
          </a:p>
          <a:p>
            <a:pPr marL="440842" lvl="1" indent="-220421">
              <a:lnSpc>
                <a:spcPts val="2817"/>
              </a:lnSpc>
              <a:buFont typeface="Arial"/>
              <a:buChar char="•"/>
            </a:pPr>
            <a:r>
              <a:rPr lang="en-US" sz="2041" spc="200">
                <a:solidFill>
                  <a:srgbClr val="231F20"/>
                </a:solidFill>
                <a:latin typeface="DM Sans"/>
              </a:rPr>
              <a:t>Identify companies actively hiring for high-quality roles</a:t>
            </a:r>
          </a:p>
          <a:p>
            <a:pPr marL="440842" lvl="1" indent="-220421">
              <a:lnSpc>
                <a:spcPts val="2817"/>
              </a:lnSpc>
              <a:buFont typeface="Arial"/>
              <a:buChar char="•"/>
            </a:pPr>
            <a:r>
              <a:rPr lang="en-US" sz="2041" spc="200">
                <a:solidFill>
                  <a:srgbClr val="231F20"/>
                </a:solidFill>
                <a:latin typeface="DM Sans"/>
              </a:rPr>
              <a:t>Track labor market trends in real-time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179166" y="3645673"/>
            <a:ext cx="4473739" cy="636748"/>
            <a:chOff x="0" y="0"/>
            <a:chExt cx="1178269" cy="1677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E-commerce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7184" y="695325"/>
            <a:ext cx="10687016" cy="657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271" dirty="0">
                <a:solidFill>
                  <a:srgbClr val="000000"/>
                </a:solidFill>
                <a:latin typeface="Oswald Bold Italics"/>
              </a:rPr>
              <a:t>OVERCOMING WEB SCRAPING CHALLENGES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240635" y="1343025"/>
            <a:ext cx="4670346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Kollektif Italics"/>
              </a:rPr>
              <a:t>Strategies for Addressing Potential Issues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53049" y="2438019"/>
            <a:ext cx="5861664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2" lvl="1" indent="-291461">
              <a:lnSpc>
                <a:spcPts val="3239"/>
              </a:lnSpc>
              <a:spcBef>
                <a:spcPct val="0"/>
              </a:spcBef>
              <a:buAutoNum type="arabicPeriod"/>
            </a:pPr>
            <a:r>
              <a:rPr lang="en-US" sz="2699" dirty="0">
                <a:solidFill>
                  <a:srgbClr val="000000"/>
                </a:solidFill>
                <a:latin typeface="Sukar Bold"/>
              </a:rPr>
              <a:t> </a:t>
            </a:r>
            <a:r>
              <a:rPr lang="en-US" sz="2699" b="1" dirty="0">
                <a:solidFill>
                  <a:srgbClr val="000000"/>
                </a:solidFill>
                <a:latin typeface="Sukar Bold"/>
              </a:rPr>
              <a:t>DEALING WITH CAPTCHA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10446" y="3304794"/>
            <a:ext cx="15964864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726"/>
              </a:lnSpc>
              <a:buFont typeface="Arial"/>
              <a:buChar char="•"/>
            </a:pPr>
            <a:r>
              <a:rPr lang="en-US" sz="2400" spc="264" dirty="0">
                <a:solidFill>
                  <a:srgbClr val="000000"/>
                </a:solidFill>
                <a:latin typeface="Sukar Bold"/>
              </a:rPr>
              <a:t>EMPLOY AUTOMATED SOLUTIONS OR HUMAN INTERVENTION TO BYPASS CAPTCHA CHALLENGES DURING WEB SCRAPING PROCESSES.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3049" y="4681347"/>
            <a:ext cx="6319167" cy="46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6"/>
              </a:lnSpc>
              <a:spcBef>
                <a:spcPct val="0"/>
              </a:spcBef>
            </a:pPr>
            <a:r>
              <a:rPr lang="en-US" sz="2700" spc="264">
                <a:solidFill>
                  <a:srgbClr val="000000"/>
                </a:solidFill>
                <a:latin typeface="Sukar Bold"/>
              </a:rPr>
              <a:t>2. HANDLING DYNAMIC WEBSITES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0446" y="5591175"/>
            <a:ext cx="14760564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726"/>
              </a:lnSpc>
              <a:buFont typeface="Arial"/>
              <a:buChar char="•"/>
            </a:pPr>
            <a:r>
              <a:rPr lang="en-US" sz="2400" spc="264" dirty="0">
                <a:solidFill>
                  <a:srgbClr val="000000"/>
                </a:solidFill>
                <a:latin typeface="Sukar Bold"/>
              </a:rPr>
              <a:t>IMPLEMENT TECHNIQUES TO NAVIGATE AND EXTRACT DATA FROM WEBSITES WITH DYNAMIC CONTENT EFFICIENTLY.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8729" y="6967728"/>
            <a:ext cx="11211967" cy="46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26"/>
              </a:lnSpc>
              <a:spcBef>
                <a:spcPct val="0"/>
              </a:spcBef>
            </a:pPr>
            <a:r>
              <a:rPr lang="en-US" sz="2700" spc="264">
                <a:solidFill>
                  <a:srgbClr val="000000"/>
                </a:solidFill>
                <a:latin typeface="Sukar Bold"/>
              </a:rPr>
              <a:t>3. ENSURING COMPLIANCE WITH WEBSITE TERMS OF USE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10446" y="7877556"/>
            <a:ext cx="15107553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726"/>
              </a:lnSpc>
              <a:buFont typeface="Arial"/>
              <a:buChar char="•"/>
            </a:pPr>
            <a:r>
              <a:rPr lang="en-US" sz="2400" spc="264" dirty="0">
                <a:solidFill>
                  <a:srgbClr val="000000"/>
                </a:solidFill>
                <a:latin typeface="Sukar Bold"/>
              </a:rPr>
              <a:t>DEVELOP PROTOCOLS TO ADHERE TO WEBSITE TERMS OF USE AND LEGAL REGULATIONS WHILE SCRAPING DATA TO AVOID POTENTIAL LEGAL ISSUES.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93191" y="634505"/>
            <a:ext cx="7416941" cy="116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1"/>
              </a:lnSpc>
            </a:pPr>
            <a:r>
              <a:rPr lang="en-US" sz="6950" spc="681">
                <a:solidFill>
                  <a:srgbClr val="231F20"/>
                </a:solidFill>
                <a:latin typeface="Oswald Bold"/>
              </a:rPr>
              <a:t>REFERENCES</a:t>
            </a: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33300" y="2207242"/>
            <a:ext cx="16954700" cy="4696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  <a:spcBef>
                <a:spcPct val="0"/>
              </a:spcBef>
            </a:pPr>
            <a:endParaRPr/>
          </a:p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</a:rPr>
              <a:t>[1] Almaqbali, I. S., Al Khufairi, F. M., Khan, M. S., Bhat, A. Z., Ahmed, (2019). Web Scrapping: Data Extraction from Websites.   Journal of Student Research.</a:t>
            </a:r>
          </a:p>
          <a:p>
            <a:pPr>
              <a:lnSpc>
                <a:spcPts val="2859"/>
              </a:lnSpc>
              <a:spcBef>
                <a:spcPct val="0"/>
              </a:spcBef>
            </a:pPr>
            <a:endParaRPr lang="en-US" sz="2199">
              <a:solidFill>
                <a:srgbClr val="231F20"/>
              </a:solidFill>
              <a:latin typeface="Open Sauce"/>
            </a:endParaRPr>
          </a:p>
          <a:p>
            <a:pPr>
              <a:lnSpc>
                <a:spcPts val="2859"/>
              </a:lnSpc>
              <a:spcBef>
                <a:spcPct val="0"/>
              </a:spcBef>
            </a:pPr>
            <a:endParaRPr lang="en-US" sz="2199">
              <a:solidFill>
                <a:srgbClr val="231F20"/>
              </a:solidFill>
              <a:latin typeface="Open Sauce"/>
            </a:endParaRPr>
          </a:p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</a:rPr>
              <a:t>[2] Asma. (2021, September 29). The Future of Web Scraping Services.</a:t>
            </a:r>
          </a:p>
          <a:p>
            <a:pPr>
              <a:lnSpc>
                <a:spcPts val="2859"/>
              </a:lnSpc>
              <a:spcBef>
                <a:spcPct val="0"/>
              </a:spcBef>
            </a:pPr>
            <a:endParaRPr lang="en-US" sz="2199">
              <a:solidFill>
                <a:srgbClr val="231F20"/>
              </a:solidFill>
              <a:latin typeface="Open Sauce"/>
            </a:endParaRPr>
          </a:p>
          <a:p>
            <a:pPr>
              <a:lnSpc>
                <a:spcPts val="2859"/>
              </a:lnSpc>
              <a:spcBef>
                <a:spcPct val="0"/>
              </a:spcBef>
            </a:pPr>
            <a:endParaRPr lang="en-US" sz="2199">
              <a:solidFill>
                <a:srgbClr val="231F20"/>
              </a:solidFill>
              <a:latin typeface="Open Sauce"/>
            </a:endParaRPr>
          </a:p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</a:rPr>
              <a:t>[3] Banerjee, R. (2014). Website Scraping. Happiest Minds Technologies Pvt. Ltd.</a:t>
            </a:r>
          </a:p>
          <a:p>
            <a:pPr>
              <a:lnSpc>
                <a:spcPts val="2859"/>
              </a:lnSpc>
              <a:spcBef>
                <a:spcPct val="0"/>
              </a:spcBef>
            </a:pPr>
            <a:endParaRPr lang="en-US" sz="2199">
              <a:solidFill>
                <a:srgbClr val="231F20"/>
              </a:solidFill>
              <a:latin typeface="Open Sauce"/>
            </a:endParaRPr>
          </a:p>
          <a:p>
            <a:pPr>
              <a:lnSpc>
                <a:spcPts val="2859"/>
              </a:lnSpc>
              <a:spcBef>
                <a:spcPct val="0"/>
              </a:spcBef>
            </a:pPr>
            <a:endParaRPr lang="en-US" sz="2199">
              <a:solidFill>
                <a:srgbClr val="231F20"/>
              </a:solidFill>
              <a:latin typeface="Open Sauce"/>
            </a:endParaRPr>
          </a:p>
          <a:p>
            <a:pPr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</a:rPr>
              <a:t>[4] Manjushree, B.S and Sharvani, G.S, 2020. Survey on Web scraping technology. Wutan Huatan Jisuan Jishu, XVI(VI pp.1-8</a:t>
            </a:r>
          </a:p>
          <a:p>
            <a:pPr>
              <a:lnSpc>
                <a:spcPts val="2859"/>
              </a:lnSpc>
              <a:spcBef>
                <a:spcPct val="0"/>
              </a:spcBef>
            </a:pPr>
            <a:endParaRPr lang="en-US" sz="2199">
              <a:solidFill>
                <a:srgbClr val="231F20"/>
              </a:solidFill>
              <a:latin typeface="Open Sauc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397615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105045"/>
            <a:ext cx="8097687" cy="488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15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  <a:p>
            <a:pPr>
              <a:lnSpc>
                <a:spcPts val="13015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FOR</a:t>
            </a:r>
          </a:p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LISTENING.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499236" y="310181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978433" y="5733946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363173" y="3440336"/>
            <a:ext cx="10619071" cy="2611038"/>
            <a:chOff x="0" y="0"/>
            <a:chExt cx="4068625" cy="100040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68625" cy="1000402"/>
            </a:xfrm>
            <a:custGeom>
              <a:avLst/>
              <a:gdLst/>
              <a:ahLst/>
              <a:cxnLst/>
              <a:rect l="l" t="t" r="r" b="b"/>
              <a:pathLst>
                <a:path w="4068625" h="1000402">
                  <a:moveTo>
                    <a:pt x="0" y="0"/>
                  </a:moveTo>
                  <a:lnTo>
                    <a:pt x="4068625" y="0"/>
                  </a:lnTo>
                  <a:lnTo>
                    <a:pt x="4068625" y="1000402"/>
                  </a:lnTo>
                  <a:lnTo>
                    <a:pt x="0" y="100040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068625" cy="1019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818269" y="4141125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978433" y="918462"/>
            <a:ext cx="10003810" cy="116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1"/>
              </a:lnSpc>
            </a:pPr>
            <a:r>
              <a:rPr lang="en-US" sz="6950" spc="681">
                <a:solidFill>
                  <a:srgbClr val="231F20"/>
                </a:solidFill>
                <a:latin typeface="Oswald Bold"/>
              </a:rPr>
              <a:t>PROBLEM  STATEMENT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87973" y="3562390"/>
            <a:ext cx="8743425" cy="231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5040" lvl="1" indent="-292520" algn="just">
              <a:lnSpc>
                <a:spcPts val="3739"/>
              </a:lnSpc>
              <a:spcBef>
                <a:spcPct val="0"/>
              </a:spcBef>
              <a:buFont typeface="Arial"/>
              <a:buChar char="•"/>
            </a:pPr>
            <a:r>
              <a:rPr lang="en-US" sz="2709" spc="265">
                <a:solidFill>
                  <a:srgbClr val="231F20"/>
                </a:solidFill>
                <a:latin typeface="DM Sans"/>
              </a:rPr>
              <a:t>Manual web scraping is labor-intensive, prone to errors, and lacks scalability, hindering efficient data collection and analysis.</a:t>
            </a: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endParaRPr lang="en-US" sz="2709" spc="26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3403818" y="718272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538888" y="4320828"/>
            <a:ext cx="3516799" cy="281995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68244" y="0"/>
                  </a:moveTo>
                  <a:lnTo>
                    <a:pt x="1007311" y="0"/>
                  </a:lnTo>
                  <a:cubicBezTo>
                    <a:pt x="1045001" y="0"/>
                    <a:pt x="1075555" y="30554"/>
                    <a:pt x="1075555" y="68244"/>
                  </a:cubicBezTo>
                  <a:lnTo>
                    <a:pt x="1075555" y="794192"/>
                  </a:lnTo>
                  <a:cubicBezTo>
                    <a:pt x="1075555" y="831882"/>
                    <a:pt x="1045001" y="862436"/>
                    <a:pt x="1007311" y="862436"/>
                  </a:cubicBezTo>
                  <a:lnTo>
                    <a:pt x="68244" y="862436"/>
                  </a:lnTo>
                  <a:cubicBezTo>
                    <a:pt x="30554" y="862436"/>
                    <a:pt x="0" y="831882"/>
                    <a:pt x="0" y="794192"/>
                  </a:cubicBezTo>
                  <a:lnTo>
                    <a:pt x="0" y="68244"/>
                  </a:lnTo>
                  <a:cubicBezTo>
                    <a:pt x="0" y="30554"/>
                    <a:pt x="30554" y="0"/>
                    <a:pt x="682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38888" y="7272022"/>
            <a:ext cx="3516799" cy="1015927"/>
            <a:chOff x="0" y="0"/>
            <a:chExt cx="1075555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68244" y="0"/>
                  </a:moveTo>
                  <a:lnTo>
                    <a:pt x="1007311" y="0"/>
                  </a:lnTo>
                  <a:cubicBezTo>
                    <a:pt x="1045001" y="0"/>
                    <a:pt x="1075555" y="30554"/>
                    <a:pt x="1075555" y="68244"/>
                  </a:cubicBezTo>
                  <a:lnTo>
                    <a:pt x="1075555" y="242461"/>
                  </a:lnTo>
                  <a:cubicBezTo>
                    <a:pt x="1075555" y="260560"/>
                    <a:pt x="1068365" y="277918"/>
                    <a:pt x="1055567" y="290717"/>
                  </a:cubicBezTo>
                  <a:cubicBezTo>
                    <a:pt x="1042769" y="303515"/>
                    <a:pt x="1025411" y="310705"/>
                    <a:pt x="1007311" y="310705"/>
                  </a:cubicBezTo>
                  <a:lnTo>
                    <a:pt x="68244" y="310705"/>
                  </a:lnTo>
                  <a:cubicBezTo>
                    <a:pt x="30554" y="310705"/>
                    <a:pt x="0" y="280151"/>
                    <a:pt x="0" y="242461"/>
                  </a:cubicBezTo>
                  <a:lnTo>
                    <a:pt x="0" y="68244"/>
                  </a:lnTo>
                  <a:cubicBezTo>
                    <a:pt x="0" y="30554"/>
                    <a:pt x="30554" y="0"/>
                    <a:pt x="682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308211" y="4845409"/>
            <a:ext cx="3516799" cy="3929319"/>
            <a:chOff x="0" y="0"/>
            <a:chExt cx="1075555" cy="12017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1201718"/>
            </a:xfrm>
            <a:custGeom>
              <a:avLst/>
              <a:gdLst/>
              <a:ahLst/>
              <a:cxnLst/>
              <a:rect l="l" t="t" r="r" b="b"/>
              <a:pathLst>
                <a:path w="1075555" h="1201718">
                  <a:moveTo>
                    <a:pt x="68244" y="0"/>
                  </a:moveTo>
                  <a:lnTo>
                    <a:pt x="1007311" y="0"/>
                  </a:lnTo>
                  <a:cubicBezTo>
                    <a:pt x="1045001" y="0"/>
                    <a:pt x="1075555" y="30554"/>
                    <a:pt x="1075555" y="68244"/>
                  </a:cubicBezTo>
                  <a:lnTo>
                    <a:pt x="1075555" y="1133474"/>
                  </a:lnTo>
                  <a:cubicBezTo>
                    <a:pt x="1075555" y="1171164"/>
                    <a:pt x="1045001" y="1201718"/>
                    <a:pt x="1007311" y="1201718"/>
                  </a:cubicBezTo>
                  <a:lnTo>
                    <a:pt x="68244" y="1201718"/>
                  </a:lnTo>
                  <a:cubicBezTo>
                    <a:pt x="50144" y="1201718"/>
                    <a:pt x="32786" y="1194528"/>
                    <a:pt x="19988" y="1181730"/>
                  </a:cubicBezTo>
                  <a:cubicBezTo>
                    <a:pt x="7190" y="1168932"/>
                    <a:pt x="0" y="1151573"/>
                    <a:pt x="0" y="1133474"/>
                  </a:cubicBezTo>
                  <a:lnTo>
                    <a:pt x="0" y="68244"/>
                  </a:lnTo>
                  <a:cubicBezTo>
                    <a:pt x="0" y="30554"/>
                    <a:pt x="30554" y="0"/>
                    <a:pt x="682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75555" cy="1220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08211" y="8287949"/>
            <a:ext cx="3516799" cy="1015927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68244" y="0"/>
                  </a:moveTo>
                  <a:lnTo>
                    <a:pt x="1007311" y="0"/>
                  </a:lnTo>
                  <a:cubicBezTo>
                    <a:pt x="1045001" y="0"/>
                    <a:pt x="1075555" y="30554"/>
                    <a:pt x="1075555" y="68244"/>
                  </a:cubicBezTo>
                  <a:lnTo>
                    <a:pt x="1075555" y="242461"/>
                  </a:lnTo>
                  <a:cubicBezTo>
                    <a:pt x="1075555" y="260560"/>
                    <a:pt x="1068365" y="277918"/>
                    <a:pt x="1055567" y="290717"/>
                  </a:cubicBezTo>
                  <a:cubicBezTo>
                    <a:pt x="1042769" y="303515"/>
                    <a:pt x="1025411" y="310705"/>
                    <a:pt x="1007311" y="310705"/>
                  </a:cubicBezTo>
                  <a:lnTo>
                    <a:pt x="68244" y="310705"/>
                  </a:lnTo>
                  <a:cubicBezTo>
                    <a:pt x="30554" y="310705"/>
                    <a:pt x="0" y="280151"/>
                    <a:pt x="0" y="242461"/>
                  </a:cubicBezTo>
                  <a:lnTo>
                    <a:pt x="0" y="68244"/>
                  </a:lnTo>
                  <a:cubicBezTo>
                    <a:pt x="0" y="30554"/>
                    <a:pt x="30554" y="0"/>
                    <a:pt x="682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875966" y="3324687"/>
            <a:ext cx="3836734" cy="3041445"/>
            <a:chOff x="0" y="0"/>
            <a:chExt cx="1173402" cy="93017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73402" cy="930176"/>
            </a:xfrm>
            <a:custGeom>
              <a:avLst/>
              <a:gdLst/>
              <a:ahLst/>
              <a:cxnLst/>
              <a:rect l="l" t="t" r="r" b="b"/>
              <a:pathLst>
                <a:path w="1173402" h="930176">
                  <a:moveTo>
                    <a:pt x="62553" y="0"/>
                  </a:moveTo>
                  <a:lnTo>
                    <a:pt x="1110849" y="0"/>
                  </a:lnTo>
                  <a:cubicBezTo>
                    <a:pt x="1127439" y="0"/>
                    <a:pt x="1143350" y="6590"/>
                    <a:pt x="1155081" y="18321"/>
                  </a:cubicBezTo>
                  <a:cubicBezTo>
                    <a:pt x="1166812" y="30052"/>
                    <a:pt x="1173402" y="45963"/>
                    <a:pt x="1173402" y="62553"/>
                  </a:cubicBezTo>
                  <a:lnTo>
                    <a:pt x="1173402" y="867623"/>
                  </a:lnTo>
                  <a:cubicBezTo>
                    <a:pt x="1173402" y="884213"/>
                    <a:pt x="1166812" y="900124"/>
                    <a:pt x="1155081" y="911855"/>
                  </a:cubicBezTo>
                  <a:cubicBezTo>
                    <a:pt x="1143350" y="923586"/>
                    <a:pt x="1127439" y="930176"/>
                    <a:pt x="1110849" y="930176"/>
                  </a:cubicBezTo>
                  <a:lnTo>
                    <a:pt x="62553" y="930176"/>
                  </a:lnTo>
                  <a:cubicBezTo>
                    <a:pt x="45963" y="930176"/>
                    <a:pt x="30052" y="923586"/>
                    <a:pt x="18321" y="911855"/>
                  </a:cubicBezTo>
                  <a:cubicBezTo>
                    <a:pt x="6590" y="900124"/>
                    <a:pt x="0" y="884213"/>
                    <a:pt x="0" y="867623"/>
                  </a:cubicBezTo>
                  <a:lnTo>
                    <a:pt x="0" y="62553"/>
                  </a:lnTo>
                  <a:cubicBezTo>
                    <a:pt x="0" y="45963"/>
                    <a:pt x="6590" y="30052"/>
                    <a:pt x="18321" y="18321"/>
                  </a:cubicBezTo>
                  <a:cubicBezTo>
                    <a:pt x="30052" y="6590"/>
                    <a:pt x="45963" y="0"/>
                    <a:pt x="62553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173402" cy="949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076061" y="6386627"/>
            <a:ext cx="3516799" cy="1015927"/>
            <a:chOff x="0" y="0"/>
            <a:chExt cx="1075555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68244" y="0"/>
                  </a:moveTo>
                  <a:lnTo>
                    <a:pt x="1007311" y="0"/>
                  </a:lnTo>
                  <a:cubicBezTo>
                    <a:pt x="1045001" y="0"/>
                    <a:pt x="1075555" y="30554"/>
                    <a:pt x="1075555" y="68244"/>
                  </a:cubicBezTo>
                  <a:lnTo>
                    <a:pt x="1075555" y="242461"/>
                  </a:lnTo>
                  <a:cubicBezTo>
                    <a:pt x="1075555" y="260560"/>
                    <a:pt x="1068365" y="277918"/>
                    <a:pt x="1055567" y="290717"/>
                  </a:cubicBezTo>
                  <a:cubicBezTo>
                    <a:pt x="1042769" y="303515"/>
                    <a:pt x="1025411" y="310705"/>
                    <a:pt x="1007311" y="310705"/>
                  </a:cubicBezTo>
                  <a:lnTo>
                    <a:pt x="68244" y="310705"/>
                  </a:lnTo>
                  <a:cubicBezTo>
                    <a:pt x="30554" y="310705"/>
                    <a:pt x="0" y="280151"/>
                    <a:pt x="0" y="242461"/>
                  </a:cubicBezTo>
                  <a:lnTo>
                    <a:pt x="0" y="68244"/>
                  </a:lnTo>
                  <a:cubicBezTo>
                    <a:pt x="0" y="30554"/>
                    <a:pt x="30554" y="0"/>
                    <a:pt x="682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885381">
            <a:off x="11010872" y="8156707"/>
            <a:ext cx="2130378" cy="601832"/>
          </a:xfrm>
          <a:custGeom>
            <a:avLst/>
            <a:gdLst/>
            <a:ahLst/>
            <a:cxnLst/>
            <a:rect l="l" t="t" r="r" b="b"/>
            <a:pathLst>
              <a:path w="2130378" h="601832">
                <a:moveTo>
                  <a:pt x="0" y="0"/>
                </a:moveTo>
                <a:lnTo>
                  <a:pt x="2130378" y="0"/>
                </a:lnTo>
                <a:lnTo>
                  <a:pt x="2130378" y="601832"/>
                </a:lnTo>
                <a:lnTo>
                  <a:pt x="0" y="6018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538888" y="1233462"/>
            <a:ext cx="8904094" cy="119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04"/>
              </a:lnSpc>
              <a:spcBef>
                <a:spcPct val="0"/>
              </a:spcBef>
            </a:pPr>
            <a:r>
              <a:rPr lang="en-US" sz="7032" spc="689">
                <a:solidFill>
                  <a:srgbClr val="231F20"/>
                </a:solidFill>
                <a:latin typeface="Oswald Bold"/>
              </a:rPr>
              <a:t>LITERATURE-REVIEW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64252" y="7485082"/>
            <a:ext cx="3066069" cy="4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85"/>
              </a:lnSpc>
              <a:spcBef>
                <a:spcPct val="0"/>
              </a:spcBef>
            </a:pPr>
            <a:r>
              <a:rPr lang="en-US" sz="2888" spc="283">
                <a:solidFill>
                  <a:srgbClr val="231F20"/>
                </a:solidFill>
                <a:latin typeface="Oswald"/>
              </a:rPr>
              <a:t>COPY AND PASTE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90869" y="4521021"/>
            <a:ext cx="3039452" cy="2090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4"/>
              </a:lnSpc>
            </a:pPr>
            <a:r>
              <a:rPr lang="en-US" sz="2003">
                <a:solidFill>
                  <a:srgbClr val="100F0D"/>
                </a:solidFill>
                <a:latin typeface="Montserrat Light"/>
              </a:rPr>
              <a:t>Traditional web scraping involves manual copy-and-paste techniques, effective for small datasets but tedious for large ones.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533576" y="8966009"/>
            <a:ext cx="3066069" cy="55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1"/>
              </a:lnSpc>
              <a:spcBef>
                <a:spcPct val="0"/>
              </a:spcBef>
            </a:pPr>
            <a:r>
              <a:rPr lang="en-US" sz="3247" spc="318">
                <a:solidFill>
                  <a:srgbClr val="231F20"/>
                </a:solidFill>
                <a:latin typeface="Oswald"/>
              </a:rPr>
              <a:t>USING REG-EX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438714" y="4988367"/>
            <a:ext cx="3255793" cy="3786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4"/>
              </a:lnSpc>
            </a:pPr>
            <a:r>
              <a:rPr lang="en-US" sz="2145">
                <a:solidFill>
                  <a:srgbClr val="100F0D"/>
                </a:solidFill>
                <a:latin typeface="Montserrat Light"/>
              </a:rPr>
              <a:t>Utilizing regular expressions for text extraction from web pages leverages UNIX commands or programming languages' pattern-matching features, enabling efficient data retrieval.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301426" y="6590163"/>
            <a:ext cx="3066069" cy="55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1"/>
              </a:lnSpc>
              <a:spcBef>
                <a:spcPct val="0"/>
              </a:spcBef>
            </a:pPr>
            <a:r>
              <a:rPr lang="en-US" sz="3247" spc="318">
                <a:solidFill>
                  <a:srgbClr val="231F20"/>
                </a:solidFill>
                <a:latin typeface="Oswald"/>
              </a:rPr>
              <a:t>DOM PARSING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028776" y="3387808"/>
            <a:ext cx="3291434" cy="301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100F0D"/>
                </a:solidFill>
                <a:latin typeface="Montserrat Light"/>
              </a:rPr>
              <a:t>Web browsers like Mozilla controls enables accessing dynamic content created by client-side scripts and parsing web pages into a Document Object Model tree.</a:t>
            </a:r>
          </a:p>
        </p:txBody>
      </p:sp>
      <p:sp>
        <p:nvSpPr>
          <p:cNvPr id="30" name="Freeform 30"/>
          <p:cNvSpPr/>
          <p:nvPr/>
        </p:nvSpPr>
        <p:spPr>
          <a:xfrm rot="-8970905" flipH="1">
            <a:off x="5229442" y="7695296"/>
            <a:ext cx="2130378" cy="601832"/>
          </a:xfrm>
          <a:custGeom>
            <a:avLst/>
            <a:gdLst/>
            <a:ahLst/>
            <a:cxnLst/>
            <a:rect l="l" t="t" r="r" b="b"/>
            <a:pathLst>
              <a:path w="2130378" h="601832">
                <a:moveTo>
                  <a:pt x="2130378" y="0"/>
                </a:moveTo>
                <a:lnTo>
                  <a:pt x="0" y="0"/>
                </a:lnTo>
                <a:lnTo>
                  <a:pt x="0" y="601832"/>
                </a:lnTo>
                <a:lnTo>
                  <a:pt x="2130378" y="601832"/>
                </a:lnTo>
                <a:lnTo>
                  <a:pt x="21303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836286" y="2844075"/>
            <a:ext cx="8187907" cy="1135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0"/>
              </a:lnSpc>
            </a:pPr>
            <a:r>
              <a:rPr lang="en-US" sz="2186">
                <a:solidFill>
                  <a:srgbClr val="100F0D"/>
                </a:solidFill>
                <a:latin typeface="Montserrat Light"/>
              </a:rPr>
              <a:t>Webs scrapping allows the extraction of huge amount of data that is constantly generated online with a relatively low cost.</a:t>
            </a:r>
          </a:p>
        </p:txBody>
      </p:sp>
      <p:sp>
        <p:nvSpPr>
          <p:cNvPr id="32" name="Freeform 32"/>
          <p:cNvSpPr/>
          <p:nvPr/>
        </p:nvSpPr>
        <p:spPr>
          <a:xfrm rot="887923">
            <a:off x="-8771092" y="659279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74426" y="3206190"/>
            <a:ext cx="3474003" cy="647719"/>
            <a:chOff x="0" y="0"/>
            <a:chExt cx="914964" cy="170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1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GOALS AND 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2364" y="4195467"/>
            <a:ext cx="4910787" cy="397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53"/>
              </a:lnSpc>
              <a:spcBef>
                <a:spcPct val="0"/>
              </a:spcBef>
            </a:pPr>
            <a:r>
              <a:rPr lang="en-US" sz="2937" spc="287">
                <a:solidFill>
                  <a:srgbClr val="231F20"/>
                </a:solidFill>
                <a:latin typeface="DM Sans"/>
              </a:rPr>
              <a:t> Extract relevant data from target websites by using user defined specific information , such as product details, news articles, pricing data, or any other relevant content.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529317" y="3206190"/>
            <a:ext cx="3474003" cy="647719"/>
            <a:chOff x="0" y="0"/>
            <a:chExt cx="914964" cy="170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3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442572" y="4176417"/>
            <a:ext cx="5048555" cy="2563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67"/>
              </a:lnSpc>
              <a:spcBef>
                <a:spcPct val="0"/>
              </a:spcBef>
            </a:pPr>
            <a:r>
              <a:rPr lang="en-US" sz="3019" spc="295">
                <a:solidFill>
                  <a:srgbClr val="231F20"/>
                </a:solidFill>
                <a:latin typeface="DM Sans"/>
              </a:rPr>
              <a:t>Live dashboard automatically updates data at fixed intervals, ensuring up-to-date insights for users.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4176364">
            <a:off x="-4154350" y="673741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839476" y="4185942"/>
            <a:ext cx="4946771" cy="3008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3"/>
              </a:lnSpc>
              <a:spcBef>
                <a:spcPct val="0"/>
              </a:spcBef>
            </a:pPr>
            <a:r>
              <a:rPr lang="en-US" sz="2959" spc="289">
                <a:solidFill>
                  <a:srgbClr val="231F20"/>
                </a:solidFill>
                <a:latin typeface="DM Sans"/>
              </a:rPr>
              <a:t>Utilizing automated web scraping tools to streamline the extraction process, save time, and ensure data accuracy.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686720" y="3111216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84617" y="1212693"/>
            <a:ext cx="12637226" cy="116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90"/>
              </a:lnSpc>
            </a:pPr>
            <a:r>
              <a:rPr lang="en-US" sz="6949" spc="681">
                <a:solidFill>
                  <a:srgbClr val="231F20"/>
                </a:solidFill>
                <a:latin typeface="Oswald Bold"/>
              </a:rPr>
              <a:t>TECHNOLOGIES USED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18354" y="344322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18354" y="449910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18354" y="568020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18354" y="686130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18354" y="804058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31353" y="3474173"/>
            <a:ext cx="11844665" cy="538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1"/>
              </a:lnSpc>
            </a:pPr>
            <a:r>
              <a:rPr lang="en-US" sz="3124" spc="306">
                <a:solidFill>
                  <a:srgbClr val="231F20"/>
                </a:solidFill>
                <a:latin typeface="DM Sans"/>
              </a:rPr>
              <a:t>PYTHON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31353" y="4530053"/>
            <a:ext cx="12027947" cy="538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1"/>
              </a:lnSpc>
            </a:pPr>
            <a:r>
              <a:rPr lang="en-US" sz="3124" spc="306">
                <a:solidFill>
                  <a:srgbClr val="231F20"/>
                </a:solidFill>
                <a:latin typeface="DM Sans"/>
              </a:rPr>
              <a:t>GOOGLE COLAB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31353" y="5711153"/>
            <a:ext cx="11672392" cy="538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11"/>
              </a:lnSpc>
              <a:spcBef>
                <a:spcPct val="0"/>
              </a:spcBef>
            </a:pPr>
            <a:r>
              <a:rPr lang="en-US" sz="3124" spc="306">
                <a:solidFill>
                  <a:srgbClr val="231F20"/>
                </a:solidFill>
                <a:latin typeface="DM Sans"/>
              </a:rPr>
              <a:t>OPEN-AI LIBRARIES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31353" y="6914108"/>
            <a:ext cx="11884885" cy="538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11"/>
              </a:lnSpc>
              <a:spcBef>
                <a:spcPct val="0"/>
              </a:spcBef>
            </a:pPr>
            <a:r>
              <a:rPr lang="en-US" sz="3124" spc="306">
                <a:solidFill>
                  <a:srgbClr val="231F20"/>
                </a:solidFill>
                <a:latin typeface="DM Sans"/>
              </a:rPr>
              <a:t>HUGGING-FACE LIBRARY MARKUPLM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31353" y="8117064"/>
            <a:ext cx="6076629" cy="538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11"/>
              </a:lnSpc>
              <a:spcBef>
                <a:spcPct val="0"/>
              </a:spcBef>
            </a:pPr>
            <a:r>
              <a:rPr lang="en-US" sz="3124" spc="306">
                <a:solidFill>
                  <a:srgbClr val="231F20"/>
                </a:solidFill>
                <a:latin typeface="DM Sans"/>
              </a:rPr>
              <a:t>HTML,CSS AND 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90902" y="2579430"/>
            <a:ext cx="13137570" cy="3966864"/>
          </a:xfrm>
          <a:custGeom>
            <a:avLst/>
            <a:gdLst/>
            <a:ahLst/>
            <a:cxnLst/>
            <a:rect l="l" t="t" r="r" b="b"/>
            <a:pathLst>
              <a:path w="13137570" h="3966864">
                <a:moveTo>
                  <a:pt x="0" y="0"/>
                </a:moveTo>
                <a:lnTo>
                  <a:pt x="13137570" y="0"/>
                </a:lnTo>
                <a:lnTo>
                  <a:pt x="13137570" y="3966864"/>
                </a:lnTo>
                <a:lnTo>
                  <a:pt x="0" y="3966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77850" y="7137562"/>
            <a:ext cx="3332300" cy="118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48"/>
              </a:lnSpc>
            </a:pPr>
            <a:r>
              <a:rPr lang="en-US" sz="6891">
                <a:solidFill>
                  <a:srgbClr val="000000"/>
                </a:solidFill>
                <a:latin typeface="Canva Sans Bold"/>
              </a:rPr>
              <a:t>Level  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537737" y="16832"/>
            <a:ext cx="12844031" cy="152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2"/>
              </a:lnSpc>
            </a:pPr>
            <a:r>
              <a:rPr lang="en-US" sz="8994">
                <a:solidFill>
                  <a:srgbClr val="000000"/>
                </a:solidFill>
                <a:latin typeface="Canva Sans Bold"/>
              </a:rPr>
              <a:t>Data Flow Diagram: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35036" y="77563"/>
            <a:ext cx="14728565" cy="10131874"/>
          </a:xfrm>
          <a:custGeom>
            <a:avLst/>
            <a:gdLst/>
            <a:ahLst/>
            <a:cxnLst/>
            <a:rect l="l" t="t" r="r" b="b"/>
            <a:pathLst>
              <a:path w="14728565" h="10131874">
                <a:moveTo>
                  <a:pt x="0" y="0"/>
                </a:moveTo>
                <a:lnTo>
                  <a:pt x="14728565" y="0"/>
                </a:lnTo>
                <a:lnTo>
                  <a:pt x="14728565" y="10131874"/>
                </a:lnTo>
                <a:lnTo>
                  <a:pt x="0" y="1013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3086" y="141605"/>
            <a:ext cx="25836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Level  1: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83438" y="3308728"/>
            <a:ext cx="13026814" cy="4706677"/>
          </a:xfrm>
          <a:custGeom>
            <a:avLst/>
            <a:gdLst/>
            <a:ahLst/>
            <a:cxnLst/>
            <a:rect l="l" t="t" r="r" b="b"/>
            <a:pathLst>
              <a:path w="13026814" h="4706677">
                <a:moveTo>
                  <a:pt x="0" y="0"/>
                </a:moveTo>
                <a:lnTo>
                  <a:pt x="13026814" y="0"/>
                </a:lnTo>
                <a:lnTo>
                  <a:pt x="13026814" y="4706677"/>
                </a:lnTo>
                <a:lnTo>
                  <a:pt x="0" y="47066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80992" y="1094144"/>
            <a:ext cx="8727004" cy="116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90"/>
              </a:lnSpc>
            </a:pPr>
            <a:r>
              <a:rPr lang="en-US" sz="6949" spc="681">
                <a:solidFill>
                  <a:srgbClr val="231F20"/>
                </a:solidFill>
                <a:latin typeface="Oswald Bold"/>
              </a:rPr>
              <a:t>SCREENSHOTS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01961" y="2409723"/>
            <a:ext cx="13285068" cy="7430980"/>
          </a:xfrm>
          <a:custGeom>
            <a:avLst/>
            <a:gdLst/>
            <a:ahLst/>
            <a:cxnLst/>
            <a:rect l="l" t="t" r="r" b="b"/>
            <a:pathLst>
              <a:path w="13285068" h="7430980">
                <a:moveTo>
                  <a:pt x="0" y="0"/>
                </a:moveTo>
                <a:lnTo>
                  <a:pt x="13285067" y="0"/>
                </a:lnTo>
                <a:lnTo>
                  <a:pt x="13285067" y="7430981"/>
                </a:lnTo>
                <a:lnTo>
                  <a:pt x="0" y="7430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80992" y="1094144"/>
            <a:ext cx="8727004" cy="116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90"/>
              </a:lnSpc>
            </a:pPr>
            <a:r>
              <a:rPr lang="en-US" sz="6949" spc="681">
                <a:solidFill>
                  <a:srgbClr val="231F20"/>
                </a:solidFill>
                <a:latin typeface="Oswald Bold"/>
              </a:rPr>
              <a:t>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553</Words>
  <Application>Microsoft Office PowerPoint</Application>
  <PresentationFormat>Custom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Oswald Bold</vt:lpstr>
      <vt:lpstr>Calibri</vt:lpstr>
      <vt:lpstr>Montserrat Light</vt:lpstr>
      <vt:lpstr>Oswald Bold Italics</vt:lpstr>
      <vt:lpstr>Sukar Bold</vt:lpstr>
      <vt:lpstr>Oswald</vt:lpstr>
      <vt:lpstr>DM Sans Bold</vt:lpstr>
      <vt:lpstr>Open Sauce</vt:lpstr>
      <vt:lpstr>Montserrat Classic Bold</vt:lpstr>
      <vt:lpstr>DM Sans</vt:lpstr>
      <vt:lpstr>DM Sans Italics</vt:lpstr>
      <vt:lpstr>Canva Sans Bold</vt:lpstr>
      <vt:lpstr>Kollektif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</dc:title>
  <cp:lastModifiedBy>ROHIT kushwaha</cp:lastModifiedBy>
  <cp:revision>3</cp:revision>
  <dcterms:created xsi:type="dcterms:W3CDTF">2006-08-16T00:00:00Z</dcterms:created>
  <dcterms:modified xsi:type="dcterms:W3CDTF">2024-04-02T12:22:12Z</dcterms:modified>
  <dc:identifier>DAGAJGea2qs</dc:identifier>
</cp:coreProperties>
</file>