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80" r:id="rId4"/>
    <p:sldId id="260" r:id="rId5"/>
    <p:sldId id="261" r:id="rId6"/>
    <p:sldId id="262" r:id="rId7"/>
    <p:sldId id="264" r:id="rId8"/>
    <p:sldId id="265" r:id="rId9"/>
    <p:sldId id="266" r:id="rId10"/>
    <p:sldId id="267" r:id="rId11"/>
    <p:sldId id="268" r:id="rId12"/>
    <p:sldId id="270" r:id="rId13"/>
    <p:sldId id="271" r:id="rId14"/>
    <p:sldId id="272" r:id="rId15"/>
    <p:sldId id="279" r:id="rId16"/>
    <p:sldId id="275" r:id="rId17"/>
    <p:sldId id="277" r:id="rId18"/>
    <p:sldId id="276"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26310" y="2277059"/>
            <a:ext cx="7658100" cy="762000"/>
          </a:xfrm>
          <a:prstGeom prst="rect">
            <a:avLst/>
          </a:prstGeom>
        </p:spPr>
        <p:txBody>
          <a:bodyPr wrap="square" lIns="0" tIns="0" rIns="0" bIns="0">
            <a:spAutoFit/>
          </a:bodyPr>
          <a:lstStyle>
            <a:lvl1pPr>
              <a:defRPr sz="3150" b="1" i="0">
                <a:solidFill>
                  <a:schemeClr val="bg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2"/>
            <a:ext cx="12189460" cy="6859905"/>
          </a:xfrm>
          <a:custGeom>
            <a:avLst/>
            <a:gdLst/>
            <a:ahLst/>
            <a:cxnLst/>
            <a:rect l="l" t="t" r="r" b="b"/>
            <a:pathLst>
              <a:path w="12189460" h="6859905">
                <a:moveTo>
                  <a:pt x="12188952" y="0"/>
                </a:moveTo>
                <a:lnTo>
                  <a:pt x="0" y="0"/>
                </a:lnTo>
                <a:lnTo>
                  <a:pt x="0" y="6859778"/>
                </a:lnTo>
                <a:lnTo>
                  <a:pt x="12188952" y="6859778"/>
                </a:lnTo>
                <a:lnTo>
                  <a:pt x="12188952" y="0"/>
                </a:lnTo>
                <a:close/>
              </a:path>
            </a:pathLst>
          </a:custGeom>
          <a:solidFill>
            <a:srgbClr val="0F2856"/>
          </a:solidFill>
        </p:spPr>
        <p:txBody>
          <a:bodyPr wrap="square" lIns="0" tIns="0" rIns="0" bIns="0" rtlCol="0"/>
          <a:lstStyle/>
          <a:p>
            <a:endParaRPr/>
          </a:p>
        </p:txBody>
      </p:sp>
      <p:sp>
        <p:nvSpPr>
          <p:cNvPr id="2" name="Holder 2"/>
          <p:cNvSpPr>
            <a:spLocks noGrp="1"/>
          </p:cNvSpPr>
          <p:nvPr>
            <p:ph type="title"/>
          </p:nvPr>
        </p:nvSpPr>
        <p:spPr>
          <a:xfrm>
            <a:off x="1322069" y="295656"/>
            <a:ext cx="8987155" cy="1550669"/>
          </a:xfrm>
          <a:prstGeom prst="rect">
            <a:avLst/>
          </a:prstGeom>
        </p:spPr>
        <p:txBody>
          <a:bodyPr wrap="square" lIns="0" tIns="0" rIns="0" bIns="0">
            <a:spAutoFit/>
          </a:bodyPr>
          <a:lstStyle>
            <a:lvl1pPr>
              <a:defRPr sz="3150" b="1" i="0">
                <a:solidFill>
                  <a:schemeClr val="bg1"/>
                </a:solidFill>
                <a:latin typeface="Arial"/>
                <a:cs typeface="Arial"/>
              </a:defRPr>
            </a:lvl1pPr>
          </a:lstStyle>
          <a:p>
            <a:endParaRPr/>
          </a:p>
        </p:txBody>
      </p:sp>
      <p:sp>
        <p:nvSpPr>
          <p:cNvPr id="3" name="Holder 3"/>
          <p:cNvSpPr>
            <a:spLocks noGrp="1"/>
          </p:cNvSpPr>
          <p:nvPr>
            <p:ph type="body" idx="1"/>
          </p:nvPr>
        </p:nvSpPr>
        <p:spPr>
          <a:xfrm>
            <a:off x="1318513" y="1914461"/>
            <a:ext cx="5106035" cy="2969260"/>
          </a:xfrm>
          <a:prstGeom prst="rect">
            <a:avLst/>
          </a:prstGeom>
        </p:spPr>
        <p:txBody>
          <a:bodyPr wrap="square" lIns="0" tIns="0" rIns="0" bIns="0">
            <a:spAutoFit/>
          </a:bodyPr>
          <a:lstStyle>
            <a:lvl1pPr>
              <a:defRPr sz="1800" b="0" i="0">
                <a:solidFill>
                  <a:schemeClr val="bg1"/>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 y="-12577"/>
            <a:ext cx="12188952" cy="6859714"/>
            <a:chOff x="6912" y="0"/>
            <a:chExt cx="12188952" cy="6859714"/>
          </a:xfrm>
        </p:grpSpPr>
        <p:pic>
          <p:nvPicPr>
            <p:cNvPr id="3" name="object 3"/>
            <p:cNvPicPr/>
            <p:nvPr/>
          </p:nvPicPr>
          <p:blipFill>
            <a:blip r:embed="rId2" cstate="print"/>
            <a:stretch>
              <a:fillRect/>
            </a:stretch>
          </p:blipFill>
          <p:spPr>
            <a:xfrm>
              <a:off x="6912" y="3896622"/>
              <a:ext cx="7664903" cy="2963092"/>
            </a:xfrm>
            <a:prstGeom prst="rect">
              <a:avLst/>
            </a:prstGeom>
          </p:spPr>
        </p:pic>
        <p:sp>
          <p:nvSpPr>
            <p:cNvPr id="4" name="object 4"/>
            <p:cNvSpPr/>
            <p:nvPr/>
          </p:nvSpPr>
          <p:spPr>
            <a:xfrm>
              <a:off x="5271515" y="3937508"/>
              <a:ext cx="1654810" cy="0"/>
            </a:xfrm>
            <a:custGeom>
              <a:avLst/>
              <a:gdLst/>
              <a:ahLst/>
              <a:cxnLst/>
              <a:rect l="l" t="t" r="r" b="b"/>
              <a:pathLst>
                <a:path w="1654809">
                  <a:moveTo>
                    <a:pt x="1654810" y="0"/>
                  </a:moveTo>
                  <a:lnTo>
                    <a:pt x="0" y="0"/>
                  </a:lnTo>
                </a:path>
              </a:pathLst>
            </a:custGeom>
            <a:ln w="6350">
              <a:solidFill>
                <a:srgbClr val="F6A6F4"/>
              </a:solidFill>
            </a:ln>
          </p:spPr>
          <p:txBody>
            <a:bodyPr wrap="square" lIns="0" tIns="0" rIns="0" bIns="0" rtlCol="0"/>
            <a:lstStyle/>
            <a:p>
              <a:endParaRPr/>
            </a:p>
          </p:txBody>
        </p:sp>
        <p:pic>
          <p:nvPicPr>
            <p:cNvPr id="5" name="object 5"/>
            <p:cNvPicPr/>
            <p:nvPr/>
          </p:nvPicPr>
          <p:blipFill>
            <a:blip r:embed="rId3" cstate="print"/>
            <a:stretch>
              <a:fillRect/>
            </a:stretch>
          </p:blipFill>
          <p:spPr>
            <a:xfrm>
              <a:off x="6912" y="0"/>
              <a:ext cx="12188952" cy="6845301"/>
            </a:xfrm>
            <a:prstGeom prst="rect">
              <a:avLst/>
            </a:prstGeom>
          </p:spPr>
        </p:pic>
        <p:pic>
          <p:nvPicPr>
            <p:cNvPr id="6" name="object 6"/>
            <p:cNvPicPr/>
            <p:nvPr/>
          </p:nvPicPr>
          <p:blipFill>
            <a:blip r:embed="rId4" cstate="print"/>
            <a:stretch>
              <a:fillRect/>
            </a:stretch>
          </p:blipFill>
          <p:spPr>
            <a:xfrm>
              <a:off x="4599432" y="0"/>
              <a:ext cx="7589519" cy="2850755"/>
            </a:xfrm>
            <a:prstGeom prst="rect">
              <a:avLst/>
            </a:prstGeom>
          </p:spPr>
        </p:pic>
      </p:grpSp>
      <p:sp>
        <p:nvSpPr>
          <p:cNvPr id="7" name="object 7"/>
          <p:cNvSpPr txBox="1"/>
          <p:nvPr/>
        </p:nvSpPr>
        <p:spPr>
          <a:xfrm>
            <a:off x="1524000" y="1437976"/>
            <a:ext cx="8514715" cy="1491434"/>
          </a:xfrm>
          <a:prstGeom prst="rect">
            <a:avLst/>
          </a:prstGeom>
        </p:spPr>
        <p:txBody>
          <a:bodyPr vert="horz" wrap="square" lIns="0" tIns="16510" rIns="0" bIns="0" rtlCol="0">
            <a:spAutoFit/>
          </a:bodyPr>
          <a:lstStyle/>
          <a:p>
            <a:pPr algn="l">
              <a:lnSpc>
                <a:spcPts val="5650"/>
              </a:lnSpc>
              <a:spcBef>
                <a:spcPts val="130"/>
              </a:spcBef>
            </a:pPr>
            <a:r>
              <a:rPr lang="en-IN" sz="4800" dirty="0">
                <a:solidFill>
                  <a:schemeClr val="bg1"/>
                </a:solidFill>
                <a:latin typeface="Bahnschrift Light" panose="020B0502040204020203" pitchFamily="34" charset="0"/>
                <a:cs typeface="Arial"/>
              </a:rPr>
              <a:t>   </a:t>
            </a:r>
          </a:p>
          <a:p>
            <a:pPr algn="ctr">
              <a:lnSpc>
                <a:spcPts val="5650"/>
              </a:lnSpc>
              <a:spcBef>
                <a:spcPts val="130"/>
              </a:spcBef>
            </a:pPr>
            <a:r>
              <a:rPr lang="en-IN" sz="4800" dirty="0">
                <a:solidFill>
                  <a:schemeClr val="bg1"/>
                </a:solidFill>
                <a:latin typeface="Bahnschrift Light" panose="020B0502040204020203" pitchFamily="34" charset="0"/>
                <a:cs typeface="Arial"/>
              </a:rPr>
              <a:t>   </a:t>
            </a:r>
            <a:r>
              <a:rPr lang="en-IN" sz="6000" b="1" dirty="0">
                <a:solidFill>
                  <a:schemeClr val="bg1"/>
                </a:solidFill>
                <a:latin typeface="Agency FB" panose="020B0503020202020204" pitchFamily="34" charset="0"/>
                <a:cs typeface="Arial"/>
              </a:rPr>
              <a:t>HR Analysis</a:t>
            </a:r>
            <a:endParaRPr sz="6000" b="1" dirty="0">
              <a:solidFill>
                <a:schemeClr val="bg1"/>
              </a:solidFill>
              <a:latin typeface="Agency FB" panose="020B0503020202020204" pitchFamily="34" charset="0"/>
              <a:cs typeface="Arial"/>
            </a:endParaRPr>
          </a:p>
        </p:txBody>
      </p:sp>
      <p:sp>
        <p:nvSpPr>
          <p:cNvPr id="8" name="object 8"/>
          <p:cNvSpPr txBox="1"/>
          <p:nvPr/>
        </p:nvSpPr>
        <p:spPr>
          <a:xfrm>
            <a:off x="4075756" y="3302106"/>
            <a:ext cx="4038600" cy="387985"/>
          </a:xfrm>
          <a:prstGeom prst="rect">
            <a:avLst/>
          </a:prstGeom>
        </p:spPr>
        <p:txBody>
          <a:bodyPr vert="horz" wrap="square" lIns="0" tIns="15875" rIns="0" bIns="0" rtlCol="0">
            <a:spAutoFit/>
          </a:bodyPr>
          <a:lstStyle/>
          <a:p>
            <a:pPr marL="12700" algn="ctr">
              <a:lnSpc>
                <a:spcPct val="100000"/>
              </a:lnSpc>
              <a:spcBef>
                <a:spcPts val="125"/>
              </a:spcBef>
            </a:pPr>
            <a:r>
              <a:rPr sz="2350" dirty="0">
                <a:solidFill>
                  <a:srgbClr val="FFFFFF"/>
                </a:solidFill>
                <a:latin typeface="Segoe UI Light"/>
                <a:cs typeface="Segoe UI Light"/>
              </a:rPr>
              <a:t>|</a:t>
            </a:r>
            <a:r>
              <a:rPr sz="2350" spc="100" dirty="0">
                <a:solidFill>
                  <a:srgbClr val="FFFFFF"/>
                </a:solidFill>
                <a:latin typeface="Segoe UI Light"/>
                <a:cs typeface="Segoe UI Light"/>
              </a:rPr>
              <a:t> </a:t>
            </a:r>
            <a:r>
              <a:rPr sz="2350" dirty="0">
                <a:solidFill>
                  <a:srgbClr val="FFFFFF"/>
                </a:solidFill>
                <a:latin typeface="Segoe UI Light"/>
                <a:cs typeface="Segoe UI Light"/>
              </a:rPr>
              <a:t>Group</a:t>
            </a:r>
            <a:r>
              <a:rPr sz="2350" spc="95" dirty="0">
                <a:solidFill>
                  <a:srgbClr val="FFFFFF"/>
                </a:solidFill>
                <a:latin typeface="Segoe UI Light"/>
                <a:cs typeface="Segoe UI Light"/>
              </a:rPr>
              <a:t> </a:t>
            </a:r>
            <a:r>
              <a:rPr lang="en-IN" sz="2350" spc="95" dirty="0">
                <a:solidFill>
                  <a:srgbClr val="FFFFFF"/>
                </a:solidFill>
                <a:latin typeface="Segoe UI Light"/>
                <a:cs typeface="Segoe UI Light"/>
              </a:rPr>
              <a:t>4</a:t>
            </a:r>
            <a:r>
              <a:rPr sz="2350" spc="135" dirty="0">
                <a:solidFill>
                  <a:srgbClr val="FFFFFF"/>
                </a:solidFill>
                <a:latin typeface="Segoe UI Light"/>
                <a:cs typeface="Segoe UI Light"/>
              </a:rPr>
              <a:t> </a:t>
            </a:r>
            <a:r>
              <a:rPr sz="2350" dirty="0">
                <a:solidFill>
                  <a:srgbClr val="FFFFFF"/>
                </a:solidFill>
                <a:latin typeface="Segoe UI Light"/>
                <a:cs typeface="Segoe UI Light"/>
              </a:rPr>
              <a:t>|</a:t>
            </a:r>
            <a:r>
              <a:rPr sz="2350" spc="114" dirty="0">
                <a:solidFill>
                  <a:srgbClr val="FFFFFF"/>
                </a:solidFill>
                <a:latin typeface="Segoe UI Light"/>
                <a:cs typeface="Segoe UI Light"/>
              </a:rPr>
              <a:t> </a:t>
            </a:r>
            <a:endParaRPr sz="2350" dirty="0">
              <a:latin typeface="Segoe UI Light"/>
              <a:cs typeface="Segoe UI Light"/>
            </a:endParaRPr>
          </a:p>
        </p:txBody>
      </p:sp>
      <p:sp>
        <p:nvSpPr>
          <p:cNvPr id="10" name="TextBox 9">
            <a:extLst>
              <a:ext uri="{FF2B5EF4-FFF2-40B4-BE49-F238E27FC236}">
                <a16:creationId xmlns:a16="http://schemas.microsoft.com/office/drawing/2014/main" id="{FA1296CB-4874-77F7-5F08-41055366DF8C}"/>
              </a:ext>
            </a:extLst>
          </p:cNvPr>
          <p:cNvSpPr txBox="1"/>
          <p:nvPr/>
        </p:nvSpPr>
        <p:spPr>
          <a:xfrm>
            <a:off x="381000" y="4312127"/>
            <a:ext cx="6057178" cy="2585323"/>
          </a:xfrm>
          <a:prstGeom prst="rect">
            <a:avLst/>
          </a:prstGeom>
          <a:noFill/>
        </p:spPr>
        <p:txBody>
          <a:bodyPr wrap="square">
            <a:spAutoFit/>
          </a:bodyPr>
          <a:lstStyle/>
          <a:p>
            <a:r>
              <a:rPr lang="en-IN" dirty="0">
                <a:solidFill>
                  <a:schemeClr val="bg1"/>
                </a:solidFill>
              </a:rPr>
              <a:t>Group Members:</a:t>
            </a:r>
          </a:p>
          <a:p>
            <a:pPr algn="l"/>
            <a:r>
              <a:rPr lang="en-IN" dirty="0">
                <a:solidFill>
                  <a:schemeClr val="bg1"/>
                </a:solidFill>
              </a:rPr>
              <a:t>              Rohit Dangat</a:t>
            </a:r>
          </a:p>
          <a:p>
            <a:pPr algn="l"/>
            <a:r>
              <a:rPr lang="en-IN" dirty="0">
                <a:solidFill>
                  <a:schemeClr val="bg1"/>
                </a:solidFill>
              </a:rPr>
              <a:t>              Pragati </a:t>
            </a:r>
            <a:r>
              <a:rPr lang="en-IN" dirty="0" err="1">
                <a:solidFill>
                  <a:schemeClr val="bg1"/>
                </a:solidFill>
              </a:rPr>
              <a:t>Mhapsekar</a:t>
            </a:r>
            <a:endParaRPr lang="en-IN" dirty="0">
              <a:solidFill>
                <a:schemeClr val="bg1"/>
              </a:solidFill>
            </a:endParaRPr>
          </a:p>
          <a:p>
            <a:pPr algn="l"/>
            <a:r>
              <a:rPr lang="en-IN" dirty="0">
                <a:solidFill>
                  <a:schemeClr val="bg1"/>
                </a:solidFill>
              </a:rPr>
              <a:t>              Vaishnavi </a:t>
            </a:r>
            <a:r>
              <a:rPr lang="en-IN" dirty="0" err="1">
                <a:solidFill>
                  <a:schemeClr val="bg1"/>
                </a:solidFill>
              </a:rPr>
              <a:t>Jambhulkar</a:t>
            </a:r>
            <a:r>
              <a:rPr lang="en-IN" dirty="0">
                <a:solidFill>
                  <a:schemeClr val="bg1"/>
                </a:solidFill>
              </a:rPr>
              <a:t> </a:t>
            </a:r>
          </a:p>
          <a:p>
            <a:r>
              <a:rPr lang="en-IN" dirty="0">
                <a:solidFill>
                  <a:schemeClr val="bg1"/>
                </a:solidFill>
              </a:rPr>
              <a:t>              </a:t>
            </a:r>
            <a:r>
              <a:rPr lang="en-US" dirty="0">
                <a:solidFill>
                  <a:schemeClr val="bg1"/>
                </a:solidFill>
              </a:rPr>
              <a:t>Vaishnavi Milind </a:t>
            </a:r>
            <a:r>
              <a:rPr lang="en-US" dirty="0" err="1">
                <a:solidFill>
                  <a:schemeClr val="bg1"/>
                </a:solidFill>
              </a:rPr>
              <a:t>Nimkar</a:t>
            </a:r>
            <a:endParaRPr lang="en-US" dirty="0">
              <a:solidFill>
                <a:schemeClr val="bg1"/>
              </a:solidFill>
            </a:endParaRPr>
          </a:p>
          <a:p>
            <a:r>
              <a:rPr lang="en-US" dirty="0">
                <a:solidFill>
                  <a:schemeClr val="bg1"/>
                </a:solidFill>
              </a:rPr>
              <a:t>	Md Mahmood Uddin</a:t>
            </a:r>
          </a:p>
          <a:p>
            <a:r>
              <a:rPr lang="en-US" dirty="0">
                <a:solidFill>
                  <a:schemeClr val="bg1"/>
                </a:solidFill>
              </a:rPr>
              <a:t>              Vishal Jaiswal</a:t>
            </a:r>
          </a:p>
          <a:p>
            <a:r>
              <a:rPr lang="en-US" dirty="0">
                <a:solidFill>
                  <a:schemeClr val="bg1"/>
                </a:solidFill>
              </a:rPr>
              <a:t>	Akash Gupta</a:t>
            </a:r>
          </a:p>
          <a:p>
            <a:r>
              <a:rPr lang="en-US" dirty="0">
                <a:solidFill>
                  <a:schemeClr val="bg1"/>
                </a:solidFill>
              </a:rPr>
              <a:t>		</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grpSp>
        <p:nvGrpSpPr>
          <p:cNvPr id="3" name="object 3"/>
          <p:cNvGrpSpPr/>
          <p:nvPr/>
        </p:nvGrpSpPr>
        <p:grpSpPr>
          <a:xfrm>
            <a:off x="9418319" y="0"/>
            <a:ext cx="2771140" cy="6859905"/>
            <a:chOff x="9418319" y="0"/>
            <a:chExt cx="2771140" cy="6859905"/>
          </a:xfrm>
        </p:grpSpPr>
        <p:pic>
          <p:nvPicPr>
            <p:cNvPr id="4" name="object 4"/>
            <p:cNvPicPr/>
            <p:nvPr/>
          </p:nvPicPr>
          <p:blipFill>
            <a:blip r:embed="rId2" cstate="print"/>
            <a:stretch>
              <a:fillRect/>
            </a:stretch>
          </p:blipFill>
          <p:spPr>
            <a:xfrm>
              <a:off x="9418319" y="0"/>
              <a:ext cx="2770631" cy="6857999"/>
            </a:xfrm>
            <a:prstGeom prst="rect">
              <a:avLst/>
            </a:prstGeom>
          </p:spPr>
        </p:pic>
        <p:pic>
          <p:nvPicPr>
            <p:cNvPr id="5" name="object 5"/>
            <p:cNvPicPr/>
            <p:nvPr/>
          </p:nvPicPr>
          <p:blipFill>
            <a:blip r:embed="rId3" cstate="print"/>
            <a:stretch>
              <a:fillRect/>
            </a:stretch>
          </p:blipFill>
          <p:spPr>
            <a:xfrm>
              <a:off x="10415015" y="0"/>
              <a:ext cx="1773935" cy="6859714"/>
            </a:xfrm>
            <a:prstGeom prst="rect">
              <a:avLst/>
            </a:prstGeom>
          </p:spPr>
        </p:pic>
      </p:grpSp>
      <p:sp>
        <p:nvSpPr>
          <p:cNvPr id="6" name="object 6"/>
          <p:cNvSpPr txBox="1">
            <a:spLocks noGrp="1"/>
          </p:cNvSpPr>
          <p:nvPr>
            <p:ph type="title"/>
          </p:nvPr>
        </p:nvSpPr>
        <p:spPr>
          <a:xfrm>
            <a:off x="858743" y="289709"/>
            <a:ext cx="9776215" cy="1179296"/>
          </a:xfrm>
          <a:prstGeom prst="rect">
            <a:avLst/>
          </a:prstGeom>
        </p:spPr>
        <p:txBody>
          <a:bodyPr vert="horz" wrap="square" lIns="0" tIns="680211" rIns="0" bIns="0" rtlCol="0">
            <a:spAutoFit/>
          </a:bodyPr>
          <a:lstStyle/>
          <a:p>
            <a:pPr marL="12700">
              <a:lnSpc>
                <a:spcPct val="100000"/>
              </a:lnSpc>
              <a:spcBef>
                <a:spcPts val="120"/>
              </a:spcBef>
            </a:pPr>
            <a:r>
              <a:rPr lang="en-US" spc="-225" dirty="0"/>
              <a:t>        </a:t>
            </a:r>
            <a:r>
              <a:rPr spc="-225" dirty="0"/>
              <a:t>KPI-</a:t>
            </a:r>
            <a:r>
              <a:rPr lang="en-US" spc="-225" dirty="0"/>
              <a:t> </a:t>
            </a:r>
            <a:r>
              <a:rPr dirty="0"/>
              <a:t>4</a:t>
            </a:r>
            <a:r>
              <a:rPr spc="-110" dirty="0"/>
              <a:t> </a:t>
            </a:r>
            <a:r>
              <a:rPr spc="-240" dirty="0"/>
              <a:t>:</a:t>
            </a:r>
            <a:r>
              <a:rPr spc="-45" dirty="0"/>
              <a:t> </a:t>
            </a:r>
            <a:r>
              <a:rPr lang="en-IN" sz="3200" dirty="0">
                <a:latin typeface="Aptos"/>
                <a:cs typeface="Segoe UI Light" panose="020B0502040204020203" pitchFamily="34" charset="0"/>
              </a:rPr>
              <a:t>Average working years for each Department</a:t>
            </a:r>
            <a:endParaRPr spc="-495" dirty="0">
              <a:latin typeface="Aptos"/>
            </a:endParaRPr>
          </a:p>
        </p:txBody>
      </p:sp>
      <p:sp>
        <p:nvSpPr>
          <p:cNvPr id="8" name="object 8"/>
          <p:cNvSpPr txBox="1"/>
          <p:nvPr/>
        </p:nvSpPr>
        <p:spPr>
          <a:xfrm>
            <a:off x="864899" y="1684789"/>
            <a:ext cx="3871358" cy="4386329"/>
          </a:xfrm>
          <a:prstGeom prst="rect">
            <a:avLst/>
          </a:prstGeom>
        </p:spPr>
        <p:txBody>
          <a:bodyPr vert="horz" wrap="square" lIns="0" tIns="43180" rIns="0" bIns="0" rtlCol="0">
            <a:spAutoFit/>
          </a:bodyPr>
          <a:lstStyle/>
          <a:p>
            <a:pPr marL="241300" marR="13970" indent="-229235" algn="just">
              <a:lnSpc>
                <a:spcPts val="1950"/>
              </a:lnSpc>
              <a:spcBef>
                <a:spcPts val="340"/>
              </a:spcBef>
              <a:buClr>
                <a:srgbClr val="F6A6F4"/>
              </a:buClr>
              <a:buFont typeface="Courier New"/>
              <a:buChar char="o"/>
              <a:tabLst>
                <a:tab pos="241300" algn="l"/>
              </a:tabLst>
            </a:pPr>
            <a:r>
              <a:rPr lang="en-US" sz="1600" dirty="0">
                <a:solidFill>
                  <a:schemeClr val="bg1"/>
                </a:solidFill>
              </a:rPr>
              <a:t>This KPI calculates the average number of years employees have worked within each department of an organization. It helps identify departments with high turnover rates or low employee tenure, enabling HR and management to implement targeted retention strategies or address potential issues impacting employee satisfaction and longevity. Additionally, it offers insights into the effectiveness of leadership, work culture, and career development opportunities within each department. Tracking this metric over time allows for the evaluation of the success of retention initiatives and overall organizational health.</a:t>
            </a:r>
            <a:endParaRPr sz="1600" dirty="0">
              <a:solidFill>
                <a:schemeClr val="bg1"/>
              </a:solidFill>
              <a:latin typeface="Arial MT"/>
              <a:cs typeface="Arial MT"/>
            </a:endParaRPr>
          </a:p>
        </p:txBody>
      </p:sp>
      <p:sp>
        <p:nvSpPr>
          <p:cNvPr id="15" name="object 15"/>
          <p:cNvSpPr txBox="1"/>
          <p:nvPr/>
        </p:nvSpPr>
        <p:spPr>
          <a:xfrm>
            <a:off x="5713824" y="2497862"/>
            <a:ext cx="347345" cy="1344930"/>
          </a:xfrm>
          <a:prstGeom prst="rect">
            <a:avLst/>
          </a:prstGeom>
        </p:spPr>
        <p:txBody>
          <a:bodyPr vert="horz" wrap="square" lIns="0" tIns="43180" rIns="0" bIns="0" rtlCol="0">
            <a:spAutoFit/>
          </a:bodyPr>
          <a:lstStyle/>
          <a:p>
            <a:pPr marR="6350" algn="r">
              <a:lnSpc>
                <a:spcPct val="100000"/>
              </a:lnSpc>
              <a:spcBef>
                <a:spcPts val="340"/>
              </a:spcBef>
            </a:pPr>
            <a:r>
              <a:rPr sz="750" dirty="0">
                <a:latin typeface="Calibri"/>
                <a:cs typeface="Calibri"/>
              </a:rPr>
              <a:t>$40.0</a:t>
            </a:r>
            <a:r>
              <a:rPr sz="750" spc="-35" dirty="0">
                <a:latin typeface="Calibri"/>
                <a:cs typeface="Calibri"/>
              </a:rPr>
              <a:t> </a:t>
            </a:r>
            <a:r>
              <a:rPr sz="750" spc="-50" dirty="0">
                <a:latin typeface="Calibri"/>
                <a:cs typeface="Calibri"/>
              </a:rPr>
              <a:t>M</a:t>
            </a:r>
            <a:endParaRPr sz="750">
              <a:latin typeface="Calibri"/>
              <a:cs typeface="Calibri"/>
            </a:endParaRPr>
          </a:p>
          <a:p>
            <a:pPr marR="6350" algn="r">
              <a:lnSpc>
                <a:spcPct val="100000"/>
              </a:lnSpc>
              <a:spcBef>
                <a:spcPts val="244"/>
              </a:spcBef>
            </a:pPr>
            <a:r>
              <a:rPr sz="750" dirty="0">
                <a:latin typeface="Calibri"/>
                <a:cs typeface="Calibri"/>
              </a:rPr>
              <a:t>$35.0</a:t>
            </a:r>
            <a:r>
              <a:rPr sz="750" spc="-35" dirty="0">
                <a:latin typeface="Calibri"/>
                <a:cs typeface="Calibri"/>
              </a:rPr>
              <a:t> </a:t>
            </a:r>
            <a:r>
              <a:rPr sz="750" spc="-50" dirty="0">
                <a:latin typeface="Calibri"/>
                <a:cs typeface="Calibri"/>
              </a:rPr>
              <a:t>M</a:t>
            </a:r>
            <a:endParaRPr sz="750">
              <a:latin typeface="Calibri"/>
              <a:cs typeface="Calibri"/>
            </a:endParaRPr>
          </a:p>
          <a:p>
            <a:pPr marR="6350" algn="r">
              <a:lnSpc>
                <a:spcPct val="100000"/>
              </a:lnSpc>
              <a:spcBef>
                <a:spcPts val="240"/>
              </a:spcBef>
            </a:pPr>
            <a:r>
              <a:rPr sz="750" dirty="0">
                <a:latin typeface="Calibri"/>
                <a:cs typeface="Calibri"/>
              </a:rPr>
              <a:t>$30.0</a:t>
            </a:r>
            <a:r>
              <a:rPr sz="750" spc="-35" dirty="0">
                <a:latin typeface="Calibri"/>
                <a:cs typeface="Calibri"/>
              </a:rPr>
              <a:t> </a:t>
            </a:r>
            <a:r>
              <a:rPr sz="750" spc="-50" dirty="0">
                <a:latin typeface="Calibri"/>
                <a:cs typeface="Calibri"/>
              </a:rPr>
              <a:t>M</a:t>
            </a:r>
            <a:endParaRPr sz="750">
              <a:latin typeface="Calibri"/>
              <a:cs typeface="Calibri"/>
            </a:endParaRPr>
          </a:p>
          <a:p>
            <a:pPr marR="5715" algn="r">
              <a:lnSpc>
                <a:spcPct val="100000"/>
              </a:lnSpc>
              <a:spcBef>
                <a:spcPts val="275"/>
              </a:spcBef>
            </a:pPr>
            <a:r>
              <a:rPr sz="750" dirty="0">
                <a:latin typeface="Calibri"/>
                <a:cs typeface="Calibri"/>
              </a:rPr>
              <a:t>$25.0</a:t>
            </a:r>
            <a:r>
              <a:rPr sz="750" spc="-40" dirty="0">
                <a:latin typeface="Calibri"/>
                <a:cs typeface="Calibri"/>
              </a:rPr>
              <a:t> </a:t>
            </a:r>
            <a:r>
              <a:rPr sz="750" spc="-50" dirty="0">
                <a:latin typeface="Calibri"/>
                <a:cs typeface="Calibri"/>
              </a:rPr>
              <a:t>M</a:t>
            </a:r>
            <a:endParaRPr sz="750">
              <a:latin typeface="Calibri"/>
              <a:cs typeface="Calibri"/>
            </a:endParaRPr>
          </a:p>
          <a:p>
            <a:pPr marR="5715" algn="r">
              <a:lnSpc>
                <a:spcPct val="100000"/>
              </a:lnSpc>
              <a:spcBef>
                <a:spcPts val="245"/>
              </a:spcBef>
            </a:pPr>
            <a:r>
              <a:rPr sz="750" dirty="0">
                <a:latin typeface="Calibri"/>
                <a:cs typeface="Calibri"/>
              </a:rPr>
              <a:t>$20.0</a:t>
            </a:r>
            <a:r>
              <a:rPr sz="750" spc="-40" dirty="0">
                <a:latin typeface="Calibri"/>
                <a:cs typeface="Calibri"/>
              </a:rPr>
              <a:t> </a:t>
            </a:r>
            <a:r>
              <a:rPr sz="750" spc="-50" dirty="0">
                <a:latin typeface="Calibri"/>
                <a:cs typeface="Calibri"/>
              </a:rPr>
              <a:t>M</a:t>
            </a:r>
            <a:endParaRPr sz="750">
              <a:latin typeface="Calibri"/>
              <a:cs typeface="Calibri"/>
            </a:endParaRPr>
          </a:p>
          <a:p>
            <a:pPr marR="5715" algn="r">
              <a:lnSpc>
                <a:spcPct val="100000"/>
              </a:lnSpc>
              <a:spcBef>
                <a:spcPts val="275"/>
              </a:spcBef>
            </a:pPr>
            <a:r>
              <a:rPr sz="750" dirty="0">
                <a:latin typeface="Calibri"/>
                <a:cs typeface="Calibri"/>
              </a:rPr>
              <a:t>$15.0</a:t>
            </a:r>
            <a:r>
              <a:rPr sz="750" spc="-40" dirty="0">
                <a:latin typeface="Calibri"/>
                <a:cs typeface="Calibri"/>
              </a:rPr>
              <a:t> </a:t>
            </a:r>
            <a:r>
              <a:rPr sz="750" spc="-50" dirty="0">
                <a:latin typeface="Calibri"/>
                <a:cs typeface="Calibri"/>
              </a:rPr>
              <a:t>M</a:t>
            </a:r>
            <a:endParaRPr sz="750">
              <a:latin typeface="Calibri"/>
              <a:cs typeface="Calibri"/>
            </a:endParaRPr>
          </a:p>
          <a:p>
            <a:pPr marR="6350" algn="r">
              <a:lnSpc>
                <a:spcPct val="100000"/>
              </a:lnSpc>
              <a:spcBef>
                <a:spcPts val="245"/>
              </a:spcBef>
            </a:pPr>
            <a:r>
              <a:rPr sz="750" dirty="0">
                <a:latin typeface="Calibri"/>
                <a:cs typeface="Calibri"/>
              </a:rPr>
              <a:t>$10.0</a:t>
            </a:r>
            <a:r>
              <a:rPr sz="750" spc="-35" dirty="0">
                <a:latin typeface="Calibri"/>
                <a:cs typeface="Calibri"/>
              </a:rPr>
              <a:t> </a:t>
            </a:r>
            <a:r>
              <a:rPr sz="750" spc="-50" dirty="0">
                <a:latin typeface="Calibri"/>
                <a:cs typeface="Calibri"/>
              </a:rPr>
              <a:t>M</a:t>
            </a:r>
            <a:endParaRPr sz="750">
              <a:latin typeface="Calibri"/>
              <a:cs typeface="Calibri"/>
            </a:endParaRPr>
          </a:p>
          <a:p>
            <a:pPr marR="5715" algn="r">
              <a:lnSpc>
                <a:spcPct val="100000"/>
              </a:lnSpc>
              <a:spcBef>
                <a:spcPts val="275"/>
              </a:spcBef>
            </a:pPr>
            <a:r>
              <a:rPr sz="750" dirty="0">
                <a:latin typeface="Calibri"/>
                <a:cs typeface="Calibri"/>
              </a:rPr>
              <a:t>$5.0</a:t>
            </a:r>
            <a:r>
              <a:rPr sz="750" spc="-35" dirty="0">
                <a:latin typeface="Calibri"/>
                <a:cs typeface="Calibri"/>
              </a:rPr>
              <a:t> </a:t>
            </a:r>
            <a:r>
              <a:rPr sz="750" spc="-50" dirty="0">
                <a:latin typeface="Calibri"/>
                <a:cs typeface="Calibri"/>
              </a:rPr>
              <a:t>M</a:t>
            </a:r>
            <a:endParaRPr sz="750">
              <a:latin typeface="Calibri"/>
              <a:cs typeface="Calibri"/>
            </a:endParaRPr>
          </a:p>
          <a:p>
            <a:pPr marR="5080" algn="r">
              <a:lnSpc>
                <a:spcPct val="100000"/>
              </a:lnSpc>
              <a:spcBef>
                <a:spcPts val="245"/>
              </a:spcBef>
            </a:pPr>
            <a:r>
              <a:rPr sz="750" dirty="0">
                <a:latin typeface="Calibri"/>
                <a:cs typeface="Calibri"/>
              </a:rPr>
              <a:t>$.0</a:t>
            </a:r>
            <a:r>
              <a:rPr sz="750" spc="-30" dirty="0">
                <a:latin typeface="Calibri"/>
                <a:cs typeface="Calibri"/>
              </a:rPr>
              <a:t> </a:t>
            </a:r>
            <a:r>
              <a:rPr sz="750" spc="-50" dirty="0">
                <a:latin typeface="Calibri"/>
                <a:cs typeface="Calibri"/>
              </a:rPr>
              <a:t>M</a:t>
            </a:r>
            <a:endParaRPr sz="750">
              <a:latin typeface="Calibri"/>
              <a:cs typeface="Calibri"/>
            </a:endParaRPr>
          </a:p>
        </p:txBody>
      </p:sp>
      <p:sp>
        <p:nvSpPr>
          <p:cNvPr id="16" name="object 16"/>
          <p:cNvSpPr txBox="1"/>
          <p:nvPr/>
        </p:nvSpPr>
        <p:spPr>
          <a:xfrm>
            <a:off x="6218777" y="3830070"/>
            <a:ext cx="1702435" cy="141605"/>
          </a:xfrm>
          <a:prstGeom prst="rect">
            <a:avLst/>
          </a:prstGeom>
        </p:spPr>
        <p:txBody>
          <a:bodyPr vert="horz" wrap="square" lIns="0" tIns="13970" rIns="0" bIns="0" rtlCol="0">
            <a:spAutoFit/>
          </a:bodyPr>
          <a:lstStyle/>
          <a:p>
            <a:pPr marL="12700">
              <a:lnSpc>
                <a:spcPct val="100000"/>
              </a:lnSpc>
              <a:spcBef>
                <a:spcPts val="110"/>
              </a:spcBef>
              <a:tabLst>
                <a:tab pos="313055" algn="l"/>
                <a:tab pos="612140" algn="l"/>
                <a:tab pos="932180" algn="l"/>
                <a:tab pos="1224915" algn="l"/>
                <a:tab pos="1553845" algn="l"/>
              </a:tabLst>
            </a:pPr>
            <a:r>
              <a:rPr sz="750" spc="-25" dirty="0">
                <a:latin typeface="Calibri"/>
                <a:cs typeface="Calibri"/>
              </a:rPr>
              <a:t>Jan</a:t>
            </a:r>
            <a:r>
              <a:rPr sz="750" dirty="0">
                <a:latin typeface="Calibri"/>
                <a:cs typeface="Calibri"/>
              </a:rPr>
              <a:t>	</a:t>
            </a:r>
            <a:r>
              <a:rPr sz="750" spc="-25" dirty="0">
                <a:latin typeface="Calibri"/>
                <a:cs typeface="Calibri"/>
              </a:rPr>
              <a:t>Feb</a:t>
            </a:r>
            <a:r>
              <a:rPr sz="750" dirty="0">
                <a:latin typeface="Calibri"/>
                <a:cs typeface="Calibri"/>
              </a:rPr>
              <a:t>	</a:t>
            </a:r>
            <a:r>
              <a:rPr sz="750" spc="-25" dirty="0">
                <a:latin typeface="Calibri"/>
                <a:cs typeface="Calibri"/>
              </a:rPr>
              <a:t>Mar</a:t>
            </a:r>
            <a:r>
              <a:rPr sz="750" dirty="0">
                <a:latin typeface="Calibri"/>
                <a:cs typeface="Calibri"/>
              </a:rPr>
              <a:t>	</a:t>
            </a:r>
            <a:r>
              <a:rPr sz="750" spc="-25" dirty="0">
                <a:latin typeface="Calibri"/>
                <a:cs typeface="Calibri"/>
              </a:rPr>
              <a:t>Apr</a:t>
            </a:r>
            <a:r>
              <a:rPr sz="750" dirty="0">
                <a:latin typeface="Calibri"/>
                <a:cs typeface="Calibri"/>
              </a:rPr>
              <a:t>	</a:t>
            </a:r>
            <a:r>
              <a:rPr sz="750" spc="-25" dirty="0">
                <a:latin typeface="Calibri"/>
                <a:cs typeface="Calibri"/>
              </a:rPr>
              <a:t>May</a:t>
            </a:r>
            <a:r>
              <a:rPr sz="750" dirty="0">
                <a:latin typeface="Calibri"/>
                <a:cs typeface="Calibri"/>
              </a:rPr>
              <a:t>	</a:t>
            </a:r>
            <a:r>
              <a:rPr sz="750" spc="-25" dirty="0">
                <a:latin typeface="Calibri"/>
                <a:cs typeface="Calibri"/>
              </a:rPr>
              <a:t>Jun</a:t>
            </a:r>
            <a:endParaRPr sz="750">
              <a:latin typeface="Calibri"/>
              <a:cs typeface="Calibri"/>
            </a:endParaRPr>
          </a:p>
        </p:txBody>
      </p:sp>
      <p:sp>
        <p:nvSpPr>
          <p:cNvPr id="17" name="object 17"/>
          <p:cNvSpPr txBox="1"/>
          <p:nvPr/>
        </p:nvSpPr>
        <p:spPr>
          <a:xfrm>
            <a:off x="8083401" y="3830070"/>
            <a:ext cx="132080" cy="141605"/>
          </a:xfrm>
          <a:prstGeom prst="rect">
            <a:avLst/>
          </a:prstGeom>
        </p:spPr>
        <p:txBody>
          <a:bodyPr vert="horz" wrap="square" lIns="0" tIns="13970" rIns="0" bIns="0" rtlCol="0">
            <a:spAutoFit/>
          </a:bodyPr>
          <a:lstStyle/>
          <a:p>
            <a:pPr marL="12700">
              <a:lnSpc>
                <a:spcPct val="100000"/>
              </a:lnSpc>
              <a:spcBef>
                <a:spcPts val="110"/>
              </a:spcBef>
            </a:pPr>
            <a:r>
              <a:rPr sz="750" spc="-25" dirty="0">
                <a:latin typeface="Calibri"/>
                <a:cs typeface="Calibri"/>
              </a:rPr>
              <a:t>Jul</a:t>
            </a:r>
            <a:endParaRPr sz="750">
              <a:latin typeface="Calibri"/>
              <a:cs typeface="Calibri"/>
            </a:endParaRPr>
          </a:p>
        </p:txBody>
      </p:sp>
      <p:sp>
        <p:nvSpPr>
          <p:cNvPr id="18" name="object 18"/>
          <p:cNvSpPr txBox="1"/>
          <p:nvPr/>
        </p:nvSpPr>
        <p:spPr>
          <a:xfrm>
            <a:off x="8367913" y="3830070"/>
            <a:ext cx="1412240" cy="141605"/>
          </a:xfrm>
          <a:prstGeom prst="rect">
            <a:avLst/>
          </a:prstGeom>
        </p:spPr>
        <p:txBody>
          <a:bodyPr vert="horz" wrap="square" lIns="0" tIns="13970" rIns="0" bIns="0" rtlCol="0">
            <a:spAutoFit/>
          </a:bodyPr>
          <a:lstStyle/>
          <a:p>
            <a:pPr marL="12700">
              <a:lnSpc>
                <a:spcPct val="100000"/>
              </a:lnSpc>
              <a:spcBef>
                <a:spcPts val="110"/>
              </a:spcBef>
              <a:tabLst>
                <a:tab pos="325755" algn="l"/>
                <a:tab pos="637540" algn="l"/>
                <a:tab pos="935990" algn="l"/>
                <a:tab pos="1249045" algn="l"/>
              </a:tabLst>
            </a:pPr>
            <a:r>
              <a:rPr sz="750" spc="-25" dirty="0">
                <a:latin typeface="Calibri"/>
                <a:cs typeface="Calibri"/>
              </a:rPr>
              <a:t>Aug</a:t>
            </a:r>
            <a:r>
              <a:rPr sz="750" dirty="0">
                <a:latin typeface="Calibri"/>
                <a:cs typeface="Calibri"/>
              </a:rPr>
              <a:t>	</a:t>
            </a:r>
            <a:r>
              <a:rPr sz="750" spc="-25" dirty="0">
                <a:latin typeface="Calibri"/>
                <a:cs typeface="Calibri"/>
              </a:rPr>
              <a:t>Sep</a:t>
            </a:r>
            <a:r>
              <a:rPr sz="750" dirty="0">
                <a:latin typeface="Calibri"/>
                <a:cs typeface="Calibri"/>
              </a:rPr>
              <a:t>	</a:t>
            </a:r>
            <a:r>
              <a:rPr sz="750" spc="-25" dirty="0">
                <a:latin typeface="Calibri"/>
                <a:cs typeface="Calibri"/>
              </a:rPr>
              <a:t>Oct</a:t>
            </a:r>
            <a:r>
              <a:rPr sz="750" dirty="0">
                <a:latin typeface="Calibri"/>
                <a:cs typeface="Calibri"/>
              </a:rPr>
              <a:t>	</a:t>
            </a:r>
            <a:r>
              <a:rPr sz="750" spc="-25" dirty="0">
                <a:latin typeface="Calibri"/>
                <a:cs typeface="Calibri"/>
              </a:rPr>
              <a:t>Nov</a:t>
            </a:r>
            <a:r>
              <a:rPr sz="750" dirty="0">
                <a:latin typeface="Calibri"/>
                <a:cs typeface="Calibri"/>
              </a:rPr>
              <a:t>	</a:t>
            </a:r>
            <a:r>
              <a:rPr sz="750" spc="-25" dirty="0">
                <a:latin typeface="Calibri"/>
                <a:cs typeface="Calibri"/>
              </a:rPr>
              <a:t>Dec</a:t>
            </a:r>
            <a:endParaRPr sz="750">
              <a:latin typeface="Calibri"/>
              <a:cs typeface="Calibri"/>
            </a:endParaRPr>
          </a:p>
        </p:txBody>
      </p:sp>
      <p:sp>
        <p:nvSpPr>
          <p:cNvPr id="19" name="object 19"/>
          <p:cNvSpPr/>
          <p:nvPr/>
        </p:nvSpPr>
        <p:spPr>
          <a:xfrm>
            <a:off x="8343050" y="2351353"/>
            <a:ext cx="52705" cy="52705"/>
          </a:xfrm>
          <a:custGeom>
            <a:avLst/>
            <a:gdLst/>
            <a:ahLst/>
            <a:cxnLst/>
            <a:rect l="l" t="t" r="r" b="b"/>
            <a:pathLst>
              <a:path w="52704" h="52705">
                <a:moveTo>
                  <a:pt x="52319" y="0"/>
                </a:moveTo>
                <a:lnTo>
                  <a:pt x="0" y="0"/>
                </a:lnTo>
                <a:lnTo>
                  <a:pt x="0" y="52344"/>
                </a:lnTo>
                <a:lnTo>
                  <a:pt x="52319" y="52344"/>
                </a:lnTo>
                <a:lnTo>
                  <a:pt x="52319" y="0"/>
                </a:lnTo>
                <a:close/>
              </a:path>
            </a:pathLst>
          </a:custGeom>
          <a:solidFill>
            <a:srgbClr val="4471C4"/>
          </a:solidFill>
        </p:spPr>
        <p:txBody>
          <a:bodyPr wrap="square" lIns="0" tIns="0" rIns="0" bIns="0" rtlCol="0"/>
          <a:lstStyle/>
          <a:p>
            <a:endParaRPr/>
          </a:p>
        </p:txBody>
      </p:sp>
      <p:sp>
        <p:nvSpPr>
          <p:cNvPr id="20" name="object 20"/>
          <p:cNvSpPr txBox="1"/>
          <p:nvPr/>
        </p:nvSpPr>
        <p:spPr>
          <a:xfrm>
            <a:off x="8406817" y="2292750"/>
            <a:ext cx="495934" cy="142240"/>
          </a:xfrm>
          <a:prstGeom prst="rect">
            <a:avLst/>
          </a:prstGeom>
        </p:spPr>
        <p:txBody>
          <a:bodyPr vert="horz" wrap="square" lIns="0" tIns="13970" rIns="0" bIns="0" rtlCol="0">
            <a:spAutoFit/>
          </a:bodyPr>
          <a:lstStyle/>
          <a:p>
            <a:pPr marL="12700">
              <a:lnSpc>
                <a:spcPct val="100000"/>
              </a:lnSpc>
              <a:spcBef>
                <a:spcPts val="110"/>
              </a:spcBef>
            </a:pPr>
            <a:r>
              <a:rPr sz="750" dirty="0">
                <a:latin typeface="Calibri"/>
                <a:cs typeface="Calibri"/>
              </a:rPr>
              <a:t>Charged</a:t>
            </a:r>
            <a:r>
              <a:rPr sz="750" spc="10" dirty="0">
                <a:latin typeface="Calibri"/>
                <a:cs typeface="Calibri"/>
              </a:rPr>
              <a:t> </a:t>
            </a:r>
            <a:r>
              <a:rPr sz="750" spc="-25" dirty="0">
                <a:latin typeface="Calibri"/>
                <a:cs typeface="Calibri"/>
              </a:rPr>
              <a:t>Off</a:t>
            </a:r>
            <a:endParaRPr sz="750">
              <a:latin typeface="Calibri"/>
              <a:cs typeface="Calibri"/>
            </a:endParaRPr>
          </a:p>
        </p:txBody>
      </p:sp>
      <p:sp>
        <p:nvSpPr>
          <p:cNvPr id="21" name="object 21"/>
          <p:cNvSpPr/>
          <p:nvPr/>
        </p:nvSpPr>
        <p:spPr>
          <a:xfrm>
            <a:off x="9051379" y="2351353"/>
            <a:ext cx="52705" cy="52705"/>
          </a:xfrm>
          <a:custGeom>
            <a:avLst/>
            <a:gdLst/>
            <a:ahLst/>
            <a:cxnLst/>
            <a:rect l="l" t="t" r="r" b="b"/>
            <a:pathLst>
              <a:path w="52704" h="52705">
                <a:moveTo>
                  <a:pt x="52319" y="0"/>
                </a:moveTo>
                <a:lnTo>
                  <a:pt x="0" y="0"/>
                </a:lnTo>
                <a:lnTo>
                  <a:pt x="0" y="52344"/>
                </a:lnTo>
                <a:lnTo>
                  <a:pt x="52319" y="52344"/>
                </a:lnTo>
                <a:lnTo>
                  <a:pt x="52319" y="0"/>
                </a:lnTo>
                <a:close/>
              </a:path>
            </a:pathLst>
          </a:custGeom>
          <a:solidFill>
            <a:srgbClr val="EC7C30"/>
          </a:solidFill>
        </p:spPr>
        <p:txBody>
          <a:bodyPr wrap="square" lIns="0" tIns="0" rIns="0" bIns="0" rtlCol="0"/>
          <a:lstStyle/>
          <a:p>
            <a:endParaRPr/>
          </a:p>
        </p:txBody>
      </p:sp>
      <p:sp>
        <p:nvSpPr>
          <p:cNvPr id="22" name="object 22"/>
          <p:cNvSpPr txBox="1"/>
          <p:nvPr/>
        </p:nvSpPr>
        <p:spPr>
          <a:xfrm>
            <a:off x="9115844" y="2292750"/>
            <a:ext cx="327025" cy="142240"/>
          </a:xfrm>
          <a:prstGeom prst="rect">
            <a:avLst/>
          </a:prstGeom>
        </p:spPr>
        <p:txBody>
          <a:bodyPr vert="horz" wrap="square" lIns="0" tIns="13970" rIns="0" bIns="0" rtlCol="0">
            <a:spAutoFit/>
          </a:bodyPr>
          <a:lstStyle/>
          <a:p>
            <a:pPr marL="12700">
              <a:lnSpc>
                <a:spcPct val="100000"/>
              </a:lnSpc>
              <a:spcBef>
                <a:spcPts val="110"/>
              </a:spcBef>
            </a:pPr>
            <a:r>
              <a:rPr sz="750" spc="-10" dirty="0">
                <a:latin typeface="Calibri"/>
                <a:cs typeface="Calibri"/>
              </a:rPr>
              <a:t>Current</a:t>
            </a:r>
            <a:endParaRPr sz="750">
              <a:latin typeface="Calibri"/>
              <a:cs typeface="Calibri"/>
            </a:endParaRPr>
          </a:p>
        </p:txBody>
      </p:sp>
      <p:sp>
        <p:nvSpPr>
          <p:cNvPr id="23" name="object 23"/>
          <p:cNvSpPr/>
          <p:nvPr/>
        </p:nvSpPr>
        <p:spPr>
          <a:xfrm>
            <a:off x="9590675" y="2351353"/>
            <a:ext cx="52705" cy="52705"/>
          </a:xfrm>
          <a:custGeom>
            <a:avLst/>
            <a:gdLst/>
            <a:ahLst/>
            <a:cxnLst/>
            <a:rect l="l" t="t" r="r" b="b"/>
            <a:pathLst>
              <a:path w="52704" h="52705">
                <a:moveTo>
                  <a:pt x="52319" y="0"/>
                </a:moveTo>
                <a:lnTo>
                  <a:pt x="0" y="0"/>
                </a:lnTo>
                <a:lnTo>
                  <a:pt x="0" y="52344"/>
                </a:lnTo>
                <a:lnTo>
                  <a:pt x="52319" y="52344"/>
                </a:lnTo>
                <a:lnTo>
                  <a:pt x="52319" y="0"/>
                </a:lnTo>
                <a:close/>
              </a:path>
            </a:pathLst>
          </a:custGeom>
          <a:solidFill>
            <a:srgbClr val="13D990"/>
          </a:solidFill>
        </p:spPr>
        <p:txBody>
          <a:bodyPr wrap="square" lIns="0" tIns="0" rIns="0" bIns="0" rtlCol="0"/>
          <a:lstStyle/>
          <a:p>
            <a:endParaRPr/>
          </a:p>
        </p:txBody>
      </p:sp>
      <p:sp>
        <p:nvSpPr>
          <p:cNvPr id="24" name="object 24"/>
          <p:cNvSpPr txBox="1"/>
          <p:nvPr/>
        </p:nvSpPr>
        <p:spPr>
          <a:xfrm>
            <a:off x="9654174" y="2292750"/>
            <a:ext cx="401955" cy="142240"/>
          </a:xfrm>
          <a:prstGeom prst="rect">
            <a:avLst/>
          </a:prstGeom>
        </p:spPr>
        <p:txBody>
          <a:bodyPr vert="horz" wrap="square" lIns="0" tIns="13970" rIns="0" bIns="0" rtlCol="0">
            <a:spAutoFit/>
          </a:bodyPr>
          <a:lstStyle/>
          <a:p>
            <a:pPr marL="12700">
              <a:lnSpc>
                <a:spcPct val="100000"/>
              </a:lnSpc>
              <a:spcBef>
                <a:spcPts val="110"/>
              </a:spcBef>
            </a:pPr>
            <a:r>
              <a:rPr sz="750" dirty="0">
                <a:latin typeface="Calibri"/>
                <a:cs typeface="Calibri"/>
              </a:rPr>
              <a:t>Fully</a:t>
            </a:r>
            <a:r>
              <a:rPr sz="750" spc="20" dirty="0">
                <a:latin typeface="Calibri"/>
                <a:cs typeface="Calibri"/>
              </a:rPr>
              <a:t> </a:t>
            </a:r>
            <a:r>
              <a:rPr sz="750" spc="-20" dirty="0">
                <a:latin typeface="Calibri"/>
                <a:cs typeface="Calibri"/>
              </a:rPr>
              <a:t>Paid</a:t>
            </a:r>
            <a:endParaRPr sz="750">
              <a:latin typeface="Calibri"/>
              <a:cs typeface="Calibri"/>
            </a:endParaRPr>
          </a:p>
        </p:txBody>
      </p:sp>
      <p:sp>
        <p:nvSpPr>
          <p:cNvPr id="25" name="object 25"/>
          <p:cNvSpPr txBox="1"/>
          <p:nvPr/>
        </p:nvSpPr>
        <p:spPr>
          <a:xfrm>
            <a:off x="5661370" y="2131420"/>
            <a:ext cx="1339215" cy="387985"/>
          </a:xfrm>
          <a:prstGeom prst="rect">
            <a:avLst/>
          </a:prstGeom>
        </p:spPr>
        <p:txBody>
          <a:bodyPr vert="horz" wrap="square" lIns="0" tIns="14604" rIns="0" bIns="0" rtlCol="0">
            <a:spAutoFit/>
          </a:bodyPr>
          <a:lstStyle/>
          <a:p>
            <a:pPr marL="12700">
              <a:lnSpc>
                <a:spcPct val="100000"/>
              </a:lnSpc>
              <a:spcBef>
                <a:spcPts val="114"/>
              </a:spcBef>
            </a:pPr>
            <a:r>
              <a:rPr sz="1000" dirty="0">
                <a:latin typeface="Tahoma"/>
                <a:cs typeface="Tahoma"/>
              </a:rPr>
              <a:t>Month</a:t>
            </a:r>
            <a:r>
              <a:rPr sz="1000" spc="5" dirty="0">
                <a:latin typeface="Tahoma"/>
                <a:cs typeface="Tahoma"/>
              </a:rPr>
              <a:t> </a:t>
            </a:r>
            <a:r>
              <a:rPr sz="1000" dirty="0">
                <a:latin typeface="Tahoma"/>
                <a:cs typeface="Tahoma"/>
              </a:rPr>
              <a:t>wise</a:t>
            </a:r>
            <a:r>
              <a:rPr sz="1000" spc="50" dirty="0">
                <a:latin typeface="Tahoma"/>
                <a:cs typeface="Tahoma"/>
              </a:rPr>
              <a:t> </a:t>
            </a:r>
            <a:r>
              <a:rPr sz="1000" dirty="0">
                <a:latin typeface="Tahoma"/>
                <a:cs typeface="Tahoma"/>
              </a:rPr>
              <a:t>loan</a:t>
            </a:r>
            <a:r>
              <a:rPr sz="1000" spc="55" dirty="0">
                <a:latin typeface="Tahoma"/>
                <a:cs typeface="Tahoma"/>
              </a:rPr>
              <a:t> </a:t>
            </a:r>
            <a:r>
              <a:rPr sz="1000" spc="-10" dirty="0">
                <a:latin typeface="Tahoma"/>
                <a:cs typeface="Tahoma"/>
              </a:rPr>
              <a:t>status</a:t>
            </a:r>
            <a:endParaRPr sz="1000">
              <a:latin typeface="Tahoma"/>
              <a:cs typeface="Tahoma"/>
            </a:endParaRPr>
          </a:p>
          <a:p>
            <a:pPr marL="64769">
              <a:lnSpc>
                <a:spcPct val="100000"/>
              </a:lnSpc>
              <a:spcBef>
                <a:spcPts val="735"/>
              </a:spcBef>
            </a:pPr>
            <a:r>
              <a:rPr sz="750" dirty="0">
                <a:latin typeface="Calibri"/>
                <a:cs typeface="Calibri"/>
              </a:rPr>
              <a:t>$45.0</a:t>
            </a:r>
            <a:r>
              <a:rPr sz="750" spc="-35" dirty="0">
                <a:latin typeface="Calibri"/>
                <a:cs typeface="Calibri"/>
              </a:rPr>
              <a:t> </a:t>
            </a:r>
            <a:r>
              <a:rPr sz="750" spc="-50" dirty="0">
                <a:latin typeface="Calibri"/>
                <a:cs typeface="Calibri"/>
              </a:rPr>
              <a:t>M</a:t>
            </a:r>
            <a:endParaRPr sz="750">
              <a:latin typeface="Calibri"/>
              <a:cs typeface="Calibri"/>
            </a:endParaRPr>
          </a:p>
        </p:txBody>
      </p:sp>
      <p:sp>
        <p:nvSpPr>
          <p:cNvPr id="37" name="object 37"/>
          <p:cNvSpPr txBox="1"/>
          <p:nvPr/>
        </p:nvSpPr>
        <p:spPr>
          <a:xfrm>
            <a:off x="5658287" y="5030519"/>
            <a:ext cx="216535" cy="998219"/>
          </a:xfrm>
          <a:prstGeom prst="rect">
            <a:avLst/>
          </a:prstGeom>
        </p:spPr>
        <p:txBody>
          <a:bodyPr vert="horz" wrap="square" lIns="0" tIns="66675" rIns="0" bIns="0" rtlCol="0">
            <a:spAutoFit/>
          </a:bodyPr>
          <a:lstStyle/>
          <a:p>
            <a:pPr marL="12700">
              <a:lnSpc>
                <a:spcPct val="100000"/>
              </a:lnSpc>
              <a:spcBef>
                <a:spcPts val="525"/>
              </a:spcBef>
            </a:pPr>
            <a:r>
              <a:rPr sz="550" dirty="0">
                <a:solidFill>
                  <a:srgbClr val="585858"/>
                </a:solidFill>
                <a:latin typeface="Calibri"/>
                <a:cs typeface="Calibri"/>
              </a:rPr>
              <a:t>$60</a:t>
            </a:r>
            <a:r>
              <a:rPr sz="550" spc="30" dirty="0">
                <a:solidFill>
                  <a:srgbClr val="585858"/>
                </a:solidFill>
                <a:latin typeface="Calibri"/>
                <a:cs typeface="Calibri"/>
              </a:rPr>
              <a:t> </a:t>
            </a:r>
            <a:r>
              <a:rPr sz="550" spc="-50" dirty="0">
                <a:solidFill>
                  <a:srgbClr val="585858"/>
                </a:solidFill>
                <a:latin typeface="Calibri"/>
                <a:cs typeface="Calibri"/>
              </a:rPr>
              <a:t>M</a:t>
            </a:r>
            <a:endParaRPr sz="550">
              <a:latin typeface="Calibri"/>
              <a:cs typeface="Calibri"/>
            </a:endParaRPr>
          </a:p>
          <a:p>
            <a:pPr marL="12700">
              <a:lnSpc>
                <a:spcPct val="100000"/>
              </a:lnSpc>
              <a:spcBef>
                <a:spcPts val="434"/>
              </a:spcBef>
            </a:pPr>
            <a:r>
              <a:rPr sz="550" dirty="0">
                <a:solidFill>
                  <a:srgbClr val="585858"/>
                </a:solidFill>
                <a:latin typeface="Calibri"/>
                <a:cs typeface="Calibri"/>
              </a:rPr>
              <a:t>$50</a:t>
            </a:r>
            <a:r>
              <a:rPr sz="550" spc="30" dirty="0">
                <a:solidFill>
                  <a:srgbClr val="585858"/>
                </a:solidFill>
                <a:latin typeface="Calibri"/>
                <a:cs typeface="Calibri"/>
              </a:rPr>
              <a:t> </a:t>
            </a:r>
            <a:r>
              <a:rPr sz="550" spc="-50" dirty="0">
                <a:solidFill>
                  <a:srgbClr val="585858"/>
                </a:solidFill>
                <a:latin typeface="Calibri"/>
                <a:cs typeface="Calibri"/>
              </a:rPr>
              <a:t>M</a:t>
            </a:r>
            <a:endParaRPr sz="550">
              <a:latin typeface="Calibri"/>
              <a:cs typeface="Calibri"/>
            </a:endParaRPr>
          </a:p>
          <a:p>
            <a:pPr marL="12700">
              <a:lnSpc>
                <a:spcPct val="100000"/>
              </a:lnSpc>
              <a:spcBef>
                <a:spcPts val="434"/>
              </a:spcBef>
            </a:pPr>
            <a:r>
              <a:rPr sz="550" dirty="0">
                <a:solidFill>
                  <a:srgbClr val="585858"/>
                </a:solidFill>
                <a:latin typeface="Calibri"/>
                <a:cs typeface="Calibri"/>
              </a:rPr>
              <a:t>$40</a:t>
            </a:r>
            <a:r>
              <a:rPr sz="550" spc="30" dirty="0">
                <a:solidFill>
                  <a:srgbClr val="585858"/>
                </a:solidFill>
                <a:latin typeface="Calibri"/>
                <a:cs typeface="Calibri"/>
              </a:rPr>
              <a:t> </a:t>
            </a:r>
            <a:r>
              <a:rPr sz="550" spc="-50" dirty="0">
                <a:solidFill>
                  <a:srgbClr val="585858"/>
                </a:solidFill>
                <a:latin typeface="Calibri"/>
                <a:cs typeface="Calibri"/>
              </a:rPr>
              <a:t>M</a:t>
            </a:r>
            <a:endParaRPr sz="550">
              <a:latin typeface="Calibri"/>
              <a:cs typeface="Calibri"/>
            </a:endParaRPr>
          </a:p>
          <a:p>
            <a:pPr marL="12700">
              <a:lnSpc>
                <a:spcPct val="100000"/>
              </a:lnSpc>
              <a:spcBef>
                <a:spcPts val="434"/>
              </a:spcBef>
            </a:pPr>
            <a:r>
              <a:rPr sz="550" dirty="0">
                <a:solidFill>
                  <a:srgbClr val="585858"/>
                </a:solidFill>
                <a:latin typeface="Calibri"/>
                <a:cs typeface="Calibri"/>
              </a:rPr>
              <a:t>$30</a:t>
            </a:r>
            <a:r>
              <a:rPr sz="550" spc="30" dirty="0">
                <a:solidFill>
                  <a:srgbClr val="585858"/>
                </a:solidFill>
                <a:latin typeface="Calibri"/>
                <a:cs typeface="Calibri"/>
              </a:rPr>
              <a:t> </a:t>
            </a:r>
            <a:r>
              <a:rPr sz="550" spc="-50" dirty="0">
                <a:solidFill>
                  <a:srgbClr val="585858"/>
                </a:solidFill>
                <a:latin typeface="Calibri"/>
                <a:cs typeface="Calibri"/>
              </a:rPr>
              <a:t>M</a:t>
            </a:r>
            <a:endParaRPr sz="550">
              <a:latin typeface="Calibri"/>
              <a:cs typeface="Calibri"/>
            </a:endParaRPr>
          </a:p>
          <a:p>
            <a:pPr marL="12700">
              <a:lnSpc>
                <a:spcPct val="100000"/>
              </a:lnSpc>
              <a:spcBef>
                <a:spcPts val="434"/>
              </a:spcBef>
            </a:pPr>
            <a:r>
              <a:rPr sz="550" dirty="0">
                <a:solidFill>
                  <a:srgbClr val="585858"/>
                </a:solidFill>
                <a:latin typeface="Calibri"/>
                <a:cs typeface="Calibri"/>
              </a:rPr>
              <a:t>$20</a:t>
            </a:r>
            <a:r>
              <a:rPr sz="550" spc="30" dirty="0">
                <a:solidFill>
                  <a:srgbClr val="585858"/>
                </a:solidFill>
                <a:latin typeface="Calibri"/>
                <a:cs typeface="Calibri"/>
              </a:rPr>
              <a:t> </a:t>
            </a:r>
            <a:r>
              <a:rPr sz="550" spc="-50" dirty="0">
                <a:solidFill>
                  <a:srgbClr val="585858"/>
                </a:solidFill>
                <a:latin typeface="Calibri"/>
                <a:cs typeface="Calibri"/>
              </a:rPr>
              <a:t>M</a:t>
            </a:r>
            <a:endParaRPr sz="550">
              <a:latin typeface="Calibri"/>
              <a:cs typeface="Calibri"/>
            </a:endParaRPr>
          </a:p>
          <a:p>
            <a:pPr marL="12700">
              <a:lnSpc>
                <a:spcPct val="100000"/>
              </a:lnSpc>
              <a:spcBef>
                <a:spcPts val="434"/>
              </a:spcBef>
            </a:pPr>
            <a:r>
              <a:rPr sz="550" dirty="0">
                <a:solidFill>
                  <a:srgbClr val="585858"/>
                </a:solidFill>
                <a:latin typeface="Calibri"/>
                <a:cs typeface="Calibri"/>
              </a:rPr>
              <a:t>$10</a:t>
            </a:r>
            <a:r>
              <a:rPr sz="550" spc="30" dirty="0">
                <a:solidFill>
                  <a:srgbClr val="585858"/>
                </a:solidFill>
                <a:latin typeface="Calibri"/>
                <a:cs typeface="Calibri"/>
              </a:rPr>
              <a:t> </a:t>
            </a:r>
            <a:r>
              <a:rPr sz="550" spc="-50" dirty="0">
                <a:solidFill>
                  <a:srgbClr val="585858"/>
                </a:solidFill>
                <a:latin typeface="Calibri"/>
                <a:cs typeface="Calibri"/>
              </a:rPr>
              <a:t>M</a:t>
            </a:r>
            <a:endParaRPr sz="550">
              <a:latin typeface="Calibri"/>
              <a:cs typeface="Calibri"/>
            </a:endParaRPr>
          </a:p>
          <a:p>
            <a:pPr marL="87630">
              <a:lnSpc>
                <a:spcPct val="100000"/>
              </a:lnSpc>
              <a:spcBef>
                <a:spcPts val="430"/>
              </a:spcBef>
            </a:pPr>
            <a:r>
              <a:rPr sz="550" dirty="0">
                <a:solidFill>
                  <a:srgbClr val="585858"/>
                </a:solidFill>
                <a:latin typeface="Calibri"/>
                <a:cs typeface="Calibri"/>
              </a:rPr>
              <a:t>$</a:t>
            </a:r>
            <a:r>
              <a:rPr sz="550" spc="5" dirty="0">
                <a:solidFill>
                  <a:srgbClr val="585858"/>
                </a:solidFill>
                <a:latin typeface="Calibri"/>
                <a:cs typeface="Calibri"/>
              </a:rPr>
              <a:t> </a:t>
            </a:r>
            <a:r>
              <a:rPr sz="550" spc="-50" dirty="0">
                <a:solidFill>
                  <a:srgbClr val="585858"/>
                </a:solidFill>
                <a:latin typeface="Calibri"/>
                <a:cs typeface="Calibri"/>
              </a:rPr>
              <a:t>M</a:t>
            </a:r>
            <a:endParaRPr sz="550">
              <a:latin typeface="Calibri"/>
              <a:cs typeface="Calibri"/>
            </a:endParaRPr>
          </a:p>
        </p:txBody>
      </p:sp>
      <p:sp>
        <p:nvSpPr>
          <p:cNvPr id="38" name="object 38"/>
          <p:cNvSpPr txBox="1"/>
          <p:nvPr/>
        </p:nvSpPr>
        <p:spPr>
          <a:xfrm>
            <a:off x="5658287" y="4941865"/>
            <a:ext cx="215900" cy="114300"/>
          </a:xfrm>
          <a:prstGeom prst="rect">
            <a:avLst/>
          </a:prstGeom>
        </p:spPr>
        <p:txBody>
          <a:bodyPr vert="horz" wrap="square" lIns="0" tIns="16510" rIns="0" bIns="0" rtlCol="0">
            <a:spAutoFit/>
          </a:bodyPr>
          <a:lstStyle/>
          <a:p>
            <a:pPr marL="12700">
              <a:lnSpc>
                <a:spcPct val="100000"/>
              </a:lnSpc>
              <a:spcBef>
                <a:spcPts val="130"/>
              </a:spcBef>
            </a:pPr>
            <a:r>
              <a:rPr sz="550" dirty="0">
                <a:solidFill>
                  <a:srgbClr val="585858"/>
                </a:solidFill>
                <a:latin typeface="Calibri"/>
                <a:cs typeface="Calibri"/>
              </a:rPr>
              <a:t>$70</a:t>
            </a:r>
            <a:r>
              <a:rPr sz="550" spc="30" dirty="0">
                <a:solidFill>
                  <a:srgbClr val="585858"/>
                </a:solidFill>
                <a:latin typeface="Calibri"/>
                <a:cs typeface="Calibri"/>
              </a:rPr>
              <a:t> </a:t>
            </a:r>
            <a:r>
              <a:rPr sz="550" spc="-50" dirty="0">
                <a:solidFill>
                  <a:srgbClr val="585858"/>
                </a:solidFill>
                <a:latin typeface="Calibri"/>
                <a:cs typeface="Calibri"/>
              </a:rPr>
              <a:t>M</a:t>
            </a:r>
            <a:endParaRPr sz="550">
              <a:latin typeface="Calibri"/>
              <a:cs typeface="Calibri"/>
            </a:endParaRPr>
          </a:p>
        </p:txBody>
      </p:sp>
      <p:sp>
        <p:nvSpPr>
          <p:cNvPr id="39" name="object 39"/>
          <p:cNvSpPr txBox="1"/>
          <p:nvPr/>
        </p:nvSpPr>
        <p:spPr>
          <a:xfrm>
            <a:off x="5658287" y="4802740"/>
            <a:ext cx="215900" cy="114935"/>
          </a:xfrm>
          <a:prstGeom prst="rect">
            <a:avLst/>
          </a:prstGeom>
        </p:spPr>
        <p:txBody>
          <a:bodyPr vert="horz" wrap="square" lIns="0" tIns="17145" rIns="0" bIns="0" rtlCol="0">
            <a:spAutoFit/>
          </a:bodyPr>
          <a:lstStyle/>
          <a:p>
            <a:pPr marL="12700">
              <a:lnSpc>
                <a:spcPct val="100000"/>
              </a:lnSpc>
              <a:spcBef>
                <a:spcPts val="135"/>
              </a:spcBef>
            </a:pPr>
            <a:r>
              <a:rPr sz="550" dirty="0">
                <a:solidFill>
                  <a:srgbClr val="585858"/>
                </a:solidFill>
                <a:latin typeface="Calibri"/>
                <a:cs typeface="Calibri"/>
              </a:rPr>
              <a:t>$80</a:t>
            </a:r>
            <a:r>
              <a:rPr sz="550" spc="30" dirty="0">
                <a:solidFill>
                  <a:srgbClr val="585858"/>
                </a:solidFill>
                <a:latin typeface="Calibri"/>
                <a:cs typeface="Calibri"/>
              </a:rPr>
              <a:t> </a:t>
            </a:r>
            <a:r>
              <a:rPr sz="550" spc="-50" dirty="0">
                <a:solidFill>
                  <a:srgbClr val="585858"/>
                </a:solidFill>
                <a:latin typeface="Calibri"/>
                <a:cs typeface="Calibri"/>
              </a:rPr>
              <a:t>M</a:t>
            </a:r>
            <a:endParaRPr sz="550" dirty="0">
              <a:latin typeface="Calibri"/>
              <a:cs typeface="Calibri"/>
            </a:endParaRPr>
          </a:p>
        </p:txBody>
      </p:sp>
      <p:sp>
        <p:nvSpPr>
          <p:cNvPr id="40" name="object 40"/>
          <p:cNvSpPr txBox="1"/>
          <p:nvPr/>
        </p:nvSpPr>
        <p:spPr>
          <a:xfrm>
            <a:off x="5608429" y="4481710"/>
            <a:ext cx="974090" cy="296545"/>
          </a:xfrm>
          <a:prstGeom prst="rect">
            <a:avLst/>
          </a:prstGeom>
        </p:spPr>
        <p:txBody>
          <a:bodyPr vert="horz" wrap="square" lIns="0" tIns="15875" rIns="0" bIns="0" rtlCol="0">
            <a:spAutoFit/>
          </a:bodyPr>
          <a:lstStyle/>
          <a:p>
            <a:pPr marL="12700">
              <a:lnSpc>
                <a:spcPct val="100000"/>
              </a:lnSpc>
              <a:spcBef>
                <a:spcPts val="125"/>
              </a:spcBef>
            </a:pPr>
            <a:r>
              <a:rPr sz="750" dirty="0">
                <a:latin typeface="Tahoma"/>
                <a:cs typeface="Tahoma"/>
              </a:rPr>
              <a:t>State</a:t>
            </a:r>
            <a:r>
              <a:rPr sz="750" spc="-35" dirty="0">
                <a:latin typeface="Tahoma"/>
                <a:cs typeface="Tahoma"/>
              </a:rPr>
              <a:t> </a:t>
            </a:r>
            <a:r>
              <a:rPr sz="750" dirty="0">
                <a:latin typeface="Tahoma"/>
                <a:cs typeface="Tahoma"/>
              </a:rPr>
              <a:t>wise</a:t>
            </a:r>
            <a:r>
              <a:rPr sz="750" spc="165" dirty="0">
                <a:latin typeface="Tahoma"/>
                <a:cs typeface="Tahoma"/>
              </a:rPr>
              <a:t> </a:t>
            </a:r>
            <a:r>
              <a:rPr sz="750" dirty="0">
                <a:latin typeface="Tahoma"/>
                <a:cs typeface="Tahoma"/>
              </a:rPr>
              <a:t>loan </a:t>
            </a:r>
            <a:r>
              <a:rPr sz="750" spc="-10" dirty="0">
                <a:latin typeface="Tahoma"/>
                <a:cs typeface="Tahoma"/>
              </a:rPr>
              <a:t>status</a:t>
            </a:r>
            <a:endParaRPr sz="750">
              <a:latin typeface="Tahoma"/>
              <a:cs typeface="Tahoma"/>
            </a:endParaRPr>
          </a:p>
          <a:p>
            <a:pPr marL="62230">
              <a:lnSpc>
                <a:spcPct val="100000"/>
              </a:lnSpc>
              <a:spcBef>
                <a:spcPts val="540"/>
              </a:spcBef>
            </a:pPr>
            <a:r>
              <a:rPr sz="550" dirty="0">
                <a:solidFill>
                  <a:srgbClr val="585858"/>
                </a:solidFill>
                <a:latin typeface="Calibri"/>
                <a:cs typeface="Calibri"/>
              </a:rPr>
              <a:t>$90</a:t>
            </a:r>
            <a:r>
              <a:rPr sz="550" spc="30" dirty="0">
                <a:solidFill>
                  <a:srgbClr val="585858"/>
                </a:solidFill>
                <a:latin typeface="Calibri"/>
                <a:cs typeface="Calibri"/>
              </a:rPr>
              <a:t> </a:t>
            </a:r>
            <a:r>
              <a:rPr sz="550" spc="-50" dirty="0">
                <a:solidFill>
                  <a:srgbClr val="585858"/>
                </a:solidFill>
                <a:latin typeface="Calibri"/>
                <a:cs typeface="Calibri"/>
              </a:rPr>
              <a:t>M</a:t>
            </a:r>
            <a:endParaRPr sz="550">
              <a:latin typeface="Calibri"/>
              <a:cs typeface="Calibri"/>
            </a:endParaRPr>
          </a:p>
        </p:txBody>
      </p:sp>
      <p:sp>
        <p:nvSpPr>
          <p:cNvPr id="41" name="object 41"/>
          <p:cNvSpPr txBox="1"/>
          <p:nvPr/>
        </p:nvSpPr>
        <p:spPr>
          <a:xfrm>
            <a:off x="5945641" y="6009849"/>
            <a:ext cx="5574665" cy="143510"/>
          </a:xfrm>
          <a:prstGeom prst="rect">
            <a:avLst/>
          </a:prstGeom>
        </p:spPr>
        <p:txBody>
          <a:bodyPr vert="vert270" wrap="square" lIns="0" tIns="0" rIns="0" bIns="0" rtlCol="0">
            <a:spAutoFit/>
          </a:bodyPr>
          <a:lstStyle/>
          <a:p>
            <a:pPr marR="7620" algn="r">
              <a:lnSpc>
                <a:spcPts val="650"/>
              </a:lnSpc>
            </a:pPr>
            <a:r>
              <a:rPr sz="550" spc="-25" dirty="0">
                <a:solidFill>
                  <a:srgbClr val="585858"/>
                </a:solidFill>
                <a:latin typeface="Calibri"/>
                <a:cs typeface="Calibri"/>
              </a:rPr>
              <a:t>CA</a:t>
            </a:r>
            <a:endParaRPr sz="550">
              <a:latin typeface="Calibri"/>
              <a:cs typeface="Calibri"/>
            </a:endParaRPr>
          </a:p>
          <a:p>
            <a:pPr marL="12700" marR="5080" indent="27305" algn="r">
              <a:lnSpc>
                <a:spcPct val="133300"/>
              </a:lnSpc>
            </a:pPr>
            <a:r>
              <a:rPr sz="550" spc="-25" dirty="0">
                <a:solidFill>
                  <a:srgbClr val="585858"/>
                </a:solidFill>
                <a:latin typeface="Calibri"/>
                <a:cs typeface="Calibri"/>
              </a:rPr>
              <a:t>NY</a:t>
            </a:r>
            <a:r>
              <a:rPr sz="550" spc="500" dirty="0">
                <a:solidFill>
                  <a:srgbClr val="585858"/>
                </a:solidFill>
                <a:latin typeface="Calibri"/>
                <a:cs typeface="Calibri"/>
              </a:rPr>
              <a:t> </a:t>
            </a:r>
            <a:r>
              <a:rPr sz="550" spc="-25" dirty="0">
                <a:solidFill>
                  <a:srgbClr val="585858"/>
                </a:solidFill>
                <a:latin typeface="Calibri"/>
                <a:cs typeface="Calibri"/>
              </a:rPr>
              <a:t>TX</a:t>
            </a:r>
            <a:r>
              <a:rPr sz="550" spc="500" dirty="0">
                <a:solidFill>
                  <a:srgbClr val="585858"/>
                </a:solidFill>
                <a:latin typeface="Calibri"/>
                <a:cs typeface="Calibri"/>
              </a:rPr>
              <a:t> </a:t>
            </a:r>
            <a:r>
              <a:rPr sz="550" spc="-25" dirty="0">
                <a:solidFill>
                  <a:srgbClr val="585858"/>
                </a:solidFill>
                <a:latin typeface="Calibri"/>
                <a:cs typeface="Calibri"/>
              </a:rPr>
              <a:t>FL</a:t>
            </a:r>
            <a:r>
              <a:rPr sz="550" spc="500" dirty="0">
                <a:solidFill>
                  <a:srgbClr val="585858"/>
                </a:solidFill>
                <a:latin typeface="Calibri"/>
                <a:cs typeface="Calibri"/>
              </a:rPr>
              <a:t> </a:t>
            </a:r>
            <a:r>
              <a:rPr sz="550" spc="-25" dirty="0">
                <a:solidFill>
                  <a:srgbClr val="585858"/>
                </a:solidFill>
                <a:latin typeface="Calibri"/>
                <a:cs typeface="Calibri"/>
              </a:rPr>
              <a:t>NJ</a:t>
            </a:r>
            <a:r>
              <a:rPr sz="550" spc="500" dirty="0">
                <a:solidFill>
                  <a:srgbClr val="585858"/>
                </a:solidFill>
                <a:latin typeface="Calibri"/>
                <a:cs typeface="Calibri"/>
              </a:rPr>
              <a:t> </a:t>
            </a:r>
            <a:r>
              <a:rPr sz="550" spc="-25" dirty="0">
                <a:solidFill>
                  <a:srgbClr val="585858"/>
                </a:solidFill>
                <a:latin typeface="Calibri"/>
                <a:cs typeface="Calibri"/>
              </a:rPr>
              <a:t>IL</a:t>
            </a:r>
            <a:r>
              <a:rPr sz="550" spc="500" dirty="0">
                <a:solidFill>
                  <a:srgbClr val="585858"/>
                </a:solidFill>
                <a:latin typeface="Calibri"/>
                <a:cs typeface="Calibri"/>
              </a:rPr>
              <a:t> </a:t>
            </a:r>
            <a:r>
              <a:rPr sz="550" spc="-25" dirty="0">
                <a:solidFill>
                  <a:srgbClr val="585858"/>
                </a:solidFill>
                <a:latin typeface="Calibri"/>
                <a:cs typeface="Calibri"/>
              </a:rPr>
              <a:t>VA</a:t>
            </a:r>
            <a:r>
              <a:rPr sz="550" spc="500" dirty="0">
                <a:solidFill>
                  <a:srgbClr val="585858"/>
                </a:solidFill>
                <a:latin typeface="Calibri"/>
                <a:cs typeface="Calibri"/>
              </a:rPr>
              <a:t> </a:t>
            </a:r>
            <a:r>
              <a:rPr sz="550" spc="-25" dirty="0">
                <a:solidFill>
                  <a:srgbClr val="585858"/>
                </a:solidFill>
                <a:latin typeface="Calibri"/>
                <a:cs typeface="Calibri"/>
              </a:rPr>
              <a:t>PA</a:t>
            </a:r>
            <a:r>
              <a:rPr sz="550" spc="500" dirty="0">
                <a:solidFill>
                  <a:srgbClr val="585858"/>
                </a:solidFill>
                <a:latin typeface="Calibri"/>
                <a:cs typeface="Calibri"/>
              </a:rPr>
              <a:t> </a:t>
            </a:r>
            <a:r>
              <a:rPr sz="550" spc="-25" dirty="0">
                <a:solidFill>
                  <a:srgbClr val="585858"/>
                </a:solidFill>
                <a:latin typeface="Calibri"/>
                <a:cs typeface="Calibri"/>
              </a:rPr>
              <a:t>GA</a:t>
            </a:r>
            <a:r>
              <a:rPr sz="550" spc="500" dirty="0">
                <a:solidFill>
                  <a:srgbClr val="585858"/>
                </a:solidFill>
                <a:latin typeface="Calibri"/>
                <a:cs typeface="Calibri"/>
              </a:rPr>
              <a:t> </a:t>
            </a:r>
            <a:r>
              <a:rPr sz="550" spc="-25" dirty="0">
                <a:solidFill>
                  <a:srgbClr val="585858"/>
                </a:solidFill>
                <a:latin typeface="Calibri"/>
                <a:cs typeface="Calibri"/>
              </a:rPr>
              <a:t>MA</a:t>
            </a:r>
            <a:r>
              <a:rPr sz="550" spc="500" dirty="0">
                <a:solidFill>
                  <a:srgbClr val="585858"/>
                </a:solidFill>
                <a:latin typeface="Calibri"/>
                <a:cs typeface="Calibri"/>
              </a:rPr>
              <a:t> </a:t>
            </a:r>
            <a:r>
              <a:rPr sz="550" spc="-25" dirty="0">
                <a:solidFill>
                  <a:srgbClr val="585858"/>
                </a:solidFill>
                <a:latin typeface="Calibri"/>
                <a:cs typeface="Calibri"/>
              </a:rPr>
              <a:t>OH</a:t>
            </a:r>
            <a:r>
              <a:rPr sz="550" spc="500" dirty="0">
                <a:solidFill>
                  <a:srgbClr val="585858"/>
                </a:solidFill>
                <a:latin typeface="Calibri"/>
                <a:cs typeface="Calibri"/>
              </a:rPr>
              <a:t> </a:t>
            </a:r>
            <a:r>
              <a:rPr sz="550" spc="-25" dirty="0">
                <a:solidFill>
                  <a:srgbClr val="585858"/>
                </a:solidFill>
                <a:latin typeface="Calibri"/>
                <a:cs typeface="Calibri"/>
              </a:rPr>
              <a:t>MD</a:t>
            </a:r>
            <a:r>
              <a:rPr sz="550" spc="500" dirty="0">
                <a:solidFill>
                  <a:srgbClr val="585858"/>
                </a:solidFill>
                <a:latin typeface="Calibri"/>
                <a:cs typeface="Calibri"/>
              </a:rPr>
              <a:t> </a:t>
            </a:r>
            <a:r>
              <a:rPr sz="550" spc="-25" dirty="0">
                <a:solidFill>
                  <a:srgbClr val="585858"/>
                </a:solidFill>
                <a:latin typeface="Calibri"/>
                <a:cs typeface="Calibri"/>
              </a:rPr>
              <a:t>AZ</a:t>
            </a:r>
            <a:r>
              <a:rPr sz="550" spc="500" dirty="0">
                <a:solidFill>
                  <a:srgbClr val="585858"/>
                </a:solidFill>
                <a:latin typeface="Calibri"/>
                <a:cs typeface="Calibri"/>
              </a:rPr>
              <a:t> </a:t>
            </a:r>
            <a:r>
              <a:rPr sz="550" spc="-25" dirty="0">
                <a:solidFill>
                  <a:srgbClr val="585858"/>
                </a:solidFill>
                <a:latin typeface="Calibri"/>
                <a:cs typeface="Calibri"/>
              </a:rPr>
              <a:t>WA</a:t>
            </a:r>
            <a:r>
              <a:rPr sz="550" spc="500" dirty="0">
                <a:solidFill>
                  <a:srgbClr val="585858"/>
                </a:solidFill>
                <a:latin typeface="Calibri"/>
                <a:cs typeface="Calibri"/>
              </a:rPr>
              <a:t> </a:t>
            </a:r>
            <a:r>
              <a:rPr sz="550" spc="-25" dirty="0">
                <a:solidFill>
                  <a:srgbClr val="585858"/>
                </a:solidFill>
                <a:latin typeface="Calibri"/>
                <a:cs typeface="Calibri"/>
              </a:rPr>
              <a:t>CO</a:t>
            </a:r>
            <a:r>
              <a:rPr sz="550" spc="500" dirty="0">
                <a:solidFill>
                  <a:srgbClr val="585858"/>
                </a:solidFill>
                <a:latin typeface="Calibri"/>
                <a:cs typeface="Calibri"/>
              </a:rPr>
              <a:t> </a:t>
            </a:r>
            <a:r>
              <a:rPr sz="550" spc="-25" dirty="0">
                <a:solidFill>
                  <a:srgbClr val="585858"/>
                </a:solidFill>
                <a:latin typeface="Calibri"/>
                <a:cs typeface="Calibri"/>
              </a:rPr>
              <a:t>NC</a:t>
            </a:r>
            <a:r>
              <a:rPr sz="550" spc="500" dirty="0">
                <a:solidFill>
                  <a:srgbClr val="585858"/>
                </a:solidFill>
                <a:latin typeface="Calibri"/>
                <a:cs typeface="Calibri"/>
              </a:rPr>
              <a:t> </a:t>
            </a:r>
            <a:r>
              <a:rPr sz="550" spc="-25" dirty="0">
                <a:solidFill>
                  <a:srgbClr val="585858"/>
                </a:solidFill>
                <a:latin typeface="Calibri"/>
                <a:cs typeface="Calibri"/>
              </a:rPr>
              <a:t>CT</a:t>
            </a:r>
            <a:r>
              <a:rPr sz="550" spc="500" dirty="0">
                <a:solidFill>
                  <a:srgbClr val="585858"/>
                </a:solidFill>
                <a:latin typeface="Calibri"/>
                <a:cs typeface="Calibri"/>
              </a:rPr>
              <a:t> </a:t>
            </a:r>
            <a:r>
              <a:rPr sz="550" spc="-25" dirty="0">
                <a:solidFill>
                  <a:srgbClr val="585858"/>
                </a:solidFill>
                <a:latin typeface="Calibri"/>
                <a:cs typeface="Calibri"/>
              </a:rPr>
              <a:t>MI</a:t>
            </a:r>
            <a:r>
              <a:rPr sz="550" spc="500" dirty="0">
                <a:solidFill>
                  <a:srgbClr val="585858"/>
                </a:solidFill>
                <a:latin typeface="Calibri"/>
                <a:cs typeface="Calibri"/>
              </a:rPr>
              <a:t> </a:t>
            </a:r>
            <a:r>
              <a:rPr sz="550" spc="-25" dirty="0">
                <a:solidFill>
                  <a:srgbClr val="585858"/>
                </a:solidFill>
                <a:latin typeface="Calibri"/>
                <a:cs typeface="Calibri"/>
              </a:rPr>
              <a:t>MO</a:t>
            </a:r>
            <a:r>
              <a:rPr sz="550" spc="500" dirty="0">
                <a:solidFill>
                  <a:srgbClr val="585858"/>
                </a:solidFill>
                <a:latin typeface="Calibri"/>
                <a:cs typeface="Calibri"/>
              </a:rPr>
              <a:t> </a:t>
            </a:r>
            <a:r>
              <a:rPr sz="550" spc="-25" dirty="0">
                <a:solidFill>
                  <a:srgbClr val="585858"/>
                </a:solidFill>
                <a:latin typeface="Calibri"/>
                <a:cs typeface="Calibri"/>
              </a:rPr>
              <a:t>MN</a:t>
            </a:r>
            <a:r>
              <a:rPr sz="550" spc="500" dirty="0">
                <a:solidFill>
                  <a:srgbClr val="585858"/>
                </a:solidFill>
                <a:latin typeface="Calibri"/>
                <a:cs typeface="Calibri"/>
              </a:rPr>
              <a:t> </a:t>
            </a:r>
            <a:r>
              <a:rPr sz="550" spc="-25" dirty="0">
                <a:solidFill>
                  <a:srgbClr val="585858"/>
                </a:solidFill>
                <a:latin typeface="Calibri"/>
                <a:cs typeface="Calibri"/>
              </a:rPr>
              <a:t>NV</a:t>
            </a:r>
            <a:r>
              <a:rPr sz="550" spc="500" dirty="0">
                <a:solidFill>
                  <a:srgbClr val="585858"/>
                </a:solidFill>
                <a:latin typeface="Calibri"/>
                <a:cs typeface="Calibri"/>
              </a:rPr>
              <a:t> </a:t>
            </a:r>
            <a:r>
              <a:rPr sz="550" spc="-25" dirty="0">
                <a:solidFill>
                  <a:srgbClr val="585858"/>
                </a:solidFill>
                <a:latin typeface="Calibri"/>
                <a:cs typeface="Calibri"/>
              </a:rPr>
              <a:t>WI</a:t>
            </a:r>
            <a:r>
              <a:rPr sz="550" spc="500" dirty="0">
                <a:solidFill>
                  <a:srgbClr val="585858"/>
                </a:solidFill>
                <a:latin typeface="Calibri"/>
                <a:cs typeface="Calibri"/>
              </a:rPr>
              <a:t> </a:t>
            </a:r>
            <a:r>
              <a:rPr sz="550" spc="-25" dirty="0">
                <a:solidFill>
                  <a:srgbClr val="585858"/>
                </a:solidFill>
                <a:latin typeface="Calibri"/>
                <a:cs typeface="Calibri"/>
              </a:rPr>
              <a:t>SC</a:t>
            </a:r>
            <a:r>
              <a:rPr sz="550" spc="500" dirty="0">
                <a:solidFill>
                  <a:srgbClr val="585858"/>
                </a:solidFill>
                <a:latin typeface="Calibri"/>
                <a:cs typeface="Calibri"/>
              </a:rPr>
              <a:t> </a:t>
            </a:r>
            <a:r>
              <a:rPr sz="550" spc="-25" dirty="0">
                <a:solidFill>
                  <a:srgbClr val="585858"/>
                </a:solidFill>
                <a:latin typeface="Calibri"/>
                <a:cs typeface="Calibri"/>
              </a:rPr>
              <a:t>AL</a:t>
            </a:r>
            <a:r>
              <a:rPr sz="550" spc="500" dirty="0">
                <a:solidFill>
                  <a:srgbClr val="585858"/>
                </a:solidFill>
                <a:latin typeface="Calibri"/>
                <a:cs typeface="Calibri"/>
              </a:rPr>
              <a:t> </a:t>
            </a:r>
            <a:r>
              <a:rPr sz="550" spc="-25" dirty="0">
                <a:solidFill>
                  <a:srgbClr val="585858"/>
                </a:solidFill>
                <a:latin typeface="Calibri"/>
                <a:cs typeface="Calibri"/>
              </a:rPr>
              <a:t>OR</a:t>
            </a:r>
            <a:r>
              <a:rPr sz="550" spc="500" dirty="0">
                <a:solidFill>
                  <a:srgbClr val="585858"/>
                </a:solidFill>
                <a:latin typeface="Calibri"/>
                <a:cs typeface="Calibri"/>
              </a:rPr>
              <a:t> </a:t>
            </a:r>
            <a:r>
              <a:rPr sz="550" spc="-25" dirty="0">
                <a:solidFill>
                  <a:srgbClr val="585858"/>
                </a:solidFill>
                <a:latin typeface="Calibri"/>
                <a:cs typeface="Calibri"/>
              </a:rPr>
              <a:t>LA</a:t>
            </a:r>
            <a:r>
              <a:rPr sz="550" spc="500" dirty="0">
                <a:solidFill>
                  <a:srgbClr val="585858"/>
                </a:solidFill>
                <a:latin typeface="Calibri"/>
                <a:cs typeface="Calibri"/>
              </a:rPr>
              <a:t> </a:t>
            </a:r>
            <a:r>
              <a:rPr sz="550" spc="-25" dirty="0">
                <a:solidFill>
                  <a:srgbClr val="585858"/>
                </a:solidFill>
                <a:latin typeface="Calibri"/>
                <a:cs typeface="Calibri"/>
              </a:rPr>
              <a:t>KY</a:t>
            </a:r>
            <a:r>
              <a:rPr sz="550" spc="500" dirty="0">
                <a:solidFill>
                  <a:srgbClr val="585858"/>
                </a:solidFill>
                <a:latin typeface="Calibri"/>
                <a:cs typeface="Calibri"/>
              </a:rPr>
              <a:t> </a:t>
            </a:r>
            <a:r>
              <a:rPr sz="550" spc="-25" dirty="0">
                <a:solidFill>
                  <a:srgbClr val="585858"/>
                </a:solidFill>
                <a:latin typeface="Calibri"/>
                <a:cs typeface="Calibri"/>
              </a:rPr>
              <a:t>OK</a:t>
            </a:r>
            <a:r>
              <a:rPr sz="550" spc="500" dirty="0">
                <a:solidFill>
                  <a:srgbClr val="585858"/>
                </a:solidFill>
                <a:latin typeface="Calibri"/>
                <a:cs typeface="Calibri"/>
              </a:rPr>
              <a:t> </a:t>
            </a:r>
            <a:r>
              <a:rPr sz="550" spc="-25" dirty="0">
                <a:solidFill>
                  <a:srgbClr val="585858"/>
                </a:solidFill>
                <a:latin typeface="Calibri"/>
                <a:cs typeface="Calibri"/>
              </a:rPr>
              <a:t>KS</a:t>
            </a:r>
            <a:r>
              <a:rPr sz="550" spc="500" dirty="0">
                <a:solidFill>
                  <a:srgbClr val="585858"/>
                </a:solidFill>
                <a:latin typeface="Calibri"/>
                <a:cs typeface="Calibri"/>
              </a:rPr>
              <a:t> </a:t>
            </a:r>
            <a:r>
              <a:rPr sz="550" spc="-25" dirty="0">
                <a:solidFill>
                  <a:srgbClr val="585858"/>
                </a:solidFill>
                <a:latin typeface="Calibri"/>
                <a:cs typeface="Calibri"/>
              </a:rPr>
              <a:t>UT</a:t>
            </a:r>
            <a:r>
              <a:rPr sz="550" spc="500" dirty="0">
                <a:solidFill>
                  <a:srgbClr val="585858"/>
                </a:solidFill>
                <a:latin typeface="Calibri"/>
                <a:cs typeface="Calibri"/>
              </a:rPr>
              <a:t> </a:t>
            </a:r>
            <a:r>
              <a:rPr sz="550" spc="-25" dirty="0">
                <a:solidFill>
                  <a:srgbClr val="585858"/>
                </a:solidFill>
                <a:latin typeface="Calibri"/>
                <a:cs typeface="Calibri"/>
              </a:rPr>
              <a:t>DC</a:t>
            </a:r>
            <a:r>
              <a:rPr sz="550" spc="500" dirty="0">
                <a:solidFill>
                  <a:srgbClr val="585858"/>
                </a:solidFill>
                <a:latin typeface="Calibri"/>
                <a:cs typeface="Calibri"/>
              </a:rPr>
              <a:t> </a:t>
            </a:r>
            <a:r>
              <a:rPr sz="550" spc="-25" dirty="0">
                <a:solidFill>
                  <a:srgbClr val="585858"/>
                </a:solidFill>
                <a:latin typeface="Calibri"/>
                <a:cs typeface="Calibri"/>
              </a:rPr>
              <a:t>AR</a:t>
            </a:r>
            <a:r>
              <a:rPr sz="550" spc="500" dirty="0">
                <a:solidFill>
                  <a:srgbClr val="585858"/>
                </a:solidFill>
                <a:latin typeface="Calibri"/>
                <a:cs typeface="Calibri"/>
              </a:rPr>
              <a:t> </a:t>
            </a:r>
            <a:r>
              <a:rPr sz="550" spc="-25" dirty="0">
                <a:solidFill>
                  <a:srgbClr val="585858"/>
                </a:solidFill>
                <a:latin typeface="Calibri"/>
                <a:cs typeface="Calibri"/>
              </a:rPr>
              <a:t>NH</a:t>
            </a:r>
            <a:r>
              <a:rPr sz="550" spc="500" dirty="0">
                <a:solidFill>
                  <a:srgbClr val="585858"/>
                </a:solidFill>
                <a:latin typeface="Calibri"/>
                <a:cs typeface="Calibri"/>
              </a:rPr>
              <a:t> </a:t>
            </a:r>
            <a:r>
              <a:rPr sz="550" spc="-25" dirty="0">
                <a:solidFill>
                  <a:srgbClr val="585858"/>
                </a:solidFill>
                <a:latin typeface="Calibri"/>
                <a:cs typeface="Calibri"/>
              </a:rPr>
              <a:t>NM</a:t>
            </a:r>
            <a:r>
              <a:rPr sz="550" spc="500" dirty="0">
                <a:solidFill>
                  <a:srgbClr val="585858"/>
                </a:solidFill>
                <a:latin typeface="Calibri"/>
                <a:cs typeface="Calibri"/>
              </a:rPr>
              <a:t> </a:t>
            </a:r>
            <a:r>
              <a:rPr sz="550" spc="-25" dirty="0">
                <a:solidFill>
                  <a:srgbClr val="585858"/>
                </a:solidFill>
                <a:latin typeface="Calibri"/>
                <a:cs typeface="Calibri"/>
              </a:rPr>
              <a:t>WV</a:t>
            </a:r>
            <a:r>
              <a:rPr sz="550" spc="500" dirty="0">
                <a:solidFill>
                  <a:srgbClr val="585858"/>
                </a:solidFill>
                <a:latin typeface="Calibri"/>
                <a:cs typeface="Calibri"/>
              </a:rPr>
              <a:t> </a:t>
            </a:r>
            <a:r>
              <a:rPr sz="550" spc="-25" dirty="0">
                <a:solidFill>
                  <a:srgbClr val="585858"/>
                </a:solidFill>
                <a:latin typeface="Calibri"/>
                <a:cs typeface="Calibri"/>
              </a:rPr>
              <a:t>RI</a:t>
            </a:r>
            <a:r>
              <a:rPr sz="550" spc="500" dirty="0">
                <a:solidFill>
                  <a:srgbClr val="585858"/>
                </a:solidFill>
                <a:latin typeface="Calibri"/>
                <a:cs typeface="Calibri"/>
              </a:rPr>
              <a:t> </a:t>
            </a:r>
            <a:r>
              <a:rPr sz="550" spc="-25" dirty="0">
                <a:solidFill>
                  <a:srgbClr val="585858"/>
                </a:solidFill>
                <a:latin typeface="Calibri"/>
                <a:cs typeface="Calibri"/>
              </a:rPr>
              <a:t>HI</a:t>
            </a:r>
            <a:r>
              <a:rPr sz="550" spc="500" dirty="0">
                <a:solidFill>
                  <a:srgbClr val="585858"/>
                </a:solidFill>
                <a:latin typeface="Calibri"/>
                <a:cs typeface="Calibri"/>
              </a:rPr>
              <a:t> </a:t>
            </a:r>
            <a:r>
              <a:rPr sz="550" spc="-25" dirty="0">
                <a:solidFill>
                  <a:srgbClr val="585858"/>
                </a:solidFill>
                <a:latin typeface="Calibri"/>
                <a:cs typeface="Calibri"/>
              </a:rPr>
              <a:t>DE</a:t>
            </a:r>
            <a:r>
              <a:rPr sz="550" spc="500" dirty="0">
                <a:solidFill>
                  <a:srgbClr val="585858"/>
                </a:solidFill>
                <a:latin typeface="Calibri"/>
                <a:cs typeface="Calibri"/>
              </a:rPr>
              <a:t> </a:t>
            </a:r>
            <a:r>
              <a:rPr sz="550" spc="-25" dirty="0">
                <a:solidFill>
                  <a:srgbClr val="585858"/>
                </a:solidFill>
                <a:latin typeface="Calibri"/>
                <a:cs typeface="Calibri"/>
              </a:rPr>
              <a:t>AK</a:t>
            </a:r>
            <a:r>
              <a:rPr sz="550" spc="500" dirty="0">
                <a:solidFill>
                  <a:srgbClr val="585858"/>
                </a:solidFill>
                <a:latin typeface="Calibri"/>
                <a:cs typeface="Calibri"/>
              </a:rPr>
              <a:t> </a:t>
            </a:r>
            <a:r>
              <a:rPr sz="550" spc="-25" dirty="0">
                <a:solidFill>
                  <a:srgbClr val="585858"/>
                </a:solidFill>
                <a:latin typeface="Calibri"/>
                <a:cs typeface="Calibri"/>
              </a:rPr>
              <a:t>WY</a:t>
            </a:r>
            <a:r>
              <a:rPr sz="550" spc="500" dirty="0">
                <a:solidFill>
                  <a:srgbClr val="585858"/>
                </a:solidFill>
                <a:latin typeface="Calibri"/>
                <a:cs typeface="Calibri"/>
              </a:rPr>
              <a:t> </a:t>
            </a:r>
            <a:r>
              <a:rPr sz="550" spc="-25" dirty="0">
                <a:solidFill>
                  <a:srgbClr val="585858"/>
                </a:solidFill>
                <a:latin typeface="Calibri"/>
                <a:cs typeface="Calibri"/>
              </a:rPr>
              <a:t>MT</a:t>
            </a:r>
            <a:r>
              <a:rPr sz="550" spc="500" dirty="0">
                <a:solidFill>
                  <a:srgbClr val="585858"/>
                </a:solidFill>
                <a:latin typeface="Calibri"/>
                <a:cs typeface="Calibri"/>
              </a:rPr>
              <a:t> </a:t>
            </a:r>
            <a:r>
              <a:rPr sz="550" spc="-25" dirty="0">
                <a:solidFill>
                  <a:srgbClr val="585858"/>
                </a:solidFill>
                <a:latin typeface="Calibri"/>
                <a:cs typeface="Calibri"/>
              </a:rPr>
              <a:t>SD</a:t>
            </a:r>
            <a:r>
              <a:rPr sz="550" spc="500" dirty="0">
                <a:solidFill>
                  <a:srgbClr val="585858"/>
                </a:solidFill>
                <a:latin typeface="Calibri"/>
                <a:cs typeface="Calibri"/>
              </a:rPr>
              <a:t> </a:t>
            </a:r>
            <a:r>
              <a:rPr sz="550" spc="-25" dirty="0">
                <a:solidFill>
                  <a:srgbClr val="585858"/>
                </a:solidFill>
                <a:latin typeface="Calibri"/>
                <a:cs typeface="Calibri"/>
              </a:rPr>
              <a:t>VT</a:t>
            </a:r>
            <a:r>
              <a:rPr sz="550" spc="500" dirty="0">
                <a:solidFill>
                  <a:srgbClr val="585858"/>
                </a:solidFill>
                <a:latin typeface="Calibri"/>
                <a:cs typeface="Calibri"/>
              </a:rPr>
              <a:t> </a:t>
            </a:r>
            <a:r>
              <a:rPr sz="550" spc="-25" dirty="0">
                <a:solidFill>
                  <a:srgbClr val="585858"/>
                </a:solidFill>
                <a:latin typeface="Calibri"/>
                <a:cs typeface="Calibri"/>
              </a:rPr>
              <a:t>TN</a:t>
            </a:r>
            <a:r>
              <a:rPr sz="550" spc="500" dirty="0">
                <a:solidFill>
                  <a:srgbClr val="585858"/>
                </a:solidFill>
                <a:latin typeface="Calibri"/>
                <a:cs typeface="Calibri"/>
              </a:rPr>
              <a:t> </a:t>
            </a:r>
            <a:r>
              <a:rPr sz="550" spc="-25" dirty="0">
                <a:solidFill>
                  <a:srgbClr val="585858"/>
                </a:solidFill>
                <a:latin typeface="Calibri"/>
                <a:cs typeface="Calibri"/>
              </a:rPr>
              <a:t>MS</a:t>
            </a:r>
            <a:r>
              <a:rPr sz="550" spc="500" dirty="0">
                <a:solidFill>
                  <a:srgbClr val="585858"/>
                </a:solidFill>
                <a:latin typeface="Calibri"/>
                <a:cs typeface="Calibri"/>
              </a:rPr>
              <a:t> </a:t>
            </a:r>
            <a:r>
              <a:rPr sz="550" spc="-25" dirty="0">
                <a:solidFill>
                  <a:srgbClr val="585858"/>
                </a:solidFill>
                <a:latin typeface="Calibri"/>
                <a:cs typeface="Calibri"/>
              </a:rPr>
              <a:t>IN</a:t>
            </a:r>
            <a:r>
              <a:rPr sz="550" spc="500" dirty="0">
                <a:solidFill>
                  <a:srgbClr val="585858"/>
                </a:solidFill>
                <a:latin typeface="Calibri"/>
                <a:cs typeface="Calibri"/>
              </a:rPr>
              <a:t> </a:t>
            </a:r>
            <a:r>
              <a:rPr sz="550" spc="-25" dirty="0">
                <a:solidFill>
                  <a:srgbClr val="585858"/>
                </a:solidFill>
                <a:latin typeface="Calibri"/>
                <a:cs typeface="Calibri"/>
              </a:rPr>
              <a:t>ID</a:t>
            </a:r>
            <a:r>
              <a:rPr sz="550" spc="500" dirty="0">
                <a:solidFill>
                  <a:srgbClr val="585858"/>
                </a:solidFill>
                <a:latin typeface="Calibri"/>
                <a:cs typeface="Calibri"/>
              </a:rPr>
              <a:t> </a:t>
            </a:r>
            <a:r>
              <a:rPr sz="550" spc="-25" dirty="0">
                <a:solidFill>
                  <a:srgbClr val="585858"/>
                </a:solidFill>
                <a:latin typeface="Calibri"/>
                <a:cs typeface="Calibri"/>
              </a:rPr>
              <a:t>IA</a:t>
            </a:r>
            <a:r>
              <a:rPr sz="550" spc="500" dirty="0">
                <a:solidFill>
                  <a:srgbClr val="585858"/>
                </a:solidFill>
                <a:latin typeface="Calibri"/>
                <a:cs typeface="Calibri"/>
              </a:rPr>
              <a:t> </a:t>
            </a:r>
            <a:r>
              <a:rPr sz="550" spc="-25" dirty="0">
                <a:solidFill>
                  <a:srgbClr val="585858"/>
                </a:solidFill>
                <a:latin typeface="Calibri"/>
                <a:cs typeface="Calibri"/>
              </a:rPr>
              <a:t>NE</a:t>
            </a:r>
            <a:r>
              <a:rPr sz="550" spc="500" dirty="0">
                <a:solidFill>
                  <a:srgbClr val="585858"/>
                </a:solidFill>
                <a:latin typeface="Calibri"/>
                <a:cs typeface="Calibri"/>
              </a:rPr>
              <a:t> </a:t>
            </a:r>
            <a:r>
              <a:rPr sz="550" spc="-25" dirty="0">
                <a:solidFill>
                  <a:srgbClr val="585858"/>
                </a:solidFill>
                <a:latin typeface="Calibri"/>
                <a:cs typeface="Calibri"/>
              </a:rPr>
              <a:t>ME</a:t>
            </a:r>
            <a:endParaRPr sz="550">
              <a:latin typeface="Calibri"/>
              <a:cs typeface="Calibri"/>
            </a:endParaRPr>
          </a:p>
        </p:txBody>
      </p:sp>
      <p:sp>
        <p:nvSpPr>
          <p:cNvPr id="42" name="object 42"/>
          <p:cNvSpPr/>
          <p:nvPr/>
        </p:nvSpPr>
        <p:spPr>
          <a:xfrm>
            <a:off x="10110130" y="4702307"/>
            <a:ext cx="40640" cy="40640"/>
          </a:xfrm>
          <a:custGeom>
            <a:avLst/>
            <a:gdLst/>
            <a:ahLst/>
            <a:cxnLst/>
            <a:rect l="l" t="t" r="r" b="b"/>
            <a:pathLst>
              <a:path w="40640" h="40639">
                <a:moveTo>
                  <a:pt x="40092" y="0"/>
                </a:moveTo>
                <a:lnTo>
                  <a:pt x="0" y="0"/>
                </a:lnTo>
                <a:lnTo>
                  <a:pt x="0" y="40066"/>
                </a:lnTo>
                <a:lnTo>
                  <a:pt x="40092" y="40066"/>
                </a:lnTo>
                <a:lnTo>
                  <a:pt x="40092" y="0"/>
                </a:lnTo>
                <a:close/>
              </a:path>
            </a:pathLst>
          </a:custGeom>
          <a:solidFill>
            <a:srgbClr val="13D990"/>
          </a:solidFill>
        </p:spPr>
        <p:txBody>
          <a:bodyPr wrap="square" lIns="0" tIns="0" rIns="0" bIns="0" rtlCol="0"/>
          <a:lstStyle/>
          <a:p>
            <a:endParaRPr/>
          </a:p>
        </p:txBody>
      </p:sp>
      <p:sp>
        <p:nvSpPr>
          <p:cNvPr id="43" name="object 43"/>
          <p:cNvSpPr txBox="1"/>
          <p:nvPr/>
        </p:nvSpPr>
        <p:spPr>
          <a:xfrm>
            <a:off x="10155204" y="4657780"/>
            <a:ext cx="314325" cy="114300"/>
          </a:xfrm>
          <a:prstGeom prst="rect">
            <a:avLst/>
          </a:prstGeom>
        </p:spPr>
        <p:txBody>
          <a:bodyPr vert="horz" wrap="square" lIns="0" tIns="16510" rIns="0" bIns="0" rtlCol="0">
            <a:spAutoFit/>
          </a:bodyPr>
          <a:lstStyle/>
          <a:p>
            <a:pPr marL="12700">
              <a:lnSpc>
                <a:spcPct val="100000"/>
              </a:lnSpc>
              <a:spcBef>
                <a:spcPts val="130"/>
              </a:spcBef>
            </a:pPr>
            <a:r>
              <a:rPr sz="550" dirty="0">
                <a:solidFill>
                  <a:srgbClr val="585858"/>
                </a:solidFill>
                <a:latin typeface="Calibri"/>
                <a:cs typeface="Calibri"/>
              </a:rPr>
              <a:t>Fully</a:t>
            </a:r>
            <a:r>
              <a:rPr sz="550" spc="75" dirty="0">
                <a:solidFill>
                  <a:srgbClr val="585858"/>
                </a:solidFill>
                <a:latin typeface="Calibri"/>
                <a:cs typeface="Calibri"/>
              </a:rPr>
              <a:t> </a:t>
            </a:r>
            <a:r>
              <a:rPr sz="550" spc="-20" dirty="0">
                <a:solidFill>
                  <a:srgbClr val="585858"/>
                </a:solidFill>
                <a:latin typeface="Calibri"/>
                <a:cs typeface="Calibri"/>
              </a:rPr>
              <a:t>Paid</a:t>
            </a:r>
            <a:endParaRPr sz="550">
              <a:latin typeface="Calibri"/>
              <a:cs typeface="Calibri"/>
            </a:endParaRPr>
          </a:p>
        </p:txBody>
      </p:sp>
      <p:sp>
        <p:nvSpPr>
          <p:cNvPr id="44" name="object 44"/>
          <p:cNvSpPr/>
          <p:nvPr/>
        </p:nvSpPr>
        <p:spPr>
          <a:xfrm>
            <a:off x="10594322" y="4702307"/>
            <a:ext cx="40640" cy="40640"/>
          </a:xfrm>
          <a:custGeom>
            <a:avLst/>
            <a:gdLst/>
            <a:ahLst/>
            <a:cxnLst/>
            <a:rect l="l" t="t" r="r" b="b"/>
            <a:pathLst>
              <a:path w="40640" h="40639">
                <a:moveTo>
                  <a:pt x="40092" y="0"/>
                </a:moveTo>
                <a:lnTo>
                  <a:pt x="0" y="0"/>
                </a:lnTo>
                <a:lnTo>
                  <a:pt x="0" y="40066"/>
                </a:lnTo>
                <a:lnTo>
                  <a:pt x="40092" y="40066"/>
                </a:lnTo>
                <a:lnTo>
                  <a:pt x="40092" y="0"/>
                </a:lnTo>
                <a:close/>
              </a:path>
            </a:pathLst>
          </a:custGeom>
          <a:solidFill>
            <a:srgbClr val="EC7C30"/>
          </a:solidFill>
        </p:spPr>
        <p:txBody>
          <a:bodyPr wrap="square" lIns="0" tIns="0" rIns="0" bIns="0" rtlCol="0"/>
          <a:lstStyle/>
          <a:p>
            <a:endParaRPr/>
          </a:p>
        </p:txBody>
      </p:sp>
      <p:sp>
        <p:nvSpPr>
          <p:cNvPr id="45" name="object 45"/>
          <p:cNvSpPr txBox="1"/>
          <p:nvPr/>
        </p:nvSpPr>
        <p:spPr>
          <a:xfrm>
            <a:off x="10640711" y="4657780"/>
            <a:ext cx="257175" cy="114300"/>
          </a:xfrm>
          <a:prstGeom prst="rect">
            <a:avLst/>
          </a:prstGeom>
        </p:spPr>
        <p:txBody>
          <a:bodyPr vert="horz" wrap="square" lIns="0" tIns="16510" rIns="0" bIns="0" rtlCol="0">
            <a:spAutoFit/>
          </a:bodyPr>
          <a:lstStyle/>
          <a:p>
            <a:pPr marL="12700">
              <a:lnSpc>
                <a:spcPct val="100000"/>
              </a:lnSpc>
              <a:spcBef>
                <a:spcPts val="130"/>
              </a:spcBef>
            </a:pPr>
            <a:r>
              <a:rPr sz="550" spc="-10" dirty="0">
                <a:solidFill>
                  <a:srgbClr val="585858"/>
                </a:solidFill>
                <a:latin typeface="Calibri"/>
                <a:cs typeface="Calibri"/>
              </a:rPr>
              <a:t>Current</a:t>
            </a:r>
            <a:endParaRPr sz="550">
              <a:latin typeface="Calibri"/>
              <a:cs typeface="Calibri"/>
            </a:endParaRPr>
          </a:p>
        </p:txBody>
      </p:sp>
      <p:sp>
        <p:nvSpPr>
          <p:cNvPr id="46" name="object 46"/>
          <p:cNvSpPr/>
          <p:nvPr/>
        </p:nvSpPr>
        <p:spPr>
          <a:xfrm>
            <a:off x="11023000" y="4702307"/>
            <a:ext cx="40640" cy="40640"/>
          </a:xfrm>
          <a:custGeom>
            <a:avLst/>
            <a:gdLst/>
            <a:ahLst/>
            <a:cxnLst/>
            <a:rect l="l" t="t" r="r" b="b"/>
            <a:pathLst>
              <a:path w="40640" h="40639">
                <a:moveTo>
                  <a:pt x="40092" y="0"/>
                </a:moveTo>
                <a:lnTo>
                  <a:pt x="0" y="0"/>
                </a:lnTo>
                <a:lnTo>
                  <a:pt x="0" y="40066"/>
                </a:lnTo>
                <a:lnTo>
                  <a:pt x="40092" y="40066"/>
                </a:lnTo>
                <a:lnTo>
                  <a:pt x="40092" y="0"/>
                </a:lnTo>
                <a:close/>
              </a:path>
            </a:pathLst>
          </a:custGeom>
          <a:solidFill>
            <a:srgbClr val="4471C4"/>
          </a:solidFill>
        </p:spPr>
        <p:txBody>
          <a:bodyPr wrap="square" lIns="0" tIns="0" rIns="0" bIns="0" rtlCol="0"/>
          <a:lstStyle/>
          <a:p>
            <a:endParaRPr/>
          </a:p>
        </p:txBody>
      </p:sp>
      <p:sp>
        <p:nvSpPr>
          <p:cNvPr id="47" name="object 47"/>
          <p:cNvSpPr txBox="1"/>
          <p:nvPr/>
        </p:nvSpPr>
        <p:spPr>
          <a:xfrm>
            <a:off x="11070213" y="4657780"/>
            <a:ext cx="386080" cy="114300"/>
          </a:xfrm>
          <a:prstGeom prst="rect">
            <a:avLst/>
          </a:prstGeom>
        </p:spPr>
        <p:txBody>
          <a:bodyPr vert="horz" wrap="square" lIns="0" tIns="16510" rIns="0" bIns="0" rtlCol="0">
            <a:spAutoFit/>
          </a:bodyPr>
          <a:lstStyle/>
          <a:p>
            <a:pPr marL="12700">
              <a:lnSpc>
                <a:spcPct val="100000"/>
              </a:lnSpc>
              <a:spcBef>
                <a:spcPts val="130"/>
              </a:spcBef>
            </a:pPr>
            <a:r>
              <a:rPr sz="550" dirty="0">
                <a:solidFill>
                  <a:srgbClr val="585858"/>
                </a:solidFill>
                <a:latin typeface="Calibri"/>
                <a:cs typeface="Calibri"/>
              </a:rPr>
              <a:t>Charged</a:t>
            </a:r>
            <a:r>
              <a:rPr sz="550" spc="105" dirty="0">
                <a:solidFill>
                  <a:srgbClr val="585858"/>
                </a:solidFill>
                <a:latin typeface="Calibri"/>
                <a:cs typeface="Calibri"/>
              </a:rPr>
              <a:t> </a:t>
            </a:r>
            <a:r>
              <a:rPr sz="550" spc="-25" dirty="0">
                <a:solidFill>
                  <a:srgbClr val="585858"/>
                </a:solidFill>
                <a:latin typeface="Calibri"/>
                <a:cs typeface="Calibri"/>
              </a:rPr>
              <a:t>Off</a:t>
            </a:r>
            <a:endParaRPr sz="550">
              <a:latin typeface="Calibri"/>
              <a:cs typeface="Calibri"/>
            </a:endParaRPr>
          </a:p>
        </p:txBody>
      </p:sp>
      <p:pic>
        <p:nvPicPr>
          <p:cNvPr id="7" name="Picture 6">
            <a:extLst>
              <a:ext uri="{FF2B5EF4-FFF2-40B4-BE49-F238E27FC236}">
                <a16:creationId xmlns:a16="http://schemas.microsoft.com/office/drawing/2014/main" id="{A3E50CDF-796D-4812-85A3-7A250375B0FE}"/>
              </a:ext>
            </a:extLst>
          </p:cNvPr>
          <p:cNvPicPr>
            <a:picLocks noChangeAspect="1"/>
          </p:cNvPicPr>
          <p:nvPr/>
        </p:nvPicPr>
        <p:blipFill>
          <a:blip r:embed="rId4"/>
          <a:stretch>
            <a:fillRect/>
          </a:stretch>
        </p:blipFill>
        <p:spPr>
          <a:xfrm>
            <a:off x="5650100" y="2041753"/>
            <a:ext cx="5651882" cy="35766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grpSp>
        <p:nvGrpSpPr>
          <p:cNvPr id="3" name="object 3"/>
          <p:cNvGrpSpPr/>
          <p:nvPr/>
        </p:nvGrpSpPr>
        <p:grpSpPr>
          <a:xfrm>
            <a:off x="9418319" y="0"/>
            <a:ext cx="2771140" cy="6859905"/>
            <a:chOff x="9418319" y="0"/>
            <a:chExt cx="2771140" cy="6859905"/>
          </a:xfrm>
        </p:grpSpPr>
        <p:pic>
          <p:nvPicPr>
            <p:cNvPr id="4" name="object 4"/>
            <p:cNvPicPr/>
            <p:nvPr/>
          </p:nvPicPr>
          <p:blipFill>
            <a:blip r:embed="rId2" cstate="print"/>
            <a:stretch>
              <a:fillRect/>
            </a:stretch>
          </p:blipFill>
          <p:spPr>
            <a:xfrm>
              <a:off x="9418319" y="0"/>
              <a:ext cx="2770631" cy="6857999"/>
            </a:xfrm>
            <a:prstGeom prst="rect">
              <a:avLst/>
            </a:prstGeom>
          </p:spPr>
        </p:pic>
        <p:pic>
          <p:nvPicPr>
            <p:cNvPr id="5" name="object 5"/>
            <p:cNvPicPr/>
            <p:nvPr/>
          </p:nvPicPr>
          <p:blipFill>
            <a:blip r:embed="rId3" cstate="print"/>
            <a:stretch>
              <a:fillRect/>
            </a:stretch>
          </p:blipFill>
          <p:spPr>
            <a:xfrm>
              <a:off x="10415015" y="0"/>
              <a:ext cx="1773935" cy="6859714"/>
            </a:xfrm>
            <a:prstGeom prst="rect">
              <a:avLst/>
            </a:prstGeom>
          </p:spPr>
        </p:pic>
      </p:grpSp>
      <p:sp>
        <p:nvSpPr>
          <p:cNvPr id="7" name="object 7"/>
          <p:cNvSpPr txBox="1"/>
          <p:nvPr/>
        </p:nvSpPr>
        <p:spPr>
          <a:xfrm>
            <a:off x="1498887" y="1366816"/>
            <a:ext cx="8599886" cy="2115322"/>
          </a:xfrm>
          <a:prstGeom prst="rect">
            <a:avLst/>
          </a:prstGeom>
        </p:spPr>
        <p:txBody>
          <a:bodyPr vert="horz" wrap="square" lIns="0" tIns="113664" rIns="0" bIns="0" rtlCol="0">
            <a:spAutoFit/>
          </a:bodyPr>
          <a:lstStyle/>
          <a:p>
            <a:pPr marL="241300" indent="-228600">
              <a:lnSpc>
                <a:spcPct val="100000"/>
              </a:lnSpc>
              <a:spcBef>
                <a:spcPts val="894"/>
              </a:spcBef>
              <a:buClr>
                <a:srgbClr val="92CDEF"/>
              </a:buClr>
              <a:buFont typeface="Courier New"/>
              <a:buChar char="o"/>
              <a:tabLst>
                <a:tab pos="241300" algn="l"/>
              </a:tabLst>
            </a:pPr>
            <a:r>
              <a:rPr lang="en-US" sz="1600" dirty="0">
                <a:solidFill>
                  <a:schemeClr val="bg1"/>
                </a:solidFill>
              </a:rPr>
              <a:t>This KPI measures the balance between job roles and employees' ability to maintain a healthy work-life balance. It assesses factors such as workload, job demands, flexibility in work hours, and employee satisfaction with their ability to manage work and personal life effectively. A positive balance indicates that employees feel supported in managing their professional responsibilities while also enjoying personal time and fulfilling non-work obligations. Monitoring this KPI helps organizations identify areas where adjustments may be needed to promote employee well-being and reduce burnout, ultimately leading to higher job satisfaction and retention rates</a:t>
            </a:r>
            <a:r>
              <a:rPr lang="en-US" dirty="0">
                <a:solidFill>
                  <a:schemeClr val="bg1"/>
                </a:solidFill>
              </a:rPr>
              <a:t>.</a:t>
            </a:r>
            <a:endParaRPr sz="1800" dirty="0">
              <a:solidFill>
                <a:schemeClr val="bg1"/>
              </a:solidFill>
              <a:latin typeface="Arial MT"/>
              <a:cs typeface="Arial MT"/>
            </a:endParaRPr>
          </a:p>
        </p:txBody>
      </p:sp>
      <p:sp>
        <p:nvSpPr>
          <p:cNvPr id="61" name="object 61"/>
          <p:cNvSpPr txBox="1">
            <a:spLocks noGrp="1"/>
          </p:cNvSpPr>
          <p:nvPr>
            <p:ph type="title"/>
          </p:nvPr>
        </p:nvSpPr>
        <p:spPr>
          <a:xfrm>
            <a:off x="2101977" y="457200"/>
            <a:ext cx="7806690" cy="513602"/>
          </a:xfrm>
          <a:prstGeom prst="rect">
            <a:avLst/>
          </a:prstGeom>
        </p:spPr>
        <p:txBody>
          <a:bodyPr vert="horz" wrap="square" lIns="0" tIns="64135" rIns="0" bIns="0" rtlCol="0">
            <a:spAutoFit/>
          </a:bodyPr>
          <a:lstStyle/>
          <a:p>
            <a:pPr marL="1257935" marR="5080" indent="-1245870">
              <a:lnSpc>
                <a:spcPts val="3460"/>
              </a:lnSpc>
              <a:spcBef>
                <a:spcPts val="505"/>
              </a:spcBef>
            </a:pPr>
            <a:r>
              <a:rPr lang="en-US" sz="4725" spc="-337" baseline="-2645" dirty="0">
                <a:latin typeface="Aptos" panose="020B0004020202020204" pitchFamily="34" charset="0"/>
              </a:rPr>
              <a:t>    KPI - </a:t>
            </a:r>
            <a:r>
              <a:rPr lang="en-US" sz="4725" baseline="-2645" dirty="0">
                <a:latin typeface="Aptos" panose="020B0004020202020204" pitchFamily="34" charset="0"/>
              </a:rPr>
              <a:t>5</a:t>
            </a:r>
            <a:r>
              <a:rPr lang="en-US" sz="4725" spc="142" baseline="-2645" dirty="0">
                <a:latin typeface="Aptos" panose="020B0004020202020204" pitchFamily="34" charset="0"/>
              </a:rPr>
              <a:t> </a:t>
            </a:r>
            <a:r>
              <a:rPr lang="en-US" sz="4725" spc="-352" baseline="-2645" dirty="0">
                <a:latin typeface="Aptos" panose="020B0004020202020204" pitchFamily="34" charset="0"/>
              </a:rPr>
              <a:t>:</a:t>
            </a:r>
            <a:r>
              <a:rPr lang="en-US" sz="4725" spc="-52" baseline="-2645" dirty="0">
                <a:latin typeface="Aptos" panose="020B0004020202020204" pitchFamily="34" charset="0"/>
              </a:rPr>
              <a:t> </a:t>
            </a:r>
            <a:r>
              <a:rPr lang="en-IN" sz="3200" dirty="0">
                <a:latin typeface="Aptos" panose="020B0004020202020204"/>
                <a:cs typeface="Segoe UI Light" panose="020B0502040204020203" pitchFamily="34" charset="0"/>
              </a:rPr>
              <a:t>Job Role Vs Work life balance</a:t>
            </a:r>
            <a:endParaRPr sz="3150" dirty="0">
              <a:latin typeface="Aptos" panose="020B0004020202020204"/>
            </a:endParaRPr>
          </a:p>
        </p:txBody>
      </p:sp>
      <p:pic>
        <p:nvPicPr>
          <p:cNvPr id="6" name="Picture 5">
            <a:extLst>
              <a:ext uri="{FF2B5EF4-FFF2-40B4-BE49-F238E27FC236}">
                <a16:creationId xmlns:a16="http://schemas.microsoft.com/office/drawing/2014/main" id="{47EE254F-2215-453B-A616-06AB5D87107D}"/>
              </a:ext>
            </a:extLst>
          </p:cNvPr>
          <p:cNvPicPr>
            <a:picLocks noChangeAspect="1"/>
          </p:cNvPicPr>
          <p:nvPr/>
        </p:nvPicPr>
        <p:blipFill>
          <a:blip r:embed="rId4"/>
          <a:stretch>
            <a:fillRect/>
          </a:stretch>
        </p:blipFill>
        <p:spPr>
          <a:xfrm>
            <a:off x="1577668" y="3657600"/>
            <a:ext cx="8442324" cy="29171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268711" y="0"/>
            <a:ext cx="1920239" cy="5771515"/>
            <a:chOff x="10268711" y="0"/>
            <a:chExt cx="1920239" cy="5771515"/>
          </a:xfrm>
        </p:grpSpPr>
        <p:pic>
          <p:nvPicPr>
            <p:cNvPr id="3" name="object 3"/>
            <p:cNvPicPr/>
            <p:nvPr/>
          </p:nvPicPr>
          <p:blipFill>
            <a:blip r:embed="rId2" cstate="print"/>
            <a:stretch>
              <a:fillRect/>
            </a:stretch>
          </p:blipFill>
          <p:spPr>
            <a:xfrm>
              <a:off x="10268711" y="0"/>
              <a:ext cx="1920240" cy="5771311"/>
            </a:xfrm>
            <a:prstGeom prst="rect">
              <a:avLst/>
            </a:prstGeom>
          </p:spPr>
        </p:pic>
        <p:sp>
          <p:nvSpPr>
            <p:cNvPr id="4" name="object 4"/>
            <p:cNvSpPr/>
            <p:nvPr/>
          </p:nvSpPr>
          <p:spPr>
            <a:xfrm>
              <a:off x="10863071" y="0"/>
              <a:ext cx="1325880" cy="3091815"/>
            </a:xfrm>
            <a:custGeom>
              <a:avLst/>
              <a:gdLst/>
              <a:ahLst/>
              <a:cxnLst/>
              <a:rect l="l" t="t" r="r" b="b"/>
              <a:pathLst>
                <a:path w="1325879" h="3091815">
                  <a:moveTo>
                    <a:pt x="1325879" y="0"/>
                  </a:moveTo>
                  <a:lnTo>
                    <a:pt x="0" y="0"/>
                  </a:lnTo>
                  <a:lnTo>
                    <a:pt x="3048" y="15113"/>
                  </a:lnTo>
                  <a:lnTo>
                    <a:pt x="12124" y="67762"/>
                  </a:lnTo>
                  <a:lnTo>
                    <a:pt x="20681" y="120206"/>
                  </a:lnTo>
                  <a:lnTo>
                    <a:pt x="28716" y="172429"/>
                  </a:lnTo>
                  <a:lnTo>
                    <a:pt x="36223" y="224416"/>
                  </a:lnTo>
                  <a:lnTo>
                    <a:pt x="43200" y="276152"/>
                  </a:lnTo>
                  <a:lnTo>
                    <a:pt x="49642" y="327622"/>
                  </a:lnTo>
                  <a:lnTo>
                    <a:pt x="55546" y="378810"/>
                  </a:lnTo>
                  <a:lnTo>
                    <a:pt x="60907" y="429702"/>
                  </a:lnTo>
                  <a:lnTo>
                    <a:pt x="65722" y="480282"/>
                  </a:lnTo>
                  <a:lnTo>
                    <a:pt x="69986" y="530535"/>
                  </a:lnTo>
                  <a:lnTo>
                    <a:pt x="73697" y="580446"/>
                  </a:lnTo>
                  <a:lnTo>
                    <a:pt x="76849" y="629999"/>
                  </a:lnTo>
                  <a:lnTo>
                    <a:pt x="79439" y="679181"/>
                  </a:lnTo>
                  <a:lnTo>
                    <a:pt x="81462" y="727975"/>
                  </a:lnTo>
                  <a:lnTo>
                    <a:pt x="82916" y="776366"/>
                  </a:lnTo>
                  <a:lnTo>
                    <a:pt x="83797" y="824339"/>
                  </a:lnTo>
                  <a:lnTo>
                    <a:pt x="84099" y="871879"/>
                  </a:lnTo>
                  <a:lnTo>
                    <a:pt x="83296" y="989295"/>
                  </a:lnTo>
                  <a:lnTo>
                    <a:pt x="83810" y="1058348"/>
                  </a:lnTo>
                  <a:lnTo>
                    <a:pt x="85349" y="1126137"/>
                  </a:lnTo>
                  <a:lnTo>
                    <a:pt x="87898" y="1192668"/>
                  </a:lnTo>
                  <a:lnTo>
                    <a:pt x="91443" y="1257947"/>
                  </a:lnTo>
                  <a:lnTo>
                    <a:pt x="95969" y="1321981"/>
                  </a:lnTo>
                  <a:lnTo>
                    <a:pt x="101463" y="1384777"/>
                  </a:lnTo>
                  <a:lnTo>
                    <a:pt x="107911" y="1446340"/>
                  </a:lnTo>
                  <a:lnTo>
                    <a:pt x="115297" y="1506678"/>
                  </a:lnTo>
                  <a:lnTo>
                    <a:pt x="123608" y="1565796"/>
                  </a:lnTo>
                  <a:lnTo>
                    <a:pt x="132831" y="1623701"/>
                  </a:lnTo>
                  <a:lnTo>
                    <a:pt x="142949" y="1680399"/>
                  </a:lnTo>
                  <a:lnTo>
                    <a:pt x="153950" y="1735897"/>
                  </a:lnTo>
                  <a:lnTo>
                    <a:pt x="165820" y="1790201"/>
                  </a:lnTo>
                  <a:lnTo>
                    <a:pt x="178543" y="1843318"/>
                  </a:lnTo>
                  <a:lnTo>
                    <a:pt x="192106" y="1895254"/>
                  </a:lnTo>
                  <a:lnTo>
                    <a:pt x="206495" y="1946015"/>
                  </a:lnTo>
                  <a:lnTo>
                    <a:pt x="221696" y="1995609"/>
                  </a:lnTo>
                  <a:lnTo>
                    <a:pt x="237693" y="2044040"/>
                  </a:lnTo>
                  <a:lnTo>
                    <a:pt x="254474" y="2091316"/>
                  </a:lnTo>
                  <a:lnTo>
                    <a:pt x="272024" y="2137443"/>
                  </a:lnTo>
                  <a:lnTo>
                    <a:pt x="290328" y="2182427"/>
                  </a:lnTo>
                  <a:lnTo>
                    <a:pt x="309373" y="2226276"/>
                  </a:lnTo>
                  <a:lnTo>
                    <a:pt x="329145" y="2268994"/>
                  </a:lnTo>
                  <a:lnTo>
                    <a:pt x="349628" y="2310590"/>
                  </a:lnTo>
                  <a:lnTo>
                    <a:pt x="370810" y="2351068"/>
                  </a:lnTo>
                  <a:lnTo>
                    <a:pt x="392675" y="2390436"/>
                  </a:lnTo>
                  <a:lnTo>
                    <a:pt x="415210" y="2428700"/>
                  </a:lnTo>
                  <a:lnTo>
                    <a:pt x="438401" y="2465866"/>
                  </a:lnTo>
                  <a:lnTo>
                    <a:pt x="462232" y="2501941"/>
                  </a:lnTo>
                  <a:lnTo>
                    <a:pt x="486691" y="2536931"/>
                  </a:lnTo>
                  <a:lnTo>
                    <a:pt x="511763" y="2570842"/>
                  </a:lnTo>
                  <a:lnTo>
                    <a:pt x="537433" y="2603682"/>
                  </a:lnTo>
                  <a:lnTo>
                    <a:pt x="563688" y="2635456"/>
                  </a:lnTo>
                  <a:lnTo>
                    <a:pt x="590514" y="2666170"/>
                  </a:lnTo>
                  <a:lnTo>
                    <a:pt x="617895" y="2695832"/>
                  </a:lnTo>
                  <a:lnTo>
                    <a:pt x="645818" y="2724447"/>
                  </a:lnTo>
                  <a:lnTo>
                    <a:pt x="674270" y="2752023"/>
                  </a:lnTo>
                  <a:lnTo>
                    <a:pt x="703235" y="2778565"/>
                  </a:lnTo>
                  <a:lnTo>
                    <a:pt x="732699" y="2804079"/>
                  </a:lnTo>
                  <a:lnTo>
                    <a:pt x="762648" y="2828573"/>
                  </a:lnTo>
                  <a:lnTo>
                    <a:pt x="793069" y="2852052"/>
                  </a:lnTo>
                  <a:lnTo>
                    <a:pt x="823946" y="2874524"/>
                  </a:lnTo>
                  <a:lnTo>
                    <a:pt x="887015" y="2916469"/>
                  </a:lnTo>
                  <a:lnTo>
                    <a:pt x="951741" y="2954458"/>
                  </a:lnTo>
                  <a:lnTo>
                    <a:pt x="1018011" y="2988544"/>
                  </a:lnTo>
                  <a:lnTo>
                    <a:pt x="1085711" y="3018778"/>
                  </a:lnTo>
                  <a:lnTo>
                    <a:pt x="1154728" y="3045211"/>
                  </a:lnTo>
                  <a:lnTo>
                    <a:pt x="1224948" y="3067893"/>
                  </a:lnTo>
                  <a:lnTo>
                    <a:pt x="1325879" y="3091434"/>
                  </a:lnTo>
                  <a:lnTo>
                    <a:pt x="1325879" y="0"/>
                  </a:lnTo>
                  <a:close/>
                </a:path>
              </a:pathLst>
            </a:custGeom>
            <a:solidFill>
              <a:srgbClr val="92CDEF">
                <a:alpha val="50587"/>
              </a:srgbClr>
            </a:solidFill>
          </p:spPr>
          <p:txBody>
            <a:bodyPr wrap="square" lIns="0" tIns="0" rIns="0" bIns="0" rtlCol="0"/>
            <a:lstStyle/>
            <a:p>
              <a:endParaRPr/>
            </a:p>
          </p:txBody>
        </p:sp>
      </p:grpSp>
      <p:sp>
        <p:nvSpPr>
          <p:cNvPr id="6" name="object 6"/>
          <p:cNvSpPr txBox="1">
            <a:spLocks noGrp="1"/>
          </p:cNvSpPr>
          <p:nvPr>
            <p:ph type="title"/>
          </p:nvPr>
        </p:nvSpPr>
        <p:spPr>
          <a:xfrm>
            <a:off x="3395471" y="-20574"/>
            <a:ext cx="5322570" cy="640715"/>
          </a:xfrm>
          <a:prstGeom prst="rect">
            <a:avLst/>
          </a:prstGeom>
        </p:spPr>
        <p:txBody>
          <a:bodyPr vert="horz" wrap="square" lIns="0" tIns="17145" rIns="0" bIns="0" rtlCol="0">
            <a:spAutoFit/>
          </a:bodyPr>
          <a:lstStyle/>
          <a:p>
            <a:pPr marL="12700">
              <a:lnSpc>
                <a:spcPct val="100000"/>
              </a:lnSpc>
              <a:spcBef>
                <a:spcPts val="135"/>
              </a:spcBef>
              <a:tabLst>
                <a:tab pos="1904364" algn="l"/>
              </a:tabLst>
            </a:pPr>
            <a:r>
              <a:rPr lang="en-US" sz="4000" spc="-750" dirty="0">
                <a:latin typeface="Aptos" panose="020B0004020202020204" pitchFamily="34" charset="0"/>
              </a:rPr>
              <a:t>          </a:t>
            </a:r>
            <a:r>
              <a:rPr sz="4000" spc="-750" dirty="0">
                <a:latin typeface="Aptos" panose="020B0004020202020204" pitchFamily="34" charset="0"/>
              </a:rPr>
              <a:t>E</a:t>
            </a:r>
            <a:r>
              <a:rPr sz="4000" spc="-525" dirty="0">
                <a:latin typeface="Aptos" panose="020B0004020202020204" pitchFamily="34" charset="0"/>
              </a:rPr>
              <a:t> </a:t>
            </a:r>
            <a:r>
              <a:rPr lang="en-IN" sz="4000" spc="-525" dirty="0">
                <a:latin typeface="Aptos" panose="020B0004020202020204" pitchFamily="34" charset="0"/>
              </a:rPr>
              <a:t>  </a:t>
            </a:r>
            <a:r>
              <a:rPr sz="4000" spc="-105" dirty="0">
                <a:latin typeface="Aptos" panose="020B0004020202020204" pitchFamily="34" charset="0"/>
              </a:rPr>
              <a:t>XC</a:t>
            </a:r>
            <a:r>
              <a:rPr sz="4000" spc="-750" dirty="0">
                <a:latin typeface="Aptos" panose="020B0004020202020204" pitchFamily="34" charset="0"/>
              </a:rPr>
              <a:t>E</a:t>
            </a:r>
            <a:r>
              <a:rPr lang="en-IN" sz="4000" spc="-750" dirty="0">
                <a:latin typeface="Aptos" panose="020B0004020202020204" pitchFamily="34" charset="0"/>
              </a:rPr>
              <a:t>     </a:t>
            </a:r>
            <a:r>
              <a:rPr sz="4000" spc="-785" dirty="0">
                <a:latin typeface="Aptos" panose="020B0004020202020204" pitchFamily="34" charset="0"/>
              </a:rPr>
              <a:t>L</a:t>
            </a:r>
            <a:r>
              <a:rPr lang="en-US" sz="4000" spc="-785" dirty="0">
                <a:latin typeface="Aptos" panose="020B0004020202020204" pitchFamily="34" charset="0"/>
              </a:rPr>
              <a:t>             </a:t>
            </a:r>
            <a:r>
              <a:rPr sz="4000" spc="-80" dirty="0">
                <a:latin typeface="Aptos" panose="020B0004020202020204" pitchFamily="34" charset="0"/>
              </a:rPr>
              <a:t>DA</a:t>
            </a:r>
            <a:r>
              <a:rPr sz="4000" spc="-750" dirty="0">
                <a:latin typeface="Aptos" panose="020B0004020202020204" pitchFamily="34" charset="0"/>
              </a:rPr>
              <a:t>S</a:t>
            </a:r>
            <a:r>
              <a:rPr sz="4000" spc="-509" dirty="0">
                <a:latin typeface="Aptos" panose="020B0004020202020204" pitchFamily="34" charset="0"/>
              </a:rPr>
              <a:t> </a:t>
            </a:r>
            <a:r>
              <a:rPr lang="en-IN" sz="4000" spc="-509" dirty="0">
                <a:latin typeface="Aptos" panose="020B0004020202020204" pitchFamily="34" charset="0"/>
              </a:rPr>
              <a:t> </a:t>
            </a:r>
            <a:r>
              <a:rPr sz="4000" spc="-350" dirty="0">
                <a:latin typeface="Aptos" panose="020B0004020202020204" pitchFamily="34" charset="0"/>
              </a:rPr>
              <a:t>H</a:t>
            </a:r>
            <a:r>
              <a:rPr sz="4000" spc="-755" dirty="0">
                <a:latin typeface="Aptos" panose="020B0004020202020204" pitchFamily="34" charset="0"/>
              </a:rPr>
              <a:t>B</a:t>
            </a:r>
            <a:r>
              <a:rPr sz="4000" spc="-515" dirty="0">
                <a:latin typeface="Aptos" panose="020B0004020202020204" pitchFamily="34" charset="0"/>
              </a:rPr>
              <a:t> </a:t>
            </a:r>
            <a:r>
              <a:rPr lang="en-IN" sz="4000" spc="-515" dirty="0">
                <a:latin typeface="Aptos" panose="020B0004020202020204" pitchFamily="34" charset="0"/>
              </a:rPr>
              <a:t> </a:t>
            </a:r>
            <a:r>
              <a:rPr sz="4000" dirty="0">
                <a:latin typeface="Aptos" panose="020B0004020202020204" pitchFamily="34" charset="0"/>
              </a:rPr>
              <a:t>OA</a:t>
            </a:r>
            <a:r>
              <a:rPr sz="4000" spc="-550" dirty="0">
                <a:latin typeface="Aptos" panose="020B0004020202020204" pitchFamily="34" charset="0"/>
              </a:rPr>
              <a:t>R</a:t>
            </a:r>
            <a:r>
              <a:rPr lang="en-IN" sz="4000" spc="-550" dirty="0">
                <a:latin typeface="Aptos" panose="020B0004020202020204" pitchFamily="34" charset="0"/>
              </a:rPr>
              <a:t> </a:t>
            </a:r>
            <a:r>
              <a:rPr sz="4000" spc="-400" dirty="0">
                <a:latin typeface="Aptos" panose="020B0004020202020204" pitchFamily="34" charset="0"/>
              </a:rPr>
              <a:t>D</a:t>
            </a:r>
            <a:endParaRPr sz="4000" dirty="0">
              <a:latin typeface="Aptos" panose="020B0004020202020204" pitchFamily="34" charset="0"/>
            </a:endParaRPr>
          </a:p>
        </p:txBody>
      </p:sp>
      <p:pic>
        <p:nvPicPr>
          <p:cNvPr id="5" name="Picture 4">
            <a:extLst>
              <a:ext uri="{FF2B5EF4-FFF2-40B4-BE49-F238E27FC236}">
                <a16:creationId xmlns:a16="http://schemas.microsoft.com/office/drawing/2014/main" id="{3857BF07-A4D9-46E0-9D49-53248BD2EF26}"/>
              </a:ext>
            </a:extLst>
          </p:cNvPr>
          <p:cNvPicPr>
            <a:picLocks noChangeAspect="1"/>
          </p:cNvPicPr>
          <p:nvPr/>
        </p:nvPicPr>
        <p:blipFill>
          <a:blip r:embed="rId3"/>
          <a:stretch>
            <a:fillRect/>
          </a:stretch>
        </p:blipFill>
        <p:spPr>
          <a:xfrm>
            <a:off x="750570" y="818332"/>
            <a:ext cx="10515600" cy="56422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68711" y="0"/>
            <a:ext cx="1920240" cy="5771311"/>
          </a:xfrm>
          <a:prstGeom prst="rect">
            <a:avLst/>
          </a:prstGeom>
        </p:spPr>
      </p:pic>
      <p:pic>
        <p:nvPicPr>
          <p:cNvPr id="3" name="object 3"/>
          <p:cNvPicPr/>
          <p:nvPr/>
        </p:nvPicPr>
        <p:blipFill>
          <a:blip r:embed="rId3" cstate="print"/>
          <a:stretch>
            <a:fillRect/>
          </a:stretch>
        </p:blipFill>
        <p:spPr>
          <a:xfrm>
            <a:off x="0" y="0"/>
            <a:ext cx="6547104" cy="6859714"/>
          </a:xfrm>
          <a:prstGeom prst="rect">
            <a:avLst/>
          </a:prstGeom>
        </p:spPr>
      </p:pic>
      <p:sp>
        <p:nvSpPr>
          <p:cNvPr id="8" name="object 8"/>
          <p:cNvSpPr txBox="1">
            <a:spLocks noGrp="1"/>
          </p:cNvSpPr>
          <p:nvPr>
            <p:ph type="title"/>
          </p:nvPr>
        </p:nvSpPr>
        <p:spPr>
          <a:xfrm>
            <a:off x="2876804" y="41859"/>
            <a:ext cx="6153785" cy="641350"/>
          </a:xfrm>
          <a:prstGeom prst="rect">
            <a:avLst/>
          </a:prstGeom>
        </p:spPr>
        <p:txBody>
          <a:bodyPr vert="horz" wrap="square" lIns="0" tIns="17780" rIns="0" bIns="0" rtlCol="0">
            <a:spAutoFit/>
          </a:bodyPr>
          <a:lstStyle/>
          <a:p>
            <a:pPr marL="12700">
              <a:lnSpc>
                <a:spcPct val="100000"/>
              </a:lnSpc>
              <a:spcBef>
                <a:spcPts val="140"/>
              </a:spcBef>
              <a:tabLst>
                <a:tab pos="2735580" algn="l"/>
              </a:tabLst>
            </a:pPr>
            <a:r>
              <a:rPr sz="4000" spc="-535" dirty="0">
                <a:latin typeface="Aptos" panose="020B0004020202020204" pitchFamily="34" charset="0"/>
              </a:rPr>
              <a:t>P</a:t>
            </a:r>
            <a:r>
              <a:rPr sz="4000" spc="-525" dirty="0">
                <a:latin typeface="Aptos" panose="020B0004020202020204" pitchFamily="34" charset="0"/>
              </a:rPr>
              <a:t> </a:t>
            </a:r>
            <a:r>
              <a:rPr lang="en-IN" sz="4000" spc="-525" dirty="0">
                <a:latin typeface="Aptos" panose="020B0004020202020204" pitchFamily="34" charset="0"/>
              </a:rPr>
              <a:t> </a:t>
            </a:r>
            <a:r>
              <a:rPr sz="4000" spc="-140" dirty="0">
                <a:latin typeface="Aptos" panose="020B0004020202020204" pitchFamily="34" charset="0"/>
              </a:rPr>
              <a:t>OW</a:t>
            </a:r>
            <a:r>
              <a:rPr sz="4000" spc="-565" dirty="0">
                <a:latin typeface="Aptos" panose="020B0004020202020204" pitchFamily="34" charset="0"/>
              </a:rPr>
              <a:t> </a:t>
            </a:r>
            <a:r>
              <a:rPr sz="4000" spc="-750" dirty="0">
                <a:latin typeface="Aptos" panose="020B0004020202020204" pitchFamily="34" charset="0"/>
              </a:rPr>
              <a:t>E</a:t>
            </a:r>
            <a:r>
              <a:rPr sz="4000" spc="-525" dirty="0">
                <a:latin typeface="Aptos" panose="020B0004020202020204" pitchFamily="34" charset="0"/>
              </a:rPr>
              <a:t> </a:t>
            </a:r>
            <a:r>
              <a:rPr lang="en-IN" sz="4000" spc="-525" dirty="0">
                <a:latin typeface="Aptos" panose="020B0004020202020204" pitchFamily="34" charset="0"/>
              </a:rPr>
              <a:t> </a:t>
            </a:r>
            <a:r>
              <a:rPr sz="4000" spc="-550" dirty="0">
                <a:latin typeface="Aptos" panose="020B0004020202020204" pitchFamily="34" charset="0"/>
              </a:rPr>
              <a:t>R</a:t>
            </a:r>
            <a:r>
              <a:rPr sz="4000" spc="-515" dirty="0">
                <a:latin typeface="Aptos" panose="020B0004020202020204" pitchFamily="34" charset="0"/>
              </a:rPr>
              <a:t> </a:t>
            </a:r>
            <a:r>
              <a:rPr lang="en-IN" sz="4000" spc="-515" dirty="0">
                <a:latin typeface="Aptos" panose="020B0004020202020204" pitchFamily="34" charset="0"/>
              </a:rPr>
              <a:t>    </a:t>
            </a:r>
            <a:r>
              <a:rPr sz="4000" spc="-755" dirty="0">
                <a:latin typeface="Aptos" panose="020B0004020202020204" pitchFamily="34" charset="0"/>
              </a:rPr>
              <a:t>B</a:t>
            </a:r>
            <a:r>
              <a:rPr lang="en-IN" sz="4000" spc="-755" dirty="0">
                <a:latin typeface="Aptos" panose="020B0004020202020204" pitchFamily="34" charset="0"/>
              </a:rPr>
              <a:t>   </a:t>
            </a:r>
            <a:r>
              <a:rPr sz="4000" spc="-515" dirty="0">
                <a:latin typeface="Aptos" panose="020B0004020202020204" pitchFamily="34" charset="0"/>
              </a:rPr>
              <a:t> </a:t>
            </a:r>
            <a:r>
              <a:rPr sz="4000" spc="-50" dirty="0">
                <a:latin typeface="Aptos" panose="020B0004020202020204" pitchFamily="34" charset="0"/>
              </a:rPr>
              <a:t>I</a:t>
            </a:r>
            <a:r>
              <a:rPr sz="4000" dirty="0">
                <a:latin typeface="Aptos" panose="020B0004020202020204" pitchFamily="34" charset="0"/>
              </a:rPr>
              <a:t>	</a:t>
            </a:r>
            <a:r>
              <a:rPr sz="4000" spc="-80" dirty="0">
                <a:latin typeface="Aptos" panose="020B0004020202020204" pitchFamily="34" charset="0"/>
              </a:rPr>
              <a:t>DA</a:t>
            </a:r>
            <a:r>
              <a:rPr sz="4000" spc="-750" dirty="0">
                <a:latin typeface="Aptos" panose="020B0004020202020204" pitchFamily="34" charset="0"/>
              </a:rPr>
              <a:t>S</a:t>
            </a:r>
            <a:r>
              <a:rPr sz="4000" spc="-515" dirty="0">
                <a:latin typeface="Aptos" panose="020B0004020202020204" pitchFamily="34" charset="0"/>
              </a:rPr>
              <a:t> </a:t>
            </a:r>
            <a:r>
              <a:rPr lang="en-IN" sz="4000" spc="-515" dirty="0">
                <a:latin typeface="Aptos" panose="020B0004020202020204" pitchFamily="34" charset="0"/>
              </a:rPr>
              <a:t> </a:t>
            </a:r>
            <a:r>
              <a:rPr sz="4000" spc="-350" dirty="0">
                <a:latin typeface="Aptos" panose="020B0004020202020204" pitchFamily="34" charset="0"/>
              </a:rPr>
              <a:t>H</a:t>
            </a:r>
            <a:r>
              <a:rPr lang="en-IN" sz="4000" spc="-350" dirty="0">
                <a:latin typeface="Aptos" panose="020B0004020202020204" pitchFamily="34" charset="0"/>
              </a:rPr>
              <a:t> </a:t>
            </a:r>
            <a:r>
              <a:rPr sz="4000" spc="-755" dirty="0">
                <a:latin typeface="Aptos" panose="020B0004020202020204" pitchFamily="34" charset="0"/>
              </a:rPr>
              <a:t>B</a:t>
            </a:r>
            <a:r>
              <a:rPr sz="4000" spc="-515" dirty="0">
                <a:latin typeface="Aptos" panose="020B0004020202020204" pitchFamily="34" charset="0"/>
              </a:rPr>
              <a:t> </a:t>
            </a:r>
            <a:r>
              <a:rPr lang="en-IN" sz="4000" spc="-515" dirty="0">
                <a:latin typeface="Aptos" panose="020B0004020202020204" pitchFamily="34" charset="0"/>
              </a:rPr>
              <a:t> </a:t>
            </a:r>
            <a:r>
              <a:rPr sz="4000" dirty="0">
                <a:latin typeface="Aptos" panose="020B0004020202020204" pitchFamily="34" charset="0"/>
              </a:rPr>
              <a:t>OA</a:t>
            </a:r>
            <a:r>
              <a:rPr sz="4000" spc="-550" dirty="0">
                <a:latin typeface="Aptos" panose="020B0004020202020204" pitchFamily="34" charset="0"/>
              </a:rPr>
              <a:t>R</a:t>
            </a:r>
            <a:r>
              <a:rPr sz="4000" spc="-515" dirty="0">
                <a:latin typeface="Aptos" panose="020B0004020202020204" pitchFamily="34" charset="0"/>
              </a:rPr>
              <a:t> </a:t>
            </a:r>
            <a:r>
              <a:rPr sz="4000" spc="-400" dirty="0">
                <a:latin typeface="Aptos" panose="020B0004020202020204" pitchFamily="34" charset="0"/>
              </a:rPr>
              <a:t>D</a:t>
            </a:r>
            <a:endParaRPr sz="4000" dirty="0">
              <a:latin typeface="Aptos" panose="020B0004020202020204" pitchFamily="34" charset="0"/>
            </a:endParaRPr>
          </a:p>
        </p:txBody>
      </p:sp>
      <p:pic>
        <p:nvPicPr>
          <p:cNvPr id="4" name="Picture 3">
            <a:extLst>
              <a:ext uri="{FF2B5EF4-FFF2-40B4-BE49-F238E27FC236}">
                <a16:creationId xmlns:a16="http://schemas.microsoft.com/office/drawing/2014/main" id="{77FF98DC-1B65-4223-B0C3-F60EB21623A4}"/>
              </a:ext>
            </a:extLst>
          </p:cNvPr>
          <p:cNvPicPr>
            <a:picLocks noChangeAspect="1"/>
          </p:cNvPicPr>
          <p:nvPr/>
        </p:nvPicPr>
        <p:blipFill>
          <a:blip r:embed="rId4"/>
          <a:stretch>
            <a:fillRect/>
          </a:stretch>
        </p:blipFill>
        <p:spPr>
          <a:xfrm>
            <a:off x="685800" y="700879"/>
            <a:ext cx="10439400" cy="58742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68711" y="0"/>
            <a:ext cx="1920240" cy="5771311"/>
          </a:xfrm>
          <a:prstGeom prst="rect">
            <a:avLst/>
          </a:prstGeom>
        </p:spPr>
      </p:pic>
      <p:pic>
        <p:nvPicPr>
          <p:cNvPr id="3" name="object 3"/>
          <p:cNvPicPr/>
          <p:nvPr/>
        </p:nvPicPr>
        <p:blipFill>
          <a:blip r:embed="rId3" cstate="print"/>
          <a:stretch>
            <a:fillRect/>
          </a:stretch>
        </p:blipFill>
        <p:spPr>
          <a:xfrm>
            <a:off x="0" y="0"/>
            <a:ext cx="6547104" cy="6859714"/>
          </a:xfrm>
          <a:prstGeom prst="rect">
            <a:avLst/>
          </a:prstGeom>
        </p:spPr>
      </p:pic>
      <p:sp>
        <p:nvSpPr>
          <p:cNvPr id="8" name="object 8"/>
          <p:cNvSpPr txBox="1">
            <a:spLocks noGrp="1"/>
          </p:cNvSpPr>
          <p:nvPr>
            <p:ph type="title"/>
          </p:nvPr>
        </p:nvSpPr>
        <p:spPr>
          <a:xfrm>
            <a:off x="2894202" y="91947"/>
            <a:ext cx="6107430" cy="640715"/>
          </a:xfrm>
          <a:prstGeom prst="rect">
            <a:avLst/>
          </a:prstGeom>
        </p:spPr>
        <p:txBody>
          <a:bodyPr vert="horz" wrap="square" lIns="0" tIns="17145" rIns="0" bIns="0" rtlCol="0">
            <a:spAutoFit/>
          </a:bodyPr>
          <a:lstStyle/>
          <a:p>
            <a:pPr marL="12700" algn="ctr">
              <a:lnSpc>
                <a:spcPct val="100000"/>
              </a:lnSpc>
              <a:spcBef>
                <a:spcPts val="135"/>
              </a:spcBef>
              <a:tabLst>
                <a:tab pos="2689225" algn="l"/>
              </a:tabLst>
            </a:pPr>
            <a:r>
              <a:rPr sz="4000" spc="-175" dirty="0">
                <a:latin typeface="Aptos" panose="020B0004020202020204" pitchFamily="34" charset="0"/>
              </a:rPr>
              <a:t>TA</a:t>
            </a:r>
            <a:r>
              <a:rPr sz="4000" spc="-755" dirty="0">
                <a:latin typeface="Aptos" panose="020B0004020202020204" pitchFamily="34" charset="0"/>
              </a:rPr>
              <a:t>B</a:t>
            </a:r>
            <a:r>
              <a:rPr lang="en-IN" sz="4000" spc="-755" dirty="0">
                <a:latin typeface="Aptos" panose="020B0004020202020204" pitchFamily="34" charset="0"/>
              </a:rPr>
              <a:t>    </a:t>
            </a:r>
            <a:r>
              <a:rPr sz="4000" spc="-515" dirty="0">
                <a:latin typeface="Aptos" panose="020B0004020202020204" pitchFamily="34" charset="0"/>
              </a:rPr>
              <a:t> </a:t>
            </a:r>
            <a:r>
              <a:rPr sz="4000" spc="-735" dirty="0">
                <a:latin typeface="Aptos" panose="020B0004020202020204" pitchFamily="34" charset="0"/>
              </a:rPr>
              <a:t>L</a:t>
            </a:r>
            <a:r>
              <a:rPr lang="en-IN" sz="4000" spc="-735" dirty="0">
                <a:latin typeface="Aptos" panose="020B0004020202020204" pitchFamily="34" charset="0"/>
              </a:rPr>
              <a:t>     </a:t>
            </a:r>
            <a:r>
              <a:rPr sz="4000" spc="-750" dirty="0">
                <a:latin typeface="Aptos" panose="020B0004020202020204" pitchFamily="34" charset="0"/>
              </a:rPr>
              <a:t>E</a:t>
            </a:r>
            <a:r>
              <a:rPr sz="4000" spc="-525" dirty="0">
                <a:latin typeface="Aptos" panose="020B0004020202020204" pitchFamily="34" charset="0"/>
              </a:rPr>
              <a:t> </a:t>
            </a:r>
            <a:r>
              <a:rPr lang="en-IN" sz="4000" spc="-525" dirty="0">
                <a:latin typeface="Aptos" panose="020B0004020202020204" pitchFamily="34" charset="0"/>
              </a:rPr>
              <a:t> </a:t>
            </a:r>
            <a:r>
              <a:rPr sz="4000" spc="-25" dirty="0">
                <a:latin typeface="Aptos" panose="020B0004020202020204" pitchFamily="34" charset="0"/>
              </a:rPr>
              <a:t>AU</a:t>
            </a:r>
            <a:r>
              <a:rPr lang="en-IN" sz="4000" spc="-25" dirty="0">
                <a:latin typeface="Aptos" panose="020B0004020202020204" pitchFamily="34" charset="0"/>
              </a:rPr>
              <a:t>  </a:t>
            </a:r>
            <a:r>
              <a:rPr sz="4000" spc="-80" dirty="0">
                <a:latin typeface="Aptos" panose="020B0004020202020204" pitchFamily="34" charset="0"/>
              </a:rPr>
              <a:t>DA</a:t>
            </a:r>
            <a:r>
              <a:rPr sz="4000" spc="-750" dirty="0">
                <a:latin typeface="Aptos" panose="020B0004020202020204" pitchFamily="34" charset="0"/>
              </a:rPr>
              <a:t>S</a:t>
            </a:r>
            <a:r>
              <a:rPr sz="4000" spc="-509" dirty="0">
                <a:latin typeface="Aptos" panose="020B0004020202020204" pitchFamily="34" charset="0"/>
              </a:rPr>
              <a:t> </a:t>
            </a:r>
            <a:r>
              <a:rPr lang="en-IN" sz="4000" spc="-509" dirty="0">
                <a:latin typeface="Aptos" panose="020B0004020202020204" pitchFamily="34" charset="0"/>
              </a:rPr>
              <a:t> </a:t>
            </a:r>
            <a:r>
              <a:rPr sz="4000" spc="-350" dirty="0">
                <a:latin typeface="Aptos" panose="020B0004020202020204" pitchFamily="34" charset="0"/>
              </a:rPr>
              <a:t>H</a:t>
            </a:r>
            <a:r>
              <a:rPr lang="en-IN" sz="4000" spc="-350" dirty="0">
                <a:latin typeface="Aptos" panose="020B0004020202020204" pitchFamily="34" charset="0"/>
              </a:rPr>
              <a:t> </a:t>
            </a:r>
            <a:r>
              <a:rPr sz="4000" spc="-755" dirty="0">
                <a:latin typeface="Aptos" panose="020B0004020202020204" pitchFamily="34" charset="0"/>
              </a:rPr>
              <a:t>B</a:t>
            </a:r>
            <a:r>
              <a:rPr sz="4000" spc="-515" dirty="0">
                <a:latin typeface="Aptos" panose="020B0004020202020204" pitchFamily="34" charset="0"/>
              </a:rPr>
              <a:t> </a:t>
            </a:r>
            <a:r>
              <a:rPr lang="en-IN" sz="4000" spc="-515" dirty="0">
                <a:latin typeface="Aptos" panose="020B0004020202020204" pitchFamily="34" charset="0"/>
              </a:rPr>
              <a:t> </a:t>
            </a:r>
            <a:r>
              <a:rPr sz="4000" dirty="0">
                <a:latin typeface="Aptos" panose="020B0004020202020204" pitchFamily="34" charset="0"/>
              </a:rPr>
              <a:t>OA</a:t>
            </a:r>
            <a:r>
              <a:rPr sz="4000" spc="-550" dirty="0">
                <a:latin typeface="Aptos" panose="020B0004020202020204" pitchFamily="34" charset="0"/>
              </a:rPr>
              <a:t>R</a:t>
            </a:r>
            <a:r>
              <a:rPr sz="4000" spc="-509" dirty="0">
                <a:latin typeface="Aptos" panose="020B0004020202020204" pitchFamily="34" charset="0"/>
              </a:rPr>
              <a:t> </a:t>
            </a:r>
            <a:r>
              <a:rPr lang="en-IN" sz="4000" spc="-509" dirty="0">
                <a:latin typeface="Aptos" panose="020B0004020202020204" pitchFamily="34" charset="0"/>
              </a:rPr>
              <a:t> </a:t>
            </a:r>
            <a:r>
              <a:rPr sz="4000" spc="-400" dirty="0">
                <a:latin typeface="Aptos" panose="020B0004020202020204" pitchFamily="34" charset="0"/>
              </a:rPr>
              <a:t>D</a:t>
            </a:r>
            <a:endParaRPr sz="4000" dirty="0">
              <a:latin typeface="Aptos" panose="020B0004020202020204" pitchFamily="34" charset="0"/>
            </a:endParaRPr>
          </a:p>
        </p:txBody>
      </p:sp>
      <p:pic>
        <p:nvPicPr>
          <p:cNvPr id="5" name="Picture 4">
            <a:extLst>
              <a:ext uri="{FF2B5EF4-FFF2-40B4-BE49-F238E27FC236}">
                <a16:creationId xmlns:a16="http://schemas.microsoft.com/office/drawing/2014/main" id="{EB4EB693-1089-403E-BD99-5CAF662BEF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970168"/>
            <a:ext cx="11198445" cy="5581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54B0-F85D-448D-A0A0-E3299FB75115}"/>
              </a:ext>
            </a:extLst>
          </p:cNvPr>
          <p:cNvSpPr>
            <a:spLocks noGrp="1"/>
          </p:cNvSpPr>
          <p:nvPr>
            <p:ph type="title"/>
          </p:nvPr>
        </p:nvSpPr>
        <p:spPr>
          <a:xfrm>
            <a:off x="1322069" y="0"/>
            <a:ext cx="8987155" cy="484748"/>
          </a:xfrm>
        </p:spPr>
        <p:txBody>
          <a:bodyPr/>
          <a:lstStyle/>
          <a:p>
            <a:r>
              <a:rPr lang="en-US" dirty="0"/>
              <a:t>                              SQL QUERIES</a:t>
            </a:r>
          </a:p>
        </p:txBody>
      </p:sp>
      <p:pic>
        <p:nvPicPr>
          <p:cNvPr id="3" name="Picture 2">
            <a:extLst>
              <a:ext uri="{FF2B5EF4-FFF2-40B4-BE49-F238E27FC236}">
                <a16:creationId xmlns:a16="http://schemas.microsoft.com/office/drawing/2014/main" id="{2542B129-1DA7-4DDE-9CF2-968FADC665BE}"/>
              </a:ext>
            </a:extLst>
          </p:cNvPr>
          <p:cNvPicPr>
            <a:picLocks noChangeAspect="1"/>
          </p:cNvPicPr>
          <p:nvPr/>
        </p:nvPicPr>
        <p:blipFill>
          <a:blip r:embed="rId2"/>
          <a:stretch>
            <a:fillRect/>
          </a:stretch>
        </p:blipFill>
        <p:spPr>
          <a:xfrm>
            <a:off x="76200" y="637148"/>
            <a:ext cx="6426544" cy="1953652"/>
          </a:xfrm>
          <a:prstGeom prst="rect">
            <a:avLst/>
          </a:prstGeom>
        </p:spPr>
      </p:pic>
      <p:pic>
        <p:nvPicPr>
          <p:cNvPr id="5" name="Picture 4">
            <a:extLst>
              <a:ext uri="{FF2B5EF4-FFF2-40B4-BE49-F238E27FC236}">
                <a16:creationId xmlns:a16="http://schemas.microsoft.com/office/drawing/2014/main" id="{07BCE709-7636-4976-AA94-9EC91140C762}"/>
              </a:ext>
            </a:extLst>
          </p:cNvPr>
          <p:cNvPicPr>
            <a:picLocks noChangeAspect="1"/>
          </p:cNvPicPr>
          <p:nvPr/>
        </p:nvPicPr>
        <p:blipFill>
          <a:blip r:embed="rId3"/>
          <a:stretch>
            <a:fillRect/>
          </a:stretch>
        </p:blipFill>
        <p:spPr>
          <a:xfrm>
            <a:off x="6571499" y="637149"/>
            <a:ext cx="5475546" cy="1953652"/>
          </a:xfrm>
          <a:prstGeom prst="rect">
            <a:avLst/>
          </a:prstGeom>
        </p:spPr>
      </p:pic>
      <p:pic>
        <p:nvPicPr>
          <p:cNvPr id="7" name="Picture 6">
            <a:extLst>
              <a:ext uri="{FF2B5EF4-FFF2-40B4-BE49-F238E27FC236}">
                <a16:creationId xmlns:a16="http://schemas.microsoft.com/office/drawing/2014/main" id="{DF285C80-9BEA-46E3-AABF-66EA94930AE7}"/>
              </a:ext>
            </a:extLst>
          </p:cNvPr>
          <p:cNvPicPr>
            <a:picLocks noChangeAspect="1"/>
          </p:cNvPicPr>
          <p:nvPr/>
        </p:nvPicPr>
        <p:blipFill>
          <a:blip r:embed="rId4"/>
          <a:stretch>
            <a:fillRect/>
          </a:stretch>
        </p:blipFill>
        <p:spPr>
          <a:xfrm>
            <a:off x="95491" y="2743200"/>
            <a:ext cx="11951554" cy="1907909"/>
          </a:xfrm>
          <a:prstGeom prst="rect">
            <a:avLst/>
          </a:prstGeom>
        </p:spPr>
      </p:pic>
      <p:pic>
        <p:nvPicPr>
          <p:cNvPr id="9" name="Picture 8">
            <a:extLst>
              <a:ext uri="{FF2B5EF4-FFF2-40B4-BE49-F238E27FC236}">
                <a16:creationId xmlns:a16="http://schemas.microsoft.com/office/drawing/2014/main" id="{FF8C2B3A-8E53-4812-AA02-52D305FC0442}"/>
              </a:ext>
            </a:extLst>
          </p:cNvPr>
          <p:cNvPicPr>
            <a:picLocks noChangeAspect="1"/>
          </p:cNvPicPr>
          <p:nvPr/>
        </p:nvPicPr>
        <p:blipFill>
          <a:blip r:embed="rId5"/>
          <a:stretch>
            <a:fillRect/>
          </a:stretch>
        </p:blipFill>
        <p:spPr>
          <a:xfrm>
            <a:off x="95491" y="4766425"/>
            <a:ext cx="6407253" cy="1907909"/>
          </a:xfrm>
          <a:prstGeom prst="rect">
            <a:avLst/>
          </a:prstGeom>
        </p:spPr>
      </p:pic>
      <p:pic>
        <p:nvPicPr>
          <p:cNvPr id="11" name="Picture 10">
            <a:extLst>
              <a:ext uri="{FF2B5EF4-FFF2-40B4-BE49-F238E27FC236}">
                <a16:creationId xmlns:a16="http://schemas.microsoft.com/office/drawing/2014/main" id="{AEB35C99-97F3-4A06-8EC9-90E78418FF2C}"/>
              </a:ext>
            </a:extLst>
          </p:cNvPr>
          <p:cNvPicPr>
            <a:picLocks noChangeAspect="1"/>
          </p:cNvPicPr>
          <p:nvPr/>
        </p:nvPicPr>
        <p:blipFill>
          <a:blip r:embed="rId6"/>
          <a:stretch>
            <a:fillRect/>
          </a:stretch>
        </p:blipFill>
        <p:spPr>
          <a:xfrm>
            <a:off x="6571499" y="4766425"/>
            <a:ext cx="5475545" cy="1907909"/>
          </a:xfrm>
          <a:prstGeom prst="rect">
            <a:avLst/>
          </a:prstGeom>
        </p:spPr>
      </p:pic>
    </p:spTree>
    <p:extLst>
      <p:ext uri="{BB962C8B-B14F-4D97-AF65-F5344CB8AC3E}">
        <p14:creationId xmlns:p14="http://schemas.microsoft.com/office/powerpoint/2010/main" val="3731628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28800" y="0"/>
            <a:ext cx="7696200" cy="6859714"/>
          </a:xfrm>
          <a:prstGeom prst="rect">
            <a:avLst/>
          </a:prstGeom>
        </p:spPr>
      </p:pic>
      <p:sp>
        <p:nvSpPr>
          <p:cNvPr id="5" name="Rectangle 4">
            <a:extLst>
              <a:ext uri="{FF2B5EF4-FFF2-40B4-BE49-F238E27FC236}">
                <a16:creationId xmlns:a16="http://schemas.microsoft.com/office/drawing/2014/main" id="{FF5EF126-DBAC-48E8-B198-C26F09AED457}"/>
              </a:ext>
            </a:extLst>
          </p:cNvPr>
          <p:cNvSpPr/>
          <p:nvPr/>
        </p:nvSpPr>
        <p:spPr>
          <a:xfrm>
            <a:off x="1066800" y="213194"/>
            <a:ext cx="10134600" cy="6186309"/>
          </a:xfrm>
          <a:prstGeom prst="rect">
            <a:avLst/>
          </a:prstGeom>
        </p:spPr>
        <p:txBody>
          <a:bodyPr wrap="square">
            <a:spAutoFit/>
          </a:bodyPr>
          <a:lstStyle/>
          <a:p>
            <a:r>
              <a:rPr lang="en-US" dirty="0"/>
              <a:t>	</a:t>
            </a:r>
          </a:p>
          <a:p>
            <a:endParaRPr lang="en-US" dirty="0">
              <a:solidFill>
                <a:schemeClr val="bg1"/>
              </a:solidFill>
            </a:endParaRPr>
          </a:p>
          <a:p>
            <a:r>
              <a:rPr lang="en-US" dirty="0">
                <a:solidFill>
                  <a:schemeClr val="bg1"/>
                </a:solidFill>
              </a:rPr>
              <a:t>                                                   </a:t>
            </a:r>
            <a:r>
              <a:rPr lang="en-US" sz="3600" b="1" dirty="0">
                <a:solidFill>
                  <a:schemeClr val="bg1"/>
                </a:solidFill>
                <a:latin typeface="Söhne"/>
              </a:rPr>
              <a:t>CONCLUSION</a:t>
            </a:r>
          </a:p>
          <a:p>
            <a:r>
              <a:rPr lang="en-US" dirty="0">
                <a:solidFill>
                  <a:schemeClr val="bg1"/>
                </a:solidFill>
              </a:rPr>
              <a:t>	</a:t>
            </a:r>
          </a:p>
          <a:p>
            <a:endParaRPr lang="en-US" dirty="0">
              <a:solidFill>
                <a:schemeClr val="bg1"/>
              </a:solidFill>
            </a:endParaRPr>
          </a:p>
          <a:p>
            <a:r>
              <a:rPr lang="en-US" dirty="0">
                <a:solidFill>
                  <a:schemeClr val="bg1"/>
                </a:solidFill>
              </a:rPr>
              <a:t>	HR Analytics is a powerful tool that transforms data into actionable insights, enabling   organizations to make informed decisions about their workforce. 	</a:t>
            </a:r>
          </a:p>
          <a:p>
            <a:r>
              <a:rPr lang="en-US" dirty="0">
                <a:solidFill>
                  <a:schemeClr val="bg1"/>
                </a:solidFill>
              </a:rPr>
              <a:t>	By leveraging metrics such as attrition rates, time to hire, employee engagement scores, absenteeism rates, and diversity and inclusion metrics.</a:t>
            </a:r>
          </a:p>
          <a:p>
            <a:r>
              <a:rPr lang="en-US" dirty="0">
                <a:solidFill>
                  <a:schemeClr val="bg1"/>
                </a:solidFill>
              </a:rPr>
              <a:t>	 HR professionals can identify trends, address issues proactively, and develop strategies to enhance employee satisfaction and organizational performance. Ultimately, HR Analytics helps create a more efficient, productive, and engaged workforce, aligning HR practices with business goals and driving overall success.</a:t>
            </a:r>
          </a:p>
          <a:p>
            <a:r>
              <a:rPr lang="en-US" dirty="0">
                <a:solidFill>
                  <a:schemeClr val="bg1"/>
                </a:solidFill>
              </a:rPr>
              <a:t>	This strategic approach enhances employee satisfaction and aligns HR practices with overall business objectives, driving organizational success.</a:t>
            </a:r>
          </a:p>
          <a:p>
            <a:endParaRPr lang="en-US" dirty="0">
              <a:solidFill>
                <a:schemeClr val="bg1"/>
              </a:solidFill>
            </a:endParaRPr>
          </a:p>
          <a:p>
            <a:endParaRPr lang="en-US" dirty="0"/>
          </a:p>
          <a:p>
            <a:endParaRPr lang="en-US" dirty="0"/>
          </a:p>
          <a:p>
            <a:endParaRPr lang="en-US" dirty="0"/>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8200" y="914879"/>
            <a:ext cx="10602860" cy="5638321"/>
          </a:xfrm>
          <a:prstGeom prst="rect">
            <a:avLst/>
          </a:prstGeom>
        </p:spPr>
      </p:pic>
      <p:sp>
        <p:nvSpPr>
          <p:cNvPr id="14" name="TextBox 13">
            <a:extLst>
              <a:ext uri="{FF2B5EF4-FFF2-40B4-BE49-F238E27FC236}">
                <a16:creationId xmlns:a16="http://schemas.microsoft.com/office/drawing/2014/main" id="{655D032A-DB42-4F9E-E9FC-34B51E4B7C5F}"/>
              </a:ext>
            </a:extLst>
          </p:cNvPr>
          <p:cNvSpPr txBox="1"/>
          <p:nvPr/>
        </p:nvSpPr>
        <p:spPr>
          <a:xfrm>
            <a:off x="936520" y="5437148"/>
            <a:ext cx="9807680" cy="505972"/>
          </a:xfrm>
          <a:prstGeom prst="rect">
            <a:avLst/>
          </a:prstGeom>
          <a:noFill/>
        </p:spPr>
        <p:txBody>
          <a:bodyPr wrap="square">
            <a:spAutoFit/>
          </a:bodyPr>
          <a:lstStyle/>
          <a:p>
            <a:pPr algn="l">
              <a:lnSpc>
                <a:spcPct val="120000"/>
              </a:lnSpc>
            </a:pPr>
            <a:r>
              <a:rPr lang="en-US" sz="2400" b="0" i="0" dirty="0">
                <a:solidFill>
                  <a:schemeClr val="bg1">
                    <a:lumMod val="95000"/>
                  </a:schemeClr>
                </a:solidFill>
                <a:effectLst/>
                <a:latin typeface="Söhne"/>
              </a:rPr>
              <a:t>.</a:t>
            </a:r>
          </a:p>
        </p:txBody>
      </p:sp>
      <p:sp>
        <p:nvSpPr>
          <p:cNvPr id="16" name="TextBox 15">
            <a:extLst>
              <a:ext uri="{FF2B5EF4-FFF2-40B4-BE49-F238E27FC236}">
                <a16:creationId xmlns:a16="http://schemas.microsoft.com/office/drawing/2014/main" id="{30853194-3E4E-94B9-6D70-9AEFE9F30D4B}"/>
              </a:ext>
            </a:extLst>
          </p:cNvPr>
          <p:cNvSpPr txBox="1"/>
          <p:nvPr/>
        </p:nvSpPr>
        <p:spPr>
          <a:xfrm>
            <a:off x="3200400" y="178198"/>
            <a:ext cx="5566284" cy="736682"/>
          </a:xfrm>
          <a:prstGeom prst="rect">
            <a:avLst/>
          </a:prstGeom>
          <a:noFill/>
        </p:spPr>
        <p:txBody>
          <a:bodyPr wrap="square">
            <a:spAutoFit/>
          </a:bodyPr>
          <a:lstStyle/>
          <a:p>
            <a:pPr algn="ctr">
              <a:lnSpc>
                <a:spcPct val="120000"/>
              </a:lnSpc>
            </a:pPr>
            <a:r>
              <a:rPr lang="en-US" sz="3600" b="1" u="sng" dirty="0">
                <a:solidFill>
                  <a:schemeClr val="bg1"/>
                </a:solidFill>
                <a:latin typeface="Söhne"/>
              </a:rPr>
              <a:t>Recommendation</a:t>
            </a:r>
            <a:endParaRPr lang="en-US" sz="3600" b="1" i="0" u="sng" dirty="0">
              <a:solidFill>
                <a:schemeClr val="bg1"/>
              </a:solidFill>
              <a:effectLst/>
              <a:latin typeface="Söhne"/>
            </a:endParaRPr>
          </a:p>
        </p:txBody>
      </p:sp>
      <p:sp>
        <p:nvSpPr>
          <p:cNvPr id="3" name="Rectangle 2">
            <a:extLst>
              <a:ext uri="{FF2B5EF4-FFF2-40B4-BE49-F238E27FC236}">
                <a16:creationId xmlns:a16="http://schemas.microsoft.com/office/drawing/2014/main" id="{12003CE3-5ADF-43F7-AB93-4339ABB86103}"/>
              </a:ext>
            </a:extLst>
          </p:cNvPr>
          <p:cNvSpPr/>
          <p:nvPr/>
        </p:nvSpPr>
        <p:spPr>
          <a:xfrm>
            <a:off x="838200" y="1219200"/>
            <a:ext cx="10515600" cy="4801314"/>
          </a:xfrm>
          <a:prstGeom prst="rect">
            <a:avLst/>
          </a:prstGeom>
        </p:spPr>
        <p:txBody>
          <a:bodyPr wrap="square">
            <a:spAutoFit/>
          </a:bodyPr>
          <a:lstStyle/>
          <a:p>
            <a:pPr algn="l">
              <a:buFont typeface="+mj-lt"/>
              <a:buAutoNum type="arabicPeriod"/>
            </a:pPr>
            <a:r>
              <a:rPr lang="en-US" b="1" i="0" dirty="0">
                <a:solidFill>
                  <a:schemeClr val="bg1"/>
                </a:solidFill>
                <a:effectLst/>
                <a:latin typeface="Söhne"/>
              </a:rPr>
              <a:t>Define Clear Objectives</a:t>
            </a:r>
            <a:r>
              <a:rPr lang="en-US" b="0" i="0" dirty="0">
                <a:solidFill>
                  <a:schemeClr val="bg1"/>
                </a:solidFill>
                <a:effectLst/>
                <a:latin typeface="Söhne"/>
              </a:rPr>
              <a:t>: Clearly define the objectives and goals of HR analytics initiatives. Align these objectives with broader organizational strategies to ensure relevance and impact.</a:t>
            </a:r>
          </a:p>
          <a:p>
            <a:pPr algn="l">
              <a:buFont typeface="+mj-lt"/>
              <a:buAutoNum type="arabicPeriod"/>
            </a:pPr>
            <a:endParaRPr lang="en-US" b="0" i="0" dirty="0">
              <a:solidFill>
                <a:schemeClr val="bg1"/>
              </a:solidFill>
              <a:effectLst/>
              <a:latin typeface="Söhne"/>
            </a:endParaRPr>
          </a:p>
          <a:p>
            <a:pPr algn="l">
              <a:buFont typeface="+mj-lt"/>
              <a:buAutoNum type="arabicPeriod"/>
            </a:pPr>
            <a:r>
              <a:rPr lang="en-US" b="1" i="0" dirty="0">
                <a:solidFill>
                  <a:schemeClr val="bg1"/>
                </a:solidFill>
                <a:effectLst/>
                <a:latin typeface="Söhne"/>
              </a:rPr>
              <a:t>Focus on Data Quality</a:t>
            </a:r>
            <a:r>
              <a:rPr lang="en-US" b="0" i="0" dirty="0">
                <a:solidFill>
                  <a:schemeClr val="bg1"/>
                </a:solidFill>
                <a:effectLst/>
                <a:latin typeface="Söhne"/>
              </a:rPr>
              <a:t>: Prioritize data quality assurance measures to ensure the accuracy, completeness, and reliability of HR data. Establish data governance policies and procedures to maintain data integrity.</a:t>
            </a:r>
          </a:p>
          <a:p>
            <a:pPr algn="l">
              <a:buFont typeface="+mj-lt"/>
              <a:buAutoNum type="arabicPeriod"/>
            </a:pPr>
            <a:endParaRPr lang="en-US" b="0" i="0" dirty="0">
              <a:solidFill>
                <a:schemeClr val="bg1"/>
              </a:solidFill>
              <a:effectLst/>
              <a:latin typeface="Söhne"/>
            </a:endParaRPr>
          </a:p>
          <a:p>
            <a:pPr algn="l">
              <a:buFont typeface="+mj-lt"/>
              <a:buAutoNum type="arabicPeriod"/>
            </a:pPr>
            <a:r>
              <a:rPr lang="en-US" b="1" i="0" dirty="0">
                <a:solidFill>
                  <a:schemeClr val="bg1"/>
                </a:solidFill>
                <a:effectLst/>
                <a:latin typeface="Söhne"/>
              </a:rPr>
              <a:t>Develop Analytical Skills</a:t>
            </a:r>
            <a:r>
              <a:rPr lang="en-US" b="0" i="0" dirty="0">
                <a:solidFill>
                  <a:schemeClr val="bg1"/>
                </a:solidFill>
                <a:effectLst/>
                <a:latin typeface="Söhne"/>
              </a:rPr>
              <a:t>: Invest in training and development programs to enhance the analytical capabilities of HR professionals. Provide opportunities for learning data analysis techniques and tools relevant to HR analytics.</a:t>
            </a:r>
          </a:p>
          <a:p>
            <a:pPr algn="l">
              <a:buFont typeface="+mj-lt"/>
              <a:buAutoNum type="arabicPeriod"/>
            </a:pPr>
            <a:endParaRPr lang="en-US" b="0" i="0" dirty="0">
              <a:solidFill>
                <a:schemeClr val="bg1"/>
              </a:solidFill>
              <a:effectLst/>
              <a:latin typeface="Söhne"/>
            </a:endParaRPr>
          </a:p>
          <a:p>
            <a:pPr algn="l">
              <a:buFont typeface="+mj-lt"/>
              <a:buAutoNum type="arabicPeriod"/>
            </a:pPr>
            <a:r>
              <a:rPr lang="en-US" b="1" i="0" dirty="0">
                <a:solidFill>
                  <a:schemeClr val="bg1"/>
                </a:solidFill>
                <a:effectLst/>
                <a:latin typeface="Söhne"/>
              </a:rPr>
              <a:t>Utilize Predictive Analytics</a:t>
            </a:r>
            <a:r>
              <a:rPr lang="en-US" b="0" i="0" dirty="0">
                <a:solidFill>
                  <a:schemeClr val="bg1"/>
                </a:solidFill>
                <a:effectLst/>
                <a:latin typeface="Söhne"/>
              </a:rPr>
              <a:t>: Leverage predictive analytics to anticipate future workforce trends and identify potential risks and opportunities. Develop predictive models to forecast attrition, employee performance, and talent needs.</a:t>
            </a:r>
          </a:p>
          <a:p>
            <a:pPr algn="l">
              <a:buFont typeface="+mj-lt"/>
              <a:buAutoNum type="arabicPeriod"/>
            </a:pPr>
            <a:endParaRPr lang="en-US" b="0" i="0" dirty="0">
              <a:solidFill>
                <a:schemeClr val="bg1"/>
              </a:solidFill>
              <a:effectLst/>
              <a:latin typeface="Söhne"/>
            </a:endParaRPr>
          </a:p>
          <a:p>
            <a:pPr algn="l">
              <a:buFont typeface="+mj-lt"/>
              <a:buAutoNum type="arabicPeriod"/>
            </a:pPr>
            <a:r>
              <a:rPr lang="en-US" b="1" i="0" dirty="0">
                <a:solidFill>
                  <a:schemeClr val="bg1"/>
                </a:solidFill>
                <a:effectLst/>
                <a:latin typeface="Söhne"/>
              </a:rPr>
              <a:t>Promote Data-Driven Culture</a:t>
            </a:r>
            <a:r>
              <a:rPr lang="en-US" b="0" i="0" dirty="0">
                <a:solidFill>
                  <a:schemeClr val="bg1"/>
                </a:solidFill>
                <a:effectLst/>
                <a:latin typeface="Söhne"/>
              </a:rPr>
              <a:t>: Foster a culture that values data-driven decision-making across the organization. Encourage HR and business leaders to base their decisions on empirical evidence and insights derived from HR analytics.</a:t>
            </a:r>
          </a:p>
        </p:txBody>
      </p:sp>
    </p:spTree>
    <p:extLst>
      <p:ext uri="{BB962C8B-B14F-4D97-AF65-F5344CB8AC3E}">
        <p14:creationId xmlns:p14="http://schemas.microsoft.com/office/powerpoint/2010/main" val="266383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5943600" cy="6859905"/>
            <a:chOff x="0" y="0"/>
            <a:chExt cx="4956175" cy="6859905"/>
          </a:xfrm>
        </p:grpSpPr>
        <p:pic>
          <p:nvPicPr>
            <p:cNvPr id="3" name="object 3"/>
            <p:cNvPicPr/>
            <p:nvPr/>
          </p:nvPicPr>
          <p:blipFill>
            <a:blip r:embed="rId2" cstate="print"/>
            <a:stretch>
              <a:fillRect/>
            </a:stretch>
          </p:blipFill>
          <p:spPr>
            <a:xfrm>
              <a:off x="0" y="0"/>
              <a:ext cx="4956048" cy="6859715"/>
            </a:xfrm>
            <a:prstGeom prst="rect">
              <a:avLst/>
            </a:prstGeom>
          </p:spPr>
        </p:pic>
        <p:pic>
          <p:nvPicPr>
            <p:cNvPr id="4" name="object 4"/>
            <p:cNvPicPr/>
            <p:nvPr/>
          </p:nvPicPr>
          <p:blipFill>
            <a:blip r:embed="rId3" cstate="print"/>
            <a:stretch>
              <a:fillRect/>
            </a:stretch>
          </p:blipFill>
          <p:spPr>
            <a:xfrm>
              <a:off x="0" y="0"/>
              <a:ext cx="3831335" cy="6859714"/>
            </a:xfrm>
            <a:prstGeom prst="rect">
              <a:avLst/>
            </a:prstGeom>
          </p:spPr>
        </p:pic>
      </p:grpSp>
      <p:sp>
        <p:nvSpPr>
          <p:cNvPr id="5" name="object 5"/>
          <p:cNvSpPr/>
          <p:nvPr/>
        </p:nvSpPr>
        <p:spPr>
          <a:xfrm>
            <a:off x="7010400" y="3048000"/>
            <a:ext cx="3410092" cy="45719"/>
          </a:xfrm>
          <a:custGeom>
            <a:avLst/>
            <a:gdLst/>
            <a:ahLst/>
            <a:cxnLst/>
            <a:rect l="l" t="t" r="r" b="b"/>
            <a:pathLst>
              <a:path w="1654809">
                <a:moveTo>
                  <a:pt x="1654809" y="0"/>
                </a:moveTo>
                <a:lnTo>
                  <a:pt x="0" y="0"/>
                </a:lnTo>
              </a:path>
            </a:pathLst>
          </a:custGeom>
          <a:ln w="6350">
            <a:solidFill>
              <a:srgbClr val="F6A6F4"/>
            </a:solidFill>
          </a:ln>
        </p:spPr>
        <p:txBody>
          <a:bodyPr wrap="square" lIns="0" tIns="0" rIns="0" bIns="0" rtlCol="0"/>
          <a:lstStyle/>
          <a:p>
            <a:endParaRPr/>
          </a:p>
        </p:txBody>
      </p:sp>
      <p:sp>
        <p:nvSpPr>
          <p:cNvPr id="6" name="object 6"/>
          <p:cNvSpPr txBox="1">
            <a:spLocks noGrp="1"/>
          </p:cNvSpPr>
          <p:nvPr>
            <p:ph type="title"/>
          </p:nvPr>
        </p:nvSpPr>
        <p:spPr>
          <a:xfrm>
            <a:off x="6703978" y="2105026"/>
            <a:ext cx="3869054" cy="762000"/>
          </a:xfrm>
          <a:prstGeom prst="rect">
            <a:avLst/>
          </a:prstGeom>
        </p:spPr>
        <p:txBody>
          <a:bodyPr vert="horz" wrap="square" lIns="0" tIns="16510" rIns="0" bIns="0" rtlCol="0">
            <a:spAutoFit/>
          </a:bodyPr>
          <a:lstStyle/>
          <a:p>
            <a:pPr marL="12700">
              <a:lnSpc>
                <a:spcPct val="100000"/>
              </a:lnSpc>
              <a:spcBef>
                <a:spcPts val="130"/>
              </a:spcBef>
              <a:tabLst>
                <a:tab pos="2534285" algn="l"/>
              </a:tabLst>
            </a:pPr>
            <a:r>
              <a:rPr sz="4800" spc="25" dirty="0">
                <a:latin typeface="Arial MT"/>
              </a:rPr>
              <a:t>T</a:t>
            </a:r>
            <a:r>
              <a:rPr sz="4800" spc="-540" dirty="0">
                <a:latin typeface="Arial MT"/>
              </a:rPr>
              <a:t>H</a:t>
            </a:r>
            <a:r>
              <a:rPr sz="4800" spc="-720" dirty="0">
                <a:latin typeface="Arial MT"/>
              </a:rPr>
              <a:t> </a:t>
            </a:r>
            <a:r>
              <a:rPr lang="en-IN" sz="4800" spc="280" dirty="0">
                <a:latin typeface="Arial MT"/>
              </a:rPr>
              <a:t>A</a:t>
            </a:r>
            <a:r>
              <a:rPr sz="4800" spc="280" dirty="0">
                <a:latin typeface="Arial MT"/>
              </a:rPr>
              <a:t>N</a:t>
            </a:r>
            <a:r>
              <a:rPr sz="4800" spc="-280" dirty="0">
                <a:latin typeface="Arial MT"/>
              </a:rPr>
              <a:t>K</a:t>
            </a:r>
            <a:r>
              <a:rPr lang="en-IN" sz="4800" spc="-280" dirty="0">
                <a:latin typeface="Arial MT"/>
              </a:rPr>
              <a:t> </a:t>
            </a:r>
            <a:r>
              <a:rPr sz="4800" spc="-135" dirty="0">
                <a:latin typeface="Arial MT"/>
              </a:rPr>
              <a:t>YO</a:t>
            </a:r>
            <a:r>
              <a:rPr sz="4800" spc="-730" dirty="0">
                <a:latin typeface="Arial MT"/>
              </a:rPr>
              <a:t> </a:t>
            </a:r>
            <a:r>
              <a:rPr sz="4800" spc="-470" dirty="0">
                <a:latin typeface="Arial MT"/>
              </a:rPr>
              <a:t>U</a:t>
            </a:r>
            <a:endParaRPr sz="4800" dirty="0">
              <a:latin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H="1">
            <a:off x="598929" y="855217"/>
            <a:ext cx="190374"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grpSp>
        <p:nvGrpSpPr>
          <p:cNvPr id="3" name="object 3"/>
          <p:cNvGrpSpPr/>
          <p:nvPr/>
        </p:nvGrpSpPr>
        <p:grpSpPr>
          <a:xfrm>
            <a:off x="7671816" y="0"/>
            <a:ext cx="4517390" cy="6859905"/>
            <a:chOff x="7671816" y="0"/>
            <a:chExt cx="4517390" cy="6859905"/>
          </a:xfrm>
        </p:grpSpPr>
        <p:pic>
          <p:nvPicPr>
            <p:cNvPr id="4" name="object 4"/>
            <p:cNvPicPr/>
            <p:nvPr/>
          </p:nvPicPr>
          <p:blipFill>
            <a:blip r:embed="rId2" cstate="print"/>
            <a:stretch>
              <a:fillRect/>
            </a:stretch>
          </p:blipFill>
          <p:spPr>
            <a:xfrm>
              <a:off x="7671816" y="0"/>
              <a:ext cx="4517135" cy="6859715"/>
            </a:xfrm>
            <a:prstGeom prst="rect">
              <a:avLst/>
            </a:prstGeom>
          </p:spPr>
        </p:pic>
        <p:pic>
          <p:nvPicPr>
            <p:cNvPr id="5" name="object 5"/>
            <p:cNvPicPr/>
            <p:nvPr/>
          </p:nvPicPr>
          <p:blipFill>
            <a:blip r:embed="rId3" cstate="print"/>
            <a:stretch>
              <a:fillRect/>
            </a:stretch>
          </p:blipFill>
          <p:spPr>
            <a:xfrm>
              <a:off x="8503920" y="0"/>
              <a:ext cx="3685031" cy="6857999"/>
            </a:xfrm>
            <a:prstGeom prst="rect">
              <a:avLst/>
            </a:prstGeom>
          </p:spPr>
        </p:pic>
      </p:grpSp>
      <p:sp>
        <p:nvSpPr>
          <p:cNvPr id="6" name="object 6"/>
          <p:cNvSpPr txBox="1">
            <a:spLocks noGrp="1"/>
          </p:cNvSpPr>
          <p:nvPr>
            <p:ph type="title"/>
          </p:nvPr>
        </p:nvSpPr>
        <p:spPr>
          <a:xfrm>
            <a:off x="3925570" y="692607"/>
            <a:ext cx="2909570" cy="695062"/>
          </a:xfrm>
          <a:prstGeom prst="rect">
            <a:avLst/>
          </a:prstGeom>
        </p:spPr>
        <p:txBody>
          <a:bodyPr vert="horz" wrap="square" lIns="0" tIns="17780" rIns="0" bIns="0" rtlCol="0">
            <a:spAutoFit/>
          </a:bodyPr>
          <a:lstStyle/>
          <a:p>
            <a:pPr marL="12700" algn="ctr">
              <a:lnSpc>
                <a:spcPct val="100000"/>
              </a:lnSpc>
              <a:spcBef>
                <a:spcPts val="140"/>
              </a:spcBef>
            </a:pPr>
            <a:r>
              <a:rPr sz="4400" spc="-550" dirty="0">
                <a:latin typeface="Aptos" panose="020B0004020202020204" pitchFamily="34" charset="0"/>
              </a:rPr>
              <a:t>C</a:t>
            </a:r>
            <a:r>
              <a:rPr sz="4400" spc="-520" dirty="0">
                <a:latin typeface="Aptos" panose="020B0004020202020204" pitchFamily="34" charset="0"/>
              </a:rPr>
              <a:t> </a:t>
            </a:r>
            <a:r>
              <a:rPr sz="4400" spc="-130" dirty="0">
                <a:latin typeface="Aptos" panose="020B0004020202020204" pitchFamily="34" charset="0"/>
              </a:rPr>
              <a:t>O</a:t>
            </a:r>
            <a:r>
              <a:rPr sz="4400" spc="-125" dirty="0">
                <a:latin typeface="Aptos" panose="020B0004020202020204" pitchFamily="34" charset="0"/>
              </a:rPr>
              <a:t>N</a:t>
            </a:r>
            <a:r>
              <a:rPr sz="4400" spc="-515" dirty="0">
                <a:latin typeface="Aptos" panose="020B0004020202020204" pitchFamily="34" charset="0"/>
              </a:rPr>
              <a:t>T</a:t>
            </a:r>
            <a:r>
              <a:rPr sz="4400" spc="-525" dirty="0">
                <a:latin typeface="Aptos" panose="020B0004020202020204" pitchFamily="34" charset="0"/>
              </a:rPr>
              <a:t> </a:t>
            </a:r>
            <a:r>
              <a:rPr sz="4400" spc="-750" dirty="0">
                <a:latin typeface="Aptos" panose="020B0004020202020204" pitchFamily="34" charset="0"/>
              </a:rPr>
              <a:t>E</a:t>
            </a:r>
            <a:r>
              <a:rPr sz="4400" spc="-525" dirty="0">
                <a:latin typeface="Aptos" panose="020B0004020202020204" pitchFamily="34" charset="0"/>
              </a:rPr>
              <a:t> </a:t>
            </a:r>
            <a:r>
              <a:rPr lang="en-IN" sz="4400" spc="-525" dirty="0">
                <a:latin typeface="Aptos" panose="020B0004020202020204" pitchFamily="34" charset="0"/>
              </a:rPr>
              <a:t> </a:t>
            </a:r>
            <a:r>
              <a:rPr sz="4400" spc="-125" dirty="0">
                <a:latin typeface="Aptos" panose="020B0004020202020204" pitchFamily="34" charset="0"/>
              </a:rPr>
              <a:t>N</a:t>
            </a:r>
            <a:r>
              <a:rPr sz="4400" spc="-515" dirty="0">
                <a:latin typeface="Aptos" panose="020B0004020202020204" pitchFamily="34" charset="0"/>
              </a:rPr>
              <a:t>T</a:t>
            </a:r>
            <a:r>
              <a:rPr sz="4400" spc="-525" dirty="0">
                <a:latin typeface="Aptos" panose="020B0004020202020204" pitchFamily="34" charset="0"/>
              </a:rPr>
              <a:t> </a:t>
            </a:r>
            <a:r>
              <a:rPr sz="4400" spc="-800" dirty="0">
                <a:latin typeface="Aptos" panose="020B0004020202020204" pitchFamily="34" charset="0"/>
              </a:rPr>
              <a:t>S</a:t>
            </a:r>
            <a:endParaRPr sz="4400" dirty="0">
              <a:latin typeface="Aptos" panose="020B0004020202020204" pitchFamily="34" charset="0"/>
            </a:endParaRPr>
          </a:p>
        </p:txBody>
      </p:sp>
      <p:sp>
        <p:nvSpPr>
          <p:cNvPr id="8" name="object 8"/>
          <p:cNvSpPr txBox="1"/>
          <p:nvPr/>
        </p:nvSpPr>
        <p:spPr>
          <a:xfrm>
            <a:off x="1658261" y="1676400"/>
            <a:ext cx="8203820" cy="3243196"/>
          </a:xfrm>
          <a:prstGeom prst="rect">
            <a:avLst/>
          </a:prstGeom>
        </p:spPr>
        <p:txBody>
          <a:bodyPr vert="horz" wrap="square" lIns="0" tIns="148590" rIns="0" bIns="0" rtlCol="0">
            <a:spAutoFit/>
          </a:bodyPr>
          <a:lstStyle/>
          <a:p>
            <a:pPr marL="12700">
              <a:lnSpc>
                <a:spcPct val="100000"/>
              </a:lnSpc>
              <a:spcBef>
                <a:spcPts val="1170"/>
              </a:spcBef>
              <a:buClr>
                <a:srgbClr val="F6A6F4"/>
              </a:buClr>
              <a:tabLst>
                <a:tab pos="359410" algn="l"/>
              </a:tabLst>
            </a:pPr>
            <a:endParaRPr lang="en-US" sz="2350" spc="-10" dirty="0">
              <a:solidFill>
                <a:schemeClr val="bg1"/>
              </a:solidFill>
              <a:latin typeface="Segoe UI Light"/>
              <a:cs typeface="Segoe UI Light"/>
            </a:endParaRPr>
          </a:p>
          <a:p>
            <a:pPr marL="359410" indent="-346710">
              <a:lnSpc>
                <a:spcPct val="100000"/>
              </a:lnSpc>
              <a:spcBef>
                <a:spcPts val="1170"/>
              </a:spcBef>
              <a:buClr>
                <a:srgbClr val="F6A6F4"/>
              </a:buClr>
              <a:buFont typeface="Courier New"/>
              <a:buChar char="o"/>
              <a:tabLst>
                <a:tab pos="359410" algn="l"/>
              </a:tabLst>
            </a:pPr>
            <a:endParaRPr sz="2350" dirty="0">
              <a:solidFill>
                <a:schemeClr val="bg1"/>
              </a:solidFill>
              <a:latin typeface="Segoe UI Light"/>
              <a:cs typeface="Segoe UI Light"/>
            </a:endParaRPr>
          </a:p>
          <a:p>
            <a:pPr marL="342900" indent="-342900">
              <a:buFont typeface="+mj-lt"/>
              <a:buAutoNum type="arabicPeriod"/>
            </a:pPr>
            <a:r>
              <a:rPr sz="2350" spc="75" dirty="0">
                <a:solidFill>
                  <a:schemeClr val="bg1"/>
                </a:solidFill>
                <a:latin typeface="Segoe UI Light" panose="020B0502040204020203" pitchFamily="34" charset="0"/>
                <a:cs typeface="Segoe UI Light" panose="020B0502040204020203" pitchFamily="34" charset="0"/>
              </a:rPr>
              <a:t>KPI-</a:t>
            </a:r>
            <a:r>
              <a:rPr sz="2350" dirty="0">
                <a:solidFill>
                  <a:schemeClr val="bg1"/>
                </a:solidFill>
                <a:latin typeface="Segoe UI Light" panose="020B0502040204020203" pitchFamily="34" charset="0"/>
                <a:cs typeface="Segoe UI Light" panose="020B0502040204020203" pitchFamily="34" charset="0"/>
              </a:rPr>
              <a:t>1</a:t>
            </a:r>
            <a:r>
              <a:rPr sz="2350" spc="-190" dirty="0">
                <a:solidFill>
                  <a:schemeClr val="bg1"/>
                </a:solidFill>
                <a:latin typeface="Segoe UI Light" panose="020B0502040204020203" pitchFamily="34" charset="0"/>
                <a:cs typeface="Segoe UI Light" panose="020B0502040204020203" pitchFamily="34" charset="0"/>
              </a:rPr>
              <a:t> </a:t>
            </a:r>
            <a:r>
              <a:rPr sz="2350" dirty="0">
                <a:solidFill>
                  <a:schemeClr val="bg1"/>
                </a:solidFill>
                <a:latin typeface="Segoe UI Light" panose="020B0502040204020203" pitchFamily="34" charset="0"/>
                <a:cs typeface="Segoe UI Light" panose="020B0502040204020203" pitchFamily="34" charset="0"/>
              </a:rPr>
              <a:t>:</a:t>
            </a:r>
            <a:r>
              <a:rPr sz="2350" spc="70" dirty="0">
                <a:solidFill>
                  <a:schemeClr val="bg1"/>
                </a:solidFill>
                <a:latin typeface="Segoe UI Light" panose="020B0502040204020203" pitchFamily="34" charset="0"/>
                <a:cs typeface="Segoe UI Light" panose="020B0502040204020203" pitchFamily="34" charset="0"/>
              </a:rPr>
              <a:t> </a:t>
            </a:r>
            <a:r>
              <a:rPr lang="en-IN" sz="2400" dirty="0">
                <a:solidFill>
                  <a:schemeClr val="bg1"/>
                </a:solidFill>
                <a:latin typeface="Segoe UI Light" panose="020B0502040204020203" pitchFamily="34" charset="0"/>
                <a:cs typeface="Segoe UI Light" panose="020B0502040204020203" pitchFamily="34" charset="0"/>
              </a:rPr>
              <a:t>Average Attrition rate for all Departments</a:t>
            </a:r>
          </a:p>
          <a:p>
            <a:pPr marL="342900" indent="-342900">
              <a:buFont typeface="+mj-lt"/>
              <a:buAutoNum type="arabicPeriod"/>
            </a:pPr>
            <a:r>
              <a:rPr lang="en-US" sz="2400" spc="75" dirty="0">
                <a:solidFill>
                  <a:schemeClr val="bg1"/>
                </a:solidFill>
                <a:latin typeface="Segoe UI Light" panose="020B0502040204020203" pitchFamily="34" charset="0"/>
                <a:cs typeface="Segoe UI Light" panose="020B0502040204020203" pitchFamily="34" charset="0"/>
              </a:rPr>
              <a:t>KPI-2</a:t>
            </a:r>
            <a:r>
              <a:rPr lang="en-US" sz="2400" spc="-190" dirty="0">
                <a:solidFill>
                  <a:schemeClr val="bg1"/>
                </a:solidFill>
                <a:latin typeface="Segoe UI Light" panose="020B0502040204020203" pitchFamily="34" charset="0"/>
                <a:cs typeface="Segoe UI Light" panose="020B0502040204020203" pitchFamily="34" charset="0"/>
              </a:rPr>
              <a:t> </a:t>
            </a:r>
            <a:r>
              <a:rPr lang="en-US" sz="2400" dirty="0">
                <a:solidFill>
                  <a:schemeClr val="bg1"/>
                </a:solidFill>
                <a:latin typeface="Segoe UI Light" panose="020B0502040204020203" pitchFamily="34" charset="0"/>
                <a:cs typeface="Segoe UI Light" panose="020B0502040204020203" pitchFamily="34" charset="0"/>
              </a:rPr>
              <a:t>:</a:t>
            </a:r>
            <a:r>
              <a:rPr lang="en-US" sz="2400" spc="70" dirty="0">
                <a:solidFill>
                  <a:schemeClr val="bg1"/>
                </a:solidFill>
                <a:latin typeface="Segoe UI Light" panose="020B0502040204020203" pitchFamily="34" charset="0"/>
                <a:cs typeface="Segoe UI Light" panose="020B0502040204020203" pitchFamily="34" charset="0"/>
              </a:rPr>
              <a:t> </a:t>
            </a:r>
            <a:r>
              <a:rPr lang="en-IN" sz="2400" dirty="0">
                <a:solidFill>
                  <a:schemeClr val="bg1"/>
                </a:solidFill>
                <a:latin typeface="Segoe UI Light" panose="020B0502040204020203" pitchFamily="34" charset="0"/>
                <a:cs typeface="Segoe UI Light" panose="020B0502040204020203" pitchFamily="34" charset="0"/>
              </a:rPr>
              <a:t>Average Hourly rate of Male Research Scientist</a:t>
            </a:r>
          </a:p>
          <a:p>
            <a:pPr marL="342900" indent="-342900">
              <a:buFont typeface="+mj-lt"/>
              <a:buAutoNum type="arabicPeriod"/>
            </a:pPr>
            <a:r>
              <a:rPr lang="en-US" sz="2400" spc="75" dirty="0">
                <a:solidFill>
                  <a:schemeClr val="bg1"/>
                </a:solidFill>
                <a:latin typeface="Segoe UI Light" panose="020B0502040204020203" pitchFamily="34" charset="0"/>
                <a:cs typeface="Segoe UI Light" panose="020B0502040204020203" pitchFamily="34" charset="0"/>
              </a:rPr>
              <a:t>KPI-3</a:t>
            </a:r>
            <a:r>
              <a:rPr lang="en-US" sz="2400" spc="-190" dirty="0">
                <a:solidFill>
                  <a:schemeClr val="bg1"/>
                </a:solidFill>
                <a:latin typeface="Segoe UI Light" panose="020B0502040204020203" pitchFamily="34" charset="0"/>
                <a:cs typeface="Segoe UI Light" panose="020B0502040204020203" pitchFamily="34" charset="0"/>
              </a:rPr>
              <a:t> </a:t>
            </a:r>
            <a:r>
              <a:rPr lang="en-US" sz="2400" dirty="0">
                <a:solidFill>
                  <a:schemeClr val="bg1"/>
                </a:solidFill>
                <a:latin typeface="Segoe UI Light" panose="020B0502040204020203" pitchFamily="34" charset="0"/>
                <a:cs typeface="Segoe UI Light" panose="020B0502040204020203" pitchFamily="34" charset="0"/>
              </a:rPr>
              <a:t>:</a:t>
            </a:r>
            <a:r>
              <a:rPr lang="en-US" sz="2400" spc="70" dirty="0">
                <a:solidFill>
                  <a:schemeClr val="bg1"/>
                </a:solidFill>
                <a:latin typeface="Segoe UI Light" panose="020B0502040204020203" pitchFamily="34" charset="0"/>
                <a:cs typeface="Segoe UI Light" panose="020B0502040204020203" pitchFamily="34" charset="0"/>
              </a:rPr>
              <a:t> </a:t>
            </a:r>
            <a:r>
              <a:rPr lang="en-IN" sz="2400" dirty="0">
                <a:solidFill>
                  <a:schemeClr val="bg1"/>
                </a:solidFill>
                <a:latin typeface="Segoe UI Light" panose="020B0502040204020203" pitchFamily="34" charset="0"/>
                <a:cs typeface="Segoe UI Light" panose="020B0502040204020203" pitchFamily="34" charset="0"/>
              </a:rPr>
              <a:t>Attrition rate Vs Monthly income stats</a:t>
            </a:r>
          </a:p>
          <a:p>
            <a:pPr marL="342900" indent="-342900">
              <a:buFont typeface="+mj-lt"/>
              <a:buAutoNum type="arabicPeriod"/>
            </a:pPr>
            <a:r>
              <a:rPr lang="en-US" sz="2400" spc="75" dirty="0">
                <a:solidFill>
                  <a:schemeClr val="bg1"/>
                </a:solidFill>
                <a:latin typeface="Segoe UI Light" panose="020B0502040204020203" pitchFamily="34" charset="0"/>
                <a:cs typeface="Segoe UI Light" panose="020B0502040204020203" pitchFamily="34" charset="0"/>
              </a:rPr>
              <a:t>KPI-4</a:t>
            </a:r>
            <a:r>
              <a:rPr lang="en-US" sz="2400" spc="-190" dirty="0">
                <a:solidFill>
                  <a:schemeClr val="bg1"/>
                </a:solidFill>
                <a:latin typeface="Segoe UI Light" panose="020B0502040204020203" pitchFamily="34" charset="0"/>
                <a:cs typeface="Segoe UI Light" panose="020B0502040204020203" pitchFamily="34" charset="0"/>
              </a:rPr>
              <a:t> </a:t>
            </a:r>
            <a:r>
              <a:rPr lang="en-US" sz="2400" dirty="0">
                <a:solidFill>
                  <a:schemeClr val="bg1"/>
                </a:solidFill>
                <a:latin typeface="Segoe UI Light" panose="020B0502040204020203" pitchFamily="34" charset="0"/>
                <a:cs typeface="Segoe UI Light" panose="020B0502040204020203" pitchFamily="34" charset="0"/>
              </a:rPr>
              <a:t>:</a:t>
            </a:r>
            <a:r>
              <a:rPr lang="en-US" sz="2400" spc="70" dirty="0">
                <a:solidFill>
                  <a:schemeClr val="bg1"/>
                </a:solidFill>
                <a:latin typeface="Segoe UI Light" panose="020B0502040204020203" pitchFamily="34" charset="0"/>
                <a:cs typeface="Segoe UI Light" panose="020B0502040204020203" pitchFamily="34" charset="0"/>
              </a:rPr>
              <a:t> </a:t>
            </a:r>
            <a:r>
              <a:rPr lang="en-IN" sz="2400" dirty="0">
                <a:solidFill>
                  <a:schemeClr val="bg1"/>
                </a:solidFill>
                <a:latin typeface="Segoe UI Light" panose="020B0502040204020203" pitchFamily="34" charset="0"/>
                <a:cs typeface="Segoe UI Light" panose="020B0502040204020203" pitchFamily="34" charset="0"/>
              </a:rPr>
              <a:t>Average working years for each Department</a:t>
            </a:r>
          </a:p>
          <a:p>
            <a:pPr marL="342900" indent="-342900">
              <a:buFont typeface="+mj-lt"/>
              <a:buAutoNum type="arabicPeriod"/>
            </a:pPr>
            <a:r>
              <a:rPr lang="en-US" sz="2400" spc="75" dirty="0">
                <a:solidFill>
                  <a:schemeClr val="bg1"/>
                </a:solidFill>
                <a:latin typeface="Segoe UI Light" panose="020B0502040204020203" pitchFamily="34" charset="0"/>
                <a:cs typeface="Segoe UI Light" panose="020B0502040204020203" pitchFamily="34" charset="0"/>
              </a:rPr>
              <a:t>KPI-5</a:t>
            </a:r>
            <a:r>
              <a:rPr lang="en-US" sz="2400" spc="-190" dirty="0">
                <a:solidFill>
                  <a:schemeClr val="bg1"/>
                </a:solidFill>
                <a:latin typeface="Segoe UI Light" panose="020B0502040204020203" pitchFamily="34" charset="0"/>
                <a:cs typeface="Segoe UI Light" panose="020B0502040204020203" pitchFamily="34" charset="0"/>
              </a:rPr>
              <a:t> </a:t>
            </a:r>
            <a:r>
              <a:rPr lang="en-US" sz="2400" dirty="0">
                <a:solidFill>
                  <a:schemeClr val="bg1"/>
                </a:solidFill>
                <a:latin typeface="Segoe UI Light" panose="020B0502040204020203" pitchFamily="34" charset="0"/>
                <a:cs typeface="Segoe UI Light" panose="020B0502040204020203" pitchFamily="34" charset="0"/>
              </a:rPr>
              <a:t>:</a:t>
            </a:r>
            <a:r>
              <a:rPr lang="en-US" sz="2400" spc="70" dirty="0">
                <a:solidFill>
                  <a:schemeClr val="bg1"/>
                </a:solidFill>
                <a:latin typeface="Segoe UI Light" panose="020B0502040204020203" pitchFamily="34" charset="0"/>
                <a:cs typeface="Segoe UI Light" panose="020B0502040204020203" pitchFamily="34" charset="0"/>
              </a:rPr>
              <a:t> </a:t>
            </a:r>
            <a:r>
              <a:rPr lang="en-IN" sz="2400" dirty="0">
                <a:solidFill>
                  <a:schemeClr val="bg1"/>
                </a:solidFill>
                <a:latin typeface="Segoe UI Light" panose="020B0502040204020203" pitchFamily="34" charset="0"/>
                <a:cs typeface="Segoe UI Light" panose="020B0502040204020203" pitchFamily="34" charset="0"/>
              </a:rPr>
              <a:t>Job Role Vs Work life balance</a:t>
            </a:r>
          </a:p>
          <a:p>
            <a:endParaRPr lang="en-IN" sz="24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F2EC-4A02-4924-A9BD-90BAA455EEDF}"/>
              </a:ext>
            </a:extLst>
          </p:cNvPr>
          <p:cNvSpPr>
            <a:spLocks noGrp="1"/>
          </p:cNvSpPr>
          <p:nvPr>
            <p:ph type="ctrTitle"/>
          </p:nvPr>
        </p:nvSpPr>
        <p:spPr>
          <a:xfrm>
            <a:off x="1909713" y="685800"/>
            <a:ext cx="7658100" cy="484748"/>
          </a:xfrm>
        </p:spPr>
        <p:txBody>
          <a:bodyPr/>
          <a:lstStyle/>
          <a:p>
            <a:pPr algn="ctr"/>
            <a:r>
              <a:rPr lang="en-US" dirty="0">
                <a:latin typeface="Aptos" panose="020B0004020202020204"/>
              </a:rPr>
              <a:t>INTRODUCTION</a:t>
            </a:r>
          </a:p>
        </p:txBody>
      </p:sp>
      <p:sp>
        <p:nvSpPr>
          <p:cNvPr id="3" name="Subtitle 2">
            <a:extLst>
              <a:ext uri="{FF2B5EF4-FFF2-40B4-BE49-F238E27FC236}">
                <a16:creationId xmlns:a16="http://schemas.microsoft.com/office/drawing/2014/main" id="{A502017D-82B3-4ECB-BCD6-0B316345CC0E}"/>
              </a:ext>
            </a:extLst>
          </p:cNvPr>
          <p:cNvSpPr>
            <a:spLocks noGrp="1"/>
          </p:cNvSpPr>
          <p:nvPr>
            <p:ph type="subTitle" idx="4"/>
          </p:nvPr>
        </p:nvSpPr>
        <p:spPr>
          <a:xfrm>
            <a:off x="990600" y="1447800"/>
            <a:ext cx="9829800" cy="3600986"/>
          </a:xfrm>
        </p:spPr>
        <p:txBody>
          <a:bodyPr/>
          <a:lstStyle/>
          <a:p>
            <a:r>
              <a:rPr lang="en-US" dirty="0"/>
              <a:t>	</a:t>
            </a:r>
          </a:p>
          <a:p>
            <a:r>
              <a:rPr lang="en-US" dirty="0">
                <a:latin typeface="+mn-lt"/>
              </a:rPr>
              <a:t>	</a:t>
            </a:r>
          </a:p>
          <a:p>
            <a:r>
              <a:rPr lang="en-US" dirty="0">
                <a:latin typeface="+mn-lt"/>
              </a:rPr>
              <a:t>	HR Analytics, also known as People Analytics or Workforce Analytics, is the practice of collecting, analyzing, and interpreting data related to human resources in order to improve organizational decision-making and performance. It involves leveraging statistical methods, algorithms, and software tools to transform HR data into meaningful insights. By applying analytics to HR data, organizations can make informed decisions that enhance employee experience, optimize talent management, and align HR strategies with business goals.</a:t>
            </a:r>
          </a:p>
          <a:p>
            <a:r>
              <a:rPr lang="en-US" dirty="0">
                <a:latin typeface="+mn-lt"/>
                <a:cs typeface="Segoe UI Light" panose="020B0502040204020203" pitchFamily="34" charset="0"/>
              </a:rPr>
              <a:t>	The project aim to analyze  the  Human Resource dataset of Employee through a report to et insights from it by using different software tools such as SQL, Excel, Power BI, tableau.</a:t>
            </a:r>
          </a:p>
          <a:p>
            <a:r>
              <a:rPr lang="en-US" dirty="0">
                <a:latin typeface="+mn-lt"/>
                <a:cs typeface="Segoe UI Light" panose="020B0502040204020203" pitchFamily="34" charset="0"/>
              </a:rPr>
              <a:t>	We used for analyzing, cleaning and removing duplicates from datasets and prepared dashboard and insights accurate business decisions are made.</a:t>
            </a:r>
          </a:p>
          <a:p>
            <a:r>
              <a:rPr lang="en-US" b="1" dirty="0"/>
              <a:t>	</a:t>
            </a:r>
          </a:p>
        </p:txBody>
      </p:sp>
    </p:spTree>
    <p:extLst>
      <p:ext uri="{BB962C8B-B14F-4D97-AF65-F5344CB8AC3E}">
        <p14:creationId xmlns:p14="http://schemas.microsoft.com/office/powerpoint/2010/main" val="330711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sp>
        <p:nvSpPr>
          <p:cNvPr id="3" name="object 3"/>
          <p:cNvSpPr txBox="1">
            <a:spLocks noGrp="1"/>
          </p:cNvSpPr>
          <p:nvPr>
            <p:ph type="title"/>
          </p:nvPr>
        </p:nvSpPr>
        <p:spPr>
          <a:xfrm>
            <a:off x="4765802" y="1205610"/>
            <a:ext cx="2590800" cy="694421"/>
          </a:xfrm>
          <a:prstGeom prst="rect">
            <a:avLst/>
          </a:prstGeom>
        </p:spPr>
        <p:txBody>
          <a:bodyPr vert="horz" wrap="square" lIns="0" tIns="17145" rIns="0" bIns="0" rtlCol="0">
            <a:spAutoFit/>
          </a:bodyPr>
          <a:lstStyle/>
          <a:p>
            <a:pPr marL="12700">
              <a:lnSpc>
                <a:spcPct val="100000"/>
              </a:lnSpc>
              <a:spcBef>
                <a:spcPts val="135"/>
              </a:spcBef>
              <a:tabLst>
                <a:tab pos="1692910" algn="l"/>
              </a:tabLst>
            </a:pPr>
            <a:r>
              <a:rPr sz="4400" spc="-20" dirty="0">
                <a:latin typeface="Aptos Display" panose="020B0004020202020204" pitchFamily="34" charset="0"/>
              </a:rPr>
              <a:t>DAT</a:t>
            </a:r>
            <a:r>
              <a:rPr lang="en-IN" sz="4400" spc="-20" dirty="0">
                <a:latin typeface="Aptos Display" panose="020B0004020202020204" pitchFamily="34" charset="0"/>
              </a:rPr>
              <a:t>A </a:t>
            </a:r>
            <a:r>
              <a:rPr sz="4400" spc="-750" dirty="0">
                <a:latin typeface="Aptos Display" panose="020B0004020202020204" pitchFamily="34" charset="0"/>
              </a:rPr>
              <a:t>S</a:t>
            </a:r>
            <a:r>
              <a:rPr lang="en-IN" sz="4400" spc="-750" dirty="0">
                <a:latin typeface="Aptos Display" panose="020B0004020202020204" pitchFamily="34" charset="0"/>
              </a:rPr>
              <a:t>  </a:t>
            </a:r>
            <a:r>
              <a:rPr sz="4400" spc="-520" dirty="0">
                <a:latin typeface="Aptos Display" panose="020B0004020202020204" pitchFamily="34" charset="0"/>
              </a:rPr>
              <a:t> </a:t>
            </a:r>
            <a:r>
              <a:rPr sz="4400" spc="-750" dirty="0">
                <a:latin typeface="Aptos Display" panose="020B0004020202020204" pitchFamily="34" charset="0"/>
              </a:rPr>
              <a:t>E</a:t>
            </a:r>
            <a:r>
              <a:rPr sz="4400" spc="-525" dirty="0">
                <a:latin typeface="Aptos Display" panose="020B0004020202020204" pitchFamily="34" charset="0"/>
              </a:rPr>
              <a:t> </a:t>
            </a:r>
            <a:r>
              <a:rPr lang="en-IN" sz="4400" spc="-525" dirty="0">
                <a:latin typeface="Aptos Display" panose="020B0004020202020204" pitchFamily="34" charset="0"/>
              </a:rPr>
              <a:t> </a:t>
            </a:r>
            <a:r>
              <a:rPr sz="4400" spc="-565" dirty="0">
                <a:latin typeface="Aptos Display" panose="020B0004020202020204" pitchFamily="34" charset="0"/>
              </a:rPr>
              <a:t>T</a:t>
            </a:r>
            <a:endParaRPr sz="4400" dirty="0">
              <a:latin typeface="Aptos Display" panose="020B0004020202020204" pitchFamily="34" charset="0"/>
            </a:endParaRPr>
          </a:p>
        </p:txBody>
      </p:sp>
      <p:graphicFrame>
        <p:nvGraphicFramePr>
          <p:cNvPr id="5" name="object 5"/>
          <p:cNvGraphicFramePr>
            <a:graphicFrameLocks noGrp="1"/>
          </p:cNvGraphicFramePr>
          <p:nvPr>
            <p:extLst>
              <p:ext uri="{D42A27DB-BD31-4B8C-83A1-F6EECF244321}">
                <p14:modId xmlns:p14="http://schemas.microsoft.com/office/powerpoint/2010/main" val="2581878199"/>
              </p:ext>
            </p:extLst>
          </p:nvPr>
        </p:nvGraphicFramePr>
        <p:xfrm>
          <a:off x="1317625" y="2206625"/>
          <a:ext cx="9646918" cy="2962275"/>
        </p:xfrm>
        <a:graphic>
          <a:graphicData uri="http://schemas.openxmlformats.org/drawingml/2006/table">
            <a:tbl>
              <a:tblPr firstRow="1" bandRow="1">
                <a:tableStyleId>{2D5ABB26-0587-4C30-8999-92F81FD0307C}</a:tableStyleId>
              </a:tblPr>
              <a:tblGrid>
                <a:gridCol w="2547620">
                  <a:extLst>
                    <a:ext uri="{9D8B030D-6E8A-4147-A177-3AD203B41FA5}">
                      <a16:colId xmlns:a16="http://schemas.microsoft.com/office/drawing/2014/main" val="20000"/>
                    </a:ext>
                  </a:extLst>
                </a:gridCol>
                <a:gridCol w="3559809">
                  <a:extLst>
                    <a:ext uri="{9D8B030D-6E8A-4147-A177-3AD203B41FA5}">
                      <a16:colId xmlns:a16="http://schemas.microsoft.com/office/drawing/2014/main" val="20001"/>
                    </a:ext>
                  </a:extLst>
                </a:gridCol>
                <a:gridCol w="3539489">
                  <a:extLst>
                    <a:ext uri="{9D8B030D-6E8A-4147-A177-3AD203B41FA5}">
                      <a16:colId xmlns:a16="http://schemas.microsoft.com/office/drawing/2014/main" val="20002"/>
                    </a:ext>
                  </a:extLst>
                </a:gridCol>
              </a:tblGrid>
              <a:tr h="457200">
                <a:tc>
                  <a:txBody>
                    <a:bodyPr/>
                    <a:lstStyle/>
                    <a:p>
                      <a:pPr marL="8255" algn="ctr">
                        <a:lnSpc>
                          <a:spcPct val="100000"/>
                        </a:lnSpc>
                        <a:spcBef>
                          <a:spcPts val="575"/>
                        </a:spcBef>
                      </a:pPr>
                      <a:r>
                        <a:rPr sz="2000" b="1" dirty="0">
                          <a:solidFill>
                            <a:srgbClr val="FFFFFF"/>
                          </a:solidFill>
                          <a:latin typeface="Segoe UI"/>
                          <a:cs typeface="Segoe UI"/>
                        </a:rPr>
                        <a:t>Data</a:t>
                      </a:r>
                      <a:r>
                        <a:rPr sz="2000" b="1" spc="-40" dirty="0">
                          <a:solidFill>
                            <a:srgbClr val="FFFFFF"/>
                          </a:solidFill>
                          <a:latin typeface="Segoe UI"/>
                          <a:cs typeface="Segoe UI"/>
                        </a:rPr>
                        <a:t> </a:t>
                      </a:r>
                      <a:r>
                        <a:rPr sz="2000" b="1" spc="-25" dirty="0">
                          <a:solidFill>
                            <a:srgbClr val="FFFFFF"/>
                          </a:solidFill>
                          <a:latin typeface="Segoe UI"/>
                          <a:cs typeface="Segoe UI"/>
                        </a:rPr>
                        <a:t>Set</a:t>
                      </a:r>
                      <a:endParaRPr sz="2000">
                        <a:latin typeface="Segoe UI"/>
                        <a:cs typeface="Segoe UI"/>
                      </a:endParaRPr>
                    </a:p>
                  </a:txBody>
                  <a:tcPr marL="0" marR="0" marT="73025"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9999"/>
                      </a:srgbClr>
                    </a:solidFill>
                  </a:tcPr>
                </a:tc>
                <a:tc>
                  <a:txBody>
                    <a:bodyPr/>
                    <a:lstStyle/>
                    <a:p>
                      <a:pPr marR="1270" algn="ctr">
                        <a:lnSpc>
                          <a:spcPct val="100000"/>
                        </a:lnSpc>
                        <a:spcBef>
                          <a:spcPts val="270"/>
                        </a:spcBef>
                      </a:pPr>
                      <a:r>
                        <a:rPr lang="en-US" sz="2350" b="1" spc="-50" dirty="0">
                          <a:solidFill>
                            <a:srgbClr val="0F2856"/>
                          </a:solidFill>
                          <a:latin typeface="Arial"/>
                          <a:cs typeface="Arial"/>
                        </a:rPr>
                        <a:t>Hr</a:t>
                      </a:r>
                      <a:r>
                        <a:rPr sz="2350" b="1" spc="-50" dirty="0">
                          <a:solidFill>
                            <a:srgbClr val="0F2856"/>
                          </a:solidFill>
                          <a:latin typeface="Arial"/>
                          <a:cs typeface="Arial"/>
                        </a:rPr>
                        <a:t>_1</a:t>
                      </a:r>
                      <a:endParaRPr sz="2350" dirty="0">
                        <a:latin typeface="Arial"/>
                        <a:cs typeface="Arial"/>
                      </a:endParaRPr>
                    </a:p>
                  </a:txBody>
                  <a:tcPr marL="0" marR="0" marT="34290"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6A6F4"/>
                    </a:solidFill>
                  </a:tcPr>
                </a:tc>
                <a:tc>
                  <a:txBody>
                    <a:bodyPr/>
                    <a:lstStyle/>
                    <a:p>
                      <a:pPr marL="635" algn="ctr">
                        <a:lnSpc>
                          <a:spcPct val="100000"/>
                        </a:lnSpc>
                        <a:spcBef>
                          <a:spcPts val="270"/>
                        </a:spcBef>
                      </a:pPr>
                      <a:r>
                        <a:rPr lang="en-US" sz="2350" b="1" spc="-50" dirty="0">
                          <a:solidFill>
                            <a:srgbClr val="0F2856"/>
                          </a:solidFill>
                          <a:latin typeface="Arial"/>
                          <a:cs typeface="Arial"/>
                        </a:rPr>
                        <a:t>Hr</a:t>
                      </a:r>
                      <a:r>
                        <a:rPr sz="2350" b="1" spc="-50" dirty="0">
                          <a:solidFill>
                            <a:srgbClr val="0F2856"/>
                          </a:solidFill>
                          <a:latin typeface="Arial"/>
                          <a:cs typeface="Arial"/>
                        </a:rPr>
                        <a:t>_2</a:t>
                      </a:r>
                      <a:endParaRPr sz="2350" dirty="0">
                        <a:latin typeface="Arial"/>
                        <a:cs typeface="Arial"/>
                      </a:endParaRPr>
                    </a:p>
                  </a:txBody>
                  <a:tcPr marL="0" marR="0" marT="34290"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AAA4F8"/>
                    </a:solidFill>
                  </a:tcPr>
                </a:tc>
                <a:extLst>
                  <a:ext uri="{0D108BD9-81ED-4DB2-BD59-A6C34878D82A}">
                    <a16:rowId xmlns:a16="http://schemas.microsoft.com/office/drawing/2014/main" val="10000"/>
                  </a:ext>
                </a:extLst>
              </a:tr>
              <a:tr h="607695">
                <a:tc>
                  <a:txBody>
                    <a:bodyPr/>
                    <a:lstStyle/>
                    <a:p>
                      <a:pPr marL="5715" algn="ctr">
                        <a:lnSpc>
                          <a:spcPct val="100000"/>
                        </a:lnSpc>
                        <a:spcBef>
                          <a:spcPts val="1505"/>
                        </a:spcBef>
                      </a:pPr>
                      <a:r>
                        <a:rPr sz="1550" dirty="0">
                          <a:solidFill>
                            <a:srgbClr val="FFFFFF"/>
                          </a:solidFill>
                          <a:latin typeface="Segoe UI Light"/>
                          <a:cs typeface="Segoe UI Light"/>
                        </a:rPr>
                        <a:t>No. of</a:t>
                      </a:r>
                      <a:r>
                        <a:rPr sz="1550" spc="60" dirty="0">
                          <a:solidFill>
                            <a:srgbClr val="FFFFFF"/>
                          </a:solidFill>
                          <a:latin typeface="Segoe UI Light"/>
                          <a:cs typeface="Segoe UI Light"/>
                        </a:rPr>
                        <a:t> </a:t>
                      </a:r>
                      <a:r>
                        <a:rPr sz="1550" spc="-20" dirty="0">
                          <a:solidFill>
                            <a:srgbClr val="FFFFFF"/>
                          </a:solidFill>
                          <a:latin typeface="Segoe UI Light"/>
                          <a:cs typeface="Segoe UI Light"/>
                        </a:rPr>
                        <a:t>Rows</a:t>
                      </a:r>
                      <a:endParaRPr sz="1550">
                        <a:latin typeface="Segoe UI Light"/>
                        <a:cs typeface="Segoe UI Light"/>
                      </a:endParaRPr>
                    </a:p>
                  </a:txBody>
                  <a:tcPr marL="0" marR="0" marT="191135"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0195"/>
                      </a:srgbClr>
                    </a:solidFill>
                  </a:tcPr>
                </a:tc>
                <a:tc>
                  <a:txBody>
                    <a:bodyPr/>
                    <a:lstStyle/>
                    <a:p>
                      <a:pPr algn="ctr">
                        <a:lnSpc>
                          <a:spcPct val="100000"/>
                        </a:lnSpc>
                        <a:spcBef>
                          <a:spcPts val="1505"/>
                        </a:spcBef>
                      </a:pPr>
                      <a:r>
                        <a:rPr lang="en-US" sz="1550" spc="-25" dirty="0">
                          <a:solidFill>
                            <a:srgbClr val="FFFFFF"/>
                          </a:solidFill>
                          <a:latin typeface="Segoe UI Light"/>
                          <a:cs typeface="Segoe UI Light"/>
                        </a:rPr>
                        <a:t>50</a:t>
                      </a:r>
                      <a:r>
                        <a:rPr sz="1550" spc="-25" dirty="0">
                          <a:solidFill>
                            <a:srgbClr val="FFFFFF"/>
                          </a:solidFill>
                          <a:latin typeface="Segoe UI Light"/>
                          <a:cs typeface="Segoe UI Light"/>
                        </a:rPr>
                        <a:t>k</a:t>
                      </a:r>
                      <a:endParaRPr sz="1550" dirty="0">
                        <a:latin typeface="Segoe UI Light"/>
                        <a:cs typeface="Segoe UI Light"/>
                      </a:endParaRPr>
                    </a:p>
                  </a:txBody>
                  <a:tcPr marL="0" marR="0" marT="191135"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0195"/>
                      </a:srgbClr>
                    </a:solidFill>
                  </a:tcPr>
                </a:tc>
                <a:tc>
                  <a:txBody>
                    <a:bodyPr/>
                    <a:lstStyle/>
                    <a:p>
                      <a:pPr marL="635" algn="ctr">
                        <a:lnSpc>
                          <a:spcPct val="100000"/>
                        </a:lnSpc>
                        <a:spcBef>
                          <a:spcPts val="1505"/>
                        </a:spcBef>
                      </a:pPr>
                      <a:r>
                        <a:rPr lang="en-US" sz="1550" spc="-25" dirty="0">
                          <a:solidFill>
                            <a:srgbClr val="FFFFFF"/>
                          </a:solidFill>
                          <a:latin typeface="Segoe UI Light"/>
                          <a:cs typeface="Segoe UI Light"/>
                        </a:rPr>
                        <a:t>50</a:t>
                      </a:r>
                      <a:r>
                        <a:rPr sz="1550" spc="-25" dirty="0">
                          <a:solidFill>
                            <a:srgbClr val="FFFFFF"/>
                          </a:solidFill>
                          <a:latin typeface="Segoe UI Light"/>
                          <a:cs typeface="Segoe UI Light"/>
                        </a:rPr>
                        <a:t>k</a:t>
                      </a:r>
                      <a:endParaRPr sz="1550" dirty="0">
                        <a:latin typeface="Segoe UI Light"/>
                        <a:cs typeface="Segoe UI Light"/>
                      </a:endParaRPr>
                    </a:p>
                  </a:txBody>
                  <a:tcPr marL="0" marR="0" marT="191135"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0195"/>
                      </a:srgbClr>
                    </a:solidFill>
                  </a:tcPr>
                </a:tc>
                <a:extLst>
                  <a:ext uri="{0D108BD9-81ED-4DB2-BD59-A6C34878D82A}">
                    <a16:rowId xmlns:a16="http://schemas.microsoft.com/office/drawing/2014/main" val="10001"/>
                  </a:ext>
                </a:extLst>
              </a:tr>
              <a:tr h="610235">
                <a:tc>
                  <a:txBody>
                    <a:bodyPr/>
                    <a:lstStyle/>
                    <a:p>
                      <a:pPr marL="2540" algn="ctr">
                        <a:lnSpc>
                          <a:spcPct val="100000"/>
                        </a:lnSpc>
                        <a:spcBef>
                          <a:spcPts val="1520"/>
                        </a:spcBef>
                      </a:pPr>
                      <a:r>
                        <a:rPr sz="1550" dirty="0">
                          <a:solidFill>
                            <a:srgbClr val="FFFFFF"/>
                          </a:solidFill>
                          <a:latin typeface="Segoe UI Light"/>
                          <a:cs typeface="Segoe UI Light"/>
                        </a:rPr>
                        <a:t>No.</a:t>
                      </a:r>
                      <a:r>
                        <a:rPr sz="1550" spc="-5" dirty="0">
                          <a:solidFill>
                            <a:srgbClr val="FFFFFF"/>
                          </a:solidFill>
                          <a:latin typeface="Segoe UI Light"/>
                          <a:cs typeface="Segoe UI Light"/>
                        </a:rPr>
                        <a:t> </a:t>
                      </a:r>
                      <a:r>
                        <a:rPr sz="1550" dirty="0">
                          <a:solidFill>
                            <a:srgbClr val="FFFFFF"/>
                          </a:solidFill>
                          <a:latin typeface="Segoe UI Light"/>
                          <a:cs typeface="Segoe UI Light"/>
                        </a:rPr>
                        <a:t>of</a:t>
                      </a:r>
                      <a:r>
                        <a:rPr sz="1550" spc="55" dirty="0">
                          <a:solidFill>
                            <a:srgbClr val="FFFFFF"/>
                          </a:solidFill>
                          <a:latin typeface="Segoe UI Light"/>
                          <a:cs typeface="Segoe UI Light"/>
                        </a:rPr>
                        <a:t> </a:t>
                      </a:r>
                      <a:r>
                        <a:rPr sz="1550" spc="-10" dirty="0">
                          <a:solidFill>
                            <a:srgbClr val="FFFFFF"/>
                          </a:solidFill>
                          <a:latin typeface="Segoe UI Light"/>
                          <a:cs typeface="Segoe UI Light"/>
                        </a:rPr>
                        <a:t>Columns</a:t>
                      </a:r>
                      <a:endParaRPr sz="1550">
                        <a:latin typeface="Segoe UI Light"/>
                        <a:cs typeface="Segoe UI Light"/>
                      </a:endParaRPr>
                    </a:p>
                  </a:txBody>
                  <a:tcPr marL="0" marR="0" marT="193040"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9999"/>
                      </a:srgbClr>
                    </a:solidFill>
                  </a:tcPr>
                </a:tc>
                <a:tc>
                  <a:txBody>
                    <a:bodyPr/>
                    <a:lstStyle/>
                    <a:p>
                      <a:pPr marL="635" algn="ctr">
                        <a:lnSpc>
                          <a:spcPct val="100000"/>
                        </a:lnSpc>
                        <a:spcBef>
                          <a:spcPts val="1520"/>
                        </a:spcBef>
                      </a:pPr>
                      <a:r>
                        <a:rPr lang="en-US" sz="1550" spc="-25" dirty="0">
                          <a:solidFill>
                            <a:srgbClr val="FFFFFF"/>
                          </a:solidFill>
                          <a:latin typeface="Segoe UI Light"/>
                          <a:cs typeface="Segoe UI Light"/>
                        </a:rPr>
                        <a:t>18</a:t>
                      </a:r>
                      <a:endParaRPr sz="1550" dirty="0">
                        <a:latin typeface="Segoe UI Light"/>
                        <a:cs typeface="Segoe UI Light"/>
                      </a:endParaRPr>
                    </a:p>
                  </a:txBody>
                  <a:tcPr marL="0" marR="0" marT="193040"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9999"/>
                      </a:srgbClr>
                    </a:solidFill>
                  </a:tcPr>
                </a:tc>
                <a:tc>
                  <a:txBody>
                    <a:bodyPr/>
                    <a:lstStyle/>
                    <a:p>
                      <a:pPr marL="5715" algn="ctr">
                        <a:lnSpc>
                          <a:spcPct val="100000"/>
                        </a:lnSpc>
                        <a:spcBef>
                          <a:spcPts val="1520"/>
                        </a:spcBef>
                      </a:pPr>
                      <a:r>
                        <a:rPr lang="en-US" sz="1550" spc="-25" dirty="0">
                          <a:solidFill>
                            <a:srgbClr val="FFFFFF"/>
                          </a:solidFill>
                          <a:latin typeface="Segoe UI Light"/>
                          <a:cs typeface="Segoe UI Light"/>
                        </a:rPr>
                        <a:t>18</a:t>
                      </a:r>
                      <a:endParaRPr sz="1550" dirty="0">
                        <a:latin typeface="Segoe UI Light"/>
                        <a:cs typeface="Segoe UI Light"/>
                      </a:endParaRPr>
                    </a:p>
                  </a:txBody>
                  <a:tcPr marL="0" marR="0" marT="193040"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9999"/>
                      </a:srgbClr>
                    </a:solidFill>
                  </a:tcPr>
                </a:tc>
                <a:extLst>
                  <a:ext uri="{0D108BD9-81ED-4DB2-BD59-A6C34878D82A}">
                    <a16:rowId xmlns:a16="http://schemas.microsoft.com/office/drawing/2014/main" val="10002"/>
                  </a:ext>
                </a:extLst>
              </a:tr>
              <a:tr h="627380">
                <a:tc>
                  <a:txBody>
                    <a:bodyPr/>
                    <a:lstStyle/>
                    <a:p>
                      <a:pPr algn="ctr">
                        <a:lnSpc>
                          <a:spcPct val="100000"/>
                        </a:lnSpc>
                        <a:spcBef>
                          <a:spcPts val="1595"/>
                        </a:spcBef>
                      </a:pPr>
                      <a:r>
                        <a:rPr sz="1550" dirty="0">
                          <a:solidFill>
                            <a:srgbClr val="FFFFFF"/>
                          </a:solidFill>
                          <a:latin typeface="Segoe UI Light"/>
                          <a:cs typeface="Segoe UI Light"/>
                        </a:rPr>
                        <a:t>File</a:t>
                      </a:r>
                      <a:r>
                        <a:rPr sz="1550" spc="80" dirty="0">
                          <a:solidFill>
                            <a:srgbClr val="FFFFFF"/>
                          </a:solidFill>
                          <a:latin typeface="Segoe UI Light"/>
                          <a:cs typeface="Segoe UI Light"/>
                        </a:rPr>
                        <a:t> </a:t>
                      </a:r>
                      <a:r>
                        <a:rPr sz="1550" spc="-10" dirty="0">
                          <a:solidFill>
                            <a:srgbClr val="FFFFFF"/>
                          </a:solidFill>
                          <a:latin typeface="Segoe UI Light"/>
                          <a:cs typeface="Segoe UI Light"/>
                        </a:rPr>
                        <a:t>Format</a:t>
                      </a:r>
                      <a:endParaRPr sz="1550">
                        <a:latin typeface="Segoe UI Light"/>
                        <a:cs typeface="Segoe UI Light"/>
                      </a:endParaRPr>
                    </a:p>
                  </a:txBody>
                  <a:tcPr marL="0" marR="0" marT="202565"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0195"/>
                      </a:srgbClr>
                    </a:solidFill>
                  </a:tcPr>
                </a:tc>
                <a:tc>
                  <a:txBody>
                    <a:bodyPr/>
                    <a:lstStyle/>
                    <a:p>
                      <a:pPr algn="ctr">
                        <a:lnSpc>
                          <a:spcPct val="100000"/>
                        </a:lnSpc>
                        <a:spcBef>
                          <a:spcPts val="1595"/>
                        </a:spcBef>
                      </a:pPr>
                      <a:r>
                        <a:rPr sz="1550" spc="-20" dirty="0">
                          <a:solidFill>
                            <a:srgbClr val="FFFFFF"/>
                          </a:solidFill>
                          <a:latin typeface="Segoe UI Light"/>
                          <a:cs typeface="Segoe UI Light"/>
                        </a:rPr>
                        <a:t>.</a:t>
                      </a:r>
                      <a:r>
                        <a:rPr lang="en-US" sz="1550" spc="-20" dirty="0">
                          <a:solidFill>
                            <a:srgbClr val="FFFFFF"/>
                          </a:solidFill>
                          <a:latin typeface="Segoe UI Light"/>
                          <a:cs typeface="Segoe UI Light"/>
                        </a:rPr>
                        <a:t>xlsx</a:t>
                      </a:r>
                      <a:endParaRPr sz="1550" dirty="0">
                        <a:latin typeface="Segoe UI Light"/>
                        <a:cs typeface="Segoe UI Light"/>
                      </a:endParaRPr>
                    </a:p>
                  </a:txBody>
                  <a:tcPr marL="0" marR="0" marT="202565"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0195"/>
                      </a:srgbClr>
                    </a:solidFill>
                  </a:tcPr>
                </a:tc>
                <a:tc>
                  <a:txBody>
                    <a:bodyPr/>
                    <a:lstStyle/>
                    <a:p>
                      <a:pPr marL="16510" algn="ctr">
                        <a:lnSpc>
                          <a:spcPct val="100000"/>
                        </a:lnSpc>
                        <a:spcBef>
                          <a:spcPts val="1595"/>
                        </a:spcBef>
                      </a:pPr>
                      <a:r>
                        <a:rPr sz="1550" spc="-10" dirty="0">
                          <a:solidFill>
                            <a:srgbClr val="FFFFFF"/>
                          </a:solidFill>
                          <a:latin typeface="Segoe UI Light"/>
                          <a:cs typeface="Segoe UI Light"/>
                        </a:rPr>
                        <a:t>.xlsx</a:t>
                      </a:r>
                      <a:endParaRPr sz="1550">
                        <a:latin typeface="Segoe UI Light"/>
                        <a:cs typeface="Segoe UI Light"/>
                      </a:endParaRPr>
                    </a:p>
                  </a:txBody>
                  <a:tcPr marL="0" marR="0" marT="202565"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0195"/>
                      </a:srgbClr>
                    </a:solidFill>
                  </a:tcPr>
                </a:tc>
                <a:extLst>
                  <a:ext uri="{0D108BD9-81ED-4DB2-BD59-A6C34878D82A}">
                    <a16:rowId xmlns:a16="http://schemas.microsoft.com/office/drawing/2014/main" val="10003"/>
                  </a:ext>
                </a:extLst>
              </a:tr>
              <a:tr h="659765">
                <a:tc>
                  <a:txBody>
                    <a:bodyPr/>
                    <a:lstStyle/>
                    <a:p>
                      <a:pPr algn="ctr">
                        <a:lnSpc>
                          <a:spcPct val="100000"/>
                        </a:lnSpc>
                        <a:spcBef>
                          <a:spcPts val="1730"/>
                        </a:spcBef>
                      </a:pPr>
                      <a:r>
                        <a:rPr sz="1550" dirty="0">
                          <a:solidFill>
                            <a:srgbClr val="FFFFFF"/>
                          </a:solidFill>
                          <a:latin typeface="Segoe UI Light"/>
                          <a:cs typeface="Segoe UI Light"/>
                        </a:rPr>
                        <a:t>Dataset</a:t>
                      </a:r>
                      <a:r>
                        <a:rPr sz="1550" spc="125" dirty="0">
                          <a:solidFill>
                            <a:srgbClr val="FFFFFF"/>
                          </a:solidFill>
                          <a:latin typeface="Segoe UI Light"/>
                          <a:cs typeface="Segoe UI Light"/>
                        </a:rPr>
                        <a:t> </a:t>
                      </a:r>
                      <a:r>
                        <a:rPr sz="1550" spc="-20" dirty="0">
                          <a:solidFill>
                            <a:srgbClr val="FFFFFF"/>
                          </a:solidFill>
                          <a:latin typeface="Segoe UI Light"/>
                          <a:cs typeface="Segoe UI Light"/>
                        </a:rPr>
                        <a:t>type</a:t>
                      </a:r>
                      <a:endParaRPr sz="1550">
                        <a:latin typeface="Segoe UI Light"/>
                        <a:cs typeface="Segoe UI Light"/>
                      </a:endParaRPr>
                    </a:p>
                  </a:txBody>
                  <a:tcPr marL="0" marR="0" marT="219710"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9999"/>
                      </a:srgbClr>
                    </a:solidFill>
                  </a:tcPr>
                </a:tc>
                <a:tc>
                  <a:txBody>
                    <a:bodyPr/>
                    <a:lstStyle/>
                    <a:p>
                      <a:pPr algn="ctr">
                        <a:lnSpc>
                          <a:spcPct val="100000"/>
                        </a:lnSpc>
                        <a:spcBef>
                          <a:spcPts val="1730"/>
                        </a:spcBef>
                      </a:pPr>
                      <a:r>
                        <a:rPr sz="1550" dirty="0">
                          <a:solidFill>
                            <a:srgbClr val="FFFFFF"/>
                          </a:solidFill>
                          <a:latin typeface="Segoe UI Light"/>
                          <a:cs typeface="Segoe UI Light"/>
                        </a:rPr>
                        <a:t>Excel</a:t>
                      </a:r>
                      <a:r>
                        <a:rPr sz="1550" spc="75" dirty="0">
                          <a:solidFill>
                            <a:srgbClr val="FFFFFF"/>
                          </a:solidFill>
                          <a:latin typeface="Segoe UI Light"/>
                          <a:cs typeface="Segoe UI Light"/>
                        </a:rPr>
                        <a:t> </a:t>
                      </a:r>
                      <a:r>
                        <a:rPr sz="1550" spc="-20" dirty="0">
                          <a:solidFill>
                            <a:srgbClr val="FFFFFF"/>
                          </a:solidFill>
                          <a:latin typeface="Segoe UI Light"/>
                          <a:cs typeface="Segoe UI Light"/>
                        </a:rPr>
                        <a:t>Data</a:t>
                      </a:r>
                      <a:endParaRPr sz="1550">
                        <a:latin typeface="Segoe UI Light"/>
                        <a:cs typeface="Segoe UI Light"/>
                      </a:endParaRPr>
                    </a:p>
                  </a:txBody>
                  <a:tcPr marL="0" marR="0" marT="219710"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9999"/>
                      </a:srgbClr>
                    </a:solidFill>
                  </a:tcPr>
                </a:tc>
                <a:tc>
                  <a:txBody>
                    <a:bodyPr/>
                    <a:lstStyle/>
                    <a:p>
                      <a:pPr marL="2540" algn="ctr">
                        <a:lnSpc>
                          <a:spcPct val="100000"/>
                        </a:lnSpc>
                        <a:spcBef>
                          <a:spcPts val="1730"/>
                        </a:spcBef>
                      </a:pPr>
                      <a:r>
                        <a:rPr sz="1550" dirty="0">
                          <a:solidFill>
                            <a:srgbClr val="FFFFFF"/>
                          </a:solidFill>
                          <a:latin typeface="Segoe UI Light"/>
                          <a:cs typeface="Segoe UI Light"/>
                        </a:rPr>
                        <a:t>Excel</a:t>
                      </a:r>
                      <a:r>
                        <a:rPr sz="1550" spc="75" dirty="0">
                          <a:solidFill>
                            <a:srgbClr val="FFFFFF"/>
                          </a:solidFill>
                          <a:latin typeface="Segoe UI Light"/>
                          <a:cs typeface="Segoe UI Light"/>
                        </a:rPr>
                        <a:t> </a:t>
                      </a:r>
                      <a:r>
                        <a:rPr sz="1550" spc="-20" dirty="0">
                          <a:solidFill>
                            <a:srgbClr val="FFFFFF"/>
                          </a:solidFill>
                          <a:latin typeface="Segoe UI Light"/>
                          <a:cs typeface="Segoe UI Light"/>
                        </a:rPr>
                        <a:t>Data</a:t>
                      </a:r>
                      <a:endParaRPr sz="1550" dirty="0">
                        <a:latin typeface="Segoe UI Light"/>
                        <a:cs typeface="Segoe UI Light"/>
                      </a:endParaRPr>
                    </a:p>
                  </a:txBody>
                  <a:tcPr marL="0" marR="0" marT="219710" marB="0">
                    <a:lnL w="12700">
                      <a:solidFill>
                        <a:srgbClr val="0F2856"/>
                      </a:solidFill>
                      <a:prstDash val="solid"/>
                    </a:lnL>
                    <a:lnR w="12700">
                      <a:solidFill>
                        <a:srgbClr val="0F2856"/>
                      </a:solidFill>
                      <a:prstDash val="solid"/>
                    </a:lnR>
                    <a:lnT w="12700">
                      <a:solidFill>
                        <a:srgbClr val="0F2856"/>
                      </a:solidFill>
                      <a:prstDash val="solid"/>
                    </a:lnT>
                    <a:lnB w="12700">
                      <a:solidFill>
                        <a:srgbClr val="0F2856"/>
                      </a:solidFill>
                      <a:prstDash val="solid"/>
                    </a:lnB>
                    <a:solidFill>
                      <a:srgbClr val="FFFFFF">
                        <a:alpha val="39999"/>
                      </a:srgb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3927" y="1205610"/>
            <a:ext cx="8185784" cy="755976"/>
          </a:xfrm>
          <a:prstGeom prst="rect">
            <a:avLst/>
          </a:prstGeom>
        </p:spPr>
        <p:txBody>
          <a:bodyPr vert="horz" wrap="square" lIns="0" tIns="17145" rIns="0" bIns="0" rtlCol="0">
            <a:spAutoFit/>
          </a:bodyPr>
          <a:lstStyle/>
          <a:p>
            <a:pPr marL="12700" algn="ctr">
              <a:lnSpc>
                <a:spcPct val="100000"/>
              </a:lnSpc>
              <a:spcBef>
                <a:spcPts val="135"/>
              </a:spcBef>
              <a:tabLst>
                <a:tab pos="2051050" algn="l"/>
                <a:tab pos="3695700" algn="l"/>
                <a:tab pos="4536440" algn="l"/>
                <a:tab pos="5788660" algn="l"/>
              </a:tabLst>
            </a:pPr>
            <a:r>
              <a:rPr lang="en-IN" sz="4800" dirty="0">
                <a:latin typeface="Aptos" panose="020B0004020202020204" pitchFamily="34" charset="0"/>
              </a:rPr>
              <a:t>Tools Used In the Project</a:t>
            </a:r>
            <a:endParaRPr sz="4800" dirty="0">
              <a:latin typeface="Aptos" panose="020B0004020202020204" pitchFamily="34" charset="0"/>
            </a:endParaRPr>
          </a:p>
        </p:txBody>
      </p:sp>
      <p:grpSp>
        <p:nvGrpSpPr>
          <p:cNvPr id="3" name="object 3"/>
          <p:cNvGrpSpPr/>
          <p:nvPr/>
        </p:nvGrpSpPr>
        <p:grpSpPr>
          <a:xfrm>
            <a:off x="1699005" y="2476880"/>
            <a:ext cx="2106930" cy="716915"/>
            <a:chOff x="1699005" y="2476880"/>
            <a:chExt cx="2106930" cy="716915"/>
          </a:xfrm>
        </p:grpSpPr>
        <p:sp>
          <p:nvSpPr>
            <p:cNvPr id="4" name="object 4"/>
            <p:cNvSpPr/>
            <p:nvPr/>
          </p:nvSpPr>
          <p:spPr>
            <a:xfrm>
              <a:off x="1705355" y="2483230"/>
              <a:ext cx="2094230" cy="704215"/>
            </a:xfrm>
            <a:custGeom>
              <a:avLst/>
              <a:gdLst/>
              <a:ahLst/>
              <a:cxnLst/>
              <a:rect l="l" t="t" r="r" b="b"/>
              <a:pathLst>
                <a:path w="2094229" h="704214">
                  <a:moveTo>
                    <a:pt x="2093976" y="0"/>
                  </a:moveTo>
                  <a:lnTo>
                    <a:pt x="168782" y="0"/>
                  </a:lnTo>
                  <a:lnTo>
                    <a:pt x="136270" y="3937"/>
                  </a:lnTo>
                  <a:lnTo>
                    <a:pt x="92252" y="22490"/>
                  </a:lnTo>
                  <a:lnTo>
                    <a:pt x="54726" y="53942"/>
                  </a:lnTo>
                  <a:lnTo>
                    <a:pt x="25582" y="96044"/>
                  </a:lnTo>
                  <a:lnTo>
                    <a:pt x="6710" y="146546"/>
                  </a:lnTo>
                  <a:lnTo>
                    <a:pt x="0" y="203200"/>
                  </a:lnTo>
                  <a:lnTo>
                    <a:pt x="0" y="704215"/>
                  </a:lnTo>
                  <a:lnTo>
                    <a:pt x="2093976" y="704215"/>
                  </a:lnTo>
                  <a:lnTo>
                    <a:pt x="2093976" y="0"/>
                  </a:lnTo>
                  <a:close/>
                </a:path>
              </a:pathLst>
            </a:custGeom>
            <a:solidFill>
              <a:srgbClr val="F6A6F4"/>
            </a:solidFill>
          </p:spPr>
          <p:txBody>
            <a:bodyPr wrap="square" lIns="0" tIns="0" rIns="0" bIns="0" rtlCol="0"/>
            <a:lstStyle/>
            <a:p>
              <a:endParaRPr/>
            </a:p>
          </p:txBody>
        </p:sp>
        <p:sp>
          <p:nvSpPr>
            <p:cNvPr id="5" name="object 5"/>
            <p:cNvSpPr/>
            <p:nvPr/>
          </p:nvSpPr>
          <p:spPr>
            <a:xfrm>
              <a:off x="1705355" y="2483230"/>
              <a:ext cx="2094230" cy="704215"/>
            </a:xfrm>
            <a:custGeom>
              <a:avLst/>
              <a:gdLst/>
              <a:ahLst/>
              <a:cxnLst/>
              <a:rect l="l" t="t" r="r" b="b"/>
              <a:pathLst>
                <a:path w="2094229" h="704214">
                  <a:moveTo>
                    <a:pt x="168782" y="0"/>
                  </a:moveTo>
                  <a:lnTo>
                    <a:pt x="2093976" y="0"/>
                  </a:lnTo>
                  <a:lnTo>
                    <a:pt x="2093976" y="704215"/>
                  </a:lnTo>
                  <a:lnTo>
                    <a:pt x="2092833" y="704215"/>
                  </a:lnTo>
                  <a:lnTo>
                    <a:pt x="502919" y="704215"/>
                  </a:lnTo>
                  <a:lnTo>
                    <a:pt x="0" y="704215"/>
                  </a:lnTo>
                  <a:lnTo>
                    <a:pt x="0" y="203200"/>
                  </a:lnTo>
                  <a:lnTo>
                    <a:pt x="6710" y="146546"/>
                  </a:lnTo>
                  <a:lnTo>
                    <a:pt x="25582" y="96044"/>
                  </a:lnTo>
                  <a:lnTo>
                    <a:pt x="54726" y="53942"/>
                  </a:lnTo>
                  <a:lnTo>
                    <a:pt x="92252" y="22490"/>
                  </a:lnTo>
                  <a:lnTo>
                    <a:pt x="136270" y="3937"/>
                  </a:lnTo>
                  <a:lnTo>
                    <a:pt x="168782" y="0"/>
                  </a:lnTo>
                  <a:close/>
                </a:path>
              </a:pathLst>
            </a:custGeom>
            <a:ln w="12699">
              <a:solidFill>
                <a:srgbClr val="F6A6F4"/>
              </a:solidFill>
            </a:ln>
          </p:spPr>
          <p:txBody>
            <a:bodyPr wrap="square" lIns="0" tIns="0" rIns="0" bIns="0" rtlCol="0"/>
            <a:lstStyle/>
            <a:p>
              <a:endParaRPr/>
            </a:p>
          </p:txBody>
        </p:sp>
      </p:grpSp>
      <p:sp>
        <p:nvSpPr>
          <p:cNvPr id="6" name="object 6"/>
          <p:cNvSpPr txBox="1"/>
          <p:nvPr/>
        </p:nvSpPr>
        <p:spPr>
          <a:xfrm>
            <a:off x="2411983" y="2619502"/>
            <a:ext cx="670560" cy="388620"/>
          </a:xfrm>
          <a:prstGeom prst="rect">
            <a:avLst/>
          </a:prstGeom>
        </p:spPr>
        <p:txBody>
          <a:bodyPr vert="horz" wrap="square" lIns="0" tIns="16510" rIns="0" bIns="0" rtlCol="0">
            <a:spAutoFit/>
          </a:bodyPr>
          <a:lstStyle/>
          <a:p>
            <a:pPr marL="12700">
              <a:lnSpc>
                <a:spcPct val="100000"/>
              </a:lnSpc>
              <a:spcBef>
                <a:spcPts val="130"/>
              </a:spcBef>
            </a:pPr>
            <a:r>
              <a:rPr sz="2350" b="1" spc="-210" dirty="0">
                <a:latin typeface="Arial"/>
                <a:cs typeface="Arial"/>
              </a:rPr>
              <a:t>Excel</a:t>
            </a:r>
            <a:endParaRPr sz="2350">
              <a:latin typeface="Arial"/>
              <a:cs typeface="Arial"/>
            </a:endParaRPr>
          </a:p>
        </p:txBody>
      </p:sp>
      <p:sp>
        <p:nvSpPr>
          <p:cNvPr id="7" name="object 7"/>
          <p:cNvSpPr/>
          <p:nvPr/>
        </p:nvSpPr>
        <p:spPr>
          <a:xfrm>
            <a:off x="1705355" y="3242310"/>
            <a:ext cx="2094230" cy="1856739"/>
          </a:xfrm>
          <a:custGeom>
            <a:avLst/>
            <a:gdLst/>
            <a:ahLst/>
            <a:cxnLst/>
            <a:rect l="l" t="t" r="r" b="b"/>
            <a:pathLst>
              <a:path w="2094229" h="1856739">
                <a:moveTo>
                  <a:pt x="0" y="0"/>
                </a:moveTo>
                <a:lnTo>
                  <a:pt x="2093976" y="0"/>
                </a:lnTo>
                <a:lnTo>
                  <a:pt x="2093976" y="1856739"/>
                </a:lnTo>
                <a:lnTo>
                  <a:pt x="160527" y="1856739"/>
                </a:lnTo>
                <a:lnTo>
                  <a:pt x="109793" y="1848555"/>
                </a:lnTo>
                <a:lnTo>
                  <a:pt x="65727" y="1825764"/>
                </a:lnTo>
                <a:lnTo>
                  <a:pt x="30975" y="1791012"/>
                </a:lnTo>
                <a:lnTo>
                  <a:pt x="8184" y="1746946"/>
                </a:lnTo>
                <a:lnTo>
                  <a:pt x="0" y="1696212"/>
                </a:lnTo>
                <a:lnTo>
                  <a:pt x="0" y="0"/>
                </a:lnTo>
                <a:close/>
              </a:path>
            </a:pathLst>
          </a:custGeom>
          <a:ln w="12700">
            <a:solidFill>
              <a:srgbClr val="FFFFFF"/>
            </a:solidFill>
          </a:ln>
        </p:spPr>
        <p:txBody>
          <a:bodyPr wrap="square" lIns="0" tIns="0" rIns="0" bIns="0" rtlCol="0"/>
          <a:lstStyle/>
          <a:p>
            <a:endParaRPr/>
          </a:p>
        </p:txBody>
      </p:sp>
      <p:sp>
        <p:nvSpPr>
          <p:cNvPr id="8" name="object 8"/>
          <p:cNvSpPr txBox="1"/>
          <p:nvPr/>
        </p:nvSpPr>
        <p:spPr>
          <a:xfrm>
            <a:off x="1949195" y="3430841"/>
            <a:ext cx="1526540" cy="664845"/>
          </a:xfrm>
          <a:prstGeom prst="rect">
            <a:avLst/>
          </a:prstGeom>
        </p:spPr>
        <p:txBody>
          <a:bodyPr vert="horz" wrap="square" lIns="0" tIns="15240" rIns="0" bIns="0" rtlCol="0">
            <a:spAutoFit/>
          </a:bodyPr>
          <a:lstStyle/>
          <a:p>
            <a:pPr marL="295910" indent="-283210">
              <a:lnSpc>
                <a:spcPct val="100000"/>
              </a:lnSpc>
              <a:spcBef>
                <a:spcPts val="120"/>
              </a:spcBef>
              <a:buClr>
                <a:srgbClr val="F6A6F4"/>
              </a:buClr>
              <a:buFont typeface="Arial MT"/>
              <a:buChar char="•"/>
              <a:tabLst>
                <a:tab pos="295910" algn="l"/>
              </a:tabLst>
            </a:pPr>
            <a:r>
              <a:rPr sz="1350" dirty="0">
                <a:solidFill>
                  <a:srgbClr val="FFFFFF"/>
                </a:solidFill>
                <a:latin typeface="Segoe UI Light"/>
                <a:cs typeface="Segoe UI Light"/>
              </a:rPr>
              <a:t>Data</a:t>
            </a:r>
            <a:r>
              <a:rPr sz="1350" spc="55" dirty="0">
                <a:solidFill>
                  <a:srgbClr val="FFFFFF"/>
                </a:solidFill>
                <a:latin typeface="Segoe UI Light"/>
                <a:cs typeface="Segoe UI Light"/>
              </a:rPr>
              <a:t> </a:t>
            </a:r>
            <a:r>
              <a:rPr sz="1350" spc="-10" dirty="0">
                <a:solidFill>
                  <a:srgbClr val="FFFFFF"/>
                </a:solidFill>
                <a:latin typeface="Segoe UI Light"/>
                <a:cs typeface="Segoe UI Light"/>
              </a:rPr>
              <a:t>Exploration</a:t>
            </a:r>
            <a:endParaRPr sz="1350">
              <a:latin typeface="Segoe UI Light"/>
              <a:cs typeface="Segoe UI Light"/>
            </a:endParaRPr>
          </a:p>
          <a:p>
            <a:pPr marL="295910" indent="-283210">
              <a:lnSpc>
                <a:spcPct val="100000"/>
              </a:lnSpc>
              <a:spcBef>
                <a:spcPts val="35"/>
              </a:spcBef>
              <a:buClr>
                <a:srgbClr val="F6A6F4"/>
              </a:buClr>
              <a:buFont typeface="Arial MT"/>
              <a:buChar char="•"/>
              <a:tabLst>
                <a:tab pos="295910" algn="l"/>
              </a:tabLst>
            </a:pPr>
            <a:r>
              <a:rPr sz="1350" dirty="0">
                <a:solidFill>
                  <a:srgbClr val="FFFFFF"/>
                </a:solidFill>
                <a:latin typeface="Segoe UI Light"/>
                <a:cs typeface="Segoe UI Light"/>
              </a:rPr>
              <a:t>Data</a:t>
            </a:r>
            <a:r>
              <a:rPr sz="1350" spc="55" dirty="0">
                <a:solidFill>
                  <a:srgbClr val="FFFFFF"/>
                </a:solidFill>
                <a:latin typeface="Segoe UI Light"/>
                <a:cs typeface="Segoe UI Light"/>
              </a:rPr>
              <a:t> </a:t>
            </a:r>
            <a:r>
              <a:rPr sz="1350" spc="-10" dirty="0">
                <a:solidFill>
                  <a:srgbClr val="FFFFFF"/>
                </a:solidFill>
                <a:latin typeface="Segoe UI Light"/>
                <a:cs typeface="Segoe UI Light"/>
              </a:rPr>
              <a:t>Cleaning</a:t>
            </a:r>
            <a:endParaRPr sz="1350">
              <a:latin typeface="Segoe UI Light"/>
              <a:cs typeface="Segoe UI Light"/>
            </a:endParaRPr>
          </a:p>
          <a:p>
            <a:pPr marL="295910" indent="-283210">
              <a:lnSpc>
                <a:spcPct val="100000"/>
              </a:lnSpc>
              <a:spcBef>
                <a:spcPts val="115"/>
              </a:spcBef>
              <a:buClr>
                <a:srgbClr val="F6A6F4"/>
              </a:buClr>
              <a:buFont typeface="Arial MT"/>
              <a:buChar char="•"/>
              <a:tabLst>
                <a:tab pos="295910" algn="l"/>
              </a:tabLst>
            </a:pPr>
            <a:r>
              <a:rPr sz="1350" spc="-10" dirty="0">
                <a:solidFill>
                  <a:srgbClr val="FFFFFF"/>
                </a:solidFill>
                <a:latin typeface="Segoe UI Light"/>
                <a:cs typeface="Segoe UI Light"/>
              </a:rPr>
              <a:t>Visualization</a:t>
            </a:r>
            <a:endParaRPr sz="1350">
              <a:latin typeface="Segoe UI Light"/>
              <a:cs typeface="Segoe UI Light"/>
            </a:endParaRPr>
          </a:p>
        </p:txBody>
      </p:sp>
      <p:sp>
        <p:nvSpPr>
          <p:cNvPr id="9" name="object 9"/>
          <p:cNvSpPr txBox="1"/>
          <p:nvPr/>
        </p:nvSpPr>
        <p:spPr>
          <a:xfrm>
            <a:off x="3863340" y="2483180"/>
            <a:ext cx="2103120" cy="704850"/>
          </a:xfrm>
          <a:prstGeom prst="rect">
            <a:avLst/>
          </a:prstGeom>
          <a:solidFill>
            <a:srgbClr val="92CDEF"/>
          </a:solidFill>
          <a:ln w="12700">
            <a:solidFill>
              <a:srgbClr val="92CDEF"/>
            </a:solidFill>
          </a:ln>
        </p:spPr>
        <p:txBody>
          <a:bodyPr vert="horz" wrap="square" lIns="0" tIns="153670" rIns="0" bIns="0" rtlCol="0">
            <a:spAutoFit/>
          </a:bodyPr>
          <a:lstStyle/>
          <a:p>
            <a:pPr marL="600710">
              <a:lnSpc>
                <a:spcPct val="100000"/>
              </a:lnSpc>
              <a:spcBef>
                <a:spcPts val="1210"/>
              </a:spcBef>
            </a:pPr>
            <a:r>
              <a:rPr sz="2350" b="1" spc="-25" dirty="0">
                <a:latin typeface="Arial"/>
                <a:cs typeface="Arial"/>
              </a:rPr>
              <a:t>MySQL</a:t>
            </a:r>
            <a:endParaRPr sz="2350">
              <a:latin typeface="Arial"/>
              <a:cs typeface="Arial"/>
            </a:endParaRPr>
          </a:p>
        </p:txBody>
      </p:sp>
      <p:sp>
        <p:nvSpPr>
          <p:cNvPr id="10" name="object 10"/>
          <p:cNvSpPr txBox="1"/>
          <p:nvPr/>
        </p:nvSpPr>
        <p:spPr>
          <a:xfrm>
            <a:off x="3872484" y="3242310"/>
            <a:ext cx="2094230" cy="1856739"/>
          </a:xfrm>
          <a:prstGeom prst="rect">
            <a:avLst/>
          </a:prstGeom>
          <a:ln w="12700">
            <a:solidFill>
              <a:srgbClr val="FFFFFF"/>
            </a:solidFill>
          </a:ln>
        </p:spPr>
        <p:txBody>
          <a:bodyPr vert="horz" wrap="square" lIns="0" tIns="203835" rIns="0" bIns="0" rtlCol="0">
            <a:spAutoFit/>
          </a:bodyPr>
          <a:lstStyle/>
          <a:p>
            <a:pPr marL="534035" indent="-283845">
              <a:lnSpc>
                <a:spcPct val="100000"/>
              </a:lnSpc>
              <a:spcBef>
                <a:spcPts val="1605"/>
              </a:spcBef>
              <a:buClr>
                <a:srgbClr val="F6A6F4"/>
              </a:buClr>
              <a:buFont typeface="Arial MT"/>
              <a:buChar char="•"/>
              <a:tabLst>
                <a:tab pos="534035" algn="l"/>
              </a:tabLst>
            </a:pPr>
            <a:r>
              <a:rPr sz="1350" dirty="0">
                <a:solidFill>
                  <a:srgbClr val="FFFFFF"/>
                </a:solidFill>
                <a:latin typeface="Segoe UI Light"/>
                <a:cs typeface="Segoe UI Light"/>
              </a:rPr>
              <a:t>Data</a:t>
            </a:r>
            <a:r>
              <a:rPr sz="1350" spc="55" dirty="0">
                <a:solidFill>
                  <a:srgbClr val="FFFFFF"/>
                </a:solidFill>
                <a:latin typeface="Segoe UI Light"/>
                <a:cs typeface="Segoe UI Light"/>
              </a:rPr>
              <a:t> </a:t>
            </a:r>
            <a:r>
              <a:rPr sz="1350" spc="-10" dirty="0">
                <a:solidFill>
                  <a:srgbClr val="FFFFFF"/>
                </a:solidFill>
                <a:latin typeface="Segoe UI Light"/>
                <a:cs typeface="Segoe UI Light"/>
              </a:rPr>
              <a:t>Exploration</a:t>
            </a:r>
            <a:endParaRPr sz="1350">
              <a:latin typeface="Segoe UI Light"/>
              <a:cs typeface="Segoe UI Light"/>
            </a:endParaRPr>
          </a:p>
          <a:p>
            <a:pPr marL="534035" indent="-283845">
              <a:lnSpc>
                <a:spcPct val="100000"/>
              </a:lnSpc>
              <a:spcBef>
                <a:spcPts val="35"/>
              </a:spcBef>
              <a:buClr>
                <a:srgbClr val="F6A6F4"/>
              </a:buClr>
              <a:buFont typeface="Arial MT"/>
              <a:buChar char="•"/>
              <a:tabLst>
                <a:tab pos="534035" algn="l"/>
              </a:tabLst>
            </a:pPr>
            <a:r>
              <a:rPr sz="1350" spc="-10" dirty="0">
                <a:solidFill>
                  <a:srgbClr val="FFFFFF"/>
                </a:solidFill>
                <a:latin typeface="Segoe UI Light"/>
                <a:cs typeface="Segoe UI Light"/>
              </a:rPr>
              <a:t>Retrieving</a:t>
            </a:r>
            <a:endParaRPr sz="1350">
              <a:latin typeface="Segoe UI Light"/>
              <a:cs typeface="Segoe UI Light"/>
            </a:endParaRPr>
          </a:p>
          <a:p>
            <a:pPr marL="534035" marR="534670">
              <a:lnSpc>
                <a:spcPct val="102400"/>
              </a:lnSpc>
              <a:spcBef>
                <a:spcPts val="75"/>
              </a:spcBef>
            </a:pPr>
            <a:r>
              <a:rPr sz="1350" dirty="0">
                <a:solidFill>
                  <a:srgbClr val="FFFFFF"/>
                </a:solidFill>
                <a:latin typeface="Segoe UI Light"/>
                <a:cs typeface="Segoe UI Light"/>
              </a:rPr>
              <a:t>Relevant</a:t>
            </a:r>
            <a:r>
              <a:rPr sz="1350" spc="114" dirty="0">
                <a:solidFill>
                  <a:srgbClr val="FFFFFF"/>
                </a:solidFill>
                <a:latin typeface="Segoe UI Light"/>
                <a:cs typeface="Segoe UI Light"/>
              </a:rPr>
              <a:t> </a:t>
            </a:r>
            <a:r>
              <a:rPr sz="1350" spc="-20" dirty="0">
                <a:solidFill>
                  <a:srgbClr val="FFFFFF"/>
                </a:solidFill>
                <a:latin typeface="Segoe UI Light"/>
                <a:cs typeface="Segoe UI Light"/>
              </a:rPr>
              <a:t>Data </a:t>
            </a:r>
            <a:r>
              <a:rPr sz="1350" dirty="0">
                <a:solidFill>
                  <a:srgbClr val="FFFFFF"/>
                </a:solidFill>
                <a:latin typeface="Segoe UI Light"/>
                <a:cs typeface="Segoe UI Light"/>
              </a:rPr>
              <a:t>according</a:t>
            </a:r>
            <a:r>
              <a:rPr sz="1350" spc="180" dirty="0">
                <a:solidFill>
                  <a:srgbClr val="FFFFFF"/>
                </a:solidFill>
                <a:latin typeface="Segoe UI Light"/>
                <a:cs typeface="Segoe UI Light"/>
              </a:rPr>
              <a:t> </a:t>
            </a:r>
            <a:r>
              <a:rPr sz="1350" spc="-25" dirty="0">
                <a:solidFill>
                  <a:srgbClr val="FFFFFF"/>
                </a:solidFill>
                <a:latin typeface="Segoe UI Light"/>
                <a:cs typeface="Segoe UI Light"/>
              </a:rPr>
              <a:t>to </a:t>
            </a:r>
            <a:r>
              <a:rPr sz="1350" spc="-20" dirty="0">
                <a:solidFill>
                  <a:srgbClr val="FFFFFF"/>
                </a:solidFill>
                <a:latin typeface="Segoe UI Light"/>
                <a:cs typeface="Segoe UI Light"/>
              </a:rPr>
              <a:t>KPIs</a:t>
            </a:r>
            <a:endParaRPr sz="1350">
              <a:latin typeface="Segoe UI Light"/>
              <a:cs typeface="Segoe UI Light"/>
            </a:endParaRPr>
          </a:p>
        </p:txBody>
      </p:sp>
      <p:sp>
        <p:nvSpPr>
          <p:cNvPr id="11" name="object 11"/>
          <p:cNvSpPr txBox="1"/>
          <p:nvPr/>
        </p:nvSpPr>
        <p:spPr>
          <a:xfrm>
            <a:off x="6021323" y="2483180"/>
            <a:ext cx="2103120" cy="704850"/>
          </a:xfrm>
          <a:prstGeom prst="rect">
            <a:avLst/>
          </a:prstGeom>
          <a:solidFill>
            <a:srgbClr val="C3B8F1"/>
          </a:solidFill>
          <a:ln w="12700">
            <a:solidFill>
              <a:srgbClr val="C3B8F1"/>
            </a:solidFill>
          </a:ln>
        </p:spPr>
        <p:txBody>
          <a:bodyPr vert="horz" wrap="square" lIns="0" tIns="153670" rIns="0" bIns="0" rtlCol="0">
            <a:spAutoFit/>
          </a:bodyPr>
          <a:lstStyle/>
          <a:p>
            <a:pPr marL="551815">
              <a:lnSpc>
                <a:spcPct val="100000"/>
              </a:lnSpc>
              <a:spcBef>
                <a:spcPts val="1210"/>
              </a:spcBef>
            </a:pPr>
            <a:r>
              <a:rPr sz="2350" b="1" spc="-10" dirty="0">
                <a:latin typeface="Arial"/>
                <a:cs typeface="Arial"/>
              </a:rPr>
              <a:t>Tableau</a:t>
            </a:r>
            <a:endParaRPr sz="2350">
              <a:latin typeface="Arial"/>
              <a:cs typeface="Arial"/>
            </a:endParaRPr>
          </a:p>
        </p:txBody>
      </p:sp>
      <p:sp>
        <p:nvSpPr>
          <p:cNvPr id="12" name="object 12"/>
          <p:cNvSpPr txBox="1"/>
          <p:nvPr/>
        </p:nvSpPr>
        <p:spPr>
          <a:xfrm>
            <a:off x="6030467" y="3242310"/>
            <a:ext cx="2094230" cy="1856739"/>
          </a:xfrm>
          <a:prstGeom prst="rect">
            <a:avLst/>
          </a:prstGeom>
          <a:ln w="12700">
            <a:solidFill>
              <a:srgbClr val="FFFFFF"/>
            </a:solidFill>
          </a:ln>
        </p:spPr>
        <p:txBody>
          <a:bodyPr vert="horz" wrap="square" lIns="0" tIns="198755" rIns="0" bIns="0" rtlCol="0">
            <a:spAutoFit/>
          </a:bodyPr>
          <a:lstStyle/>
          <a:p>
            <a:pPr marL="537210" marR="393065" indent="-283845">
              <a:lnSpc>
                <a:spcPct val="102299"/>
              </a:lnSpc>
              <a:spcBef>
                <a:spcPts val="1565"/>
              </a:spcBef>
              <a:buClr>
                <a:srgbClr val="F6A6F4"/>
              </a:buClr>
              <a:buFont typeface="Arial MT"/>
              <a:buChar char="•"/>
              <a:tabLst>
                <a:tab pos="537210" algn="l"/>
              </a:tabLst>
            </a:pPr>
            <a:r>
              <a:rPr sz="1350" dirty="0">
                <a:solidFill>
                  <a:srgbClr val="FFFFFF"/>
                </a:solidFill>
                <a:latin typeface="Segoe UI Light"/>
                <a:cs typeface="Segoe UI Light"/>
              </a:rPr>
              <a:t>Joining</a:t>
            </a:r>
            <a:r>
              <a:rPr sz="1350" spc="100" dirty="0">
                <a:solidFill>
                  <a:srgbClr val="FFFFFF"/>
                </a:solidFill>
                <a:latin typeface="Segoe UI Light"/>
                <a:cs typeface="Segoe UI Light"/>
              </a:rPr>
              <a:t> </a:t>
            </a:r>
            <a:r>
              <a:rPr sz="1350" spc="-10" dirty="0">
                <a:solidFill>
                  <a:srgbClr val="FFFFFF"/>
                </a:solidFill>
                <a:latin typeface="Segoe UI Light"/>
                <a:cs typeface="Segoe UI Light"/>
              </a:rPr>
              <a:t>multiple Files</a:t>
            </a:r>
            <a:endParaRPr sz="1350">
              <a:latin typeface="Segoe UI Light"/>
              <a:cs typeface="Segoe UI Light"/>
            </a:endParaRPr>
          </a:p>
          <a:p>
            <a:pPr marL="537210" indent="-283210">
              <a:lnSpc>
                <a:spcPct val="100000"/>
              </a:lnSpc>
              <a:spcBef>
                <a:spcPts val="110"/>
              </a:spcBef>
              <a:buClr>
                <a:srgbClr val="F6A6F4"/>
              </a:buClr>
              <a:buFont typeface="Arial MT"/>
              <a:buChar char="•"/>
              <a:tabLst>
                <a:tab pos="537210" algn="l"/>
              </a:tabLst>
            </a:pPr>
            <a:r>
              <a:rPr sz="1350" spc="-10" dirty="0">
                <a:solidFill>
                  <a:srgbClr val="FFFFFF"/>
                </a:solidFill>
                <a:latin typeface="Segoe UI Light"/>
                <a:cs typeface="Segoe UI Light"/>
              </a:rPr>
              <a:t>Visualization</a:t>
            </a:r>
            <a:endParaRPr sz="1350">
              <a:latin typeface="Segoe UI Light"/>
              <a:cs typeface="Segoe UI Light"/>
            </a:endParaRPr>
          </a:p>
        </p:txBody>
      </p:sp>
      <p:grpSp>
        <p:nvGrpSpPr>
          <p:cNvPr id="13" name="object 13"/>
          <p:cNvGrpSpPr/>
          <p:nvPr/>
        </p:nvGrpSpPr>
        <p:grpSpPr>
          <a:xfrm>
            <a:off x="8172957" y="2476880"/>
            <a:ext cx="2106930" cy="716915"/>
            <a:chOff x="8172957" y="2476880"/>
            <a:chExt cx="2106930" cy="716915"/>
          </a:xfrm>
        </p:grpSpPr>
        <p:sp>
          <p:nvSpPr>
            <p:cNvPr id="14" name="object 14"/>
            <p:cNvSpPr/>
            <p:nvPr/>
          </p:nvSpPr>
          <p:spPr>
            <a:xfrm>
              <a:off x="8179307" y="2483230"/>
              <a:ext cx="2094230" cy="704215"/>
            </a:xfrm>
            <a:custGeom>
              <a:avLst/>
              <a:gdLst/>
              <a:ahLst/>
              <a:cxnLst/>
              <a:rect l="l" t="t" r="r" b="b"/>
              <a:pathLst>
                <a:path w="2094229" h="704214">
                  <a:moveTo>
                    <a:pt x="1925193" y="0"/>
                  </a:moveTo>
                  <a:lnTo>
                    <a:pt x="0" y="0"/>
                  </a:lnTo>
                  <a:lnTo>
                    <a:pt x="0" y="704215"/>
                  </a:lnTo>
                  <a:lnTo>
                    <a:pt x="2093976" y="704215"/>
                  </a:lnTo>
                  <a:lnTo>
                    <a:pt x="2093976" y="203200"/>
                  </a:lnTo>
                  <a:lnTo>
                    <a:pt x="2087265" y="146546"/>
                  </a:lnTo>
                  <a:lnTo>
                    <a:pt x="2068393" y="96044"/>
                  </a:lnTo>
                  <a:lnTo>
                    <a:pt x="2039249" y="53942"/>
                  </a:lnTo>
                  <a:lnTo>
                    <a:pt x="2001723" y="22490"/>
                  </a:lnTo>
                  <a:lnTo>
                    <a:pt x="1957705" y="3937"/>
                  </a:lnTo>
                  <a:lnTo>
                    <a:pt x="1925193" y="0"/>
                  </a:lnTo>
                  <a:close/>
                </a:path>
              </a:pathLst>
            </a:custGeom>
            <a:solidFill>
              <a:srgbClr val="63DFEC"/>
            </a:solidFill>
          </p:spPr>
          <p:txBody>
            <a:bodyPr wrap="square" lIns="0" tIns="0" rIns="0" bIns="0" rtlCol="0"/>
            <a:lstStyle/>
            <a:p>
              <a:endParaRPr/>
            </a:p>
          </p:txBody>
        </p:sp>
        <p:sp>
          <p:nvSpPr>
            <p:cNvPr id="15" name="object 15"/>
            <p:cNvSpPr/>
            <p:nvPr/>
          </p:nvSpPr>
          <p:spPr>
            <a:xfrm>
              <a:off x="8179307" y="2483230"/>
              <a:ext cx="2094230" cy="704215"/>
            </a:xfrm>
            <a:custGeom>
              <a:avLst/>
              <a:gdLst/>
              <a:ahLst/>
              <a:cxnLst/>
              <a:rect l="l" t="t" r="r" b="b"/>
              <a:pathLst>
                <a:path w="2094229" h="704214">
                  <a:moveTo>
                    <a:pt x="0" y="0"/>
                  </a:moveTo>
                  <a:lnTo>
                    <a:pt x="1925193" y="0"/>
                  </a:lnTo>
                  <a:lnTo>
                    <a:pt x="1957705" y="3937"/>
                  </a:lnTo>
                  <a:lnTo>
                    <a:pt x="2001723" y="22490"/>
                  </a:lnTo>
                  <a:lnTo>
                    <a:pt x="2039249" y="53942"/>
                  </a:lnTo>
                  <a:lnTo>
                    <a:pt x="2068393" y="96044"/>
                  </a:lnTo>
                  <a:lnTo>
                    <a:pt x="2087265" y="146546"/>
                  </a:lnTo>
                  <a:lnTo>
                    <a:pt x="2093976" y="203200"/>
                  </a:lnTo>
                  <a:lnTo>
                    <a:pt x="2093976" y="704215"/>
                  </a:lnTo>
                  <a:lnTo>
                    <a:pt x="1591056" y="704215"/>
                  </a:lnTo>
                  <a:lnTo>
                    <a:pt x="1143" y="704215"/>
                  </a:lnTo>
                  <a:lnTo>
                    <a:pt x="0" y="704215"/>
                  </a:lnTo>
                  <a:lnTo>
                    <a:pt x="0" y="0"/>
                  </a:lnTo>
                  <a:close/>
                </a:path>
              </a:pathLst>
            </a:custGeom>
            <a:ln w="12700">
              <a:solidFill>
                <a:srgbClr val="63DFEC"/>
              </a:solidFill>
            </a:ln>
          </p:spPr>
          <p:txBody>
            <a:bodyPr wrap="square" lIns="0" tIns="0" rIns="0" bIns="0" rtlCol="0"/>
            <a:lstStyle/>
            <a:p>
              <a:endParaRPr/>
            </a:p>
          </p:txBody>
        </p:sp>
      </p:grpSp>
      <p:sp>
        <p:nvSpPr>
          <p:cNvPr id="16" name="object 16"/>
          <p:cNvSpPr txBox="1"/>
          <p:nvPr/>
        </p:nvSpPr>
        <p:spPr>
          <a:xfrm>
            <a:off x="8654288" y="2619502"/>
            <a:ext cx="1304925" cy="388620"/>
          </a:xfrm>
          <a:prstGeom prst="rect">
            <a:avLst/>
          </a:prstGeom>
        </p:spPr>
        <p:txBody>
          <a:bodyPr vert="horz" wrap="square" lIns="0" tIns="16510" rIns="0" bIns="0" rtlCol="0">
            <a:spAutoFit/>
          </a:bodyPr>
          <a:lstStyle/>
          <a:p>
            <a:pPr marL="12700">
              <a:lnSpc>
                <a:spcPct val="100000"/>
              </a:lnSpc>
              <a:spcBef>
                <a:spcPts val="130"/>
              </a:spcBef>
            </a:pPr>
            <a:r>
              <a:rPr sz="2350" b="1" spc="-155" dirty="0">
                <a:solidFill>
                  <a:srgbClr val="0F2856"/>
                </a:solidFill>
                <a:latin typeface="Arial"/>
                <a:cs typeface="Arial"/>
              </a:rPr>
              <a:t>Power-</a:t>
            </a:r>
            <a:r>
              <a:rPr lang="en-US" sz="2350" b="1" spc="-155" dirty="0">
                <a:solidFill>
                  <a:srgbClr val="0F2856"/>
                </a:solidFill>
                <a:latin typeface="Arial"/>
                <a:cs typeface="Arial"/>
              </a:rPr>
              <a:t> </a:t>
            </a:r>
            <a:r>
              <a:rPr sz="2350" b="1" spc="-315" dirty="0">
                <a:solidFill>
                  <a:srgbClr val="0F2856"/>
                </a:solidFill>
                <a:latin typeface="Arial"/>
                <a:cs typeface="Arial"/>
              </a:rPr>
              <a:t>B</a:t>
            </a:r>
            <a:r>
              <a:rPr lang="en-US" sz="2350" b="1" spc="-315" dirty="0">
                <a:solidFill>
                  <a:srgbClr val="0F2856"/>
                </a:solidFill>
                <a:latin typeface="Arial"/>
                <a:cs typeface="Arial"/>
              </a:rPr>
              <a:t> </a:t>
            </a:r>
            <a:r>
              <a:rPr sz="2350" b="1" spc="-315" dirty="0">
                <a:solidFill>
                  <a:srgbClr val="0F2856"/>
                </a:solidFill>
                <a:latin typeface="Arial"/>
                <a:cs typeface="Arial"/>
              </a:rPr>
              <a:t>I</a:t>
            </a:r>
            <a:endParaRPr sz="2350" dirty="0">
              <a:latin typeface="Arial"/>
              <a:cs typeface="Arial"/>
            </a:endParaRPr>
          </a:p>
        </p:txBody>
      </p:sp>
      <p:sp>
        <p:nvSpPr>
          <p:cNvPr id="17" name="object 17"/>
          <p:cNvSpPr/>
          <p:nvPr/>
        </p:nvSpPr>
        <p:spPr>
          <a:xfrm>
            <a:off x="8179307" y="3242310"/>
            <a:ext cx="2094230" cy="1856739"/>
          </a:xfrm>
          <a:custGeom>
            <a:avLst/>
            <a:gdLst/>
            <a:ahLst/>
            <a:cxnLst/>
            <a:rect l="l" t="t" r="r" b="b"/>
            <a:pathLst>
              <a:path w="2094229" h="1856739">
                <a:moveTo>
                  <a:pt x="0" y="0"/>
                </a:moveTo>
                <a:lnTo>
                  <a:pt x="2093976" y="0"/>
                </a:lnTo>
                <a:lnTo>
                  <a:pt x="2093976" y="1696212"/>
                </a:lnTo>
                <a:lnTo>
                  <a:pt x="2085791" y="1746946"/>
                </a:lnTo>
                <a:lnTo>
                  <a:pt x="2063000" y="1791012"/>
                </a:lnTo>
                <a:lnTo>
                  <a:pt x="2028248" y="1825764"/>
                </a:lnTo>
                <a:lnTo>
                  <a:pt x="1984182" y="1848555"/>
                </a:lnTo>
                <a:lnTo>
                  <a:pt x="1933448" y="1856739"/>
                </a:lnTo>
                <a:lnTo>
                  <a:pt x="0" y="1856739"/>
                </a:lnTo>
                <a:lnTo>
                  <a:pt x="0" y="0"/>
                </a:lnTo>
                <a:close/>
              </a:path>
            </a:pathLst>
          </a:custGeom>
          <a:ln w="12699">
            <a:solidFill>
              <a:srgbClr val="FFFFFF"/>
            </a:solidFill>
          </a:ln>
        </p:spPr>
        <p:txBody>
          <a:bodyPr wrap="square" lIns="0" tIns="0" rIns="0" bIns="0" rtlCol="0"/>
          <a:lstStyle/>
          <a:p>
            <a:endParaRPr/>
          </a:p>
        </p:txBody>
      </p:sp>
      <p:sp>
        <p:nvSpPr>
          <p:cNvPr id="18" name="object 18"/>
          <p:cNvSpPr txBox="1"/>
          <p:nvPr/>
        </p:nvSpPr>
        <p:spPr>
          <a:xfrm>
            <a:off x="8425053" y="3430841"/>
            <a:ext cx="1534160" cy="1306195"/>
          </a:xfrm>
          <a:prstGeom prst="rect">
            <a:avLst/>
          </a:prstGeom>
        </p:spPr>
        <p:txBody>
          <a:bodyPr vert="horz" wrap="square" lIns="0" tIns="10160" rIns="0" bIns="0" rtlCol="0">
            <a:spAutoFit/>
          </a:bodyPr>
          <a:lstStyle/>
          <a:p>
            <a:pPr marL="295910" marR="74295" indent="-283845">
              <a:lnSpc>
                <a:spcPct val="102299"/>
              </a:lnSpc>
              <a:spcBef>
                <a:spcPts val="80"/>
              </a:spcBef>
              <a:buClr>
                <a:srgbClr val="F6A6F4"/>
              </a:buClr>
              <a:buFont typeface="Arial MT"/>
              <a:buChar char="•"/>
              <a:tabLst>
                <a:tab pos="295910" algn="l"/>
              </a:tabLst>
            </a:pPr>
            <a:r>
              <a:rPr sz="1350" dirty="0">
                <a:solidFill>
                  <a:srgbClr val="FFFFFF"/>
                </a:solidFill>
                <a:latin typeface="Segoe UI Light"/>
                <a:cs typeface="Segoe UI Light"/>
              </a:rPr>
              <a:t>Joining</a:t>
            </a:r>
            <a:r>
              <a:rPr sz="1350" spc="100" dirty="0">
                <a:solidFill>
                  <a:srgbClr val="FFFFFF"/>
                </a:solidFill>
                <a:latin typeface="Segoe UI Light"/>
                <a:cs typeface="Segoe UI Light"/>
              </a:rPr>
              <a:t> </a:t>
            </a:r>
            <a:r>
              <a:rPr sz="1350" spc="-10" dirty="0">
                <a:solidFill>
                  <a:srgbClr val="FFFFFF"/>
                </a:solidFill>
                <a:latin typeface="Segoe UI Light"/>
                <a:cs typeface="Segoe UI Light"/>
              </a:rPr>
              <a:t>multiple Files</a:t>
            </a:r>
            <a:endParaRPr sz="1350">
              <a:latin typeface="Segoe UI Light"/>
              <a:cs typeface="Segoe UI Light"/>
            </a:endParaRPr>
          </a:p>
          <a:p>
            <a:pPr marL="295910" indent="-283210">
              <a:lnSpc>
                <a:spcPct val="100000"/>
              </a:lnSpc>
              <a:spcBef>
                <a:spcPts val="115"/>
              </a:spcBef>
              <a:buClr>
                <a:srgbClr val="F6A6F4"/>
              </a:buClr>
              <a:buFont typeface="Arial MT"/>
              <a:buChar char="•"/>
              <a:tabLst>
                <a:tab pos="295910" algn="l"/>
              </a:tabLst>
            </a:pPr>
            <a:r>
              <a:rPr sz="1350" dirty="0">
                <a:solidFill>
                  <a:srgbClr val="FFFFFF"/>
                </a:solidFill>
                <a:latin typeface="Segoe UI Light"/>
                <a:cs typeface="Segoe UI Light"/>
              </a:rPr>
              <a:t>Data</a:t>
            </a:r>
            <a:r>
              <a:rPr sz="1350" spc="55" dirty="0">
                <a:solidFill>
                  <a:srgbClr val="FFFFFF"/>
                </a:solidFill>
                <a:latin typeface="Segoe UI Light"/>
                <a:cs typeface="Segoe UI Light"/>
              </a:rPr>
              <a:t> </a:t>
            </a:r>
            <a:r>
              <a:rPr sz="1350" spc="-10" dirty="0">
                <a:solidFill>
                  <a:srgbClr val="FFFFFF"/>
                </a:solidFill>
                <a:latin typeface="Segoe UI Light"/>
                <a:cs typeface="Segoe UI Light"/>
              </a:rPr>
              <a:t>Exploration</a:t>
            </a:r>
            <a:endParaRPr sz="1350">
              <a:latin typeface="Segoe UI Light"/>
              <a:cs typeface="Segoe UI Light"/>
            </a:endParaRPr>
          </a:p>
          <a:p>
            <a:pPr marL="295910" marR="5080" indent="-283845">
              <a:lnSpc>
                <a:spcPct val="102400"/>
              </a:lnSpc>
              <a:buClr>
                <a:srgbClr val="F6A6F4"/>
              </a:buClr>
              <a:buFont typeface="Arial MT"/>
              <a:buChar char="•"/>
              <a:tabLst>
                <a:tab pos="295910" algn="l"/>
              </a:tabLst>
            </a:pPr>
            <a:r>
              <a:rPr sz="1350" dirty="0">
                <a:solidFill>
                  <a:srgbClr val="FFFFFF"/>
                </a:solidFill>
                <a:latin typeface="Segoe UI Light"/>
                <a:cs typeface="Segoe UI Light"/>
              </a:rPr>
              <a:t>Data</a:t>
            </a:r>
            <a:r>
              <a:rPr sz="1350" spc="55" dirty="0">
                <a:solidFill>
                  <a:srgbClr val="FFFFFF"/>
                </a:solidFill>
                <a:latin typeface="Segoe UI Light"/>
                <a:cs typeface="Segoe UI Light"/>
              </a:rPr>
              <a:t> </a:t>
            </a:r>
            <a:r>
              <a:rPr sz="1350" dirty="0">
                <a:solidFill>
                  <a:srgbClr val="FFFFFF"/>
                </a:solidFill>
                <a:latin typeface="Segoe UI Light"/>
                <a:cs typeface="Segoe UI Light"/>
              </a:rPr>
              <a:t>Cleaning</a:t>
            </a:r>
            <a:r>
              <a:rPr sz="1350" spc="190" dirty="0">
                <a:solidFill>
                  <a:srgbClr val="FFFFFF"/>
                </a:solidFill>
                <a:latin typeface="Segoe UI Light"/>
                <a:cs typeface="Segoe UI Light"/>
              </a:rPr>
              <a:t> </a:t>
            </a:r>
            <a:r>
              <a:rPr sz="1350" spc="-25" dirty="0">
                <a:solidFill>
                  <a:srgbClr val="FFFFFF"/>
                </a:solidFill>
                <a:latin typeface="Segoe UI Light"/>
                <a:cs typeface="Segoe UI Light"/>
              </a:rPr>
              <a:t>in </a:t>
            </a:r>
            <a:r>
              <a:rPr sz="1350" dirty="0">
                <a:solidFill>
                  <a:srgbClr val="FFFFFF"/>
                </a:solidFill>
                <a:latin typeface="Segoe UI Light"/>
                <a:cs typeface="Segoe UI Light"/>
              </a:rPr>
              <a:t>Power</a:t>
            </a:r>
            <a:r>
              <a:rPr sz="1350" spc="20" dirty="0">
                <a:solidFill>
                  <a:srgbClr val="FFFFFF"/>
                </a:solidFill>
                <a:latin typeface="Segoe UI Light"/>
                <a:cs typeface="Segoe UI Light"/>
              </a:rPr>
              <a:t> </a:t>
            </a:r>
            <a:r>
              <a:rPr sz="1350" spc="-10" dirty="0">
                <a:solidFill>
                  <a:srgbClr val="FFFFFF"/>
                </a:solidFill>
                <a:latin typeface="Segoe UI Light"/>
                <a:cs typeface="Segoe UI Light"/>
              </a:rPr>
              <a:t>Query</a:t>
            </a:r>
            <a:endParaRPr sz="1350">
              <a:latin typeface="Segoe UI Light"/>
              <a:cs typeface="Segoe UI Light"/>
            </a:endParaRPr>
          </a:p>
          <a:p>
            <a:pPr marL="295910" indent="-283210">
              <a:lnSpc>
                <a:spcPct val="100000"/>
              </a:lnSpc>
              <a:spcBef>
                <a:spcPts val="105"/>
              </a:spcBef>
              <a:buClr>
                <a:srgbClr val="F6A6F4"/>
              </a:buClr>
              <a:buFont typeface="Arial MT"/>
              <a:buChar char="•"/>
              <a:tabLst>
                <a:tab pos="295910" algn="l"/>
              </a:tabLst>
            </a:pPr>
            <a:r>
              <a:rPr sz="1350" spc="-10" dirty="0">
                <a:solidFill>
                  <a:srgbClr val="FFFFFF"/>
                </a:solidFill>
                <a:latin typeface="Segoe UI Light"/>
                <a:cs typeface="Segoe UI Light"/>
              </a:rPr>
              <a:t>Visualization</a:t>
            </a:r>
            <a:endParaRPr sz="1350">
              <a:latin typeface="Segoe UI Light"/>
              <a:cs typeface="Segoe UI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grpSp>
        <p:nvGrpSpPr>
          <p:cNvPr id="3" name="object 3"/>
          <p:cNvGrpSpPr/>
          <p:nvPr/>
        </p:nvGrpSpPr>
        <p:grpSpPr>
          <a:xfrm>
            <a:off x="1353311" y="2716402"/>
            <a:ext cx="9912350" cy="1226185"/>
            <a:chOff x="1353311" y="2716402"/>
            <a:chExt cx="9912350" cy="1226185"/>
          </a:xfrm>
        </p:grpSpPr>
        <p:sp>
          <p:nvSpPr>
            <p:cNvPr id="4" name="object 4"/>
            <p:cNvSpPr/>
            <p:nvPr/>
          </p:nvSpPr>
          <p:spPr>
            <a:xfrm>
              <a:off x="1952243" y="3324733"/>
              <a:ext cx="2170430" cy="0"/>
            </a:xfrm>
            <a:custGeom>
              <a:avLst/>
              <a:gdLst/>
              <a:ahLst/>
              <a:cxnLst/>
              <a:rect l="l" t="t" r="r" b="b"/>
              <a:pathLst>
                <a:path w="2170429">
                  <a:moveTo>
                    <a:pt x="0" y="0"/>
                  </a:moveTo>
                  <a:lnTo>
                    <a:pt x="2169922" y="0"/>
                  </a:lnTo>
                </a:path>
              </a:pathLst>
            </a:custGeom>
            <a:ln w="12700">
              <a:solidFill>
                <a:srgbClr val="F6A6F4"/>
              </a:solidFill>
            </a:ln>
          </p:spPr>
          <p:txBody>
            <a:bodyPr wrap="square" lIns="0" tIns="0" rIns="0" bIns="0" rtlCol="0"/>
            <a:lstStyle/>
            <a:p>
              <a:endParaRPr/>
            </a:p>
          </p:txBody>
        </p:sp>
        <p:sp>
          <p:nvSpPr>
            <p:cNvPr id="5" name="object 5"/>
            <p:cNvSpPr/>
            <p:nvPr/>
          </p:nvSpPr>
          <p:spPr>
            <a:xfrm>
              <a:off x="4119372" y="3324733"/>
              <a:ext cx="2171700" cy="0"/>
            </a:xfrm>
            <a:custGeom>
              <a:avLst/>
              <a:gdLst/>
              <a:ahLst/>
              <a:cxnLst/>
              <a:rect l="l" t="t" r="r" b="b"/>
              <a:pathLst>
                <a:path w="2171700">
                  <a:moveTo>
                    <a:pt x="0" y="0"/>
                  </a:moveTo>
                  <a:lnTo>
                    <a:pt x="2171191" y="0"/>
                  </a:lnTo>
                </a:path>
              </a:pathLst>
            </a:custGeom>
            <a:ln w="12700">
              <a:solidFill>
                <a:srgbClr val="AAA4F8"/>
              </a:solidFill>
            </a:ln>
          </p:spPr>
          <p:txBody>
            <a:bodyPr wrap="square" lIns="0" tIns="0" rIns="0" bIns="0" rtlCol="0"/>
            <a:lstStyle/>
            <a:p>
              <a:endParaRPr/>
            </a:p>
          </p:txBody>
        </p:sp>
        <p:sp>
          <p:nvSpPr>
            <p:cNvPr id="6" name="object 6"/>
            <p:cNvSpPr/>
            <p:nvPr/>
          </p:nvSpPr>
          <p:spPr>
            <a:xfrm>
              <a:off x="6286500" y="3324733"/>
              <a:ext cx="2161540" cy="14604"/>
            </a:xfrm>
            <a:custGeom>
              <a:avLst/>
              <a:gdLst/>
              <a:ahLst/>
              <a:cxnLst/>
              <a:rect l="l" t="t" r="r" b="b"/>
              <a:pathLst>
                <a:path w="2161540" h="14604">
                  <a:moveTo>
                    <a:pt x="0" y="0"/>
                  </a:moveTo>
                  <a:lnTo>
                    <a:pt x="2161031" y="14350"/>
                  </a:lnTo>
                </a:path>
              </a:pathLst>
            </a:custGeom>
            <a:ln w="12700">
              <a:solidFill>
                <a:srgbClr val="C3B8F1"/>
              </a:solidFill>
            </a:ln>
          </p:spPr>
          <p:txBody>
            <a:bodyPr wrap="square" lIns="0" tIns="0" rIns="0" bIns="0" rtlCol="0"/>
            <a:lstStyle/>
            <a:p>
              <a:endParaRPr/>
            </a:p>
          </p:txBody>
        </p:sp>
        <p:sp>
          <p:nvSpPr>
            <p:cNvPr id="7" name="object 7"/>
            <p:cNvSpPr/>
            <p:nvPr/>
          </p:nvSpPr>
          <p:spPr>
            <a:xfrm>
              <a:off x="8453628" y="3333876"/>
              <a:ext cx="2188845" cy="0"/>
            </a:xfrm>
            <a:custGeom>
              <a:avLst/>
              <a:gdLst/>
              <a:ahLst/>
              <a:cxnLst/>
              <a:rect l="l" t="t" r="r" b="b"/>
              <a:pathLst>
                <a:path w="2188845">
                  <a:moveTo>
                    <a:pt x="0" y="0"/>
                  </a:moveTo>
                  <a:lnTo>
                    <a:pt x="2188591" y="0"/>
                  </a:lnTo>
                </a:path>
              </a:pathLst>
            </a:custGeom>
            <a:ln w="12700">
              <a:solidFill>
                <a:srgbClr val="92CDEF"/>
              </a:solidFill>
            </a:ln>
          </p:spPr>
          <p:txBody>
            <a:bodyPr wrap="square" lIns="0" tIns="0" rIns="0" bIns="0" rtlCol="0"/>
            <a:lstStyle/>
            <a:p>
              <a:endParaRPr/>
            </a:p>
          </p:txBody>
        </p:sp>
        <p:sp>
          <p:nvSpPr>
            <p:cNvPr id="8" name="object 8"/>
            <p:cNvSpPr/>
            <p:nvPr/>
          </p:nvSpPr>
          <p:spPr>
            <a:xfrm>
              <a:off x="1353311" y="2716402"/>
              <a:ext cx="1216660" cy="1216660"/>
            </a:xfrm>
            <a:custGeom>
              <a:avLst/>
              <a:gdLst/>
              <a:ahLst/>
              <a:cxnLst/>
              <a:rect l="l" t="t" r="r" b="b"/>
              <a:pathLst>
                <a:path w="1216660" h="1216660">
                  <a:moveTo>
                    <a:pt x="608076" y="0"/>
                  </a:moveTo>
                  <a:lnTo>
                    <a:pt x="560560" y="1830"/>
                  </a:lnTo>
                  <a:lnTo>
                    <a:pt x="514044" y="7232"/>
                  </a:lnTo>
                  <a:lnTo>
                    <a:pt x="468663" y="16069"/>
                  </a:lnTo>
                  <a:lnTo>
                    <a:pt x="424551" y="28206"/>
                  </a:lnTo>
                  <a:lnTo>
                    <a:pt x="381844" y="43509"/>
                  </a:lnTo>
                  <a:lnTo>
                    <a:pt x="340678" y="61841"/>
                  </a:lnTo>
                  <a:lnTo>
                    <a:pt x="301187" y="83067"/>
                  </a:lnTo>
                  <a:lnTo>
                    <a:pt x="263507" y="107052"/>
                  </a:lnTo>
                  <a:lnTo>
                    <a:pt x="227773" y="133661"/>
                  </a:lnTo>
                  <a:lnTo>
                    <a:pt x="194121" y="162757"/>
                  </a:lnTo>
                  <a:lnTo>
                    <a:pt x="162685" y="194207"/>
                  </a:lnTo>
                  <a:lnTo>
                    <a:pt x="133601" y="227874"/>
                  </a:lnTo>
                  <a:lnTo>
                    <a:pt x="107004" y="263623"/>
                  </a:lnTo>
                  <a:lnTo>
                    <a:pt x="83029" y="301319"/>
                  </a:lnTo>
                  <a:lnTo>
                    <a:pt x="61813" y="340826"/>
                  </a:lnTo>
                  <a:lnTo>
                    <a:pt x="43489" y="382009"/>
                  </a:lnTo>
                  <a:lnTo>
                    <a:pt x="28193" y="424733"/>
                  </a:lnTo>
                  <a:lnTo>
                    <a:pt x="16061" y="468863"/>
                  </a:lnTo>
                  <a:lnTo>
                    <a:pt x="7228" y="514262"/>
                  </a:lnTo>
                  <a:lnTo>
                    <a:pt x="1829" y="560796"/>
                  </a:lnTo>
                  <a:lnTo>
                    <a:pt x="0" y="608330"/>
                  </a:lnTo>
                  <a:lnTo>
                    <a:pt x="1829" y="655862"/>
                  </a:lnTo>
                  <a:lnTo>
                    <a:pt x="7228" y="702394"/>
                  </a:lnTo>
                  <a:lnTo>
                    <a:pt x="16061" y="747789"/>
                  </a:lnTo>
                  <a:lnTo>
                    <a:pt x="28193" y="791914"/>
                  </a:lnTo>
                  <a:lnTo>
                    <a:pt x="43489" y="834631"/>
                  </a:lnTo>
                  <a:lnTo>
                    <a:pt x="61813" y="875808"/>
                  </a:lnTo>
                  <a:lnTo>
                    <a:pt x="83029" y="915307"/>
                  </a:lnTo>
                  <a:lnTo>
                    <a:pt x="107004" y="952995"/>
                  </a:lnTo>
                  <a:lnTo>
                    <a:pt x="133601" y="988735"/>
                  </a:lnTo>
                  <a:lnTo>
                    <a:pt x="162685" y="1022393"/>
                  </a:lnTo>
                  <a:lnTo>
                    <a:pt x="194121" y="1053834"/>
                  </a:lnTo>
                  <a:lnTo>
                    <a:pt x="227773" y="1082921"/>
                  </a:lnTo>
                  <a:lnTo>
                    <a:pt x="263507" y="1109521"/>
                  </a:lnTo>
                  <a:lnTo>
                    <a:pt x="301187" y="1133498"/>
                  </a:lnTo>
                  <a:lnTo>
                    <a:pt x="340678" y="1154716"/>
                  </a:lnTo>
                  <a:lnTo>
                    <a:pt x="381844" y="1173041"/>
                  </a:lnTo>
                  <a:lnTo>
                    <a:pt x="424551" y="1188338"/>
                  </a:lnTo>
                  <a:lnTo>
                    <a:pt x="468663" y="1200470"/>
                  </a:lnTo>
                  <a:lnTo>
                    <a:pt x="514044" y="1209304"/>
                  </a:lnTo>
                  <a:lnTo>
                    <a:pt x="560560" y="1214703"/>
                  </a:lnTo>
                  <a:lnTo>
                    <a:pt x="608076" y="1216533"/>
                  </a:lnTo>
                  <a:lnTo>
                    <a:pt x="655591" y="1214703"/>
                  </a:lnTo>
                  <a:lnTo>
                    <a:pt x="702107" y="1209304"/>
                  </a:lnTo>
                  <a:lnTo>
                    <a:pt x="747488" y="1200470"/>
                  </a:lnTo>
                  <a:lnTo>
                    <a:pt x="791600" y="1188338"/>
                  </a:lnTo>
                  <a:lnTo>
                    <a:pt x="834307" y="1173041"/>
                  </a:lnTo>
                  <a:lnTo>
                    <a:pt x="875473" y="1154716"/>
                  </a:lnTo>
                  <a:lnTo>
                    <a:pt x="914964" y="1133498"/>
                  </a:lnTo>
                  <a:lnTo>
                    <a:pt x="952644" y="1109521"/>
                  </a:lnTo>
                  <a:lnTo>
                    <a:pt x="988378" y="1082921"/>
                  </a:lnTo>
                  <a:lnTo>
                    <a:pt x="1022030" y="1053834"/>
                  </a:lnTo>
                  <a:lnTo>
                    <a:pt x="1053466" y="1022393"/>
                  </a:lnTo>
                  <a:lnTo>
                    <a:pt x="1082550" y="988735"/>
                  </a:lnTo>
                  <a:lnTo>
                    <a:pt x="1109147" y="952995"/>
                  </a:lnTo>
                  <a:lnTo>
                    <a:pt x="1133122" y="915307"/>
                  </a:lnTo>
                  <a:lnTo>
                    <a:pt x="1154338" y="875808"/>
                  </a:lnTo>
                  <a:lnTo>
                    <a:pt x="1172662" y="834631"/>
                  </a:lnTo>
                  <a:lnTo>
                    <a:pt x="1187958" y="791914"/>
                  </a:lnTo>
                  <a:lnTo>
                    <a:pt x="1200090" y="747789"/>
                  </a:lnTo>
                  <a:lnTo>
                    <a:pt x="1208923" y="702394"/>
                  </a:lnTo>
                  <a:lnTo>
                    <a:pt x="1214322" y="655862"/>
                  </a:lnTo>
                  <a:lnTo>
                    <a:pt x="1216152" y="608330"/>
                  </a:lnTo>
                  <a:lnTo>
                    <a:pt x="1214322" y="560796"/>
                  </a:lnTo>
                  <a:lnTo>
                    <a:pt x="1208923" y="514262"/>
                  </a:lnTo>
                  <a:lnTo>
                    <a:pt x="1200090" y="468863"/>
                  </a:lnTo>
                  <a:lnTo>
                    <a:pt x="1187958" y="424733"/>
                  </a:lnTo>
                  <a:lnTo>
                    <a:pt x="1172662" y="382009"/>
                  </a:lnTo>
                  <a:lnTo>
                    <a:pt x="1154338" y="340826"/>
                  </a:lnTo>
                  <a:lnTo>
                    <a:pt x="1133122" y="301319"/>
                  </a:lnTo>
                  <a:lnTo>
                    <a:pt x="1109147" y="263623"/>
                  </a:lnTo>
                  <a:lnTo>
                    <a:pt x="1082550" y="227874"/>
                  </a:lnTo>
                  <a:lnTo>
                    <a:pt x="1053466" y="194207"/>
                  </a:lnTo>
                  <a:lnTo>
                    <a:pt x="1022030" y="162757"/>
                  </a:lnTo>
                  <a:lnTo>
                    <a:pt x="988378" y="133661"/>
                  </a:lnTo>
                  <a:lnTo>
                    <a:pt x="952644" y="107052"/>
                  </a:lnTo>
                  <a:lnTo>
                    <a:pt x="914964" y="83067"/>
                  </a:lnTo>
                  <a:lnTo>
                    <a:pt x="875473" y="61841"/>
                  </a:lnTo>
                  <a:lnTo>
                    <a:pt x="834307" y="43509"/>
                  </a:lnTo>
                  <a:lnTo>
                    <a:pt x="791600" y="28206"/>
                  </a:lnTo>
                  <a:lnTo>
                    <a:pt x="747488" y="16069"/>
                  </a:lnTo>
                  <a:lnTo>
                    <a:pt x="702107" y="7232"/>
                  </a:lnTo>
                  <a:lnTo>
                    <a:pt x="655591" y="1830"/>
                  </a:lnTo>
                  <a:lnTo>
                    <a:pt x="608076" y="0"/>
                  </a:lnTo>
                  <a:close/>
                </a:path>
              </a:pathLst>
            </a:custGeom>
            <a:solidFill>
              <a:srgbClr val="F6A6F4"/>
            </a:solidFill>
          </p:spPr>
          <p:txBody>
            <a:bodyPr wrap="square" lIns="0" tIns="0" rIns="0" bIns="0" rtlCol="0"/>
            <a:lstStyle/>
            <a:p>
              <a:endParaRPr/>
            </a:p>
          </p:txBody>
        </p:sp>
        <p:sp>
          <p:nvSpPr>
            <p:cNvPr id="9" name="object 9"/>
            <p:cNvSpPr/>
            <p:nvPr/>
          </p:nvSpPr>
          <p:spPr>
            <a:xfrm>
              <a:off x="3520439" y="2716402"/>
              <a:ext cx="1225550" cy="1226185"/>
            </a:xfrm>
            <a:custGeom>
              <a:avLst/>
              <a:gdLst/>
              <a:ahLst/>
              <a:cxnLst/>
              <a:rect l="l" t="t" r="r" b="b"/>
              <a:pathLst>
                <a:path w="1225550" h="1226185">
                  <a:moveTo>
                    <a:pt x="612648" y="0"/>
                  </a:moveTo>
                  <a:lnTo>
                    <a:pt x="564773" y="1844"/>
                  </a:lnTo>
                  <a:lnTo>
                    <a:pt x="517906" y="7286"/>
                  </a:lnTo>
                  <a:lnTo>
                    <a:pt x="472182" y="16189"/>
                  </a:lnTo>
                  <a:lnTo>
                    <a:pt x="427737" y="28417"/>
                  </a:lnTo>
                  <a:lnTo>
                    <a:pt x="384709" y="43834"/>
                  </a:lnTo>
                  <a:lnTo>
                    <a:pt x="343233" y="62303"/>
                  </a:lnTo>
                  <a:lnTo>
                    <a:pt x="303445" y="83688"/>
                  </a:lnTo>
                  <a:lnTo>
                    <a:pt x="265482" y="107852"/>
                  </a:lnTo>
                  <a:lnTo>
                    <a:pt x="229479" y="134660"/>
                  </a:lnTo>
                  <a:lnTo>
                    <a:pt x="195574" y="163975"/>
                  </a:lnTo>
                  <a:lnTo>
                    <a:pt x="163902" y="195660"/>
                  </a:lnTo>
                  <a:lnTo>
                    <a:pt x="134600" y="229580"/>
                  </a:lnTo>
                  <a:lnTo>
                    <a:pt x="107804" y="265597"/>
                  </a:lnTo>
                  <a:lnTo>
                    <a:pt x="83650" y="303577"/>
                  </a:lnTo>
                  <a:lnTo>
                    <a:pt x="62275" y="343381"/>
                  </a:lnTo>
                  <a:lnTo>
                    <a:pt x="43814" y="384874"/>
                  </a:lnTo>
                  <a:lnTo>
                    <a:pt x="28404" y="427920"/>
                  </a:lnTo>
                  <a:lnTo>
                    <a:pt x="16181" y="472382"/>
                  </a:lnTo>
                  <a:lnTo>
                    <a:pt x="7282" y="518124"/>
                  </a:lnTo>
                  <a:lnTo>
                    <a:pt x="1843" y="565009"/>
                  </a:lnTo>
                  <a:lnTo>
                    <a:pt x="0" y="612901"/>
                  </a:lnTo>
                  <a:lnTo>
                    <a:pt x="1843" y="660777"/>
                  </a:lnTo>
                  <a:lnTo>
                    <a:pt x="7282" y="707646"/>
                  </a:lnTo>
                  <a:lnTo>
                    <a:pt x="16181" y="753374"/>
                  </a:lnTo>
                  <a:lnTo>
                    <a:pt x="28404" y="797824"/>
                  </a:lnTo>
                  <a:lnTo>
                    <a:pt x="43814" y="840858"/>
                  </a:lnTo>
                  <a:lnTo>
                    <a:pt x="62275" y="882341"/>
                  </a:lnTo>
                  <a:lnTo>
                    <a:pt x="83650" y="922137"/>
                  </a:lnTo>
                  <a:lnTo>
                    <a:pt x="107804" y="960109"/>
                  </a:lnTo>
                  <a:lnTo>
                    <a:pt x="134600" y="996120"/>
                  </a:lnTo>
                  <a:lnTo>
                    <a:pt x="163902" y="1030034"/>
                  </a:lnTo>
                  <a:lnTo>
                    <a:pt x="195574" y="1061715"/>
                  </a:lnTo>
                  <a:lnTo>
                    <a:pt x="229479" y="1091026"/>
                  </a:lnTo>
                  <a:lnTo>
                    <a:pt x="265482" y="1117831"/>
                  </a:lnTo>
                  <a:lnTo>
                    <a:pt x="303445" y="1141993"/>
                  </a:lnTo>
                  <a:lnTo>
                    <a:pt x="343233" y="1163376"/>
                  </a:lnTo>
                  <a:lnTo>
                    <a:pt x="384709" y="1181844"/>
                  </a:lnTo>
                  <a:lnTo>
                    <a:pt x="427737" y="1197260"/>
                  </a:lnTo>
                  <a:lnTo>
                    <a:pt x="472182" y="1209488"/>
                  </a:lnTo>
                  <a:lnTo>
                    <a:pt x="517906" y="1218390"/>
                  </a:lnTo>
                  <a:lnTo>
                    <a:pt x="564773" y="1223832"/>
                  </a:lnTo>
                  <a:lnTo>
                    <a:pt x="612648" y="1225677"/>
                  </a:lnTo>
                  <a:lnTo>
                    <a:pt x="660522" y="1223832"/>
                  </a:lnTo>
                  <a:lnTo>
                    <a:pt x="707389" y="1218390"/>
                  </a:lnTo>
                  <a:lnTo>
                    <a:pt x="753113" y="1209488"/>
                  </a:lnTo>
                  <a:lnTo>
                    <a:pt x="797558" y="1197260"/>
                  </a:lnTo>
                  <a:lnTo>
                    <a:pt x="840586" y="1181844"/>
                  </a:lnTo>
                  <a:lnTo>
                    <a:pt x="882062" y="1163376"/>
                  </a:lnTo>
                  <a:lnTo>
                    <a:pt x="921850" y="1141993"/>
                  </a:lnTo>
                  <a:lnTo>
                    <a:pt x="959813" y="1117831"/>
                  </a:lnTo>
                  <a:lnTo>
                    <a:pt x="995816" y="1091026"/>
                  </a:lnTo>
                  <a:lnTo>
                    <a:pt x="1029721" y="1061715"/>
                  </a:lnTo>
                  <a:lnTo>
                    <a:pt x="1061393" y="1030034"/>
                  </a:lnTo>
                  <a:lnTo>
                    <a:pt x="1090695" y="996120"/>
                  </a:lnTo>
                  <a:lnTo>
                    <a:pt x="1117491" y="960109"/>
                  </a:lnTo>
                  <a:lnTo>
                    <a:pt x="1141645" y="922137"/>
                  </a:lnTo>
                  <a:lnTo>
                    <a:pt x="1163020" y="882341"/>
                  </a:lnTo>
                  <a:lnTo>
                    <a:pt x="1181481" y="840858"/>
                  </a:lnTo>
                  <a:lnTo>
                    <a:pt x="1196891" y="797824"/>
                  </a:lnTo>
                  <a:lnTo>
                    <a:pt x="1209114" y="753374"/>
                  </a:lnTo>
                  <a:lnTo>
                    <a:pt x="1218013" y="707646"/>
                  </a:lnTo>
                  <a:lnTo>
                    <a:pt x="1223452" y="660777"/>
                  </a:lnTo>
                  <a:lnTo>
                    <a:pt x="1225296" y="612901"/>
                  </a:lnTo>
                  <a:lnTo>
                    <a:pt x="1223452" y="565009"/>
                  </a:lnTo>
                  <a:lnTo>
                    <a:pt x="1218013" y="518124"/>
                  </a:lnTo>
                  <a:lnTo>
                    <a:pt x="1209114" y="472382"/>
                  </a:lnTo>
                  <a:lnTo>
                    <a:pt x="1196891" y="427920"/>
                  </a:lnTo>
                  <a:lnTo>
                    <a:pt x="1181481" y="384874"/>
                  </a:lnTo>
                  <a:lnTo>
                    <a:pt x="1163020" y="343381"/>
                  </a:lnTo>
                  <a:lnTo>
                    <a:pt x="1141645" y="303577"/>
                  </a:lnTo>
                  <a:lnTo>
                    <a:pt x="1117491" y="265597"/>
                  </a:lnTo>
                  <a:lnTo>
                    <a:pt x="1090695" y="229580"/>
                  </a:lnTo>
                  <a:lnTo>
                    <a:pt x="1061393" y="195660"/>
                  </a:lnTo>
                  <a:lnTo>
                    <a:pt x="1029721" y="163975"/>
                  </a:lnTo>
                  <a:lnTo>
                    <a:pt x="995816" y="134660"/>
                  </a:lnTo>
                  <a:lnTo>
                    <a:pt x="959813" y="107852"/>
                  </a:lnTo>
                  <a:lnTo>
                    <a:pt x="921850" y="83688"/>
                  </a:lnTo>
                  <a:lnTo>
                    <a:pt x="882062" y="62303"/>
                  </a:lnTo>
                  <a:lnTo>
                    <a:pt x="840586" y="43834"/>
                  </a:lnTo>
                  <a:lnTo>
                    <a:pt x="797558" y="28417"/>
                  </a:lnTo>
                  <a:lnTo>
                    <a:pt x="753113" y="16189"/>
                  </a:lnTo>
                  <a:lnTo>
                    <a:pt x="707389" y="7286"/>
                  </a:lnTo>
                  <a:lnTo>
                    <a:pt x="660522" y="1844"/>
                  </a:lnTo>
                  <a:lnTo>
                    <a:pt x="612648" y="0"/>
                  </a:lnTo>
                  <a:close/>
                </a:path>
              </a:pathLst>
            </a:custGeom>
            <a:solidFill>
              <a:srgbClr val="AAA4F8"/>
            </a:solidFill>
          </p:spPr>
          <p:txBody>
            <a:bodyPr wrap="square" lIns="0" tIns="0" rIns="0" bIns="0" rtlCol="0"/>
            <a:lstStyle/>
            <a:p>
              <a:endParaRPr/>
            </a:p>
          </p:txBody>
        </p:sp>
        <p:sp>
          <p:nvSpPr>
            <p:cNvPr id="10" name="object 10"/>
            <p:cNvSpPr/>
            <p:nvPr/>
          </p:nvSpPr>
          <p:spPr>
            <a:xfrm>
              <a:off x="5705855" y="2716402"/>
              <a:ext cx="1216660" cy="1216660"/>
            </a:xfrm>
            <a:custGeom>
              <a:avLst/>
              <a:gdLst/>
              <a:ahLst/>
              <a:cxnLst/>
              <a:rect l="l" t="t" r="r" b="b"/>
              <a:pathLst>
                <a:path w="1216659" h="1216660">
                  <a:moveTo>
                    <a:pt x="608076" y="0"/>
                  </a:moveTo>
                  <a:lnTo>
                    <a:pt x="560560" y="1830"/>
                  </a:lnTo>
                  <a:lnTo>
                    <a:pt x="514044" y="7232"/>
                  </a:lnTo>
                  <a:lnTo>
                    <a:pt x="468663" y="16069"/>
                  </a:lnTo>
                  <a:lnTo>
                    <a:pt x="424551" y="28206"/>
                  </a:lnTo>
                  <a:lnTo>
                    <a:pt x="381844" y="43509"/>
                  </a:lnTo>
                  <a:lnTo>
                    <a:pt x="340678" y="61841"/>
                  </a:lnTo>
                  <a:lnTo>
                    <a:pt x="301187" y="83067"/>
                  </a:lnTo>
                  <a:lnTo>
                    <a:pt x="263507" y="107052"/>
                  </a:lnTo>
                  <a:lnTo>
                    <a:pt x="227773" y="133661"/>
                  </a:lnTo>
                  <a:lnTo>
                    <a:pt x="194121" y="162757"/>
                  </a:lnTo>
                  <a:lnTo>
                    <a:pt x="162685" y="194207"/>
                  </a:lnTo>
                  <a:lnTo>
                    <a:pt x="133601" y="227874"/>
                  </a:lnTo>
                  <a:lnTo>
                    <a:pt x="107004" y="263623"/>
                  </a:lnTo>
                  <a:lnTo>
                    <a:pt x="83029" y="301319"/>
                  </a:lnTo>
                  <a:lnTo>
                    <a:pt x="61813" y="340826"/>
                  </a:lnTo>
                  <a:lnTo>
                    <a:pt x="43489" y="382009"/>
                  </a:lnTo>
                  <a:lnTo>
                    <a:pt x="28193" y="424733"/>
                  </a:lnTo>
                  <a:lnTo>
                    <a:pt x="16061" y="468863"/>
                  </a:lnTo>
                  <a:lnTo>
                    <a:pt x="7228" y="514262"/>
                  </a:lnTo>
                  <a:lnTo>
                    <a:pt x="1829" y="560796"/>
                  </a:lnTo>
                  <a:lnTo>
                    <a:pt x="0" y="608330"/>
                  </a:lnTo>
                  <a:lnTo>
                    <a:pt x="1829" y="655862"/>
                  </a:lnTo>
                  <a:lnTo>
                    <a:pt x="7228" y="702394"/>
                  </a:lnTo>
                  <a:lnTo>
                    <a:pt x="16061" y="747789"/>
                  </a:lnTo>
                  <a:lnTo>
                    <a:pt x="28193" y="791914"/>
                  </a:lnTo>
                  <a:lnTo>
                    <a:pt x="43489" y="834631"/>
                  </a:lnTo>
                  <a:lnTo>
                    <a:pt x="61813" y="875808"/>
                  </a:lnTo>
                  <a:lnTo>
                    <a:pt x="83029" y="915307"/>
                  </a:lnTo>
                  <a:lnTo>
                    <a:pt x="107004" y="952995"/>
                  </a:lnTo>
                  <a:lnTo>
                    <a:pt x="133601" y="988735"/>
                  </a:lnTo>
                  <a:lnTo>
                    <a:pt x="162685" y="1022393"/>
                  </a:lnTo>
                  <a:lnTo>
                    <a:pt x="194121" y="1053834"/>
                  </a:lnTo>
                  <a:lnTo>
                    <a:pt x="227773" y="1082921"/>
                  </a:lnTo>
                  <a:lnTo>
                    <a:pt x="263507" y="1109521"/>
                  </a:lnTo>
                  <a:lnTo>
                    <a:pt x="301187" y="1133498"/>
                  </a:lnTo>
                  <a:lnTo>
                    <a:pt x="340678" y="1154716"/>
                  </a:lnTo>
                  <a:lnTo>
                    <a:pt x="381844" y="1173041"/>
                  </a:lnTo>
                  <a:lnTo>
                    <a:pt x="424551" y="1188338"/>
                  </a:lnTo>
                  <a:lnTo>
                    <a:pt x="468663" y="1200470"/>
                  </a:lnTo>
                  <a:lnTo>
                    <a:pt x="514044" y="1209304"/>
                  </a:lnTo>
                  <a:lnTo>
                    <a:pt x="560560" y="1214703"/>
                  </a:lnTo>
                  <a:lnTo>
                    <a:pt x="608076" y="1216533"/>
                  </a:lnTo>
                  <a:lnTo>
                    <a:pt x="655591" y="1214703"/>
                  </a:lnTo>
                  <a:lnTo>
                    <a:pt x="702107" y="1209304"/>
                  </a:lnTo>
                  <a:lnTo>
                    <a:pt x="747488" y="1200470"/>
                  </a:lnTo>
                  <a:lnTo>
                    <a:pt x="791600" y="1188338"/>
                  </a:lnTo>
                  <a:lnTo>
                    <a:pt x="834307" y="1173041"/>
                  </a:lnTo>
                  <a:lnTo>
                    <a:pt x="875473" y="1154716"/>
                  </a:lnTo>
                  <a:lnTo>
                    <a:pt x="914964" y="1133498"/>
                  </a:lnTo>
                  <a:lnTo>
                    <a:pt x="952644" y="1109521"/>
                  </a:lnTo>
                  <a:lnTo>
                    <a:pt x="988378" y="1082921"/>
                  </a:lnTo>
                  <a:lnTo>
                    <a:pt x="1022030" y="1053834"/>
                  </a:lnTo>
                  <a:lnTo>
                    <a:pt x="1053466" y="1022393"/>
                  </a:lnTo>
                  <a:lnTo>
                    <a:pt x="1082550" y="988735"/>
                  </a:lnTo>
                  <a:lnTo>
                    <a:pt x="1109147" y="952995"/>
                  </a:lnTo>
                  <a:lnTo>
                    <a:pt x="1133122" y="915307"/>
                  </a:lnTo>
                  <a:lnTo>
                    <a:pt x="1154338" y="875808"/>
                  </a:lnTo>
                  <a:lnTo>
                    <a:pt x="1172662" y="834631"/>
                  </a:lnTo>
                  <a:lnTo>
                    <a:pt x="1187958" y="791914"/>
                  </a:lnTo>
                  <a:lnTo>
                    <a:pt x="1200090" y="747789"/>
                  </a:lnTo>
                  <a:lnTo>
                    <a:pt x="1208923" y="702394"/>
                  </a:lnTo>
                  <a:lnTo>
                    <a:pt x="1214322" y="655862"/>
                  </a:lnTo>
                  <a:lnTo>
                    <a:pt x="1216152" y="608330"/>
                  </a:lnTo>
                  <a:lnTo>
                    <a:pt x="1214322" y="560796"/>
                  </a:lnTo>
                  <a:lnTo>
                    <a:pt x="1208923" y="514262"/>
                  </a:lnTo>
                  <a:lnTo>
                    <a:pt x="1200090" y="468863"/>
                  </a:lnTo>
                  <a:lnTo>
                    <a:pt x="1187958" y="424733"/>
                  </a:lnTo>
                  <a:lnTo>
                    <a:pt x="1172662" y="382009"/>
                  </a:lnTo>
                  <a:lnTo>
                    <a:pt x="1154338" y="340826"/>
                  </a:lnTo>
                  <a:lnTo>
                    <a:pt x="1133122" y="301319"/>
                  </a:lnTo>
                  <a:lnTo>
                    <a:pt x="1109147" y="263623"/>
                  </a:lnTo>
                  <a:lnTo>
                    <a:pt x="1082550" y="227874"/>
                  </a:lnTo>
                  <a:lnTo>
                    <a:pt x="1053466" y="194207"/>
                  </a:lnTo>
                  <a:lnTo>
                    <a:pt x="1022030" y="162757"/>
                  </a:lnTo>
                  <a:lnTo>
                    <a:pt x="988378" y="133661"/>
                  </a:lnTo>
                  <a:lnTo>
                    <a:pt x="952644" y="107052"/>
                  </a:lnTo>
                  <a:lnTo>
                    <a:pt x="914964" y="83067"/>
                  </a:lnTo>
                  <a:lnTo>
                    <a:pt x="875473" y="61841"/>
                  </a:lnTo>
                  <a:lnTo>
                    <a:pt x="834307" y="43509"/>
                  </a:lnTo>
                  <a:lnTo>
                    <a:pt x="791600" y="28206"/>
                  </a:lnTo>
                  <a:lnTo>
                    <a:pt x="747488" y="16069"/>
                  </a:lnTo>
                  <a:lnTo>
                    <a:pt x="702107" y="7232"/>
                  </a:lnTo>
                  <a:lnTo>
                    <a:pt x="655591" y="1830"/>
                  </a:lnTo>
                  <a:lnTo>
                    <a:pt x="608076" y="0"/>
                  </a:lnTo>
                  <a:close/>
                </a:path>
              </a:pathLst>
            </a:custGeom>
            <a:solidFill>
              <a:srgbClr val="C3B8F1"/>
            </a:solidFill>
          </p:spPr>
          <p:txBody>
            <a:bodyPr wrap="square" lIns="0" tIns="0" rIns="0" bIns="0" rtlCol="0"/>
            <a:lstStyle/>
            <a:p>
              <a:endParaRPr/>
            </a:p>
          </p:txBody>
        </p:sp>
        <p:sp>
          <p:nvSpPr>
            <p:cNvPr id="11" name="object 11"/>
            <p:cNvSpPr/>
            <p:nvPr/>
          </p:nvSpPr>
          <p:spPr>
            <a:xfrm>
              <a:off x="7845552" y="2716402"/>
              <a:ext cx="3420110" cy="1226185"/>
            </a:xfrm>
            <a:custGeom>
              <a:avLst/>
              <a:gdLst/>
              <a:ahLst/>
              <a:cxnLst/>
              <a:rect l="l" t="t" r="r" b="b"/>
              <a:pathLst>
                <a:path w="3420109" h="1226185">
                  <a:moveTo>
                    <a:pt x="1216152" y="617474"/>
                  </a:moveTo>
                  <a:lnTo>
                    <a:pt x="1214310" y="569950"/>
                  </a:lnTo>
                  <a:lnTo>
                    <a:pt x="1208913" y="523417"/>
                  </a:lnTo>
                  <a:lnTo>
                    <a:pt x="1200086" y="478015"/>
                  </a:lnTo>
                  <a:lnTo>
                    <a:pt x="1187958" y="433882"/>
                  </a:lnTo>
                  <a:lnTo>
                    <a:pt x="1172654" y="391160"/>
                  </a:lnTo>
                  <a:lnTo>
                    <a:pt x="1154328" y="349973"/>
                  </a:lnTo>
                  <a:lnTo>
                    <a:pt x="1133119" y="310464"/>
                  </a:lnTo>
                  <a:lnTo>
                    <a:pt x="1109141" y="272770"/>
                  </a:lnTo>
                  <a:lnTo>
                    <a:pt x="1082548" y="237020"/>
                  </a:lnTo>
                  <a:lnTo>
                    <a:pt x="1053465" y="203352"/>
                  </a:lnTo>
                  <a:lnTo>
                    <a:pt x="1022019" y="171907"/>
                  </a:lnTo>
                  <a:lnTo>
                    <a:pt x="988377" y="142811"/>
                  </a:lnTo>
                  <a:lnTo>
                    <a:pt x="952639" y="116205"/>
                  </a:lnTo>
                  <a:lnTo>
                    <a:pt x="914958" y="92214"/>
                  </a:lnTo>
                  <a:lnTo>
                    <a:pt x="875461" y="70993"/>
                  </a:lnTo>
                  <a:lnTo>
                    <a:pt x="834301" y="52654"/>
                  </a:lnTo>
                  <a:lnTo>
                    <a:pt x="791591" y="37363"/>
                  </a:lnTo>
                  <a:lnTo>
                    <a:pt x="747483" y="25222"/>
                  </a:lnTo>
                  <a:lnTo>
                    <a:pt x="702106" y="16383"/>
                  </a:lnTo>
                  <a:lnTo>
                    <a:pt x="655586" y="10985"/>
                  </a:lnTo>
                  <a:lnTo>
                    <a:pt x="608076" y="9144"/>
                  </a:lnTo>
                  <a:lnTo>
                    <a:pt x="560552" y="10985"/>
                  </a:lnTo>
                  <a:lnTo>
                    <a:pt x="514032" y="16383"/>
                  </a:lnTo>
                  <a:lnTo>
                    <a:pt x="468655" y="25222"/>
                  </a:lnTo>
                  <a:lnTo>
                    <a:pt x="424548" y="37363"/>
                  </a:lnTo>
                  <a:lnTo>
                    <a:pt x="381838" y="52654"/>
                  </a:lnTo>
                  <a:lnTo>
                    <a:pt x="340677" y="70993"/>
                  </a:lnTo>
                  <a:lnTo>
                    <a:pt x="301180" y="92214"/>
                  </a:lnTo>
                  <a:lnTo>
                    <a:pt x="263499" y="116205"/>
                  </a:lnTo>
                  <a:lnTo>
                    <a:pt x="227761" y="142811"/>
                  </a:lnTo>
                  <a:lnTo>
                    <a:pt x="194119" y="171907"/>
                  </a:lnTo>
                  <a:lnTo>
                    <a:pt x="162674" y="203352"/>
                  </a:lnTo>
                  <a:lnTo>
                    <a:pt x="133591" y="237020"/>
                  </a:lnTo>
                  <a:lnTo>
                    <a:pt x="106997" y="272770"/>
                  </a:lnTo>
                  <a:lnTo>
                    <a:pt x="83019" y="310464"/>
                  </a:lnTo>
                  <a:lnTo>
                    <a:pt x="61810" y="349973"/>
                  </a:lnTo>
                  <a:lnTo>
                    <a:pt x="43484" y="391160"/>
                  </a:lnTo>
                  <a:lnTo>
                    <a:pt x="28181" y="433882"/>
                  </a:lnTo>
                  <a:lnTo>
                    <a:pt x="16052" y="478015"/>
                  </a:lnTo>
                  <a:lnTo>
                    <a:pt x="7226" y="523417"/>
                  </a:lnTo>
                  <a:lnTo>
                    <a:pt x="1828" y="569950"/>
                  </a:lnTo>
                  <a:lnTo>
                    <a:pt x="0" y="617474"/>
                  </a:lnTo>
                  <a:lnTo>
                    <a:pt x="1828" y="665010"/>
                  </a:lnTo>
                  <a:lnTo>
                    <a:pt x="7226" y="711542"/>
                  </a:lnTo>
                  <a:lnTo>
                    <a:pt x="16052" y="756945"/>
                  </a:lnTo>
                  <a:lnTo>
                    <a:pt x="28181" y="801065"/>
                  </a:lnTo>
                  <a:lnTo>
                    <a:pt x="43484" y="843788"/>
                  </a:lnTo>
                  <a:lnTo>
                    <a:pt x="61810" y="884961"/>
                  </a:lnTo>
                  <a:lnTo>
                    <a:pt x="83019" y="924458"/>
                  </a:lnTo>
                  <a:lnTo>
                    <a:pt x="106997" y="962152"/>
                  </a:lnTo>
                  <a:lnTo>
                    <a:pt x="133591" y="997889"/>
                  </a:lnTo>
                  <a:lnTo>
                    <a:pt x="162674" y="1031544"/>
                  </a:lnTo>
                  <a:lnTo>
                    <a:pt x="194119" y="1062990"/>
                  </a:lnTo>
                  <a:lnTo>
                    <a:pt x="227761" y="1092073"/>
                  </a:lnTo>
                  <a:lnTo>
                    <a:pt x="263499" y="1118666"/>
                  </a:lnTo>
                  <a:lnTo>
                    <a:pt x="301180" y="1142644"/>
                  </a:lnTo>
                  <a:lnTo>
                    <a:pt x="340677" y="1163866"/>
                  </a:lnTo>
                  <a:lnTo>
                    <a:pt x="381838" y="1182192"/>
                  </a:lnTo>
                  <a:lnTo>
                    <a:pt x="424548" y="1197483"/>
                  </a:lnTo>
                  <a:lnTo>
                    <a:pt x="468655" y="1209624"/>
                  </a:lnTo>
                  <a:lnTo>
                    <a:pt x="514032" y="1218450"/>
                  </a:lnTo>
                  <a:lnTo>
                    <a:pt x="560552" y="1223848"/>
                  </a:lnTo>
                  <a:lnTo>
                    <a:pt x="608076" y="1225677"/>
                  </a:lnTo>
                  <a:lnTo>
                    <a:pt x="655586" y="1223848"/>
                  </a:lnTo>
                  <a:lnTo>
                    <a:pt x="702106" y="1218450"/>
                  </a:lnTo>
                  <a:lnTo>
                    <a:pt x="747483" y="1209624"/>
                  </a:lnTo>
                  <a:lnTo>
                    <a:pt x="791591" y="1197483"/>
                  </a:lnTo>
                  <a:lnTo>
                    <a:pt x="834301" y="1182192"/>
                  </a:lnTo>
                  <a:lnTo>
                    <a:pt x="875461" y="1163866"/>
                  </a:lnTo>
                  <a:lnTo>
                    <a:pt x="914958" y="1142644"/>
                  </a:lnTo>
                  <a:lnTo>
                    <a:pt x="952639" y="1118666"/>
                  </a:lnTo>
                  <a:lnTo>
                    <a:pt x="988377" y="1092073"/>
                  </a:lnTo>
                  <a:lnTo>
                    <a:pt x="1022019" y="1062990"/>
                  </a:lnTo>
                  <a:lnTo>
                    <a:pt x="1053465" y="1031544"/>
                  </a:lnTo>
                  <a:lnTo>
                    <a:pt x="1082548" y="997889"/>
                  </a:lnTo>
                  <a:lnTo>
                    <a:pt x="1109141" y="962152"/>
                  </a:lnTo>
                  <a:lnTo>
                    <a:pt x="1133119" y="924458"/>
                  </a:lnTo>
                  <a:lnTo>
                    <a:pt x="1154328" y="884961"/>
                  </a:lnTo>
                  <a:lnTo>
                    <a:pt x="1172654" y="843788"/>
                  </a:lnTo>
                  <a:lnTo>
                    <a:pt x="1187958" y="801065"/>
                  </a:lnTo>
                  <a:lnTo>
                    <a:pt x="1200086" y="756945"/>
                  </a:lnTo>
                  <a:lnTo>
                    <a:pt x="1208913" y="711542"/>
                  </a:lnTo>
                  <a:lnTo>
                    <a:pt x="1214310" y="665010"/>
                  </a:lnTo>
                  <a:lnTo>
                    <a:pt x="1216152" y="617474"/>
                  </a:lnTo>
                  <a:close/>
                </a:path>
                <a:path w="3420109" h="1226185">
                  <a:moveTo>
                    <a:pt x="3419856" y="608330"/>
                  </a:moveTo>
                  <a:lnTo>
                    <a:pt x="3418014" y="560806"/>
                  </a:lnTo>
                  <a:lnTo>
                    <a:pt x="3412617" y="514273"/>
                  </a:lnTo>
                  <a:lnTo>
                    <a:pt x="3403790" y="468871"/>
                  </a:lnTo>
                  <a:lnTo>
                    <a:pt x="3391662" y="424738"/>
                  </a:lnTo>
                  <a:lnTo>
                    <a:pt x="3376358" y="382016"/>
                  </a:lnTo>
                  <a:lnTo>
                    <a:pt x="3358032" y="340829"/>
                  </a:lnTo>
                  <a:lnTo>
                    <a:pt x="3336823" y="301320"/>
                  </a:lnTo>
                  <a:lnTo>
                    <a:pt x="3312845" y="263626"/>
                  </a:lnTo>
                  <a:lnTo>
                    <a:pt x="3286252" y="227876"/>
                  </a:lnTo>
                  <a:lnTo>
                    <a:pt x="3257169" y="194208"/>
                  </a:lnTo>
                  <a:lnTo>
                    <a:pt x="3225723" y="162763"/>
                  </a:lnTo>
                  <a:lnTo>
                    <a:pt x="3192081" y="133667"/>
                  </a:lnTo>
                  <a:lnTo>
                    <a:pt x="3156343" y="107061"/>
                  </a:lnTo>
                  <a:lnTo>
                    <a:pt x="3118662" y="83070"/>
                  </a:lnTo>
                  <a:lnTo>
                    <a:pt x="3079165" y="61849"/>
                  </a:lnTo>
                  <a:lnTo>
                    <a:pt x="3038005" y="43510"/>
                  </a:lnTo>
                  <a:lnTo>
                    <a:pt x="2995295" y="28219"/>
                  </a:lnTo>
                  <a:lnTo>
                    <a:pt x="2951188" y="16078"/>
                  </a:lnTo>
                  <a:lnTo>
                    <a:pt x="2905810" y="7239"/>
                  </a:lnTo>
                  <a:lnTo>
                    <a:pt x="2859290" y="1841"/>
                  </a:lnTo>
                  <a:lnTo>
                    <a:pt x="2811780" y="0"/>
                  </a:lnTo>
                  <a:lnTo>
                    <a:pt x="2764256" y="1841"/>
                  </a:lnTo>
                  <a:lnTo>
                    <a:pt x="2717736" y="7239"/>
                  </a:lnTo>
                  <a:lnTo>
                    <a:pt x="2672359" y="16078"/>
                  </a:lnTo>
                  <a:lnTo>
                    <a:pt x="2628252" y="28219"/>
                  </a:lnTo>
                  <a:lnTo>
                    <a:pt x="2585542" y="43510"/>
                  </a:lnTo>
                  <a:lnTo>
                    <a:pt x="2544381" y="61849"/>
                  </a:lnTo>
                  <a:lnTo>
                    <a:pt x="2504884" y="83070"/>
                  </a:lnTo>
                  <a:lnTo>
                    <a:pt x="2467203" y="107061"/>
                  </a:lnTo>
                  <a:lnTo>
                    <a:pt x="2431465" y="133667"/>
                  </a:lnTo>
                  <a:lnTo>
                    <a:pt x="2397823" y="162763"/>
                  </a:lnTo>
                  <a:lnTo>
                    <a:pt x="2366378" y="194208"/>
                  </a:lnTo>
                  <a:lnTo>
                    <a:pt x="2337295" y="227876"/>
                  </a:lnTo>
                  <a:lnTo>
                    <a:pt x="2310701" y="263626"/>
                  </a:lnTo>
                  <a:lnTo>
                    <a:pt x="2286724" y="301320"/>
                  </a:lnTo>
                  <a:lnTo>
                    <a:pt x="2265515" y="340829"/>
                  </a:lnTo>
                  <a:lnTo>
                    <a:pt x="2247188" y="382016"/>
                  </a:lnTo>
                  <a:lnTo>
                    <a:pt x="2231885" y="424738"/>
                  </a:lnTo>
                  <a:lnTo>
                    <a:pt x="2219756" y="468871"/>
                  </a:lnTo>
                  <a:lnTo>
                    <a:pt x="2210930" y="514273"/>
                  </a:lnTo>
                  <a:lnTo>
                    <a:pt x="2205532" y="560806"/>
                  </a:lnTo>
                  <a:lnTo>
                    <a:pt x="2203704" y="608330"/>
                  </a:lnTo>
                  <a:lnTo>
                    <a:pt x="2205532" y="655866"/>
                  </a:lnTo>
                  <a:lnTo>
                    <a:pt x="2210930" y="702398"/>
                  </a:lnTo>
                  <a:lnTo>
                    <a:pt x="2219756" y="747801"/>
                  </a:lnTo>
                  <a:lnTo>
                    <a:pt x="2231885" y="791921"/>
                  </a:lnTo>
                  <a:lnTo>
                    <a:pt x="2247188" y="834644"/>
                  </a:lnTo>
                  <a:lnTo>
                    <a:pt x="2265515" y="875817"/>
                  </a:lnTo>
                  <a:lnTo>
                    <a:pt x="2286724" y="915314"/>
                  </a:lnTo>
                  <a:lnTo>
                    <a:pt x="2310701" y="953008"/>
                  </a:lnTo>
                  <a:lnTo>
                    <a:pt x="2337295" y="988745"/>
                  </a:lnTo>
                  <a:lnTo>
                    <a:pt x="2366378" y="1022400"/>
                  </a:lnTo>
                  <a:lnTo>
                    <a:pt x="2397823" y="1053846"/>
                  </a:lnTo>
                  <a:lnTo>
                    <a:pt x="2431465" y="1082929"/>
                  </a:lnTo>
                  <a:lnTo>
                    <a:pt x="2467203" y="1109522"/>
                  </a:lnTo>
                  <a:lnTo>
                    <a:pt x="2504884" y="1133500"/>
                  </a:lnTo>
                  <a:lnTo>
                    <a:pt x="2544381" y="1154722"/>
                  </a:lnTo>
                  <a:lnTo>
                    <a:pt x="2585542" y="1173048"/>
                  </a:lnTo>
                  <a:lnTo>
                    <a:pt x="2628252" y="1188339"/>
                  </a:lnTo>
                  <a:lnTo>
                    <a:pt x="2672359" y="1200480"/>
                  </a:lnTo>
                  <a:lnTo>
                    <a:pt x="2717736" y="1209306"/>
                  </a:lnTo>
                  <a:lnTo>
                    <a:pt x="2764256" y="1214704"/>
                  </a:lnTo>
                  <a:lnTo>
                    <a:pt x="2811780" y="1216533"/>
                  </a:lnTo>
                  <a:lnTo>
                    <a:pt x="2859290" y="1214704"/>
                  </a:lnTo>
                  <a:lnTo>
                    <a:pt x="2905810" y="1209306"/>
                  </a:lnTo>
                  <a:lnTo>
                    <a:pt x="2951188" y="1200480"/>
                  </a:lnTo>
                  <a:lnTo>
                    <a:pt x="2995295" y="1188339"/>
                  </a:lnTo>
                  <a:lnTo>
                    <a:pt x="3038005" y="1173048"/>
                  </a:lnTo>
                  <a:lnTo>
                    <a:pt x="3079165" y="1154722"/>
                  </a:lnTo>
                  <a:lnTo>
                    <a:pt x="3118662" y="1133500"/>
                  </a:lnTo>
                  <a:lnTo>
                    <a:pt x="3156343" y="1109522"/>
                  </a:lnTo>
                  <a:lnTo>
                    <a:pt x="3192081" y="1082929"/>
                  </a:lnTo>
                  <a:lnTo>
                    <a:pt x="3225723" y="1053846"/>
                  </a:lnTo>
                  <a:lnTo>
                    <a:pt x="3257169" y="1022400"/>
                  </a:lnTo>
                  <a:lnTo>
                    <a:pt x="3286252" y="988745"/>
                  </a:lnTo>
                  <a:lnTo>
                    <a:pt x="3312845" y="953008"/>
                  </a:lnTo>
                  <a:lnTo>
                    <a:pt x="3336823" y="915314"/>
                  </a:lnTo>
                  <a:lnTo>
                    <a:pt x="3358032" y="875817"/>
                  </a:lnTo>
                  <a:lnTo>
                    <a:pt x="3376358" y="834644"/>
                  </a:lnTo>
                  <a:lnTo>
                    <a:pt x="3391662" y="791921"/>
                  </a:lnTo>
                  <a:lnTo>
                    <a:pt x="3403790" y="747801"/>
                  </a:lnTo>
                  <a:lnTo>
                    <a:pt x="3412617" y="702398"/>
                  </a:lnTo>
                  <a:lnTo>
                    <a:pt x="3418014" y="655866"/>
                  </a:lnTo>
                  <a:lnTo>
                    <a:pt x="3419856" y="608330"/>
                  </a:lnTo>
                  <a:close/>
                </a:path>
              </a:pathLst>
            </a:custGeom>
            <a:solidFill>
              <a:srgbClr val="92CDEF"/>
            </a:solidFill>
          </p:spPr>
          <p:txBody>
            <a:bodyPr wrap="square" lIns="0" tIns="0" rIns="0" bIns="0" rtlCol="0"/>
            <a:lstStyle/>
            <a:p>
              <a:endParaRPr/>
            </a:p>
          </p:txBody>
        </p:sp>
        <p:sp>
          <p:nvSpPr>
            <p:cNvPr id="12" name="object 12"/>
            <p:cNvSpPr/>
            <p:nvPr/>
          </p:nvSpPr>
          <p:spPr>
            <a:xfrm>
              <a:off x="1421891" y="2794253"/>
              <a:ext cx="9784080" cy="1079500"/>
            </a:xfrm>
            <a:custGeom>
              <a:avLst/>
              <a:gdLst/>
              <a:ahLst/>
              <a:cxnLst/>
              <a:rect l="l" t="t" r="r" b="b"/>
              <a:pathLst>
                <a:path w="9784080" h="1079500">
                  <a:moveTo>
                    <a:pt x="1069848" y="535051"/>
                  </a:moveTo>
                  <a:lnTo>
                    <a:pt x="1067661" y="486346"/>
                  </a:lnTo>
                  <a:lnTo>
                    <a:pt x="1061228" y="438867"/>
                  </a:lnTo>
                  <a:lnTo>
                    <a:pt x="1050738" y="392803"/>
                  </a:lnTo>
                  <a:lnTo>
                    <a:pt x="1036378" y="348342"/>
                  </a:lnTo>
                  <a:lnTo>
                    <a:pt x="1018339" y="305674"/>
                  </a:lnTo>
                  <a:lnTo>
                    <a:pt x="996808" y="264987"/>
                  </a:lnTo>
                  <a:lnTo>
                    <a:pt x="971976" y="226470"/>
                  </a:lnTo>
                  <a:lnTo>
                    <a:pt x="944031" y="190312"/>
                  </a:lnTo>
                  <a:lnTo>
                    <a:pt x="913161" y="156702"/>
                  </a:lnTo>
                  <a:lnTo>
                    <a:pt x="879557" y="125827"/>
                  </a:lnTo>
                  <a:lnTo>
                    <a:pt x="843406" y="97878"/>
                  </a:lnTo>
                  <a:lnTo>
                    <a:pt x="804897" y="73043"/>
                  </a:lnTo>
                  <a:lnTo>
                    <a:pt x="764221" y="51511"/>
                  </a:lnTo>
                  <a:lnTo>
                    <a:pt x="721564" y="33470"/>
                  </a:lnTo>
                  <a:lnTo>
                    <a:pt x="677118" y="19110"/>
                  </a:lnTo>
                  <a:lnTo>
                    <a:pt x="631069" y="8619"/>
                  </a:lnTo>
                  <a:lnTo>
                    <a:pt x="583608" y="2186"/>
                  </a:lnTo>
                  <a:lnTo>
                    <a:pt x="534924" y="0"/>
                  </a:lnTo>
                  <a:lnTo>
                    <a:pt x="486239" y="2186"/>
                  </a:lnTo>
                  <a:lnTo>
                    <a:pt x="438778" y="8619"/>
                  </a:lnTo>
                  <a:lnTo>
                    <a:pt x="392729" y="19110"/>
                  </a:lnTo>
                  <a:lnTo>
                    <a:pt x="348283" y="33470"/>
                  </a:lnTo>
                  <a:lnTo>
                    <a:pt x="305626" y="51511"/>
                  </a:lnTo>
                  <a:lnTo>
                    <a:pt x="264950" y="73043"/>
                  </a:lnTo>
                  <a:lnTo>
                    <a:pt x="226441" y="97878"/>
                  </a:lnTo>
                  <a:lnTo>
                    <a:pt x="190290" y="125827"/>
                  </a:lnTo>
                  <a:lnTo>
                    <a:pt x="156686" y="156702"/>
                  </a:lnTo>
                  <a:lnTo>
                    <a:pt x="125816" y="190312"/>
                  </a:lnTo>
                  <a:lnTo>
                    <a:pt x="97871" y="226470"/>
                  </a:lnTo>
                  <a:lnTo>
                    <a:pt x="73039" y="264987"/>
                  </a:lnTo>
                  <a:lnTo>
                    <a:pt x="51508" y="305674"/>
                  </a:lnTo>
                  <a:lnTo>
                    <a:pt x="33469" y="348342"/>
                  </a:lnTo>
                  <a:lnTo>
                    <a:pt x="19109" y="392803"/>
                  </a:lnTo>
                  <a:lnTo>
                    <a:pt x="8619" y="438867"/>
                  </a:lnTo>
                  <a:lnTo>
                    <a:pt x="2186" y="486346"/>
                  </a:lnTo>
                  <a:lnTo>
                    <a:pt x="0" y="535051"/>
                  </a:lnTo>
                  <a:lnTo>
                    <a:pt x="2186" y="583736"/>
                  </a:lnTo>
                  <a:lnTo>
                    <a:pt x="8619" y="631201"/>
                  </a:lnTo>
                  <a:lnTo>
                    <a:pt x="19109" y="677254"/>
                  </a:lnTo>
                  <a:lnTo>
                    <a:pt x="33469" y="721707"/>
                  </a:lnTo>
                  <a:lnTo>
                    <a:pt x="51508" y="764372"/>
                  </a:lnTo>
                  <a:lnTo>
                    <a:pt x="73039" y="805057"/>
                  </a:lnTo>
                  <a:lnTo>
                    <a:pt x="97871" y="843575"/>
                  </a:lnTo>
                  <a:lnTo>
                    <a:pt x="125816" y="879737"/>
                  </a:lnTo>
                  <a:lnTo>
                    <a:pt x="156686" y="913352"/>
                  </a:lnTo>
                  <a:lnTo>
                    <a:pt x="190290" y="944232"/>
                  </a:lnTo>
                  <a:lnTo>
                    <a:pt x="226441" y="972187"/>
                  </a:lnTo>
                  <a:lnTo>
                    <a:pt x="264950" y="997029"/>
                  </a:lnTo>
                  <a:lnTo>
                    <a:pt x="305626" y="1018569"/>
                  </a:lnTo>
                  <a:lnTo>
                    <a:pt x="348283" y="1036616"/>
                  </a:lnTo>
                  <a:lnTo>
                    <a:pt x="392729" y="1050982"/>
                  </a:lnTo>
                  <a:lnTo>
                    <a:pt x="438778" y="1061478"/>
                  </a:lnTo>
                  <a:lnTo>
                    <a:pt x="486239" y="1067914"/>
                  </a:lnTo>
                  <a:lnTo>
                    <a:pt x="534924" y="1070102"/>
                  </a:lnTo>
                  <a:lnTo>
                    <a:pt x="583608" y="1067914"/>
                  </a:lnTo>
                  <a:lnTo>
                    <a:pt x="631069" y="1061478"/>
                  </a:lnTo>
                  <a:lnTo>
                    <a:pt x="677118" y="1050982"/>
                  </a:lnTo>
                  <a:lnTo>
                    <a:pt x="721564" y="1036616"/>
                  </a:lnTo>
                  <a:lnTo>
                    <a:pt x="764221" y="1018569"/>
                  </a:lnTo>
                  <a:lnTo>
                    <a:pt x="804897" y="997029"/>
                  </a:lnTo>
                  <a:lnTo>
                    <a:pt x="843406" y="972187"/>
                  </a:lnTo>
                  <a:lnTo>
                    <a:pt x="879557" y="944232"/>
                  </a:lnTo>
                  <a:lnTo>
                    <a:pt x="913161" y="913352"/>
                  </a:lnTo>
                  <a:lnTo>
                    <a:pt x="944031" y="879737"/>
                  </a:lnTo>
                  <a:lnTo>
                    <a:pt x="971976" y="843575"/>
                  </a:lnTo>
                  <a:lnTo>
                    <a:pt x="996808" y="805057"/>
                  </a:lnTo>
                  <a:lnTo>
                    <a:pt x="1018339" y="764372"/>
                  </a:lnTo>
                  <a:lnTo>
                    <a:pt x="1036378" y="721707"/>
                  </a:lnTo>
                  <a:lnTo>
                    <a:pt x="1050738" y="677254"/>
                  </a:lnTo>
                  <a:lnTo>
                    <a:pt x="1061228" y="631201"/>
                  </a:lnTo>
                  <a:lnTo>
                    <a:pt x="1067661" y="583736"/>
                  </a:lnTo>
                  <a:lnTo>
                    <a:pt x="1069848" y="535051"/>
                  </a:lnTo>
                  <a:close/>
                </a:path>
                <a:path w="9784080" h="1079500">
                  <a:moveTo>
                    <a:pt x="3246120" y="535051"/>
                  </a:moveTo>
                  <a:lnTo>
                    <a:pt x="3243933" y="486346"/>
                  </a:lnTo>
                  <a:lnTo>
                    <a:pt x="3237500" y="438867"/>
                  </a:lnTo>
                  <a:lnTo>
                    <a:pt x="3227010" y="392803"/>
                  </a:lnTo>
                  <a:lnTo>
                    <a:pt x="3212650" y="348342"/>
                  </a:lnTo>
                  <a:lnTo>
                    <a:pt x="3194611" y="305674"/>
                  </a:lnTo>
                  <a:lnTo>
                    <a:pt x="3173080" y="264987"/>
                  </a:lnTo>
                  <a:lnTo>
                    <a:pt x="3148248" y="226470"/>
                  </a:lnTo>
                  <a:lnTo>
                    <a:pt x="3120303" y="190312"/>
                  </a:lnTo>
                  <a:lnTo>
                    <a:pt x="3089433" y="156702"/>
                  </a:lnTo>
                  <a:lnTo>
                    <a:pt x="3055829" y="125827"/>
                  </a:lnTo>
                  <a:lnTo>
                    <a:pt x="3019678" y="97878"/>
                  </a:lnTo>
                  <a:lnTo>
                    <a:pt x="2981169" y="73043"/>
                  </a:lnTo>
                  <a:lnTo>
                    <a:pt x="2940493" y="51511"/>
                  </a:lnTo>
                  <a:lnTo>
                    <a:pt x="2897836" y="33470"/>
                  </a:lnTo>
                  <a:lnTo>
                    <a:pt x="2853390" y="19110"/>
                  </a:lnTo>
                  <a:lnTo>
                    <a:pt x="2807341" y="8619"/>
                  </a:lnTo>
                  <a:lnTo>
                    <a:pt x="2759880" y="2186"/>
                  </a:lnTo>
                  <a:lnTo>
                    <a:pt x="2711196" y="0"/>
                  </a:lnTo>
                  <a:lnTo>
                    <a:pt x="2662511" y="2186"/>
                  </a:lnTo>
                  <a:lnTo>
                    <a:pt x="2615050" y="8619"/>
                  </a:lnTo>
                  <a:lnTo>
                    <a:pt x="2569001" y="19110"/>
                  </a:lnTo>
                  <a:lnTo>
                    <a:pt x="2524555" y="33470"/>
                  </a:lnTo>
                  <a:lnTo>
                    <a:pt x="2481898" y="51511"/>
                  </a:lnTo>
                  <a:lnTo>
                    <a:pt x="2441222" y="73043"/>
                  </a:lnTo>
                  <a:lnTo>
                    <a:pt x="2402713" y="97878"/>
                  </a:lnTo>
                  <a:lnTo>
                    <a:pt x="2366562" y="125827"/>
                  </a:lnTo>
                  <a:lnTo>
                    <a:pt x="2332958" y="156702"/>
                  </a:lnTo>
                  <a:lnTo>
                    <a:pt x="2302088" y="190312"/>
                  </a:lnTo>
                  <a:lnTo>
                    <a:pt x="2274143" y="226470"/>
                  </a:lnTo>
                  <a:lnTo>
                    <a:pt x="2249311" y="264987"/>
                  </a:lnTo>
                  <a:lnTo>
                    <a:pt x="2227780" y="305674"/>
                  </a:lnTo>
                  <a:lnTo>
                    <a:pt x="2209741" y="348342"/>
                  </a:lnTo>
                  <a:lnTo>
                    <a:pt x="2195381" y="392803"/>
                  </a:lnTo>
                  <a:lnTo>
                    <a:pt x="2184891" y="438867"/>
                  </a:lnTo>
                  <a:lnTo>
                    <a:pt x="2178458" y="486346"/>
                  </a:lnTo>
                  <a:lnTo>
                    <a:pt x="2176272" y="535051"/>
                  </a:lnTo>
                  <a:lnTo>
                    <a:pt x="2178458" y="583736"/>
                  </a:lnTo>
                  <a:lnTo>
                    <a:pt x="2184891" y="631201"/>
                  </a:lnTo>
                  <a:lnTo>
                    <a:pt x="2195381" y="677254"/>
                  </a:lnTo>
                  <a:lnTo>
                    <a:pt x="2209741" y="721707"/>
                  </a:lnTo>
                  <a:lnTo>
                    <a:pt x="2227780" y="764372"/>
                  </a:lnTo>
                  <a:lnTo>
                    <a:pt x="2249311" y="805057"/>
                  </a:lnTo>
                  <a:lnTo>
                    <a:pt x="2274143" y="843575"/>
                  </a:lnTo>
                  <a:lnTo>
                    <a:pt x="2302088" y="879737"/>
                  </a:lnTo>
                  <a:lnTo>
                    <a:pt x="2332958" y="913352"/>
                  </a:lnTo>
                  <a:lnTo>
                    <a:pt x="2366562" y="944232"/>
                  </a:lnTo>
                  <a:lnTo>
                    <a:pt x="2402713" y="972187"/>
                  </a:lnTo>
                  <a:lnTo>
                    <a:pt x="2441222" y="997029"/>
                  </a:lnTo>
                  <a:lnTo>
                    <a:pt x="2481898" y="1018569"/>
                  </a:lnTo>
                  <a:lnTo>
                    <a:pt x="2524555" y="1036616"/>
                  </a:lnTo>
                  <a:lnTo>
                    <a:pt x="2569001" y="1050982"/>
                  </a:lnTo>
                  <a:lnTo>
                    <a:pt x="2615050" y="1061478"/>
                  </a:lnTo>
                  <a:lnTo>
                    <a:pt x="2662511" y="1067914"/>
                  </a:lnTo>
                  <a:lnTo>
                    <a:pt x="2711196" y="1070102"/>
                  </a:lnTo>
                  <a:lnTo>
                    <a:pt x="2759880" y="1067914"/>
                  </a:lnTo>
                  <a:lnTo>
                    <a:pt x="2807341" y="1061478"/>
                  </a:lnTo>
                  <a:lnTo>
                    <a:pt x="2853390" y="1050982"/>
                  </a:lnTo>
                  <a:lnTo>
                    <a:pt x="2897836" y="1036616"/>
                  </a:lnTo>
                  <a:lnTo>
                    <a:pt x="2940493" y="1018569"/>
                  </a:lnTo>
                  <a:lnTo>
                    <a:pt x="2981169" y="997029"/>
                  </a:lnTo>
                  <a:lnTo>
                    <a:pt x="3019678" y="972187"/>
                  </a:lnTo>
                  <a:lnTo>
                    <a:pt x="3055829" y="944232"/>
                  </a:lnTo>
                  <a:lnTo>
                    <a:pt x="3089433" y="913352"/>
                  </a:lnTo>
                  <a:lnTo>
                    <a:pt x="3120303" y="879737"/>
                  </a:lnTo>
                  <a:lnTo>
                    <a:pt x="3148248" y="843575"/>
                  </a:lnTo>
                  <a:lnTo>
                    <a:pt x="3173080" y="805057"/>
                  </a:lnTo>
                  <a:lnTo>
                    <a:pt x="3194611" y="764372"/>
                  </a:lnTo>
                  <a:lnTo>
                    <a:pt x="3212650" y="721707"/>
                  </a:lnTo>
                  <a:lnTo>
                    <a:pt x="3227010" y="677254"/>
                  </a:lnTo>
                  <a:lnTo>
                    <a:pt x="3237500" y="631201"/>
                  </a:lnTo>
                  <a:lnTo>
                    <a:pt x="3243933" y="583736"/>
                  </a:lnTo>
                  <a:lnTo>
                    <a:pt x="3246120" y="535051"/>
                  </a:lnTo>
                  <a:close/>
                </a:path>
                <a:path w="9784080" h="1079500">
                  <a:moveTo>
                    <a:pt x="5422392" y="535051"/>
                  </a:moveTo>
                  <a:lnTo>
                    <a:pt x="5420205" y="486346"/>
                  </a:lnTo>
                  <a:lnTo>
                    <a:pt x="5413772" y="438867"/>
                  </a:lnTo>
                  <a:lnTo>
                    <a:pt x="5403282" y="392803"/>
                  </a:lnTo>
                  <a:lnTo>
                    <a:pt x="5388922" y="348342"/>
                  </a:lnTo>
                  <a:lnTo>
                    <a:pt x="5370883" y="305674"/>
                  </a:lnTo>
                  <a:lnTo>
                    <a:pt x="5349352" y="264987"/>
                  </a:lnTo>
                  <a:lnTo>
                    <a:pt x="5324520" y="226470"/>
                  </a:lnTo>
                  <a:lnTo>
                    <a:pt x="5296575" y="190312"/>
                  </a:lnTo>
                  <a:lnTo>
                    <a:pt x="5265705" y="156702"/>
                  </a:lnTo>
                  <a:lnTo>
                    <a:pt x="5232101" y="125827"/>
                  </a:lnTo>
                  <a:lnTo>
                    <a:pt x="5195950" y="97878"/>
                  </a:lnTo>
                  <a:lnTo>
                    <a:pt x="5157441" y="73043"/>
                  </a:lnTo>
                  <a:lnTo>
                    <a:pt x="5116765" y="51511"/>
                  </a:lnTo>
                  <a:lnTo>
                    <a:pt x="5074108" y="33470"/>
                  </a:lnTo>
                  <a:lnTo>
                    <a:pt x="5029662" y="19110"/>
                  </a:lnTo>
                  <a:lnTo>
                    <a:pt x="4983613" y="8619"/>
                  </a:lnTo>
                  <a:lnTo>
                    <a:pt x="4936152" y="2186"/>
                  </a:lnTo>
                  <a:lnTo>
                    <a:pt x="4887468" y="0"/>
                  </a:lnTo>
                  <a:lnTo>
                    <a:pt x="4838783" y="2186"/>
                  </a:lnTo>
                  <a:lnTo>
                    <a:pt x="4791322" y="8619"/>
                  </a:lnTo>
                  <a:lnTo>
                    <a:pt x="4745273" y="19110"/>
                  </a:lnTo>
                  <a:lnTo>
                    <a:pt x="4700827" y="33470"/>
                  </a:lnTo>
                  <a:lnTo>
                    <a:pt x="4658170" y="51511"/>
                  </a:lnTo>
                  <a:lnTo>
                    <a:pt x="4617494" y="73043"/>
                  </a:lnTo>
                  <a:lnTo>
                    <a:pt x="4578985" y="97878"/>
                  </a:lnTo>
                  <a:lnTo>
                    <a:pt x="4542834" y="125827"/>
                  </a:lnTo>
                  <a:lnTo>
                    <a:pt x="4509230" y="156702"/>
                  </a:lnTo>
                  <a:lnTo>
                    <a:pt x="4478360" y="190312"/>
                  </a:lnTo>
                  <a:lnTo>
                    <a:pt x="4450415" y="226470"/>
                  </a:lnTo>
                  <a:lnTo>
                    <a:pt x="4425583" y="264987"/>
                  </a:lnTo>
                  <a:lnTo>
                    <a:pt x="4404052" y="305674"/>
                  </a:lnTo>
                  <a:lnTo>
                    <a:pt x="4386013" y="348342"/>
                  </a:lnTo>
                  <a:lnTo>
                    <a:pt x="4371653" y="392803"/>
                  </a:lnTo>
                  <a:lnTo>
                    <a:pt x="4361163" y="438867"/>
                  </a:lnTo>
                  <a:lnTo>
                    <a:pt x="4354730" y="486346"/>
                  </a:lnTo>
                  <a:lnTo>
                    <a:pt x="4352544" y="535051"/>
                  </a:lnTo>
                  <a:lnTo>
                    <a:pt x="4354730" y="583736"/>
                  </a:lnTo>
                  <a:lnTo>
                    <a:pt x="4361163" y="631201"/>
                  </a:lnTo>
                  <a:lnTo>
                    <a:pt x="4371653" y="677254"/>
                  </a:lnTo>
                  <a:lnTo>
                    <a:pt x="4386013" y="721707"/>
                  </a:lnTo>
                  <a:lnTo>
                    <a:pt x="4404052" y="764372"/>
                  </a:lnTo>
                  <a:lnTo>
                    <a:pt x="4425583" y="805057"/>
                  </a:lnTo>
                  <a:lnTo>
                    <a:pt x="4450415" y="843575"/>
                  </a:lnTo>
                  <a:lnTo>
                    <a:pt x="4478360" y="879737"/>
                  </a:lnTo>
                  <a:lnTo>
                    <a:pt x="4509230" y="913352"/>
                  </a:lnTo>
                  <a:lnTo>
                    <a:pt x="4542834" y="944232"/>
                  </a:lnTo>
                  <a:lnTo>
                    <a:pt x="4578985" y="972187"/>
                  </a:lnTo>
                  <a:lnTo>
                    <a:pt x="4617494" y="997029"/>
                  </a:lnTo>
                  <a:lnTo>
                    <a:pt x="4658170" y="1018569"/>
                  </a:lnTo>
                  <a:lnTo>
                    <a:pt x="4700827" y="1036616"/>
                  </a:lnTo>
                  <a:lnTo>
                    <a:pt x="4745273" y="1050982"/>
                  </a:lnTo>
                  <a:lnTo>
                    <a:pt x="4791322" y="1061478"/>
                  </a:lnTo>
                  <a:lnTo>
                    <a:pt x="4838783" y="1067914"/>
                  </a:lnTo>
                  <a:lnTo>
                    <a:pt x="4887468" y="1070102"/>
                  </a:lnTo>
                  <a:lnTo>
                    <a:pt x="4936152" y="1067914"/>
                  </a:lnTo>
                  <a:lnTo>
                    <a:pt x="4983613" y="1061478"/>
                  </a:lnTo>
                  <a:lnTo>
                    <a:pt x="5029662" y="1050982"/>
                  </a:lnTo>
                  <a:lnTo>
                    <a:pt x="5074108" y="1036616"/>
                  </a:lnTo>
                  <a:lnTo>
                    <a:pt x="5116765" y="1018569"/>
                  </a:lnTo>
                  <a:lnTo>
                    <a:pt x="5157441" y="997029"/>
                  </a:lnTo>
                  <a:lnTo>
                    <a:pt x="5195950" y="972187"/>
                  </a:lnTo>
                  <a:lnTo>
                    <a:pt x="5232101" y="944232"/>
                  </a:lnTo>
                  <a:lnTo>
                    <a:pt x="5265705" y="913352"/>
                  </a:lnTo>
                  <a:lnTo>
                    <a:pt x="5296575" y="879737"/>
                  </a:lnTo>
                  <a:lnTo>
                    <a:pt x="5324520" y="843575"/>
                  </a:lnTo>
                  <a:lnTo>
                    <a:pt x="5349352" y="805057"/>
                  </a:lnTo>
                  <a:lnTo>
                    <a:pt x="5370883" y="764372"/>
                  </a:lnTo>
                  <a:lnTo>
                    <a:pt x="5388922" y="721707"/>
                  </a:lnTo>
                  <a:lnTo>
                    <a:pt x="5403282" y="677254"/>
                  </a:lnTo>
                  <a:lnTo>
                    <a:pt x="5413772" y="631201"/>
                  </a:lnTo>
                  <a:lnTo>
                    <a:pt x="5420205" y="583736"/>
                  </a:lnTo>
                  <a:lnTo>
                    <a:pt x="5422392" y="535051"/>
                  </a:lnTo>
                  <a:close/>
                </a:path>
                <a:path w="9784080" h="1079500">
                  <a:moveTo>
                    <a:pt x="7571232" y="544195"/>
                  </a:moveTo>
                  <a:lnTo>
                    <a:pt x="7569027" y="495490"/>
                  </a:lnTo>
                  <a:lnTo>
                    <a:pt x="7562539" y="448011"/>
                  </a:lnTo>
                  <a:lnTo>
                    <a:pt x="7551959" y="401947"/>
                  </a:lnTo>
                  <a:lnTo>
                    <a:pt x="7537478" y="357486"/>
                  </a:lnTo>
                  <a:lnTo>
                    <a:pt x="7519285" y="314818"/>
                  </a:lnTo>
                  <a:lnTo>
                    <a:pt x="7497571" y="274131"/>
                  </a:lnTo>
                  <a:lnTo>
                    <a:pt x="7472528" y="235614"/>
                  </a:lnTo>
                  <a:lnTo>
                    <a:pt x="7444344" y="199456"/>
                  </a:lnTo>
                  <a:lnTo>
                    <a:pt x="7413212" y="165846"/>
                  </a:lnTo>
                  <a:lnTo>
                    <a:pt x="7379320" y="134971"/>
                  </a:lnTo>
                  <a:lnTo>
                    <a:pt x="7342861" y="107022"/>
                  </a:lnTo>
                  <a:lnTo>
                    <a:pt x="7304023" y="82187"/>
                  </a:lnTo>
                  <a:lnTo>
                    <a:pt x="7262999" y="60655"/>
                  </a:lnTo>
                  <a:lnTo>
                    <a:pt x="7219978" y="42614"/>
                  </a:lnTo>
                  <a:lnTo>
                    <a:pt x="7175150" y="28254"/>
                  </a:lnTo>
                  <a:lnTo>
                    <a:pt x="7128707" y="17763"/>
                  </a:lnTo>
                  <a:lnTo>
                    <a:pt x="7080839" y="11330"/>
                  </a:lnTo>
                  <a:lnTo>
                    <a:pt x="7031735" y="9144"/>
                  </a:lnTo>
                  <a:lnTo>
                    <a:pt x="6982632" y="11330"/>
                  </a:lnTo>
                  <a:lnTo>
                    <a:pt x="6934764" y="17763"/>
                  </a:lnTo>
                  <a:lnTo>
                    <a:pt x="6888321" y="28254"/>
                  </a:lnTo>
                  <a:lnTo>
                    <a:pt x="6843493" y="42614"/>
                  </a:lnTo>
                  <a:lnTo>
                    <a:pt x="6800472" y="60655"/>
                  </a:lnTo>
                  <a:lnTo>
                    <a:pt x="6759447" y="82187"/>
                  </a:lnTo>
                  <a:lnTo>
                    <a:pt x="6720610" y="107022"/>
                  </a:lnTo>
                  <a:lnTo>
                    <a:pt x="6684151" y="134971"/>
                  </a:lnTo>
                  <a:lnTo>
                    <a:pt x="6650259" y="165846"/>
                  </a:lnTo>
                  <a:lnTo>
                    <a:pt x="6619127" y="199456"/>
                  </a:lnTo>
                  <a:lnTo>
                    <a:pt x="6590943" y="235614"/>
                  </a:lnTo>
                  <a:lnTo>
                    <a:pt x="6565899" y="274131"/>
                  </a:lnTo>
                  <a:lnTo>
                    <a:pt x="6544186" y="314818"/>
                  </a:lnTo>
                  <a:lnTo>
                    <a:pt x="6525993" y="357486"/>
                  </a:lnTo>
                  <a:lnTo>
                    <a:pt x="6511512" y="401947"/>
                  </a:lnTo>
                  <a:lnTo>
                    <a:pt x="6500932" y="448011"/>
                  </a:lnTo>
                  <a:lnTo>
                    <a:pt x="6494444" y="495490"/>
                  </a:lnTo>
                  <a:lnTo>
                    <a:pt x="6492240" y="544195"/>
                  </a:lnTo>
                  <a:lnTo>
                    <a:pt x="6494444" y="592880"/>
                  </a:lnTo>
                  <a:lnTo>
                    <a:pt x="6500932" y="640345"/>
                  </a:lnTo>
                  <a:lnTo>
                    <a:pt x="6511512" y="686398"/>
                  </a:lnTo>
                  <a:lnTo>
                    <a:pt x="6525993" y="730851"/>
                  </a:lnTo>
                  <a:lnTo>
                    <a:pt x="6544186" y="773516"/>
                  </a:lnTo>
                  <a:lnTo>
                    <a:pt x="6565900" y="814201"/>
                  </a:lnTo>
                  <a:lnTo>
                    <a:pt x="6590943" y="852719"/>
                  </a:lnTo>
                  <a:lnTo>
                    <a:pt x="6619127" y="888881"/>
                  </a:lnTo>
                  <a:lnTo>
                    <a:pt x="6650259" y="922496"/>
                  </a:lnTo>
                  <a:lnTo>
                    <a:pt x="6684151" y="953376"/>
                  </a:lnTo>
                  <a:lnTo>
                    <a:pt x="6720610" y="981331"/>
                  </a:lnTo>
                  <a:lnTo>
                    <a:pt x="6759448" y="1006173"/>
                  </a:lnTo>
                  <a:lnTo>
                    <a:pt x="6800472" y="1027713"/>
                  </a:lnTo>
                  <a:lnTo>
                    <a:pt x="6843493" y="1045760"/>
                  </a:lnTo>
                  <a:lnTo>
                    <a:pt x="6888321" y="1060126"/>
                  </a:lnTo>
                  <a:lnTo>
                    <a:pt x="6934764" y="1070622"/>
                  </a:lnTo>
                  <a:lnTo>
                    <a:pt x="6982632" y="1077058"/>
                  </a:lnTo>
                  <a:lnTo>
                    <a:pt x="7031735" y="1079246"/>
                  </a:lnTo>
                  <a:lnTo>
                    <a:pt x="7080839" y="1077058"/>
                  </a:lnTo>
                  <a:lnTo>
                    <a:pt x="7128707" y="1070622"/>
                  </a:lnTo>
                  <a:lnTo>
                    <a:pt x="7175150" y="1060126"/>
                  </a:lnTo>
                  <a:lnTo>
                    <a:pt x="7219978" y="1045760"/>
                  </a:lnTo>
                  <a:lnTo>
                    <a:pt x="7262999" y="1027713"/>
                  </a:lnTo>
                  <a:lnTo>
                    <a:pt x="7304024" y="1006173"/>
                  </a:lnTo>
                  <a:lnTo>
                    <a:pt x="7342861" y="981331"/>
                  </a:lnTo>
                  <a:lnTo>
                    <a:pt x="7379320" y="953376"/>
                  </a:lnTo>
                  <a:lnTo>
                    <a:pt x="7413212" y="922496"/>
                  </a:lnTo>
                  <a:lnTo>
                    <a:pt x="7444344" y="888881"/>
                  </a:lnTo>
                  <a:lnTo>
                    <a:pt x="7472528" y="852719"/>
                  </a:lnTo>
                  <a:lnTo>
                    <a:pt x="7497572" y="814201"/>
                  </a:lnTo>
                  <a:lnTo>
                    <a:pt x="7519285" y="773516"/>
                  </a:lnTo>
                  <a:lnTo>
                    <a:pt x="7537478" y="730851"/>
                  </a:lnTo>
                  <a:lnTo>
                    <a:pt x="7551959" y="686398"/>
                  </a:lnTo>
                  <a:lnTo>
                    <a:pt x="7562539" y="640345"/>
                  </a:lnTo>
                  <a:lnTo>
                    <a:pt x="7569027" y="592880"/>
                  </a:lnTo>
                  <a:lnTo>
                    <a:pt x="7571232" y="544195"/>
                  </a:lnTo>
                  <a:close/>
                </a:path>
                <a:path w="9784080" h="1079500">
                  <a:moveTo>
                    <a:pt x="9784080" y="535051"/>
                  </a:moveTo>
                  <a:lnTo>
                    <a:pt x="9781893" y="486346"/>
                  </a:lnTo>
                  <a:lnTo>
                    <a:pt x="9775460" y="438867"/>
                  </a:lnTo>
                  <a:lnTo>
                    <a:pt x="9764970" y="392803"/>
                  </a:lnTo>
                  <a:lnTo>
                    <a:pt x="9750610" y="348342"/>
                  </a:lnTo>
                  <a:lnTo>
                    <a:pt x="9732571" y="305674"/>
                  </a:lnTo>
                  <a:lnTo>
                    <a:pt x="9711040" y="264987"/>
                  </a:lnTo>
                  <a:lnTo>
                    <a:pt x="9686208" y="226470"/>
                  </a:lnTo>
                  <a:lnTo>
                    <a:pt x="9658263" y="190312"/>
                  </a:lnTo>
                  <a:lnTo>
                    <a:pt x="9627393" y="156702"/>
                  </a:lnTo>
                  <a:lnTo>
                    <a:pt x="9593789" y="125827"/>
                  </a:lnTo>
                  <a:lnTo>
                    <a:pt x="9557638" y="97878"/>
                  </a:lnTo>
                  <a:lnTo>
                    <a:pt x="9519129" y="73043"/>
                  </a:lnTo>
                  <a:lnTo>
                    <a:pt x="9478453" y="51511"/>
                  </a:lnTo>
                  <a:lnTo>
                    <a:pt x="9435796" y="33470"/>
                  </a:lnTo>
                  <a:lnTo>
                    <a:pt x="9391350" y="19110"/>
                  </a:lnTo>
                  <a:lnTo>
                    <a:pt x="9345301" y="8619"/>
                  </a:lnTo>
                  <a:lnTo>
                    <a:pt x="9297840" y="2186"/>
                  </a:lnTo>
                  <a:lnTo>
                    <a:pt x="9249156" y="0"/>
                  </a:lnTo>
                  <a:lnTo>
                    <a:pt x="9200471" y="2186"/>
                  </a:lnTo>
                  <a:lnTo>
                    <a:pt x="9153010" y="8619"/>
                  </a:lnTo>
                  <a:lnTo>
                    <a:pt x="9106961" y="19110"/>
                  </a:lnTo>
                  <a:lnTo>
                    <a:pt x="9062515" y="33470"/>
                  </a:lnTo>
                  <a:lnTo>
                    <a:pt x="9019858" y="51511"/>
                  </a:lnTo>
                  <a:lnTo>
                    <a:pt x="8979182" y="73043"/>
                  </a:lnTo>
                  <a:lnTo>
                    <a:pt x="8940673" y="97878"/>
                  </a:lnTo>
                  <a:lnTo>
                    <a:pt x="8904522" y="125827"/>
                  </a:lnTo>
                  <a:lnTo>
                    <a:pt x="8870918" y="156702"/>
                  </a:lnTo>
                  <a:lnTo>
                    <a:pt x="8840048" y="190312"/>
                  </a:lnTo>
                  <a:lnTo>
                    <a:pt x="8812103" y="226470"/>
                  </a:lnTo>
                  <a:lnTo>
                    <a:pt x="8787271" y="264987"/>
                  </a:lnTo>
                  <a:lnTo>
                    <a:pt x="8765740" y="305674"/>
                  </a:lnTo>
                  <a:lnTo>
                    <a:pt x="8747701" y="348342"/>
                  </a:lnTo>
                  <a:lnTo>
                    <a:pt x="8733341" y="392803"/>
                  </a:lnTo>
                  <a:lnTo>
                    <a:pt x="8722851" y="438867"/>
                  </a:lnTo>
                  <a:lnTo>
                    <a:pt x="8716418" y="486346"/>
                  </a:lnTo>
                  <a:lnTo>
                    <a:pt x="8714232" y="535051"/>
                  </a:lnTo>
                  <a:lnTo>
                    <a:pt x="8716418" y="583736"/>
                  </a:lnTo>
                  <a:lnTo>
                    <a:pt x="8722851" y="631201"/>
                  </a:lnTo>
                  <a:lnTo>
                    <a:pt x="8733341" y="677254"/>
                  </a:lnTo>
                  <a:lnTo>
                    <a:pt x="8747701" y="721707"/>
                  </a:lnTo>
                  <a:lnTo>
                    <a:pt x="8765740" y="764372"/>
                  </a:lnTo>
                  <a:lnTo>
                    <a:pt x="8787271" y="805057"/>
                  </a:lnTo>
                  <a:lnTo>
                    <a:pt x="8812103" y="843575"/>
                  </a:lnTo>
                  <a:lnTo>
                    <a:pt x="8840048" y="879737"/>
                  </a:lnTo>
                  <a:lnTo>
                    <a:pt x="8870918" y="913352"/>
                  </a:lnTo>
                  <a:lnTo>
                    <a:pt x="8904522" y="944232"/>
                  </a:lnTo>
                  <a:lnTo>
                    <a:pt x="8940673" y="972187"/>
                  </a:lnTo>
                  <a:lnTo>
                    <a:pt x="8979182" y="997029"/>
                  </a:lnTo>
                  <a:lnTo>
                    <a:pt x="9019858" y="1018569"/>
                  </a:lnTo>
                  <a:lnTo>
                    <a:pt x="9062515" y="1036616"/>
                  </a:lnTo>
                  <a:lnTo>
                    <a:pt x="9106961" y="1050982"/>
                  </a:lnTo>
                  <a:lnTo>
                    <a:pt x="9153010" y="1061478"/>
                  </a:lnTo>
                  <a:lnTo>
                    <a:pt x="9200471" y="1067914"/>
                  </a:lnTo>
                  <a:lnTo>
                    <a:pt x="9249156" y="1070102"/>
                  </a:lnTo>
                  <a:lnTo>
                    <a:pt x="9297840" y="1067914"/>
                  </a:lnTo>
                  <a:lnTo>
                    <a:pt x="9345301" y="1061478"/>
                  </a:lnTo>
                  <a:lnTo>
                    <a:pt x="9391350" y="1050982"/>
                  </a:lnTo>
                  <a:lnTo>
                    <a:pt x="9435796" y="1036616"/>
                  </a:lnTo>
                  <a:lnTo>
                    <a:pt x="9478453" y="1018569"/>
                  </a:lnTo>
                  <a:lnTo>
                    <a:pt x="9519129" y="997029"/>
                  </a:lnTo>
                  <a:lnTo>
                    <a:pt x="9557638" y="972187"/>
                  </a:lnTo>
                  <a:lnTo>
                    <a:pt x="9593789" y="944232"/>
                  </a:lnTo>
                  <a:lnTo>
                    <a:pt x="9627393" y="913352"/>
                  </a:lnTo>
                  <a:lnTo>
                    <a:pt x="9658263" y="879737"/>
                  </a:lnTo>
                  <a:lnTo>
                    <a:pt x="9686208" y="843575"/>
                  </a:lnTo>
                  <a:lnTo>
                    <a:pt x="9711040" y="805057"/>
                  </a:lnTo>
                  <a:lnTo>
                    <a:pt x="9732571" y="764372"/>
                  </a:lnTo>
                  <a:lnTo>
                    <a:pt x="9750610" y="721707"/>
                  </a:lnTo>
                  <a:lnTo>
                    <a:pt x="9764970" y="677254"/>
                  </a:lnTo>
                  <a:lnTo>
                    <a:pt x="9775460" y="631201"/>
                  </a:lnTo>
                  <a:lnTo>
                    <a:pt x="9781893" y="583736"/>
                  </a:lnTo>
                  <a:lnTo>
                    <a:pt x="9784080" y="535051"/>
                  </a:lnTo>
                  <a:close/>
                </a:path>
              </a:pathLst>
            </a:custGeom>
            <a:ln w="12700">
              <a:solidFill>
                <a:srgbClr val="FFFFFF"/>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1581911" y="2981655"/>
              <a:ext cx="713232" cy="713409"/>
            </a:xfrm>
            <a:prstGeom prst="rect">
              <a:avLst/>
            </a:prstGeom>
          </p:spPr>
        </p:pic>
        <p:pic>
          <p:nvPicPr>
            <p:cNvPr id="14" name="object 14"/>
            <p:cNvPicPr/>
            <p:nvPr/>
          </p:nvPicPr>
          <p:blipFill>
            <a:blip r:embed="rId3" cstate="print"/>
            <a:stretch>
              <a:fillRect/>
            </a:stretch>
          </p:blipFill>
          <p:spPr>
            <a:xfrm>
              <a:off x="3803904" y="3009112"/>
              <a:ext cx="621791" cy="621944"/>
            </a:xfrm>
            <a:prstGeom prst="rect">
              <a:avLst/>
            </a:prstGeom>
          </p:spPr>
        </p:pic>
        <p:pic>
          <p:nvPicPr>
            <p:cNvPr id="15" name="object 15"/>
            <p:cNvPicPr/>
            <p:nvPr/>
          </p:nvPicPr>
          <p:blipFill>
            <a:blip r:embed="rId4" cstate="print"/>
            <a:stretch>
              <a:fillRect/>
            </a:stretch>
          </p:blipFill>
          <p:spPr>
            <a:xfrm>
              <a:off x="5998464" y="3027400"/>
              <a:ext cx="621791" cy="621944"/>
            </a:xfrm>
            <a:prstGeom prst="rect">
              <a:avLst/>
            </a:prstGeom>
          </p:spPr>
        </p:pic>
        <p:pic>
          <p:nvPicPr>
            <p:cNvPr id="16" name="object 16"/>
            <p:cNvPicPr/>
            <p:nvPr/>
          </p:nvPicPr>
          <p:blipFill>
            <a:blip r:embed="rId5" cstate="print"/>
            <a:stretch>
              <a:fillRect/>
            </a:stretch>
          </p:blipFill>
          <p:spPr>
            <a:xfrm>
              <a:off x="8147304" y="3009112"/>
              <a:ext cx="621792" cy="621944"/>
            </a:xfrm>
            <a:prstGeom prst="rect">
              <a:avLst/>
            </a:prstGeom>
          </p:spPr>
        </p:pic>
        <p:pic>
          <p:nvPicPr>
            <p:cNvPr id="17" name="object 17"/>
            <p:cNvPicPr/>
            <p:nvPr/>
          </p:nvPicPr>
          <p:blipFill>
            <a:blip r:embed="rId6" cstate="print"/>
            <a:stretch>
              <a:fillRect/>
            </a:stretch>
          </p:blipFill>
          <p:spPr>
            <a:xfrm>
              <a:off x="10341864" y="3018256"/>
              <a:ext cx="621792" cy="621944"/>
            </a:xfrm>
            <a:prstGeom prst="rect">
              <a:avLst/>
            </a:prstGeom>
          </p:spPr>
        </p:pic>
      </p:grpSp>
      <p:sp>
        <p:nvSpPr>
          <p:cNvPr id="18" name="object 18"/>
          <p:cNvSpPr txBox="1">
            <a:spLocks noGrp="1"/>
          </p:cNvSpPr>
          <p:nvPr>
            <p:ph type="title"/>
          </p:nvPr>
        </p:nvSpPr>
        <p:spPr>
          <a:xfrm>
            <a:off x="2686639" y="1205610"/>
            <a:ext cx="7050324" cy="640715"/>
          </a:xfrm>
          <a:prstGeom prst="rect">
            <a:avLst/>
          </a:prstGeom>
        </p:spPr>
        <p:txBody>
          <a:bodyPr vert="horz" wrap="square" lIns="0" tIns="17145" rIns="0" bIns="0" rtlCol="0">
            <a:spAutoFit/>
          </a:bodyPr>
          <a:lstStyle/>
          <a:p>
            <a:pPr marL="12700">
              <a:lnSpc>
                <a:spcPct val="100000"/>
              </a:lnSpc>
              <a:spcBef>
                <a:spcPts val="135"/>
              </a:spcBef>
              <a:tabLst>
                <a:tab pos="1693545" algn="l"/>
                <a:tab pos="4662805" algn="l"/>
              </a:tabLst>
            </a:pPr>
            <a:r>
              <a:rPr lang="en-US" sz="4000" spc="-20" dirty="0">
                <a:latin typeface="Aptos" panose="020B0004020202020204" pitchFamily="34" charset="0"/>
              </a:rPr>
              <a:t>    </a:t>
            </a:r>
            <a:r>
              <a:rPr sz="4000" spc="-20" dirty="0">
                <a:latin typeface="Aptos" panose="020B0004020202020204" pitchFamily="34" charset="0"/>
              </a:rPr>
              <a:t>DATA</a:t>
            </a:r>
            <a:r>
              <a:rPr lang="en-IN" sz="4000" spc="-20" dirty="0">
                <a:latin typeface="Aptos" panose="020B0004020202020204" pitchFamily="34" charset="0"/>
              </a:rPr>
              <a:t>  </a:t>
            </a:r>
            <a:r>
              <a:rPr sz="4000" spc="-125" dirty="0">
                <a:latin typeface="Aptos" panose="020B0004020202020204" pitchFamily="34" charset="0"/>
              </a:rPr>
              <a:t>ANA</a:t>
            </a:r>
            <a:r>
              <a:rPr sz="4000" spc="-350" dirty="0">
                <a:latin typeface="Aptos" panose="020B0004020202020204" pitchFamily="34" charset="0"/>
              </a:rPr>
              <a:t>LY</a:t>
            </a:r>
            <a:r>
              <a:rPr sz="4000" spc="-505" dirty="0">
                <a:latin typeface="Aptos" panose="020B0004020202020204" pitchFamily="34" charset="0"/>
              </a:rPr>
              <a:t> </a:t>
            </a:r>
            <a:r>
              <a:rPr sz="4000" spc="-750" dirty="0">
                <a:latin typeface="Aptos" panose="020B0004020202020204" pitchFamily="34" charset="0"/>
              </a:rPr>
              <a:t>S</a:t>
            </a:r>
            <a:r>
              <a:rPr sz="4000" spc="-509" dirty="0">
                <a:latin typeface="Aptos" panose="020B0004020202020204" pitchFamily="34" charset="0"/>
              </a:rPr>
              <a:t> </a:t>
            </a:r>
            <a:r>
              <a:rPr lang="en-IN" sz="4000" spc="-509" dirty="0">
                <a:latin typeface="Aptos" panose="020B0004020202020204" pitchFamily="34" charset="0"/>
              </a:rPr>
              <a:t> </a:t>
            </a:r>
            <a:r>
              <a:rPr sz="4000" spc="-75" dirty="0">
                <a:latin typeface="Aptos" panose="020B0004020202020204" pitchFamily="34" charset="0"/>
              </a:rPr>
              <a:t>I</a:t>
            </a:r>
            <a:r>
              <a:rPr sz="4000" spc="-800" dirty="0">
                <a:latin typeface="Aptos" panose="020B0004020202020204" pitchFamily="34" charset="0"/>
              </a:rPr>
              <a:t>S</a:t>
            </a:r>
            <a:r>
              <a:rPr lang="en-IN" sz="4000" spc="-800" dirty="0">
                <a:latin typeface="Aptos" panose="020B0004020202020204" pitchFamily="34" charset="0"/>
              </a:rPr>
              <a:t>                            </a:t>
            </a:r>
            <a:r>
              <a:rPr sz="4000" spc="-535" dirty="0">
                <a:latin typeface="Aptos" panose="020B0004020202020204" pitchFamily="34" charset="0"/>
              </a:rPr>
              <a:t>P</a:t>
            </a:r>
            <a:r>
              <a:rPr sz="4000" spc="-520" dirty="0">
                <a:latin typeface="Aptos" panose="020B0004020202020204" pitchFamily="34" charset="0"/>
              </a:rPr>
              <a:t> </a:t>
            </a:r>
            <a:r>
              <a:rPr sz="4000" spc="-120" dirty="0">
                <a:latin typeface="Aptos" panose="020B0004020202020204" pitchFamily="34" charset="0"/>
              </a:rPr>
              <a:t>RO</a:t>
            </a:r>
            <a:r>
              <a:rPr sz="4000" spc="-550" dirty="0">
                <a:latin typeface="Aptos" panose="020B0004020202020204" pitchFamily="34" charset="0"/>
              </a:rPr>
              <a:t>C</a:t>
            </a:r>
            <a:r>
              <a:rPr sz="4000" spc="-505" dirty="0">
                <a:latin typeface="Aptos" panose="020B0004020202020204" pitchFamily="34" charset="0"/>
              </a:rPr>
              <a:t> </a:t>
            </a:r>
            <a:r>
              <a:rPr sz="4000" spc="-750" dirty="0">
                <a:latin typeface="Aptos" panose="020B0004020202020204" pitchFamily="34" charset="0"/>
              </a:rPr>
              <a:t>E</a:t>
            </a:r>
            <a:r>
              <a:rPr sz="4000" spc="-525" dirty="0">
                <a:latin typeface="Aptos" panose="020B0004020202020204" pitchFamily="34" charset="0"/>
              </a:rPr>
              <a:t> </a:t>
            </a:r>
            <a:r>
              <a:rPr lang="en-IN" sz="4000" spc="-525" dirty="0">
                <a:latin typeface="Aptos" panose="020B0004020202020204" pitchFamily="34" charset="0"/>
              </a:rPr>
              <a:t> </a:t>
            </a:r>
            <a:r>
              <a:rPr sz="4000" spc="-750" dirty="0">
                <a:latin typeface="Aptos" panose="020B0004020202020204" pitchFamily="34" charset="0"/>
              </a:rPr>
              <a:t>S</a:t>
            </a:r>
            <a:r>
              <a:rPr sz="4000" spc="-509" dirty="0">
                <a:latin typeface="Aptos" panose="020B0004020202020204" pitchFamily="34" charset="0"/>
              </a:rPr>
              <a:t> </a:t>
            </a:r>
            <a:r>
              <a:rPr lang="en-IN" sz="4000" spc="-509" dirty="0">
                <a:latin typeface="Aptos" panose="020B0004020202020204" pitchFamily="34" charset="0"/>
              </a:rPr>
              <a:t> </a:t>
            </a:r>
            <a:r>
              <a:rPr sz="4000" spc="-800" dirty="0">
                <a:latin typeface="Aptos" panose="020B0004020202020204" pitchFamily="34" charset="0"/>
              </a:rPr>
              <a:t>S</a:t>
            </a:r>
            <a:endParaRPr sz="4000" dirty="0">
              <a:latin typeface="Aptos" panose="020B0004020202020204" pitchFamily="34" charset="0"/>
            </a:endParaRPr>
          </a:p>
        </p:txBody>
      </p:sp>
      <p:pic>
        <p:nvPicPr>
          <p:cNvPr id="20" name="object 20"/>
          <p:cNvPicPr/>
          <p:nvPr/>
        </p:nvPicPr>
        <p:blipFill>
          <a:blip r:embed="rId7" cstate="print"/>
          <a:stretch>
            <a:fillRect/>
          </a:stretch>
        </p:blipFill>
        <p:spPr>
          <a:xfrm>
            <a:off x="2350007" y="4280408"/>
            <a:ext cx="146304" cy="146431"/>
          </a:xfrm>
          <a:prstGeom prst="rect">
            <a:avLst/>
          </a:prstGeom>
        </p:spPr>
      </p:pic>
      <p:pic>
        <p:nvPicPr>
          <p:cNvPr id="21" name="object 21"/>
          <p:cNvPicPr/>
          <p:nvPr/>
        </p:nvPicPr>
        <p:blipFill>
          <a:blip r:embed="rId8" cstate="print"/>
          <a:stretch>
            <a:fillRect/>
          </a:stretch>
        </p:blipFill>
        <p:spPr>
          <a:xfrm>
            <a:off x="4517135" y="4280408"/>
            <a:ext cx="146303" cy="146431"/>
          </a:xfrm>
          <a:prstGeom prst="rect">
            <a:avLst/>
          </a:prstGeom>
        </p:spPr>
      </p:pic>
      <p:pic>
        <p:nvPicPr>
          <p:cNvPr id="22" name="object 22"/>
          <p:cNvPicPr/>
          <p:nvPr/>
        </p:nvPicPr>
        <p:blipFill>
          <a:blip r:embed="rId9" cstate="print"/>
          <a:stretch>
            <a:fillRect/>
          </a:stretch>
        </p:blipFill>
        <p:spPr>
          <a:xfrm>
            <a:off x="6702552" y="4280408"/>
            <a:ext cx="146303" cy="146431"/>
          </a:xfrm>
          <a:prstGeom prst="rect">
            <a:avLst/>
          </a:prstGeom>
        </p:spPr>
      </p:pic>
      <p:pic>
        <p:nvPicPr>
          <p:cNvPr id="23" name="object 23"/>
          <p:cNvPicPr/>
          <p:nvPr/>
        </p:nvPicPr>
        <p:blipFill>
          <a:blip r:embed="rId10" cstate="print"/>
          <a:stretch>
            <a:fillRect/>
          </a:stretch>
        </p:blipFill>
        <p:spPr>
          <a:xfrm>
            <a:off x="8842247" y="4280408"/>
            <a:ext cx="146303" cy="146431"/>
          </a:xfrm>
          <a:prstGeom prst="rect">
            <a:avLst/>
          </a:prstGeom>
        </p:spPr>
      </p:pic>
      <p:pic>
        <p:nvPicPr>
          <p:cNvPr id="24" name="object 24"/>
          <p:cNvPicPr/>
          <p:nvPr/>
        </p:nvPicPr>
        <p:blipFill>
          <a:blip r:embed="rId11" cstate="print"/>
          <a:stretch>
            <a:fillRect/>
          </a:stretch>
        </p:blipFill>
        <p:spPr>
          <a:xfrm>
            <a:off x="11055095" y="4280408"/>
            <a:ext cx="146303" cy="146431"/>
          </a:xfrm>
          <a:prstGeom prst="rect">
            <a:avLst/>
          </a:prstGeom>
        </p:spPr>
      </p:pic>
      <p:sp>
        <p:nvSpPr>
          <p:cNvPr id="25" name="object 25"/>
          <p:cNvSpPr txBox="1"/>
          <p:nvPr/>
        </p:nvSpPr>
        <p:spPr>
          <a:xfrm>
            <a:off x="1460119" y="4135882"/>
            <a:ext cx="798830" cy="949325"/>
          </a:xfrm>
          <a:prstGeom prst="rect">
            <a:avLst/>
          </a:prstGeom>
        </p:spPr>
        <p:txBody>
          <a:bodyPr vert="horz" wrap="square" lIns="0" tIns="16510" rIns="0" bIns="0" rtlCol="0">
            <a:spAutoFit/>
          </a:bodyPr>
          <a:lstStyle/>
          <a:p>
            <a:pPr marL="12700">
              <a:lnSpc>
                <a:spcPct val="100000"/>
              </a:lnSpc>
              <a:spcBef>
                <a:spcPts val="130"/>
              </a:spcBef>
            </a:pPr>
            <a:r>
              <a:rPr sz="2350" b="1" spc="-229" dirty="0">
                <a:solidFill>
                  <a:srgbClr val="FFFFFF"/>
                </a:solidFill>
                <a:latin typeface="Arial"/>
                <a:cs typeface="Arial"/>
              </a:rPr>
              <a:t>Step</a:t>
            </a:r>
            <a:r>
              <a:rPr sz="2350" b="1" spc="-30" dirty="0">
                <a:solidFill>
                  <a:srgbClr val="FFFFFF"/>
                </a:solidFill>
                <a:latin typeface="Arial"/>
                <a:cs typeface="Arial"/>
              </a:rPr>
              <a:t> </a:t>
            </a:r>
            <a:r>
              <a:rPr sz="2350" b="1" spc="-60" dirty="0">
                <a:solidFill>
                  <a:srgbClr val="FFFFFF"/>
                </a:solidFill>
                <a:latin typeface="Arial"/>
                <a:cs typeface="Arial"/>
              </a:rPr>
              <a:t>1</a:t>
            </a:r>
            <a:endParaRPr sz="2350">
              <a:latin typeface="Arial"/>
              <a:cs typeface="Arial"/>
            </a:endParaRPr>
          </a:p>
          <a:p>
            <a:pPr marL="12700" marR="13335">
              <a:lnSpc>
                <a:spcPct val="102299"/>
              </a:lnSpc>
              <a:spcBef>
                <a:spcPts val="1100"/>
              </a:spcBef>
            </a:pPr>
            <a:r>
              <a:rPr sz="1350" dirty="0">
                <a:solidFill>
                  <a:srgbClr val="FFFFFF"/>
                </a:solidFill>
                <a:latin typeface="Segoe UI Light"/>
                <a:cs typeface="Segoe UI Light"/>
              </a:rPr>
              <a:t>Define</a:t>
            </a:r>
            <a:r>
              <a:rPr sz="1350" spc="130" dirty="0">
                <a:solidFill>
                  <a:srgbClr val="FFFFFF"/>
                </a:solidFill>
                <a:latin typeface="Segoe UI Light"/>
                <a:cs typeface="Segoe UI Light"/>
              </a:rPr>
              <a:t> </a:t>
            </a:r>
            <a:r>
              <a:rPr sz="1350" spc="-25" dirty="0">
                <a:solidFill>
                  <a:srgbClr val="FFFFFF"/>
                </a:solidFill>
                <a:latin typeface="Segoe UI Light"/>
                <a:cs typeface="Segoe UI Light"/>
              </a:rPr>
              <a:t>the </a:t>
            </a:r>
            <a:r>
              <a:rPr sz="1350" spc="-10" dirty="0">
                <a:solidFill>
                  <a:srgbClr val="FFFFFF"/>
                </a:solidFill>
                <a:latin typeface="Segoe UI Light"/>
                <a:cs typeface="Segoe UI Light"/>
              </a:rPr>
              <a:t>Question</a:t>
            </a:r>
            <a:endParaRPr sz="1350">
              <a:latin typeface="Segoe UI Light"/>
              <a:cs typeface="Segoe UI Light"/>
            </a:endParaRPr>
          </a:p>
        </p:txBody>
      </p:sp>
      <p:sp>
        <p:nvSpPr>
          <p:cNvPr id="26" name="object 26"/>
          <p:cNvSpPr txBox="1"/>
          <p:nvPr/>
        </p:nvSpPr>
        <p:spPr>
          <a:xfrm>
            <a:off x="3619372" y="4135882"/>
            <a:ext cx="1188720" cy="738505"/>
          </a:xfrm>
          <a:prstGeom prst="rect">
            <a:avLst/>
          </a:prstGeom>
        </p:spPr>
        <p:txBody>
          <a:bodyPr vert="horz" wrap="square" lIns="0" tIns="16510" rIns="0" bIns="0" rtlCol="0">
            <a:spAutoFit/>
          </a:bodyPr>
          <a:lstStyle/>
          <a:p>
            <a:pPr marL="12700">
              <a:lnSpc>
                <a:spcPct val="100000"/>
              </a:lnSpc>
              <a:spcBef>
                <a:spcPts val="130"/>
              </a:spcBef>
            </a:pPr>
            <a:r>
              <a:rPr sz="2350" b="1" spc="-235" dirty="0">
                <a:solidFill>
                  <a:srgbClr val="FFFFFF"/>
                </a:solidFill>
                <a:latin typeface="Arial"/>
                <a:cs typeface="Arial"/>
              </a:rPr>
              <a:t>Step</a:t>
            </a:r>
            <a:r>
              <a:rPr sz="2350" b="1" spc="-20" dirty="0">
                <a:solidFill>
                  <a:srgbClr val="FFFFFF"/>
                </a:solidFill>
                <a:latin typeface="Arial"/>
                <a:cs typeface="Arial"/>
              </a:rPr>
              <a:t> </a:t>
            </a:r>
            <a:r>
              <a:rPr sz="2350" b="1" spc="-50" dirty="0">
                <a:solidFill>
                  <a:srgbClr val="FFFFFF"/>
                </a:solidFill>
                <a:latin typeface="Arial"/>
                <a:cs typeface="Arial"/>
              </a:rPr>
              <a:t>2</a:t>
            </a:r>
            <a:endParaRPr sz="2350">
              <a:latin typeface="Arial"/>
              <a:cs typeface="Arial"/>
            </a:endParaRPr>
          </a:p>
          <a:p>
            <a:pPr marL="12700">
              <a:lnSpc>
                <a:spcPct val="100000"/>
              </a:lnSpc>
              <a:spcBef>
                <a:spcPts val="1135"/>
              </a:spcBef>
            </a:pPr>
            <a:r>
              <a:rPr sz="1350" dirty="0">
                <a:solidFill>
                  <a:srgbClr val="FFFFFF"/>
                </a:solidFill>
                <a:latin typeface="Segoe UI Light"/>
                <a:cs typeface="Segoe UI Light"/>
              </a:rPr>
              <a:t>Collect</a:t>
            </a:r>
            <a:r>
              <a:rPr sz="1350" spc="125" dirty="0">
                <a:solidFill>
                  <a:srgbClr val="FFFFFF"/>
                </a:solidFill>
                <a:latin typeface="Segoe UI Light"/>
                <a:cs typeface="Segoe UI Light"/>
              </a:rPr>
              <a:t> </a:t>
            </a:r>
            <a:r>
              <a:rPr sz="1350" dirty="0">
                <a:solidFill>
                  <a:srgbClr val="FFFFFF"/>
                </a:solidFill>
                <a:latin typeface="Segoe UI Light"/>
                <a:cs typeface="Segoe UI Light"/>
              </a:rPr>
              <a:t>the</a:t>
            </a:r>
            <a:r>
              <a:rPr sz="1350" spc="60" dirty="0">
                <a:solidFill>
                  <a:srgbClr val="FFFFFF"/>
                </a:solidFill>
                <a:latin typeface="Segoe UI Light"/>
                <a:cs typeface="Segoe UI Light"/>
              </a:rPr>
              <a:t> </a:t>
            </a:r>
            <a:r>
              <a:rPr sz="1350" spc="-20" dirty="0">
                <a:solidFill>
                  <a:srgbClr val="FFFFFF"/>
                </a:solidFill>
                <a:latin typeface="Segoe UI Light"/>
                <a:cs typeface="Segoe UI Light"/>
              </a:rPr>
              <a:t>data</a:t>
            </a:r>
            <a:endParaRPr sz="1350">
              <a:latin typeface="Segoe UI Light"/>
              <a:cs typeface="Segoe UI Light"/>
            </a:endParaRPr>
          </a:p>
        </p:txBody>
      </p:sp>
      <p:sp>
        <p:nvSpPr>
          <p:cNvPr id="27" name="object 27"/>
          <p:cNvSpPr txBox="1"/>
          <p:nvPr/>
        </p:nvSpPr>
        <p:spPr>
          <a:xfrm>
            <a:off x="5805678" y="4135882"/>
            <a:ext cx="1109345" cy="738505"/>
          </a:xfrm>
          <a:prstGeom prst="rect">
            <a:avLst/>
          </a:prstGeom>
        </p:spPr>
        <p:txBody>
          <a:bodyPr vert="horz" wrap="square" lIns="0" tIns="16510" rIns="0" bIns="0" rtlCol="0">
            <a:spAutoFit/>
          </a:bodyPr>
          <a:lstStyle/>
          <a:p>
            <a:pPr marL="12700">
              <a:lnSpc>
                <a:spcPct val="100000"/>
              </a:lnSpc>
              <a:spcBef>
                <a:spcPts val="130"/>
              </a:spcBef>
            </a:pPr>
            <a:r>
              <a:rPr sz="2350" b="1" spc="-229" dirty="0">
                <a:solidFill>
                  <a:srgbClr val="FFFFFF"/>
                </a:solidFill>
                <a:latin typeface="Arial"/>
                <a:cs typeface="Arial"/>
              </a:rPr>
              <a:t>Step</a:t>
            </a:r>
            <a:r>
              <a:rPr sz="2350" b="1" spc="-30" dirty="0">
                <a:solidFill>
                  <a:srgbClr val="FFFFFF"/>
                </a:solidFill>
                <a:latin typeface="Arial"/>
                <a:cs typeface="Arial"/>
              </a:rPr>
              <a:t> </a:t>
            </a:r>
            <a:r>
              <a:rPr sz="2350" b="1" spc="-60" dirty="0">
                <a:solidFill>
                  <a:srgbClr val="FFFFFF"/>
                </a:solidFill>
                <a:latin typeface="Arial"/>
                <a:cs typeface="Arial"/>
              </a:rPr>
              <a:t>3</a:t>
            </a:r>
            <a:endParaRPr sz="2350">
              <a:latin typeface="Arial"/>
              <a:cs typeface="Arial"/>
            </a:endParaRPr>
          </a:p>
          <a:p>
            <a:pPr marL="12700">
              <a:lnSpc>
                <a:spcPct val="100000"/>
              </a:lnSpc>
              <a:spcBef>
                <a:spcPts val="1135"/>
              </a:spcBef>
            </a:pPr>
            <a:r>
              <a:rPr sz="1350" dirty="0">
                <a:solidFill>
                  <a:srgbClr val="FFFFFF"/>
                </a:solidFill>
                <a:latin typeface="Segoe UI Light"/>
                <a:cs typeface="Segoe UI Light"/>
              </a:rPr>
              <a:t>Clean</a:t>
            </a:r>
            <a:r>
              <a:rPr sz="1350" spc="75" dirty="0">
                <a:solidFill>
                  <a:srgbClr val="FFFFFF"/>
                </a:solidFill>
                <a:latin typeface="Segoe UI Light"/>
                <a:cs typeface="Segoe UI Light"/>
              </a:rPr>
              <a:t> </a:t>
            </a:r>
            <a:r>
              <a:rPr sz="1350" dirty="0">
                <a:solidFill>
                  <a:srgbClr val="FFFFFF"/>
                </a:solidFill>
                <a:latin typeface="Segoe UI Light"/>
                <a:cs typeface="Segoe UI Light"/>
              </a:rPr>
              <a:t>the</a:t>
            </a:r>
            <a:r>
              <a:rPr sz="1350" spc="114" dirty="0">
                <a:solidFill>
                  <a:srgbClr val="FFFFFF"/>
                </a:solidFill>
                <a:latin typeface="Segoe UI Light"/>
                <a:cs typeface="Segoe UI Light"/>
              </a:rPr>
              <a:t> </a:t>
            </a:r>
            <a:r>
              <a:rPr sz="1350" spc="-20" dirty="0">
                <a:solidFill>
                  <a:srgbClr val="FFFFFF"/>
                </a:solidFill>
                <a:latin typeface="Segoe UI Light"/>
                <a:cs typeface="Segoe UI Light"/>
              </a:rPr>
              <a:t>data</a:t>
            </a:r>
            <a:endParaRPr sz="1350">
              <a:latin typeface="Segoe UI Light"/>
              <a:cs typeface="Segoe UI Light"/>
            </a:endParaRPr>
          </a:p>
        </p:txBody>
      </p:sp>
      <p:sp>
        <p:nvSpPr>
          <p:cNvPr id="28" name="object 28"/>
          <p:cNvSpPr txBox="1"/>
          <p:nvPr/>
        </p:nvSpPr>
        <p:spPr>
          <a:xfrm>
            <a:off x="7955788" y="4135882"/>
            <a:ext cx="889635" cy="949325"/>
          </a:xfrm>
          <a:prstGeom prst="rect">
            <a:avLst/>
          </a:prstGeom>
        </p:spPr>
        <p:txBody>
          <a:bodyPr vert="horz" wrap="square" lIns="0" tIns="16510" rIns="0" bIns="0" rtlCol="0">
            <a:spAutoFit/>
          </a:bodyPr>
          <a:lstStyle/>
          <a:p>
            <a:pPr marL="12700">
              <a:lnSpc>
                <a:spcPct val="100000"/>
              </a:lnSpc>
              <a:spcBef>
                <a:spcPts val="130"/>
              </a:spcBef>
            </a:pPr>
            <a:r>
              <a:rPr sz="2350" b="1" spc="-235" dirty="0">
                <a:solidFill>
                  <a:srgbClr val="FFFFFF"/>
                </a:solidFill>
                <a:latin typeface="Arial"/>
                <a:cs typeface="Arial"/>
              </a:rPr>
              <a:t>Step</a:t>
            </a:r>
            <a:r>
              <a:rPr sz="2350" b="1" spc="-20" dirty="0">
                <a:solidFill>
                  <a:srgbClr val="FFFFFF"/>
                </a:solidFill>
                <a:latin typeface="Arial"/>
                <a:cs typeface="Arial"/>
              </a:rPr>
              <a:t> </a:t>
            </a:r>
            <a:r>
              <a:rPr sz="2350" b="1" spc="-50" dirty="0">
                <a:solidFill>
                  <a:srgbClr val="FFFFFF"/>
                </a:solidFill>
                <a:latin typeface="Arial"/>
                <a:cs typeface="Arial"/>
              </a:rPr>
              <a:t>4</a:t>
            </a:r>
            <a:endParaRPr sz="2350">
              <a:latin typeface="Arial"/>
              <a:cs typeface="Arial"/>
            </a:endParaRPr>
          </a:p>
          <a:p>
            <a:pPr marL="12700" marR="5080">
              <a:lnSpc>
                <a:spcPct val="102299"/>
              </a:lnSpc>
              <a:spcBef>
                <a:spcPts val="1100"/>
              </a:spcBef>
            </a:pPr>
            <a:r>
              <a:rPr sz="1350" dirty="0">
                <a:solidFill>
                  <a:srgbClr val="FFFFFF"/>
                </a:solidFill>
                <a:latin typeface="Segoe UI Light"/>
                <a:cs typeface="Segoe UI Light"/>
              </a:rPr>
              <a:t>Analyze</a:t>
            </a:r>
            <a:r>
              <a:rPr sz="1350" spc="114" dirty="0">
                <a:solidFill>
                  <a:srgbClr val="FFFFFF"/>
                </a:solidFill>
                <a:latin typeface="Segoe UI Light"/>
                <a:cs typeface="Segoe UI Light"/>
              </a:rPr>
              <a:t> </a:t>
            </a:r>
            <a:r>
              <a:rPr sz="1350" spc="-25" dirty="0">
                <a:solidFill>
                  <a:srgbClr val="FFFFFF"/>
                </a:solidFill>
                <a:latin typeface="Segoe UI Light"/>
                <a:cs typeface="Segoe UI Light"/>
              </a:rPr>
              <a:t>the </a:t>
            </a:r>
            <a:r>
              <a:rPr sz="1350" spc="-20" dirty="0">
                <a:solidFill>
                  <a:srgbClr val="FFFFFF"/>
                </a:solidFill>
                <a:latin typeface="Segoe UI Light"/>
                <a:cs typeface="Segoe UI Light"/>
              </a:rPr>
              <a:t>data</a:t>
            </a:r>
            <a:endParaRPr sz="1350">
              <a:latin typeface="Segoe UI Light"/>
              <a:cs typeface="Segoe UI Light"/>
            </a:endParaRPr>
          </a:p>
        </p:txBody>
      </p:sp>
      <p:sp>
        <p:nvSpPr>
          <p:cNvPr id="29" name="object 29"/>
          <p:cNvSpPr txBox="1"/>
          <p:nvPr/>
        </p:nvSpPr>
        <p:spPr>
          <a:xfrm>
            <a:off x="10142219" y="4135882"/>
            <a:ext cx="991869" cy="1169035"/>
          </a:xfrm>
          <a:prstGeom prst="rect">
            <a:avLst/>
          </a:prstGeom>
        </p:spPr>
        <p:txBody>
          <a:bodyPr vert="horz" wrap="square" lIns="0" tIns="16510" rIns="0" bIns="0" rtlCol="0">
            <a:spAutoFit/>
          </a:bodyPr>
          <a:lstStyle/>
          <a:p>
            <a:pPr marL="12700">
              <a:lnSpc>
                <a:spcPct val="100000"/>
              </a:lnSpc>
              <a:spcBef>
                <a:spcPts val="130"/>
              </a:spcBef>
            </a:pPr>
            <a:r>
              <a:rPr sz="2350" b="1" spc="-229" dirty="0">
                <a:solidFill>
                  <a:srgbClr val="FFFFFF"/>
                </a:solidFill>
                <a:latin typeface="Arial"/>
                <a:cs typeface="Arial"/>
              </a:rPr>
              <a:t>Step</a:t>
            </a:r>
            <a:r>
              <a:rPr sz="2350" b="1" spc="-35" dirty="0">
                <a:solidFill>
                  <a:srgbClr val="FFFFFF"/>
                </a:solidFill>
                <a:latin typeface="Arial"/>
                <a:cs typeface="Arial"/>
              </a:rPr>
              <a:t> </a:t>
            </a:r>
            <a:r>
              <a:rPr sz="2350" b="1" spc="-50" dirty="0">
                <a:solidFill>
                  <a:srgbClr val="FFFFFF"/>
                </a:solidFill>
                <a:latin typeface="Arial"/>
                <a:cs typeface="Arial"/>
              </a:rPr>
              <a:t>5</a:t>
            </a:r>
            <a:endParaRPr sz="2350">
              <a:latin typeface="Arial"/>
              <a:cs typeface="Arial"/>
            </a:endParaRPr>
          </a:p>
          <a:p>
            <a:pPr marL="12700" marR="5080">
              <a:lnSpc>
                <a:spcPct val="104600"/>
              </a:lnSpc>
              <a:spcBef>
                <a:spcPts val="1060"/>
              </a:spcBef>
            </a:pPr>
            <a:r>
              <a:rPr sz="1350" dirty="0">
                <a:solidFill>
                  <a:srgbClr val="FFFFFF"/>
                </a:solidFill>
                <a:latin typeface="Segoe UI Light"/>
                <a:cs typeface="Segoe UI Light"/>
              </a:rPr>
              <a:t>Visualize</a:t>
            </a:r>
            <a:r>
              <a:rPr sz="1350" spc="185" dirty="0">
                <a:solidFill>
                  <a:srgbClr val="FFFFFF"/>
                </a:solidFill>
                <a:latin typeface="Segoe UI Light"/>
                <a:cs typeface="Segoe UI Light"/>
              </a:rPr>
              <a:t> </a:t>
            </a:r>
            <a:r>
              <a:rPr sz="1350" spc="-25" dirty="0">
                <a:solidFill>
                  <a:srgbClr val="FFFFFF"/>
                </a:solidFill>
                <a:latin typeface="Segoe UI Light"/>
                <a:cs typeface="Segoe UI Light"/>
              </a:rPr>
              <a:t>and </a:t>
            </a:r>
            <a:r>
              <a:rPr sz="1350" dirty="0">
                <a:solidFill>
                  <a:srgbClr val="FFFFFF"/>
                </a:solidFill>
                <a:latin typeface="Segoe UI Light"/>
                <a:cs typeface="Segoe UI Light"/>
              </a:rPr>
              <a:t>Share</a:t>
            </a:r>
            <a:r>
              <a:rPr sz="1350" spc="85" dirty="0">
                <a:solidFill>
                  <a:srgbClr val="FFFFFF"/>
                </a:solidFill>
                <a:latin typeface="Segoe UI Light"/>
                <a:cs typeface="Segoe UI Light"/>
              </a:rPr>
              <a:t> </a:t>
            </a:r>
            <a:r>
              <a:rPr sz="1350" spc="-25" dirty="0">
                <a:solidFill>
                  <a:srgbClr val="FFFFFF"/>
                </a:solidFill>
                <a:latin typeface="Segoe UI Light"/>
                <a:cs typeface="Segoe UI Light"/>
              </a:rPr>
              <a:t>the </a:t>
            </a:r>
            <a:r>
              <a:rPr sz="1350" spc="-10" dirty="0">
                <a:solidFill>
                  <a:srgbClr val="FFFFFF"/>
                </a:solidFill>
                <a:latin typeface="Segoe UI Light"/>
                <a:cs typeface="Segoe UI Light"/>
              </a:rPr>
              <a:t>Insights</a:t>
            </a:r>
            <a:endParaRPr sz="1350">
              <a:latin typeface="Segoe UI Light"/>
              <a:cs typeface="Segoe UI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grpSp>
        <p:nvGrpSpPr>
          <p:cNvPr id="3" name="object 3"/>
          <p:cNvGrpSpPr/>
          <p:nvPr/>
        </p:nvGrpSpPr>
        <p:grpSpPr>
          <a:xfrm>
            <a:off x="9420568" y="77520"/>
            <a:ext cx="2771140" cy="6859905"/>
            <a:chOff x="9418319" y="0"/>
            <a:chExt cx="2771140" cy="6859905"/>
          </a:xfrm>
        </p:grpSpPr>
        <p:pic>
          <p:nvPicPr>
            <p:cNvPr id="4" name="object 4"/>
            <p:cNvPicPr/>
            <p:nvPr/>
          </p:nvPicPr>
          <p:blipFill>
            <a:blip r:embed="rId2" cstate="print"/>
            <a:stretch>
              <a:fillRect/>
            </a:stretch>
          </p:blipFill>
          <p:spPr>
            <a:xfrm>
              <a:off x="9418319" y="0"/>
              <a:ext cx="2770631" cy="6857999"/>
            </a:xfrm>
            <a:prstGeom prst="rect">
              <a:avLst/>
            </a:prstGeom>
          </p:spPr>
        </p:pic>
        <p:pic>
          <p:nvPicPr>
            <p:cNvPr id="5" name="object 5"/>
            <p:cNvPicPr/>
            <p:nvPr/>
          </p:nvPicPr>
          <p:blipFill>
            <a:blip r:embed="rId3" cstate="print"/>
            <a:stretch>
              <a:fillRect/>
            </a:stretch>
          </p:blipFill>
          <p:spPr>
            <a:xfrm>
              <a:off x="10415015" y="0"/>
              <a:ext cx="1773935" cy="6859714"/>
            </a:xfrm>
            <a:prstGeom prst="rect">
              <a:avLst/>
            </a:prstGeom>
          </p:spPr>
        </p:pic>
      </p:grpSp>
      <p:sp>
        <p:nvSpPr>
          <p:cNvPr id="6" name="object 6"/>
          <p:cNvSpPr txBox="1">
            <a:spLocks noGrp="1"/>
          </p:cNvSpPr>
          <p:nvPr>
            <p:ph type="title"/>
          </p:nvPr>
        </p:nvSpPr>
        <p:spPr>
          <a:xfrm>
            <a:off x="1215541" y="0"/>
            <a:ext cx="9757244" cy="1112611"/>
          </a:xfrm>
          <a:prstGeom prst="rect">
            <a:avLst/>
          </a:prstGeom>
        </p:spPr>
        <p:txBody>
          <a:bodyPr vert="horz" wrap="square" lIns="0" tIns="553211" rIns="0" bIns="0" rtlCol="0">
            <a:spAutoFit/>
          </a:bodyPr>
          <a:lstStyle/>
          <a:p>
            <a:pPr marL="150495">
              <a:lnSpc>
                <a:spcPct val="100000"/>
              </a:lnSpc>
              <a:spcBef>
                <a:spcPts val="105"/>
              </a:spcBef>
            </a:pPr>
            <a:r>
              <a:rPr sz="3600" spc="-229" dirty="0">
                <a:latin typeface="Aptos" panose="020B0004020202020204" pitchFamily="34" charset="0"/>
              </a:rPr>
              <a:t>KPI</a:t>
            </a:r>
            <a:r>
              <a:rPr lang="en-US" sz="3600" spc="-229" dirty="0">
                <a:latin typeface="Aptos" panose="020B0004020202020204" pitchFamily="34" charset="0"/>
              </a:rPr>
              <a:t> </a:t>
            </a:r>
            <a:r>
              <a:rPr sz="3600" spc="-229" dirty="0">
                <a:latin typeface="Aptos" panose="020B0004020202020204" pitchFamily="34" charset="0"/>
              </a:rPr>
              <a:t>-</a:t>
            </a:r>
            <a:r>
              <a:rPr sz="3600" dirty="0">
                <a:latin typeface="Aptos" panose="020B0004020202020204" pitchFamily="34" charset="0"/>
              </a:rPr>
              <a:t>1</a:t>
            </a:r>
            <a:r>
              <a:rPr sz="3600" spc="-135" dirty="0">
                <a:latin typeface="Aptos" panose="020B0004020202020204" pitchFamily="34" charset="0"/>
              </a:rPr>
              <a:t> </a:t>
            </a:r>
            <a:r>
              <a:rPr sz="3600" spc="-265" dirty="0">
                <a:latin typeface="Aptos" panose="020B0004020202020204" pitchFamily="34" charset="0"/>
              </a:rPr>
              <a:t>:</a:t>
            </a:r>
            <a:r>
              <a:rPr sz="3600" spc="-70" dirty="0">
                <a:latin typeface="Aptos" panose="020B0004020202020204" pitchFamily="34" charset="0"/>
              </a:rPr>
              <a:t> </a:t>
            </a:r>
            <a:r>
              <a:rPr lang="en-IN" sz="3600" dirty="0">
                <a:latin typeface="Aptos" panose="020B0004020202020204"/>
                <a:cs typeface="Segoe UI Light" panose="020B0502040204020203" pitchFamily="34" charset="0"/>
              </a:rPr>
              <a:t>Average Attrition rate for all Departments</a:t>
            </a:r>
            <a:endParaRPr sz="3600" dirty="0">
              <a:latin typeface="Aptos" panose="020B0004020202020204"/>
            </a:endParaRPr>
          </a:p>
        </p:txBody>
      </p:sp>
      <p:sp>
        <p:nvSpPr>
          <p:cNvPr id="12" name="object 12"/>
          <p:cNvSpPr txBox="1"/>
          <p:nvPr/>
        </p:nvSpPr>
        <p:spPr>
          <a:xfrm>
            <a:off x="7853620" y="4306397"/>
            <a:ext cx="319405" cy="175260"/>
          </a:xfrm>
          <a:prstGeom prst="rect">
            <a:avLst/>
          </a:prstGeom>
        </p:spPr>
        <p:txBody>
          <a:bodyPr vert="horz" wrap="square" lIns="0" tIns="16510" rIns="0" bIns="0" rtlCol="0">
            <a:spAutoFit/>
          </a:bodyPr>
          <a:lstStyle/>
          <a:p>
            <a:pPr marL="12700">
              <a:lnSpc>
                <a:spcPct val="100000"/>
              </a:lnSpc>
              <a:spcBef>
                <a:spcPts val="130"/>
              </a:spcBef>
            </a:pPr>
            <a:r>
              <a:rPr sz="950" spc="80" dirty="0">
                <a:solidFill>
                  <a:srgbClr val="404040"/>
                </a:solidFill>
                <a:latin typeface="Calibri"/>
                <a:cs typeface="Calibri"/>
              </a:rPr>
              <a:t>$2</a:t>
            </a:r>
            <a:r>
              <a:rPr sz="950" spc="5" dirty="0">
                <a:solidFill>
                  <a:srgbClr val="404040"/>
                </a:solidFill>
                <a:latin typeface="Calibri"/>
                <a:cs typeface="Calibri"/>
              </a:rPr>
              <a:t> </a:t>
            </a:r>
            <a:r>
              <a:rPr sz="950" spc="95" dirty="0">
                <a:solidFill>
                  <a:srgbClr val="404040"/>
                </a:solidFill>
                <a:latin typeface="Calibri"/>
                <a:cs typeface="Calibri"/>
              </a:rPr>
              <a:t>M</a:t>
            </a:r>
            <a:endParaRPr sz="950">
              <a:latin typeface="Calibri"/>
              <a:cs typeface="Calibri"/>
            </a:endParaRPr>
          </a:p>
        </p:txBody>
      </p:sp>
      <p:sp>
        <p:nvSpPr>
          <p:cNvPr id="13" name="object 13"/>
          <p:cNvSpPr txBox="1"/>
          <p:nvPr/>
        </p:nvSpPr>
        <p:spPr>
          <a:xfrm>
            <a:off x="7976296" y="3907035"/>
            <a:ext cx="391160" cy="175260"/>
          </a:xfrm>
          <a:prstGeom prst="rect">
            <a:avLst/>
          </a:prstGeom>
        </p:spPr>
        <p:txBody>
          <a:bodyPr vert="horz" wrap="square" lIns="0" tIns="16510" rIns="0" bIns="0" rtlCol="0">
            <a:spAutoFit/>
          </a:bodyPr>
          <a:lstStyle/>
          <a:p>
            <a:pPr marL="12700">
              <a:lnSpc>
                <a:spcPct val="100000"/>
              </a:lnSpc>
              <a:spcBef>
                <a:spcPts val="130"/>
              </a:spcBef>
            </a:pPr>
            <a:r>
              <a:rPr sz="950" spc="80" dirty="0">
                <a:solidFill>
                  <a:srgbClr val="404040"/>
                </a:solidFill>
                <a:latin typeface="Calibri"/>
                <a:cs typeface="Calibri"/>
              </a:rPr>
              <a:t>$14</a:t>
            </a:r>
            <a:r>
              <a:rPr sz="950" spc="10" dirty="0">
                <a:solidFill>
                  <a:srgbClr val="404040"/>
                </a:solidFill>
                <a:latin typeface="Calibri"/>
                <a:cs typeface="Calibri"/>
              </a:rPr>
              <a:t> </a:t>
            </a:r>
            <a:r>
              <a:rPr sz="950" spc="95" dirty="0">
                <a:solidFill>
                  <a:srgbClr val="404040"/>
                </a:solidFill>
                <a:latin typeface="Calibri"/>
                <a:cs typeface="Calibri"/>
              </a:rPr>
              <a:t>M</a:t>
            </a:r>
            <a:endParaRPr sz="950">
              <a:latin typeface="Calibri"/>
              <a:cs typeface="Calibri"/>
            </a:endParaRPr>
          </a:p>
        </p:txBody>
      </p:sp>
      <p:sp>
        <p:nvSpPr>
          <p:cNvPr id="14" name="object 14"/>
          <p:cNvSpPr txBox="1"/>
          <p:nvPr/>
        </p:nvSpPr>
        <p:spPr>
          <a:xfrm>
            <a:off x="7810357" y="3512654"/>
            <a:ext cx="391160" cy="175260"/>
          </a:xfrm>
          <a:prstGeom prst="rect">
            <a:avLst/>
          </a:prstGeom>
        </p:spPr>
        <p:txBody>
          <a:bodyPr vert="horz" wrap="square" lIns="0" tIns="16510" rIns="0" bIns="0" rtlCol="0">
            <a:spAutoFit/>
          </a:bodyPr>
          <a:lstStyle/>
          <a:p>
            <a:pPr marL="12700">
              <a:lnSpc>
                <a:spcPct val="100000"/>
              </a:lnSpc>
              <a:spcBef>
                <a:spcPts val="130"/>
              </a:spcBef>
            </a:pPr>
            <a:r>
              <a:rPr sz="950" spc="80" dirty="0">
                <a:solidFill>
                  <a:srgbClr val="FFFFFF"/>
                </a:solidFill>
                <a:latin typeface="Calibri"/>
                <a:cs typeface="Calibri"/>
              </a:rPr>
              <a:t>$46</a:t>
            </a:r>
            <a:r>
              <a:rPr sz="950" spc="10" dirty="0">
                <a:solidFill>
                  <a:srgbClr val="FFFFFF"/>
                </a:solidFill>
                <a:latin typeface="Calibri"/>
                <a:cs typeface="Calibri"/>
              </a:rPr>
              <a:t> </a:t>
            </a:r>
            <a:r>
              <a:rPr sz="950" spc="95" dirty="0">
                <a:solidFill>
                  <a:srgbClr val="FFFFFF"/>
                </a:solidFill>
                <a:latin typeface="Calibri"/>
                <a:cs typeface="Calibri"/>
              </a:rPr>
              <a:t>M</a:t>
            </a:r>
            <a:endParaRPr sz="950">
              <a:latin typeface="Calibri"/>
              <a:cs typeface="Calibri"/>
            </a:endParaRPr>
          </a:p>
        </p:txBody>
      </p:sp>
      <p:sp>
        <p:nvSpPr>
          <p:cNvPr id="15" name="object 15"/>
          <p:cNvSpPr txBox="1"/>
          <p:nvPr/>
        </p:nvSpPr>
        <p:spPr>
          <a:xfrm>
            <a:off x="8493711" y="3117893"/>
            <a:ext cx="462280" cy="175260"/>
          </a:xfrm>
          <a:prstGeom prst="rect">
            <a:avLst/>
          </a:prstGeom>
        </p:spPr>
        <p:txBody>
          <a:bodyPr vert="horz" wrap="square" lIns="0" tIns="16510" rIns="0" bIns="0" rtlCol="0">
            <a:spAutoFit/>
          </a:bodyPr>
          <a:lstStyle/>
          <a:p>
            <a:pPr marL="12700">
              <a:lnSpc>
                <a:spcPct val="100000"/>
              </a:lnSpc>
              <a:spcBef>
                <a:spcPts val="130"/>
              </a:spcBef>
            </a:pPr>
            <a:r>
              <a:rPr sz="950" spc="75" dirty="0">
                <a:solidFill>
                  <a:srgbClr val="FFFFFF"/>
                </a:solidFill>
                <a:latin typeface="Calibri"/>
                <a:cs typeface="Calibri"/>
              </a:rPr>
              <a:t>$122</a:t>
            </a:r>
            <a:r>
              <a:rPr sz="950" spc="20" dirty="0">
                <a:solidFill>
                  <a:srgbClr val="FFFFFF"/>
                </a:solidFill>
                <a:latin typeface="Calibri"/>
                <a:cs typeface="Calibri"/>
              </a:rPr>
              <a:t> </a:t>
            </a:r>
            <a:r>
              <a:rPr sz="950" spc="85" dirty="0">
                <a:solidFill>
                  <a:srgbClr val="FFFFFF"/>
                </a:solidFill>
                <a:latin typeface="Calibri"/>
                <a:cs typeface="Calibri"/>
              </a:rPr>
              <a:t>M</a:t>
            </a:r>
            <a:endParaRPr sz="950">
              <a:latin typeface="Calibri"/>
              <a:cs typeface="Calibri"/>
            </a:endParaRPr>
          </a:p>
        </p:txBody>
      </p:sp>
      <p:sp>
        <p:nvSpPr>
          <p:cNvPr id="16" name="object 16"/>
          <p:cNvSpPr txBox="1"/>
          <p:nvPr/>
        </p:nvSpPr>
        <p:spPr>
          <a:xfrm>
            <a:off x="9876303" y="2723511"/>
            <a:ext cx="462280" cy="175260"/>
          </a:xfrm>
          <a:prstGeom prst="rect">
            <a:avLst/>
          </a:prstGeom>
        </p:spPr>
        <p:txBody>
          <a:bodyPr vert="horz" wrap="square" lIns="0" tIns="16510" rIns="0" bIns="0" rtlCol="0">
            <a:spAutoFit/>
          </a:bodyPr>
          <a:lstStyle/>
          <a:p>
            <a:pPr marL="12700">
              <a:lnSpc>
                <a:spcPct val="100000"/>
              </a:lnSpc>
              <a:spcBef>
                <a:spcPts val="130"/>
              </a:spcBef>
            </a:pPr>
            <a:r>
              <a:rPr sz="950" spc="75" dirty="0">
                <a:solidFill>
                  <a:srgbClr val="FFFFFF"/>
                </a:solidFill>
                <a:latin typeface="Calibri"/>
                <a:cs typeface="Calibri"/>
              </a:rPr>
              <a:t>$261</a:t>
            </a:r>
            <a:r>
              <a:rPr sz="950" spc="20" dirty="0">
                <a:solidFill>
                  <a:srgbClr val="FFFFFF"/>
                </a:solidFill>
                <a:latin typeface="Calibri"/>
                <a:cs typeface="Calibri"/>
              </a:rPr>
              <a:t> </a:t>
            </a:r>
            <a:r>
              <a:rPr sz="950" spc="85" dirty="0">
                <a:solidFill>
                  <a:srgbClr val="FFFFFF"/>
                </a:solidFill>
                <a:latin typeface="Calibri"/>
                <a:cs typeface="Calibri"/>
              </a:rPr>
              <a:t>M</a:t>
            </a:r>
            <a:endParaRPr sz="950">
              <a:latin typeface="Calibri"/>
              <a:cs typeface="Calibri"/>
            </a:endParaRPr>
          </a:p>
        </p:txBody>
      </p:sp>
      <p:sp>
        <p:nvSpPr>
          <p:cNvPr id="17" name="object 17"/>
          <p:cNvSpPr txBox="1"/>
          <p:nvPr/>
        </p:nvSpPr>
        <p:spPr>
          <a:xfrm>
            <a:off x="7315502" y="4296209"/>
            <a:ext cx="309880" cy="175260"/>
          </a:xfrm>
          <a:prstGeom prst="rect">
            <a:avLst/>
          </a:prstGeom>
        </p:spPr>
        <p:txBody>
          <a:bodyPr vert="horz" wrap="square" lIns="0" tIns="16510" rIns="0" bIns="0" rtlCol="0">
            <a:spAutoFit/>
          </a:bodyPr>
          <a:lstStyle/>
          <a:p>
            <a:pPr marL="12700">
              <a:lnSpc>
                <a:spcPct val="100000"/>
              </a:lnSpc>
              <a:spcBef>
                <a:spcPts val="130"/>
              </a:spcBef>
            </a:pPr>
            <a:r>
              <a:rPr sz="950" spc="55" dirty="0">
                <a:solidFill>
                  <a:srgbClr val="585858"/>
                </a:solidFill>
                <a:latin typeface="Calibri"/>
                <a:cs typeface="Calibri"/>
              </a:rPr>
              <a:t>2007</a:t>
            </a:r>
            <a:endParaRPr sz="950">
              <a:latin typeface="Calibri"/>
              <a:cs typeface="Calibri"/>
            </a:endParaRPr>
          </a:p>
        </p:txBody>
      </p:sp>
      <p:sp>
        <p:nvSpPr>
          <p:cNvPr id="18" name="object 18"/>
          <p:cNvSpPr txBox="1"/>
          <p:nvPr/>
        </p:nvSpPr>
        <p:spPr>
          <a:xfrm>
            <a:off x="7315502" y="3901855"/>
            <a:ext cx="309880" cy="175260"/>
          </a:xfrm>
          <a:prstGeom prst="rect">
            <a:avLst/>
          </a:prstGeom>
        </p:spPr>
        <p:txBody>
          <a:bodyPr vert="horz" wrap="square" lIns="0" tIns="16510" rIns="0" bIns="0" rtlCol="0">
            <a:spAutoFit/>
          </a:bodyPr>
          <a:lstStyle/>
          <a:p>
            <a:pPr marL="12700">
              <a:lnSpc>
                <a:spcPct val="100000"/>
              </a:lnSpc>
              <a:spcBef>
                <a:spcPts val="130"/>
              </a:spcBef>
            </a:pPr>
            <a:r>
              <a:rPr sz="950" spc="55" dirty="0">
                <a:solidFill>
                  <a:srgbClr val="585858"/>
                </a:solidFill>
                <a:latin typeface="Calibri"/>
                <a:cs typeface="Calibri"/>
              </a:rPr>
              <a:t>2008</a:t>
            </a:r>
            <a:endParaRPr sz="950">
              <a:latin typeface="Calibri"/>
              <a:cs typeface="Calibri"/>
            </a:endParaRPr>
          </a:p>
        </p:txBody>
      </p:sp>
      <p:sp>
        <p:nvSpPr>
          <p:cNvPr id="19" name="object 19"/>
          <p:cNvSpPr txBox="1"/>
          <p:nvPr/>
        </p:nvSpPr>
        <p:spPr>
          <a:xfrm>
            <a:off x="7315502" y="3507474"/>
            <a:ext cx="309880" cy="175260"/>
          </a:xfrm>
          <a:prstGeom prst="rect">
            <a:avLst/>
          </a:prstGeom>
        </p:spPr>
        <p:txBody>
          <a:bodyPr vert="horz" wrap="square" lIns="0" tIns="16510" rIns="0" bIns="0" rtlCol="0">
            <a:spAutoFit/>
          </a:bodyPr>
          <a:lstStyle/>
          <a:p>
            <a:pPr marL="12700">
              <a:lnSpc>
                <a:spcPct val="100000"/>
              </a:lnSpc>
              <a:spcBef>
                <a:spcPts val="130"/>
              </a:spcBef>
            </a:pPr>
            <a:r>
              <a:rPr sz="950" spc="55" dirty="0">
                <a:solidFill>
                  <a:srgbClr val="585858"/>
                </a:solidFill>
                <a:latin typeface="Calibri"/>
                <a:cs typeface="Calibri"/>
              </a:rPr>
              <a:t>2009</a:t>
            </a:r>
            <a:endParaRPr sz="950">
              <a:latin typeface="Calibri"/>
              <a:cs typeface="Calibri"/>
            </a:endParaRPr>
          </a:p>
        </p:txBody>
      </p:sp>
      <p:sp>
        <p:nvSpPr>
          <p:cNvPr id="20" name="object 20"/>
          <p:cNvSpPr txBox="1"/>
          <p:nvPr/>
        </p:nvSpPr>
        <p:spPr>
          <a:xfrm>
            <a:off x="7315502" y="3112713"/>
            <a:ext cx="309880" cy="175260"/>
          </a:xfrm>
          <a:prstGeom prst="rect">
            <a:avLst/>
          </a:prstGeom>
        </p:spPr>
        <p:txBody>
          <a:bodyPr vert="horz" wrap="square" lIns="0" tIns="16510" rIns="0" bIns="0" rtlCol="0">
            <a:spAutoFit/>
          </a:bodyPr>
          <a:lstStyle/>
          <a:p>
            <a:pPr marL="12700">
              <a:lnSpc>
                <a:spcPct val="100000"/>
              </a:lnSpc>
              <a:spcBef>
                <a:spcPts val="130"/>
              </a:spcBef>
            </a:pPr>
            <a:r>
              <a:rPr sz="950" spc="55" dirty="0">
                <a:solidFill>
                  <a:srgbClr val="585858"/>
                </a:solidFill>
                <a:latin typeface="Calibri"/>
                <a:cs typeface="Calibri"/>
              </a:rPr>
              <a:t>2010</a:t>
            </a:r>
            <a:endParaRPr sz="950">
              <a:latin typeface="Calibri"/>
              <a:cs typeface="Calibri"/>
            </a:endParaRPr>
          </a:p>
        </p:txBody>
      </p:sp>
      <p:sp>
        <p:nvSpPr>
          <p:cNvPr id="21" name="object 21"/>
          <p:cNvSpPr txBox="1"/>
          <p:nvPr/>
        </p:nvSpPr>
        <p:spPr>
          <a:xfrm>
            <a:off x="7315502" y="2713324"/>
            <a:ext cx="309880" cy="175260"/>
          </a:xfrm>
          <a:prstGeom prst="rect">
            <a:avLst/>
          </a:prstGeom>
        </p:spPr>
        <p:txBody>
          <a:bodyPr vert="horz" wrap="square" lIns="0" tIns="16510" rIns="0" bIns="0" rtlCol="0">
            <a:spAutoFit/>
          </a:bodyPr>
          <a:lstStyle/>
          <a:p>
            <a:pPr marL="12700">
              <a:lnSpc>
                <a:spcPct val="100000"/>
              </a:lnSpc>
              <a:spcBef>
                <a:spcPts val="130"/>
              </a:spcBef>
            </a:pPr>
            <a:r>
              <a:rPr sz="950" spc="55" dirty="0">
                <a:solidFill>
                  <a:srgbClr val="585858"/>
                </a:solidFill>
                <a:latin typeface="Calibri"/>
                <a:cs typeface="Calibri"/>
              </a:rPr>
              <a:t>2011</a:t>
            </a:r>
            <a:endParaRPr sz="950">
              <a:latin typeface="Calibri"/>
              <a:cs typeface="Calibri"/>
            </a:endParaRPr>
          </a:p>
        </p:txBody>
      </p:sp>
      <p:sp>
        <p:nvSpPr>
          <p:cNvPr id="22" name="object 22"/>
          <p:cNvSpPr txBox="1"/>
          <p:nvPr/>
        </p:nvSpPr>
        <p:spPr>
          <a:xfrm>
            <a:off x="7253275" y="2225389"/>
            <a:ext cx="1921510" cy="224790"/>
          </a:xfrm>
          <a:prstGeom prst="rect">
            <a:avLst/>
          </a:prstGeom>
        </p:spPr>
        <p:txBody>
          <a:bodyPr vert="horz" wrap="square" lIns="0" tIns="13335" rIns="0" bIns="0" rtlCol="0">
            <a:spAutoFit/>
          </a:bodyPr>
          <a:lstStyle/>
          <a:p>
            <a:pPr marL="12700">
              <a:lnSpc>
                <a:spcPct val="100000"/>
              </a:lnSpc>
              <a:spcBef>
                <a:spcPts val="105"/>
              </a:spcBef>
            </a:pPr>
            <a:r>
              <a:rPr lang="en-US" sz="1300" spc="50" dirty="0">
                <a:latin typeface="Tahoma"/>
                <a:cs typeface="Tahoma"/>
              </a:rPr>
              <a:t>Year</a:t>
            </a:r>
            <a:r>
              <a:rPr lang="en-US" sz="1300" spc="-90" dirty="0">
                <a:latin typeface="Tahoma"/>
                <a:cs typeface="Tahoma"/>
              </a:rPr>
              <a:t> </a:t>
            </a:r>
            <a:r>
              <a:rPr lang="en-US" sz="1300" spc="105" dirty="0">
                <a:latin typeface="Tahoma"/>
                <a:cs typeface="Tahoma"/>
              </a:rPr>
              <a:t>wise</a:t>
            </a:r>
            <a:r>
              <a:rPr lang="en-US" sz="1300" spc="-15" dirty="0">
                <a:latin typeface="Tahoma"/>
                <a:cs typeface="Tahoma"/>
              </a:rPr>
              <a:t> </a:t>
            </a:r>
            <a:r>
              <a:rPr lang="en-US" sz="1300" spc="90" dirty="0">
                <a:latin typeface="Tahoma"/>
                <a:cs typeface="Tahoma"/>
              </a:rPr>
              <a:t>loan</a:t>
            </a:r>
            <a:r>
              <a:rPr lang="en-US" sz="1300" spc="-50" dirty="0">
                <a:latin typeface="Tahoma"/>
                <a:cs typeface="Tahoma"/>
              </a:rPr>
              <a:t> </a:t>
            </a:r>
            <a:r>
              <a:rPr lang="en-US" sz="1300" spc="120" dirty="0">
                <a:latin typeface="Tahoma"/>
                <a:cs typeface="Tahoma"/>
              </a:rPr>
              <a:t>Amount</a:t>
            </a:r>
            <a:endParaRPr lang="en-US" sz="1300" dirty="0">
              <a:latin typeface="Tahoma"/>
              <a:cs typeface="Tahoma"/>
            </a:endParaRPr>
          </a:p>
        </p:txBody>
      </p:sp>
      <p:sp>
        <p:nvSpPr>
          <p:cNvPr id="23" name="object 23"/>
          <p:cNvSpPr txBox="1"/>
          <p:nvPr/>
        </p:nvSpPr>
        <p:spPr>
          <a:xfrm>
            <a:off x="1215540" y="1613193"/>
            <a:ext cx="4868545" cy="4752583"/>
          </a:xfrm>
          <a:prstGeom prst="rect">
            <a:avLst/>
          </a:prstGeom>
        </p:spPr>
        <p:txBody>
          <a:bodyPr vert="horz" wrap="square" lIns="0" tIns="43180" rIns="0" bIns="0" rtlCol="0">
            <a:spAutoFit/>
          </a:bodyPr>
          <a:lstStyle/>
          <a:p>
            <a:pPr marL="342900" indent="-342900">
              <a:buAutoNum type="arabicPeriod"/>
            </a:pPr>
            <a:r>
              <a:rPr lang="en-US" dirty="0">
                <a:solidFill>
                  <a:schemeClr val="bg1"/>
                </a:solidFill>
              </a:rPr>
              <a:t>Research &amp; Development has the highest attrition rate (51.21%), indicating potential retention challenges.</a:t>
            </a:r>
          </a:p>
          <a:p>
            <a:pPr marL="342900" indent="-342900">
              <a:buAutoNum type="arabicPeriod"/>
            </a:pPr>
            <a:r>
              <a:rPr lang="en-US" dirty="0">
                <a:solidFill>
                  <a:schemeClr val="bg1"/>
                </a:solidFill>
              </a:rPr>
              <a:t>Software, Sales, and Support departments show moderate attrition rates, necessitating retention strategies to maintain stability </a:t>
            </a:r>
          </a:p>
          <a:p>
            <a:pPr marL="342900" indent="-342900">
              <a:buAutoNum type="arabicPeriod"/>
            </a:pPr>
            <a:r>
              <a:rPr lang="en-US" dirty="0">
                <a:solidFill>
                  <a:schemeClr val="bg1"/>
                </a:solidFill>
              </a:rPr>
              <a:t>Lower attrition rates in Hardware suggest relatively stable workforce dynamics, requiring maintenance rather than urgent intervention.                                                                                                                                               Overall, analyzing the average attrition rate by department provides valuable insights into employee turnover dynamics within the organization, enabling informed decision-making and targeted interventions to enhance employee retention and organizational performance.</a:t>
            </a:r>
            <a:endParaRPr lang="en-IN" dirty="0">
              <a:solidFill>
                <a:schemeClr val="bg1"/>
              </a:solidFill>
            </a:endParaRPr>
          </a:p>
        </p:txBody>
      </p:sp>
      <p:pic>
        <p:nvPicPr>
          <p:cNvPr id="7" name="Picture 6">
            <a:extLst>
              <a:ext uri="{FF2B5EF4-FFF2-40B4-BE49-F238E27FC236}">
                <a16:creationId xmlns:a16="http://schemas.microsoft.com/office/drawing/2014/main" id="{9F15253E-F391-4D47-828E-B002CCEFC748}"/>
              </a:ext>
            </a:extLst>
          </p:cNvPr>
          <p:cNvPicPr>
            <a:picLocks noChangeAspect="1"/>
          </p:cNvPicPr>
          <p:nvPr/>
        </p:nvPicPr>
        <p:blipFill>
          <a:blip r:embed="rId4"/>
          <a:stretch>
            <a:fillRect/>
          </a:stretch>
        </p:blipFill>
        <p:spPr>
          <a:xfrm>
            <a:off x="6610641" y="2185352"/>
            <a:ext cx="5190897" cy="3138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grpSp>
        <p:nvGrpSpPr>
          <p:cNvPr id="3" name="object 3"/>
          <p:cNvGrpSpPr/>
          <p:nvPr/>
        </p:nvGrpSpPr>
        <p:grpSpPr>
          <a:xfrm>
            <a:off x="9418319" y="0"/>
            <a:ext cx="2771140" cy="6859905"/>
            <a:chOff x="9418319" y="0"/>
            <a:chExt cx="2771140" cy="6859905"/>
          </a:xfrm>
        </p:grpSpPr>
        <p:pic>
          <p:nvPicPr>
            <p:cNvPr id="4" name="object 4"/>
            <p:cNvPicPr/>
            <p:nvPr/>
          </p:nvPicPr>
          <p:blipFill>
            <a:blip r:embed="rId2" cstate="print"/>
            <a:stretch>
              <a:fillRect/>
            </a:stretch>
          </p:blipFill>
          <p:spPr>
            <a:xfrm>
              <a:off x="9418319" y="0"/>
              <a:ext cx="2770631" cy="6857999"/>
            </a:xfrm>
            <a:prstGeom prst="rect">
              <a:avLst/>
            </a:prstGeom>
          </p:spPr>
        </p:pic>
        <p:pic>
          <p:nvPicPr>
            <p:cNvPr id="5" name="object 5"/>
            <p:cNvPicPr/>
            <p:nvPr/>
          </p:nvPicPr>
          <p:blipFill>
            <a:blip r:embed="rId3" cstate="print"/>
            <a:stretch>
              <a:fillRect/>
            </a:stretch>
          </p:blipFill>
          <p:spPr>
            <a:xfrm>
              <a:off x="10415015" y="0"/>
              <a:ext cx="1773935" cy="6859714"/>
            </a:xfrm>
            <a:prstGeom prst="rect">
              <a:avLst/>
            </a:prstGeom>
          </p:spPr>
        </p:pic>
      </p:grpSp>
      <p:sp>
        <p:nvSpPr>
          <p:cNvPr id="6" name="object 6"/>
          <p:cNvSpPr txBox="1">
            <a:spLocks noGrp="1"/>
          </p:cNvSpPr>
          <p:nvPr>
            <p:ph type="title"/>
          </p:nvPr>
        </p:nvSpPr>
        <p:spPr>
          <a:xfrm>
            <a:off x="1325499" y="541274"/>
            <a:ext cx="9089507" cy="507831"/>
          </a:xfrm>
          <a:prstGeom prst="rect">
            <a:avLst/>
          </a:prstGeom>
        </p:spPr>
        <p:txBody>
          <a:bodyPr vert="horz" wrap="square" lIns="0" tIns="15240" rIns="0" bIns="0" rtlCol="0">
            <a:spAutoFit/>
          </a:bodyPr>
          <a:lstStyle/>
          <a:p>
            <a:pPr marL="12700">
              <a:lnSpc>
                <a:spcPct val="100000"/>
              </a:lnSpc>
              <a:spcBef>
                <a:spcPts val="120"/>
              </a:spcBef>
            </a:pPr>
            <a:r>
              <a:rPr spc="-225" dirty="0">
                <a:latin typeface="Aptos" panose="020B0004020202020204" pitchFamily="34" charset="0"/>
              </a:rPr>
              <a:t>KPI-</a:t>
            </a:r>
            <a:r>
              <a:rPr lang="en-US" spc="-225" dirty="0">
                <a:latin typeface="Aptos" panose="020B0004020202020204" pitchFamily="34" charset="0"/>
              </a:rPr>
              <a:t> </a:t>
            </a:r>
            <a:r>
              <a:rPr dirty="0">
                <a:latin typeface="Aptos" panose="020B0004020202020204" pitchFamily="34" charset="0"/>
              </a:rPr>
              <a:t>2</a:t>
            </a:r>
            <a:r>
              <a:rPr spc="5" dirty="0">
                <a:latin typeface="Aptos" panose="020B0004020202020204" pitchFamily="34" charset="0"/>
              </a:rPr>
              <a:t> </a:t>
            </a:r>
            <a:r>
              <a:rPr spc="-240" dirty="0">
                <a:latin typeface="Aptos" panose="020B0004020202020204" pitchFamily="34" charset="0"/>
              </a:rPr>
              <a:t>:</a:t>
            </a:r>
            <a:r>
              <a:rPr spc="-50" dirty="0">
                <a:latin typeface="Aptos" panose="020B0004020202020204" pitchFamily="34" charset="0"/>
              </a:rPr>
              <a:t> </a:t>
            </a:r>
            <a:r>
              <a:rPr lang="en-IN" sz="3200" dirty="0">
                <a:latin typeface="Aptos" panose="020B0004020202020204"/>
                <a:cs typeface="Segoe UI Light" panose="020B0502040204020203" pitchFamily="34" charset="0"/>
              </a:rPr>
              <a:t>Average Hourly rate of Male Research Scientist</a:t>
            </a:r>
            <a:endParaRPr spc="-390" dirty="0">
              <a:latin typeface="Aptos" panose="020B0004020202020204"/>
            </a:endParaRPr>
          </a:p>
        </p:txBody>
      </p:sp>
      <p:sp>
        <p:nvSpPr>
          <p:cNvPr id="8" name="object 8"/>
          <p:cNvSpPr txBox="1">
            <a:spLocks noGrp="1"/>
          </p:cNvSpPr>
          <p:nvPr>
            <p:ph type="body" idx="1"/>
          </p:nvPr>
        </p:nvSpPr>
        <p:spPr>
          <a:xfrm>
            <a:off x="941102" y="1826430"/>
            <a:ext cx="5106035" cy="3367589"/>
          </a:xfrm>
          <a:prstGeom prst="rect">
            <a:avLst/>
          </a:prstGeom>
        </p:spPr>
        <p:txBody>
          <a:bodyPr vert="horz" wrap="square" lIns="0" tIns="43180" rIns="0" bIns="0" rtlCol="0">
            <a:spAutoFit/>
          </a:bodyPr>
          <a:lstStyle/>
          <a:p>
            <a:pPr marL="342900" indent="-342900">
              <a:buAutoNum type="arabicPeriod"/>
            </a:pPr>
            <a:r>
              <a:rPr lang="en-US" dirty="0"/>
              <a:t>The average hourly rate of $114.44 for male research scientists suggests a competitive compensation structure within the HR analytics project.</a:t>
            </a:r>
          </a:p>
          <a:p>
            <a:pPr marL="342900" indent="-342900">
              <a:buAutoNum type="arabicPeriod"/>
            </a:pPr>
            <a:r>
              <a:rPr lang="en-US" dirty="0"/>
              <a:t>This KPI may reflect the organization's investment in attracting and retaining skilled professionals in critical roles.</a:t>
            </a:r>
          </a:p>
          <a:p>
            <a:pPr marL="342900" indent="-342900">
              <a:buAutoNum type="arabicPeriod"/>
            </a:pPr>
            <a:r>
              <a:rPr lang="en-US" dirty="0"/>
              <a:t>Continuously monitoring and adjusting this rate can help maintain employee satisfaction, promote talent retention, and support the organization's strategic objectives in HR analytics.</a:t>
            </a:r>
            <a:endParaRPr lang="en-IN" dirty="0"/>
          </a:p>
        </p:txBody>
      </p:sp>
      <p:sp>
        <p:nvSpPr>
          <p:cNvPr id="14" name="object 14"/>
          <p:cNvSpPr txBox="1"/>
          <p:nvPr/>
        </p:nvSpPr>
        <p:spPr>
          <a:xfrm>
            <a:off x="8192778" y="6167967"/>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$1.81</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15" name="object 15"/>
          <p:cNvSpPr txBox="1"/>
          <p:nvPr/>
        </p:nvSpPr>
        <p:spPr>
          <a:xfrm>
            <a:off x="8190187" y="6035847"/>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$1.73</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16" name="object 16"/>
          <p:cNvSpPr txBox="1"/>
          <p:nvPr/>
        </p:nvSpPr>
        <p:spPr>
          <a:xfrm>
            <a:off x="8160718" y="5906219"/>
            <a:ext cx="20193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$.83</a:t>
            </a:r>
            <a:r>
              <a:rPr sz="450" b="1" spc="3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17" name="object 17"/>
          <p:cNvSpPr txBox="1"/>
          <p:nvPr/>
        </p:nvSpPr>
        <p:spPr>
          <a:xfrm>
            <a:off x="8179028" y="5776705"/>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$1.39</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18" name="object 18"/>
          <p:cNvSpPr txBox="1"/>
          <p:nvPr/>
        </p:nvSpPr>
        <p:spPr>
          <a:xfrm>
            <a:off x="8156504" y="5644757"/>
            <a:ext cx="20193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$.70</a:t>
            </a:r>
            <a:r>
              <a:rPr sz="450" b="1" spc="3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19" name="object 19"/>
          <p:cNvSpPr txBox="1"/>
          <p:nvPr/>
        </p:nvSpPr>
        <p:spPr>
          <a:xfrm>
            <a:off x="8325232" y="5515209"/>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$5.84</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20" name="object 20"/>
          <p:cNvSpPr txBox="1"/>
          <p:nvPr/>
        </p:nvSpPr>
        <p:spPr>
          <a:xfrm>
            <a:off x="8282151" y="5385695"/>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$4.53</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21" name="object 21"/>
          <p:cNvSpPr txBox="1"/>
          <p:nvPr/>
        </p:nvSpPr>
        <p:spPr>
          <a:xfrm>
            <a:off x="8237655" y="5253471"/>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$3.18</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22" name="object 22"/>
          <p:cNvSpPr txBox="1"/>
          <p:nvPr/>
        </p:nvSpPr>
        <p:spPr>
          <a:xfrm>
            <a:off x="8217203" y="5123957"/>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$2.55</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23" name="object 23"/>
          <p:cNvSpPr txBox="1"/>
          <p:nvPr/>
        </p:nvSpPr>
        <p:spPr>
          <a:xfrm>
            <a:off x="8205284" y="4994599"/>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$2.19</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24" name="object 24"/>
          <p:cNvSpPr txBox="1"/>
          <p:nvPr/>
        </p:nvSpPr>
        <p:spPr>
          <a:xfrm>
            <a:off x="8499039" y="4862462"/>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$11.13</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25" name="object 25"/>
          <p:cNvSpPr txBox="1"/>
          <p:nvPr/>
        </p:nvSpPr>
        <p:spPr>
          <a:xfrm>
            <a:off x="8469743" y="4732947"/>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$10.24</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26" name="object 26"/>
          <p:cNvSpPr txBox="1"/>
          <p:nvPr/>
        </p:nvSpPr>
        <p:spPr>
          <a:xfrm>
            <a:off x="8430255" y="4603313"/>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$9.04</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27" name="object 27"/>
          <p:cNvSpPr txBox="1"/>
          <p:nvPr/>
        </p:nvSpPr>
        <p:spPr>
          <a:xfrm>
            <a:off x="8395812" y="4473799"/>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$7.99</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28" name="object 28"/>
          <p:cNvSpPr txBox="1"/>
          <p:nvPr/>
        </p:nvSpPr>
        <p:spPr>
          <a:xfrm>
            <a:off x="8385274" y="4341851"/>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$7.67</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29" name="object 29"/>
          <p:cNvSpPr txBox="1"/>
          <p:nvPr/>
        </p:nvSpPr>
        <p:spPr>
          <a:xfrm>
            <a:off x="8531755" y="4212303"/>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$12.13</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0" name="object 30"/>
          <p:cNvSpPr txBox="1"/>
          <p:nvPr/>
        </p:nvSpPr>
        <p:spPr>
          <a:xfrm>
            <a:off x="8743357" y="4082703"/>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$18.57</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1" name="object 31"/>
          <p:cNvSpPr txBox="1"/>
          <p:nvPr/>
        </p:nvSpPr>
        <p:spPr>
          <a:xfrm>
            <a:off x="8684972" y="3950565"/>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$16.79</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2" name="object 32"/>
          <p:cNvSpPr txBox="1"/>
          <p:nvPr/>
        </p:nvSpPr>
        <p:spPr>
          <a:xfrm>
            <a:off x="8584785" y="3821207"/>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$13.74</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3" name="object 33"/>
          <p:cNvSpPr txBox="1"/>
          <p:nvPr/>
        </p:nvSpPr>
        <p:spPr>
          <a:xfrm>
            <a:off x="8568651" y="3691693"/>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$13.25</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4" name="object 34"/>
          <p:cNvSpPr txBox="1"/>
          <p:nvPr/>
        </p:nvSpPr>
        <p:spPr>
          <a:xfrm>
            <a:off x="9098502" y="3559555"/>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$29.38</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5" name="object 35"/>
          <p:cNvSpPr txBox="1"/>
          <p:nvPr/>
        </p:nvSpPr>
        <p:spPr>
          <a:xfrm>
            <a:off x="9030720" y="3429955"/>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$27.32</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6" name="object 36"/>
          <p:cNvSpPr txBox="1"/>
          <p:nvPr/>
        </p:nvSpPr>
        <p:spPr>
          <a:xfrm>
            <a:off x="8807718" y="3300407"/>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$20.53</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7" name="object 37"/>
          <p:cNvSpPr txBox="1"/>
          <p:nvPr/>
        </p:nvSpPr>
        <p:spPr>
          <a:xfrm>
            <a:off x="8687389" y="3168459"/>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$16.87</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8" name="object 38"/>
          <p:cNvSpPr txBox="1"/>
          <p:nvPr/>
        </p:nvSpPr>
        <p:spPr>
          <a:xfrm>
            <a:off x="8659407" y="3038945"/>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$16.02</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39" name="object 39"/>
          <p:cNvSpPr txBox="1"/>
          <p:nvPr/>
        </p:nvSpPr>
        <p:spPr>
          <a:xfrm>
            <a:off x="8850729" y="2909397"/>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$21.84</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40" name="object 40"/>
          <p:cNvSpPr txBox="1"/>
          <p:nvPr/>
        </p:nvSpPr>
        <p:spPr>
          <a:xfrm>
            <a:off x="9002978" y="2779796"/>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$26.48</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41" name="object 41"/>
          <p:cNvSpPr txBox="1"/>
          <p:nvPr/>
        </p:nvSpPr>
        <p:spPr>
          <a:xfrm>
            <a:off x="9438030" y="2647659"/>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$39.72</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42" name="object 42"/>
          <p:cNvSpPr txBox="1"/>
          <p:nvPr/>
        </p:nvSpPr>
        <p:spPr>
          <a:xfrm>
            <a:off x="9296214" y="2518300"/>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$35.41</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43" name="object 43"/>
          <p:cNvSpPr txBox="1"/>
          <p:nvPr/>
        </p:nvSpPr>
        <p:spPr>
          <a:xfrm>
            <a:off x="9376778" y="2388786"/>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$37.86</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45" name="object 45"/>
          <p:cNvSpPr txBox="1"/>
          <p:nvPr/>
        </p:nvSpPr>
        <p:spPr>
          <a:xfrm>
            <a:off x="8593352" y="2127049"/>
            <a:ext cx="233045"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$14.0</a:t>
            </a:r>
            <a:r>
              <a:rPr sz="450" b="1" spc="50" dirty="0">
                <a:solidFill>
                  <a:srgbClr val="404040"/>
                </a:solidFill>
                <a:latin typeface="Calibri"/>
                <a:cs typeface="Calibri"/>
              </a:rPr>
              <a:t> </a:t>
            </a:r>
            <a:r>
              <a:rPr sz="450" b="1" spc="-60" dirty="0">
                <a:solidFill>
                  <a:srgbClr val="404040"/>
                </a:solidFill>
                <a:latin typeface="Calibri"/>
                <a:cs typeface="Calibri"/>
              </a:rPr>
              <a:t>M</a:t>
            </a:r>
            <a:endParaRPr sz="450">
              <a:latin typeface="Calibri"/>
              <a:cs typeface="Calibri"/>
            </a:endParaRPr>
          </a:p>
        </p:txBody>
      </p:sp>
      <p:sp>
        <p:nvSpPr>
          <p:cNvPr id="46" name="object 46"/>
          <p:cNvSpPr txBox="1"/>
          <p:nvPr/>
        </p:nvSpPr>
        <p:spPr>
          <a:xfrm>
            <a:off x="8775312" y="1997690"/>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$19.54</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47" name="object 47"/>
          <p:cNvSpPr txBox="1"/>
          <p:nvPr/>
        </p:nvSpPr>
        <p:spPr>
          <a:xfrm>
            <a:off x="9268300" y="1865553"/>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$34.56</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48" name="object 48"/>
          <p:cNvSpPr txBox="1"/>
          <p:nvPr/>
        </p:nvSpPr>
        <p:spPr>
          <a:xfrm>
            <a:off x="9292828" y="1736039"/>
            <a:ext cx="264160" cy="100330"/>
          </a:xfrm>
          <a:prstGeom prst="rect">
            <a:avLst/>
          </a:prstGeom>
        </p:spPr>
        <p:txBody>
          <a:bodyPr vert="horz" wrap="square" lIns="0" tIns="17780" rIns="0" bIns="0" rtlCol="0">
            <a:spAutoFit/>
          </a:bodyPr>
          <a:lstStyle/>
          <a:p>
            <a:pPr marL="12700">
              <a:lnSpc>
                <a:spcPct val="100000"/>
              </a:lnSpc>
              <a:spcBef>
                <a:spcPts val="140"/>
              </a:spcBef>
            </a:pPr>
            <a:r>
              <a:rPr sz="450" b="1" dirty="0">
                <a:solidFill>
                  <a:srgbClr val="404040"/>
                </a:solidFill>
                <a:latin typeface="Calibri"/>
                <a:cs typeface="Calibri"/>
              </a:rPr>
              <a:t>$35.30</a:t>
            </a:r>
            <a:r>
              <a:rPr sz="450" b="1" spc="65" dirty="0">
                <a:solidFill>
                  <a:srgbClr val="404040"/>
                </a:solidFill>
                <a:latin typeface="Calibri"/>
                <a:cs typeface="Calibri"/>
              </a:rPr>
              <a:t> </a:t>
            </a:r>
            <a:r>
              <a:rPr sz="450" b="1" spc="-50" dirty="0">
                <a:solidFill>
                  <a:srgbClr val="404040"/>
                </a:solidFill>
                <a:latin typeface="Calibri"/>
                <a:cs typeface="Calibri"/>
              </a:rPr>
              <a:t>M</a:t>
            </a:r>
            <a:endParaRPr sz="450">
              <a:latin typeface="Calibri"/>
              <a:cs typeface="Calibri"/>
            </a:endParaRPr>
          </a:p>
        </p:txBody>
      </p:sp>
      <p:sp>
        <p:nvSpPr>
          <p:cNvPr id="49" name="object 49"/>
          <p:cNvSpPr txBox="1"/>
          <p:nvPr/>
        </p:nvSpPr>
        <p:spPr>
          <a:xfrm>
            <a:off x="7963282" y="6162789"/>
            <a:ext cx="9588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G1</a:t>
            </a:r>
            <a:endParaRPr sz="450">
              <a:latin typeface="Calibri"/>
              <a:cs typeface="Calibri"/>
            </a:endParaRPr>
          </a:p>
        </p:txBody>
      </p:sp>
      <p:sp>
        <p:nvSpPr>
          <p:cNvPr id="50" name="object 50"/>
          <p:cNvSpPr txBox="1"/>
          <p:nvPr/>
        </p:nvSpPr>
        <p:spPr>
          <a:xfrm>
            <a:off x="7963282" y="6033258"/>
            <a:ext cx="9588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G2</a:t>
            </a:r>
            <a:endParaRPr sz="450">
              <a:latin typeface="Calibri"/>
              <a:cs typeface="Calibri"/>
            </a:endParaRPr>
          </a:p>
        </p:txBody>
      </p:sp>
      <p:sp>
        <p:nvSpPr>
          <p:cNvPr id="51" name="object 51"/>
          <p:cNvSpPr txBox="1"/>
          <p:nvPr/>
        </p:nvSpPr>
        <p:spPr>
          <a:xfrm>
            <a:off x="7963282" y="5903630"/>
            <a:ext cx="96520"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G3</a:t>
            </a:r>
            <a:endParaRPr sz="450">
              <a:latin typeface="Calibri"/>
              <a:cs typeface="Calibri"/>
            </a:endParaRPr>
          </a:p>
        </p:txBody>
      </p:sp>
      <p:sp>
        <p:nvSpPr>
          <p:cNvPr id="52" name="object 52"/>
          <p:cNvSpPr txBox="1"/>
          <p:nvPr/>
        </p:nvSpPr>
        <p:spPr>
          <a:xfrm>
            <a:off x="7963282" y="5771527"/>
            <a:ext cx="96520"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G4</a:t>
            </a:r>
            <a:endParaRPr sz="450">
              <a:latin typeface="Calibri"/>
              <a:cs typeface="Calibri"/>
            </a:endParaRPr>
          </a:p>
        </p:txBody>
      </p:sp>
      <p:sp>
        <p:nvSpPr>
          <p:cNvPr id="53" name="object 53"/>
          <p:cNvSpPr txBox="1"/>
          <p:nvPr/>
        </p:nvSpPr>
        <p:spPr>
          <a:xfrm>
            <a:off x="7963282" y="5642169"/>
            <a:ext cx="9588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G5</a:t>
            </a:r>
            <a:endParaRPr sz="450">
              <a:latin typeface="Calibri"/>
              <a:cs typeface="Calibri"/>
            </a:endParaRPr>
          </a:p>
        </p:txBody>
      </p:sp>
      <p:sp>
        <p:nvSpPr>
          <p:cNvPr id="54" name="object 54"/>
          <p:cNvSpPr txBox="1"/>
          <p:nvPr/>
        </p:nvSpPr>
        <p:spPr>
          <a:xfrm>
            <a:off x="7973991" y="5512620"/>
            <a:ext cx="8572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F1</a:t>
            </a:r>
            <a:endParaRPr sz="450">
              <a:latin typeface="Calibri"/>
              <a:cs typeface="Calibri"/>
            </a:endParaRPr>
          </a:p>
        </p:txBody>
      </p:sp>
      <p:sp>
        <p:nvSpPr>
          <p:cNvPr id="55" name="object 55"/>
          <p:cNvSpPr txBox="1"/>
          <p:nvPr/>
        </p:nvSpPr>
        <p:spPr>
          <a:xfrm>
            <a:off x="7973991" y="5380517"/>
            <a:ext cx="8572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F2</a:t>
            </a:r>
            <a:endParaRPr sz="450">
              <a:latin typeface="Calibri"/>
              <a:cs typeface="Calibri"/>
            </a:endParaRPr>
          </a:p>
        </p:txBody>
      </p:sp>
      <p:sp>
        <p:nvSpPr>
          <p:cNvPr id="56" name="object 56"/>
          <p:cNvSpPr txBox="1"/>
          <p:nvPr/>
        </p:nvSpPr>
        <p:spPr>
          <a:xfrm>
            <a:off x="7973991" y="5250882"/>
            <a:ext cx="8572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F3</a:t>
            </a:r>
            <a:endParaRPr sz="450">
              <a:latin typeface="Calibri"/>
              <a:cs typeface="Calibri"/>
            </a:endParaRPr>
          </a:p>
        </p:txBody>
      </p:sp>
      <p:sp>
        <p:nvSpPr>
          <p:cNvPr id="57" name="object 57"/>
          <p:cNvSpPr txBox="1"/>
          <p:nvPr/>
        </p:nvSpPr>
        <p:spPr>
          <a:xfrm>
            <a:off x="7973991" y="5121368"/>
            <a:ext cx="8572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F4</a:t>
            </a:r>
            <a:endParaRPr sz="450">
              <a:latin typeface="Calibri"/>
              <a:cs typeface="Calibri"/>
            </a:endParaRPr>
          </a:p>
        </p:txBody>
      </p:sp>
      <p:sp>
        <p:nvSpPr>
          <p:cNvPr id="58" name="object 58"/>
          <p:cNvSpPr txBox="1"/>
          <p:nvPr/>
        </p:nvSpPr>
        <p:spPr>
          <a:xfrm>
            <a:off x="7973991" y="4989421"/>
            <a:ext cx="8572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F5</a:t>
            </a:r>
            <a:endParaRPr sz="450">
              <a:latin typeface="Calibri"/>
              <a:cs typeface="Calibri"/>
            </a:endParaRPr>
          </a:p>
        </p:txBody>
      </p:sp>
      <p:sp>
        <p:nvSpPr>
          <p:cNvPr id="59" name="object 59"/>
          <p:cNvSpPr txBox="1"/>
          <p:nvPr/>
        </p:nvSpPr>
        <p:spPr>
          <a:xfrm>
            <a:off x="7972177" y="4859873"/>
            <a:ext cx="8826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E1</a:t>
            </a:r>
            <a:endParaRPr sz="450">
              <a:latin typeface="Calibri"/>
              <a:cs typeface="Calibri"/>
            </a:endParaRPr>
          </a:p>
        </p:txBody>
      </p:sp>
      <p:sp>
        <p:nvSpPr>
          <p:cNvPr id="60" name="object 60"/>
          <p:cNvSpPr txBox="1"/>
          <p:nvPr/>
        </p:nvSpPr>
        <p:spPr>
          <a:xfrm>
            <a:off x="7972177" y="4730358"/>
            <a:ext cx="8826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E2</a:t>
            </a:r>
            <a:endParaRPr sz="450">
              <a:latin typeface="Calibri"/>
              <a:cs typeface="Calibri"/>
            </a:endParaRPr>
          </a:p>
        </p:txBody>
      </p:sp>
      <p:sp>
        <p:nvSpPr>
          <p:cNvPr id="61" name="object 61"/>
          <p:cNvSpPr txBox="1"/>
          <p:nvPr/>
        </p:nvSpPr>
        <p:spPr>
          <a:xfrm>
            <a:off x="7972177" y="4600724"/>
            <a:ext cx="8826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E3</a:t>
            </a:r>
            <a:endParaRPr sz="450">
              <a:latin typeface="Calibri"/>
              <a:cs typeface="Calibri"/>
            </a:endParaRPr>
          </a:p>
        </p:txBody>
      </p:sp>
      <p:sp>
        <p:nvSpPr>
          <p:cNvPr id="62" name="object 62"/>
          <p:cNvSpPr txBox="1"/>
          <p:nvPr/>
        </p:nvSpPr>
        <p:spPr>
          <a:xfrm>
            <a:off x="7972177" y="4468621"/>
            <a:ext cx="8826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E4</a:t>
            </a:r>
            <a:endParaRPr sz="450">
              <a:latin typeface="Calibri"/>
              <a:cs typeface="Calibri"/>
            </a:endParaRPr>
          </a:p>
        </p:txBody>
      </p:sp>
      <p:sp>
        <p:nvSpPr>
          <p:cNvPr id="63" name="object 63"/>
          <p:cNvSpPr txBox="1"/>
          <p:nvPr/>
        </p:nvSpPr>
        <p:spPr>
          <a:xfrm>
            <a:off x="7972177" y="4339263"/>
            <a:ext cx="8826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E5</a:t>
            </a:r>
            <a:endParaRPr sz="450">
              <a:latin typeface="Calibri"/>
              <a:cs typeface="Calibri"/>
            </a:endParaRPr>
          </a:p>
        </p:txBody>
      </p:sp>
      <p:sp>
        <p:nvSpPr>
          <p:cNvPr id="64" name="object 64"/>
          <p:cNvSpPr txBox="1"/>
          <p:nvPr/>
        </p:nvSpPr>
        <p:spPr>
          <a:xfrm>
            <a:off x="7964317" y="4209714"/>
            <a:ext cx="9588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D1</a:t>
            </a:r>
            <a:endParaRPr sz="450">
              <a:latin typeface="Calibri"/>
              <a:cs typeface="Calibri"/>
            </a:endParaRPr>
          </a:p>
        </p:txBody>
      </p:sp>
      <p:sp>
        <p:nvSpPr>
          <p:cNvPr id="65" name="object 65"/>
          <p:cNvSpPr txBox="1"/>
          <p:nvPr/>
        </p:nvSpPr>
        <p:spPr>
          <a:xfrm>
            <a:off x="7964317" y="4077611"/>
            <a:ext cx="9588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D2</a:t>
            </a:r>
            <a:endParaRPr sz="450">
              <a:latin typeface="Calibri"/>
              <a:cs typeface="Calibri"/>
            </a:endParaRPr>
          </a:p>
        </p:txBody>
      </p:sp>
      <p:sp>
        <p:nvSpPr>
          <p:cNvPr id="66" name="object 66"/>
          <p:cNvSpPr txBox="1"/>
          <p:nvPr/>
        </p:nvSpPr>
        <p:spPr>
          <a:xfrm>
            <a:off x="7964317" y="3947976"/>
            <a:ext cx="9588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D3</a:t>
            </a:r>
            <a:endParaRPr sz="450">
              <a:latin typeface="Calibri"/>
              <a:cs typeface="Calibri"/>
            </a:endParaRPr>
          </a:p>
        </p:txBody>
      </p:sp>
      <p:sp>
        <p:nvSpPr>
          <p:cNvPr id="67" name="object 67"/>
          <p:cNvSpPr txBox="1"/>
          <p:nvPr/>
        </p:nvSpPr>
        <p:spPr>
          <a:xfrm>
            <a:off x="7964317" y="3818618"/>
            <a:ext cx="9588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D4</a:t>
            </a:r>
            <a:endParaRPr sz="450">
              <a:latin typeface="Calibri"/>
              <a:cs typeface="Calibri"/>
            </a:endParaRPr>
          </a:p>
        </p:txBody>
      </p:sp>
      <p:sp>
        <p:nvSpPr>
          <p:cNvPr id="68" name="object 68"/>
          <p:cNvSpPr txBox="1"/>
          <p:nvPr/>
        </p:nvSpPr>
        <p:spPr>
          <a:xfrm>
            <a:off x="7964317" y="3686515"/>
            <a:ext cx="9588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D5</a:t>
            </a:r>
            <a:endParaRPr sz="450">
              <a:latin typeface="Calibri"/>
              <a:cs typeface="Calibri"/>
            </a:endParaRPr>
          </a:p>
        </p:txBody>
      </p:sp>
      <p:sp>
        <p:nvSpPr>
          <p:cNvPr id="69" name="object 69"/>
          <p:cNvSpPr txBox="1"/>
          <p:nvPr/>
        </p:nvSpPr>
        <p:spPr>
          <a:xfrm>
            <a:off x="7969413" y="3556966"/>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C1</a:t>
            </a:r>
            <a:endParaRPr sz="450">
              <a:latin typeface="Calibri"/>
              <a:cs typeface="Calibri"/>
            </a:endParaRPr>
          </a:p>
        </p:txBody>
      </p:sp>
      <p:sp>
        <p:nvSpPr>
          <p:cNvPr id="70" name="object 70"/>
          <p:cNvSpPr txBox="1"/>
          <p:nvPr/>
        </p:nvSpPr>
        <p:spPr>
          <a:xfrm>
            <a:off x="7969413" y="3427366"/>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C2</a:t>
            </a:r>
            <a:endParaRPr sz="450">
              <a:latin typeface="Calibri"/>
              <a:cs typeface="Calibri"/>
            </a:endParaRPr>
          </a:p>
        </p:txBody>
      </p:sp>
      <p:sp>
        <p:nvSpPr>
          <p:cNvPr id="71" name="object 71"/>
          <p:cNvSpPr txBox="1"/>
          <p:nvPr/>
        </p:nvSpPr>
        <p:spPr>
          <a:xfrm>
            <a:off x="7969413" y="3295229"/>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C3</a:t>
            </a:r>
            <a:endParaRPr sz="450">
              <a:latin typeface="Calibri"/>
              <a:cs typeface="Calibri"/>
            </a:endParaRPr>
          </a:p>
        </p:txBody>
      </p:sp>
      <p:sp>
        <p:nvSpPr>
          <p:cNvPr id="72" name="object 72"/>
          <p:cNvSpPr txBox="1"/>
          <p:nvPr/>
        </p:nvSpPr>
        <p:spPr>
          <a:xfrm>
            <a:off x="7969413" y="3165870"/>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C4</a:t>
            </a:r>
            <a:endParaRPr sz="450">
              <a:latin typeface="Calibri"/>
              <a:cs typeface="Calibri"/>
            </a:endParaRPr>
          </a:p>
        </p:txBody>
      </p:sp>
      <p:sp>
        <p:nvSpPr>
          <p:cNvPr id="73" name="object 73"/>
          <p:cNvSpPr txBox="1"/>
          <p:nvPr/>
        </p:nvSpPr>
        <p:spPr>
          <a:xfrm>
            <a:off x="7969413" y="3036356"/>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C5</a:t>
            </a:r>
            <a:endParaRPr sz="450">
              <a:latin typeface="Calibri"/>
              <a:cs typeface="Calibri"/>
            </a:endParaRPr>
          </a:p>
        </p:txBody>
      </p:sp>
      <p:sp>
        <p:nvSpPr>
          <p:cNvPr id="74" name="object 74"/>
          <p:cNvSpPr txBox="1"/>
          <p:nvPr/>
        </p:nvSpPr>
        <p:spPr>
          <a:xfrm>
            <a:off x="7968722" y="2906808"/>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B1</a:t>
            </a:r>
            <a:endParaRPr sz="450">
              <a:latin typeface="Calibri"/>
              <a:cs typeface="Calibri"/>
            </a:endParaRPr>
          </a:p>
        </p:txBody>
      </p:sp>
      <p:sp>
        <p:nvSpPr>
          <p:cNvPr id="75" name="object 75"/>
          <p:cNvSpPr txBox="1"/>
          <p:nvPr/>
        </p:nvSpPr>
        <p:spPr>
          <a:xfrm>
            <a:off x="7968722" y="2774619"/>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B2</a:t>
            </a:r>
            <a:endParaRPr sz="450">
              <a:latin typeface="Calibri"/>
              <a:cs typeface="Calibri"/>
            </a:endParaRPr>
          </a:p>
        </p:txBody>
      </p:sp>
      <p:sp>
        <p:nvSpPr>
          <p:cNvPr id="76" name="object 76"/>
          <p:cNvSpPr txBox="1"/>
          <p:nvPr/>
        </p:nvSpPr>
        <p:spPr>
          <a:xfrm>
            <a:off x="7968722" y="2645070"/>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B3</a:t>
            </a:r>
            <a:endParaRPr sz="450">
              <a:latin typeface="Calibri"/>
              <a:cs typeface="Calibri"/>
            </a:endParaRPr>
          </a:p>
        </p:txBody>
      </p:sp>
      <p:sp>
        <p:nvSpPr>
          <p:cNvPr id="77" name="object 77"/>
          <p:cNvSpPr txBox="1"/>
          <p:nvPr/>
        </p:nvSpPr>
        <p:spPr>
          <a:xfrm>
            <a:off x="7968722" y="2515712"/>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B4</a:t>
            </a:r>
            <a:endParaRPr sz="450">
              <a:latin typeface="Calibri"/>
              <a:cs typeface="Calibri"/>
            </a:endParaRPr>
          </a:p>
        </p:txBody>
      </p:sp>
      <p:sp>
        <p:nvSpPr>
          <p:cNvPr id="78" name="object 78"/>
          <p:cNvSpPr txBox="1"/>
          <p:nvPr/>
        </p:nvSpPr>
        <p:spPr>
          <a:xfrm>
            <a:off x="7968722" y="2383609"/>
            <a:ext cx="9080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B5</a:t>
            </a:r>
            <a:endParaRPr sz="450">
              <a:latin typeface="Calibri"/>
              <a:cs typeface="Calibri"/>
            </a:endParaRPr>
          </a:p>
        </p:txBody>
      </p:sp>
      <p:sp>
        <p:nvSpPr>
          <p:cNvPr id="79" name="object 79"/>
          <p:cNvSpPr txBox="1"/>
          <p:nvPr/>
        </p:nvSpPr>
        <p:spPr>
          <a:xfrm>
            <a:off x="7966563" y="2254060"/>
            <a:ext cx="9334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A1</a:t>
            </a:r>
            <a:endParaRPr sz="450">
              <a:latin typeface="Calibri"/>
              <a:cs typeface="Calibri"/>
            </a:endParaRPr>
          </a:p>
        </p:txBody>
      </p:sp>
      <p:sp>
        <p:nvSpPr>
          <p:cNvPr id="80" name="object 80"/>
          <p:cNvSpPr txBox="1"/>
          <p:nvPr/>
        </p:nvSpPr>
        <p:spPr>
          <a:xfrm>
            <a:off x="7966563" y="2124460"/>
            <a:ext cx="9334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A2</a:t>
            </a:r>
            <a:endParaRPr sz="450">
              <a:latin typeface="Calibri"/>
              <a:cs typeface="Calibri"/>
            </a:endParaRPr>
          </a:p>
        </p:txBody>
      </p:sp>
      <p:sp>
        <p:nvSpPr>
          <p:cNvPr id="81" name="object 81"/>
          <p:cNvSpPr txBox="1"/>
          <p:nvPr/>
        </p:nvSpPr>
        <p:spPr>
          <a:xfrm>
            <a:off x="7966563" y="1992323"/>
            <a:ext cx="9334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A3</a:t>
            </a:r>
            <a:endParaRPr sz="450">
              <a:latin typeface="Calibri"/>
              <a:cs typeface="Calibri"/>
            </a:endParaRPr>
          </a:p>
        </p:txBody>
      </p:sp>
      <p:sp>
        <p:nvSpPr>
          <p:cNvPr id="82" name="object 82"/>
          <p:cNvSpPr txBox="1"/>
          <p:nvPr/>
        </p:nvSpPr>
        <p:spPr>
          <a:xfrm>
            <a:off x="7966563" y="1862964"/>
            <a:ext cx="93345" cy="100330"/>
          </a:xfrm>
          <a:prstGeom prst="rect">
            <a:avLst/>
          </a:prstGeom>
        </p:spPr>
        <p:txBody>
          <a:bodyPr vert="horz" wrap="square" lIns="0" tIns="17780" rIns="0" bIns="0" rtlCol="0">
            <a:spAutoFit/>
          </a:bodyPr>
          <a:lstStyle/>
          <a:p>
            <a:pPr marL="12700">
              <a:lnSpc>
                <a:spcPct val="100000"/>
              </a:lnSpc>
              <a:spcBef>
                <a:spcPts val="140"/>
              </a:spcBef>
            </a:pPr>
            <a:r>
              <a:rPr sz="450" spc="-25" dirty="0">
                <a:solidFill>
                  <a:srgbClr val="585858"/>
                </a:solidFill>
                <a:latin typeface="Calibri"/>
                <a:cs typeface="Calibri"/>
              </a:rPr>
              <a:t>A4</a:t>
            </a:r>
            <a:endParaRPr sz="450">
              <a:latin typeface="Calibri"/>
              <a:cs typeface="Calibri"/>
            </a:endParaRPr>
          </a:p>
        </p:txBody>
      </p:sp>
      <p:sp>
        <p:nvSpPr>
          <p:cNvPr id="84" name="object 84"/>
          <p:cNvSpPr txBox="1"/>
          <p:nvPr/>
        </p:nvSpPr>
        <p:spPr>
          <a:xfrm>
            <a:off x="7837292" y="5926598"/>
            <a:ext cx="88265" cy="64769"/>
          </a:xfrm>
          <a:prstGeom prst="rect">
            <a:avLst/>
          </a:prstGeom>
        </p:spPr>
        <p:txBody>
          <a:bodyPr vert="vert270" wrap="square" lIns="0" tIns="0" rIns="0" bIns="0" rtlCol="0">
            <a:spAutoFit/>
          </a:bodyPr>
          <a:lstStyle/>
          <a:p>
            <a:pPr marL="12700">
              <a:lnSpc>
                <a:spcPts val="570"/>
              </a:lnSpc>
            </a:pPr>
            <a:r>
              <a:rPr sz="500" dirty="0">
                <a:solidFill>
                  <a:srgbClr val="585858"/>
                </a:solidFill>
                <a:latin typeface="Calibri"/>
                <a:cs typeface="Calibri"/>
              </a:rPr>
              <a:t>G</a:t>
            </a:r>
            <a:endParaRPr sz="500">
              <a:latin typeface="Calibri"/>
              <a:cs typeface="Calibri"/>
            </a:endParaRPr>
          </a:p>
        </p:txBody>
      </p:sp>
      <p:sp>
        <p:nvSpPr>
          <p:cNvPr id="85" name="object 85"/>
          <p:cNvSpPr txBox="1"/>
          <p:nvPr/>
        </p:nvSpPr>
        <p:spPr>
          <a:xfrm>
            <a:off x="7837292" y="5281925"/>
            <a:ext cx="88265" cy="54610"/>
          </a:xfrm>
          <a:prstGeom prst="rect">
            <a:avLst/>
          </a:prstGeom>
        </p:spPr>
        <p:txBody>
          <a:bodyPr vert="vert270" wrap="square" lIns="0" tIns="0" rIns="0" bIns="0" rtlCol="0">
            <a:spAutoFit/>
          </a:bodyPr>
          <a:lstStyle/>
          <a:p>
            <a:pPr marL="12700">
              <a:lnSpc>
                <a:spcPts val="570"/>
              </a:lnSpc>
            </a:pPr>
            <a:r>
              <a:rPr sz="500" dirty="0">
                <a:solidFill>
                  <a:srgbClr val="585858"/>
                </a:solidFill>
                <a:latin typeface="Calibri"/>
                <a:cs typeface="Calibri"/>
              </a:rPr>
              <a:t>F</a:t>
            </a:r>
            <a:endParaRPr sz="500">
              <a:latin typeface="Calibri"/>
              <a:cs typeface="Calibri"/>
            </a:endParaRPr>
          </a:p>
        </p:txBody>
      </p:sp>
      <p:sp>
        <p:nvSpPr>
          <p:cNvPr id="86" name="object 86"/>
          <p:cNvSpPr txBox="1"/>
          <p:nvPr/>
        </p:nvSpPr>
        <p:spPr>
          <a:xfrm>
            <a:off x="7837292" y="4627385"/>
            <a:ext cx="88265" cy="55880"/>
          </a:xfrm>
          <a:prstGeom prst="rect">
            <a:avLst/>
          </a:prstGeom>
        </p:spPr>
        <p:txBody>
          <a:bodyPr vert="vert270" wrap="square" lIns="0" tIns="0" rIns="0" bIns="0" rtlCol="0">
            <a:spAutoFit/>
          </a:bodyPr>
          <a:lstStyle/>
          <a:p>
            <a:pPr marL="12700">
              <a:lnSpc>
                <a:spcPts val="570"/>
              </a:lnSpc>
            </a:pPr>
            <a:r>
              <a:rPr sz="500" dirty="0">
                <a:solidFill>
                  <a:srgbClr val="585858"/>
                </a:solidFill>
                <a:latin typeface="Calibri"/>
                <a:cs typeface="Calibri"/>
              </a:rPr>
              <a:t>E</a:t>
            </a:r>
            <a:endParaRPr sz="500">
              <a:latin typeface="Calibri"/>
              <a:cs typeface="Calibri"/>
            </a:endParaRPr>
          </a:p>
        </p:txBody>
      </p:sp>
      <p:sp>
        <p:nvSpPr>
          <p:cNvPr id="87" name="object 87"/>
          <p:cNvSpPr txBox="1"/>
          <p:nvPr/>
        </p:nvSpPr>
        <p:spPr>
          <a:xfrm>
            <a:off x="7837292" y="3971916"/>
            <a:ext cx="88265" cy="64135"/>
          </a:xfrm>
          <a:prstGeom prst="rect">
            <a:avLst/>
          </a:prstGeom>
        </p:spPr>
        <p:txBody>
          <a:bodyPr vert="vert270" wrap="square" lIns="0" tIns="0" rIns="0" bIns="0" rtlCol="0">
            <a:spAutoFit/>
          </a:bodyPr>
          <a:lstStyle/>
          <a:p>
            <a:pPr marL="12700">
              <a:lnSpc>
                <a:spcPts val="570"/>
              </a:lnSpc>
            </a:pPr>
            <a:r>
              <a:rPr sz="500" dirty="0">
                <a:solidFill>
                  <a:srgbClr val="585858"/>
                </a:solidFill>
                <a:latin typeface="Calibri"/>
                <a:cs typeface="Calibri"/>
              </a:rPr>
              <a:t>D</a:t>
            </a:r>
            <a:endParaRPr sz="500">
              <a:latin typeface="Calibri"/>
              <a:cs typeface="Calibri"/>
            </a:endParaRPr>
          </a:p>
        </p:txBody>
      </p:sp>
      <p:sp>
        <p:nvSpPr>
          <p:cNvPr id="88" name="object 88"/>
          <p:cNvSpPr txBox="1"/>
          <p:nvPr/>
        </p:nvSpPr>
        <p:spPr>
          <a:xfrm>
            <a:off x="7837292" y="3324273"/>
            <a:ext cx="88265" cy="59055"/>
          </a:xfrm>
          <a:prstGeom prst="rect">
            <a:avLst/>
          </a:prstGeom>
        </p:spPr>
        <p:txBody>
          <a:bodyPr vert="vert270" wrap="square" lIns="0" tIns="0" rIns="0" bIns="0" rtlCol="0">
            <a:spAutoFit/>
          </a:bodyPr>
          <a:lstStyle/>
          <a:p>
            <a:pPr marL="12700">
              <a:lnSpc>
                <a:spcPts val="570"/>
              </a:lnSpc>
            </a:pPr>
            <a:r>
              <a:rPr sz="500" dirty="0">
                <a:solidFill>
                  <a:srgbClr val="585858"/>
                </a:solidFill>
                <a:latin typeface="Calibri"/>
                <a:cs typeface="Calibri"/>
              </a:rPr>
              <a:t>C</a:t>
            </a:r>
            <a:endParaRPr sz="500">
              <a:latin typeface="Calibri"/>
              <a:cs typeface="Calibri"/>
            </a:endParaRPr>
          </a:p>
        </p:txBody>
      </p:sp>
      <p:sp>
        <p:nvSpPr>
          <p:cNvPr id="89" name="object 89"/>
          <p:cNvSpPr txBox="1"/>
          <p:nvPr/>
        </p:nvSpPr>
        <p:spPr>
          <a:xfrm>
            <a:off x="7837292" y="2670857"/>
            <a:ext cx="88265" cy="59690"/>
          </a:xfrm>
          <a:prstGeom prst="rect">
            <a:avLst/>
          </a:prstGeom>
        </p:spPr>
        <p:txBody>
          <a:bodyPr vert="vert270" wrap="square" lIns="0" tIns="0" rIns="0" bIns="0" rtlCol="0">
            <a:spAutoFit/>
          </a:bodyPr>
          <a:lstStyle/>
          <a:p>
            <a:pPr marL="12700">
              <a:lnSpc>
                <a:spcPts val="570"/>
              </a:lnSpc>
            </a:pPr>
            <a:r>
              <a:rPr sz="500" dirty="0">
                <a:solidFill>
                  <a:srgbClr val="585858"/>
                </a:solidFill>
                <a:latin typeface="Calibri"/>
                <a:cs typeface="Calibri"/>
              </a:rPr>
              <a:t>B</a:t>
            </a:r>
            <a:endParaRPr sz="500">
              <a:latin typeface="Calibri"/>
              <a:cs typeface="Calibri"/>
            </a:endParaRPr>
          </a:p>
        </p:txBody>
      </p:sp>
      <p:pic>
        <p:nvPicPr>
          <p:cNvPr id="7" name="Picture 6">
            <a:extLst>
              <a:ext uri="{FF2B5EF4-FFF2-40B4-BE49-F238E27FC236}">
                <a16:creationId xmlns:a16="http://schemas.microsoft.com/office/drawing/2014/main" id="{10B3D773-D3F0-466C-A8D8-C79BDECAC08A}"/>
              </a:ext>
            </a:extLst>
          </p:cNvPr>
          <p:cNvPicPr>
            <a:picLocks noChangeAspect="1"/>
          </p:cNvPicPr>
          <p:nvPr/>
        </p:nvPicPr>
        <p:blipFill>
          <a:blip r:embed="rId4"/>
          <a:stretch>
            <a:fillRect/>
          </a:stretch>
        </p:blipFill>
        <p:spPr>
          <a:xfrm>
            <a:off x="6535434" y="1757234"/>
            <a:ext cx="5081355" cy="31340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grpSp>
        <p:nvGrpSpPr>
          <p:cNvPr id="3" name="object 3"/>
          <p:cNvGrpSpPr/>
          <p:nvPr/>
        </p:nvGrpSpPr>
        <p:grpSpPr>
          <a:xfrm>
            <a:off x="9418319" y="0"/>
            <a:ext cx="2771140" cy="6859905"/>
            <a:chOff x="9418319" y="0"/>
            <a:chExt cx="2771140" cy="6859905"/>
          </a:xfrm>
        </p:grpSpPr>
        <p:pic>
          <p:nvPicPr>
            <p:cNvPr id="4" name="object 4"/>
            <p:cNvPicPr/>
            <p:nvPr/>
          </p:nvPicPr>
          <p:blipFill>
            <a:blip r:embed="rId2" cstate="print"/>
            <a:stretch>
              <a:fillRect/>
            </a:stretch>
          </p:blipFill>
          <p:spPr>
            <a:xfrm>
              <a:off x="9418319" y="0"/>
              <a:ext cx="2770631" cy="6857999"/>
            </a:xfrm>
            <a:prstGeom prst="rect">
              <a:avLst/>
            </a:prstGeom>
          </p:spPr>
        </p:pic>
        <p:pic>
          <p:nvPicPr>
            <p:cNvPr id="5" name="object 5"/>
            <p:cNvPicPr/>
            <p:nvPr/>
          </p:nvPicPr>
          <p:blipFill>
            <a:blip r:embed="rId3" cstate="print"/>
            <a:stretch>
              <a:fillRect/>
            </a:stretch>
          </p:blipFill>
          <p:spPr>
            <a:xfrm>
              <a:off x="10415015" y="0"/>
              <a:ext cx="1773935" cy="6859714"/>
            </a:xfrm>
            <a:prstGeom prst="rect">
              <a:avLst/>
            </a:prstGeom>
          </p:spPr>
        </p:pic>
      </p:grpSp>
      <p:sp>
        <p:nvSpPr>
          <p:cNvPr id="6" name="object 6"/>
          <p:cNvSpPr txBox="1">
            <a:spLocks noGrp="1"/>
          </p:cNvSpPr>
          <p:nvPr>
            <p:ph type="title"/>
          </p:nvPr>
        </p:nvSpPr>
        <p:spPr>
          <a:xfrm>
            <a:off x="1322069" y="295656"/>
            <a:ext cx="8987155" cy="844923"/>
          </a:xfrm>
          <a:prstGeom prst="rect">
            <a:avLst/>
          </a:prstGeom>
        </p:spPr>
        <p:txBody>
          <a:bodyPr vert="horz" wrap="square" lIns="0" tIns="341452" rIns="0" bIns="0" rtlCol="0">
            <a:spAutoFit/>
          </a:bodyPr>
          <a:lstStyle/>
          <a:p>
            <a:pPr marL="2144395" marR="5080" indent="-1848485">
              <a:lnSpc>
                <a:spcPts val="3890"/>
              </a:lnSpc>
              <a:spcBef>
                <a:spcPts val="595"/>
              </a:spcBef>
            </a:pPr>
            <a:r>
              <a:rPr sz="3600" spc="-229" dirty="0">
                <a:latin typeface="Aptos" panose="020B0004020202020204" pitchFamily="34" charset="0"/>
              </a:rPr>
              <a:t>KPI-</a:t>
            </a:r>
            <a:r>
              <a:rPr sz="3600" dirty="0">
                <a:latin typeface="Aptos" panose="020B0004020202020204" pitchFamily="34" charset="0"/>
              </a:rPr>
              <a:t>3</a:t>
            </a:r>
            <a:r>
              <a:rPr sz="3600" spc="-140" dirty="0">
                <a:latin typeface="Aptos" panose="020B0004020202020204" pitchFamily="34" charset="0"/>
              </a:rPr>
              <a:t> </a:t>
            </a:r>
            <a:r>
              <a:rPr sz="3600" spc="-265" dirty="0">
                <a:latin typeface="Aptos" panose="020B0004020202020204" pitchFamily="34" charset="0"/>
              </a:rPr>
              <a:t>:</a:t>
            </a:r>
            <a:r>
              <a:rPr sz="3600" spc="-65" dirty="0">
                <a:latin typeface="Aptos" panose="020B0004020202020204" pitchFamily="34" charset="0"/>
              </a:rPr>
              <a:t> </a:t>
            </a:r>
            <a:r>
              <a:rPr lang="en-IN" sz="3600" dirty="0">
                <a:latin typeface="Aptos" panose="020B0004020202020204"/>
                <a:cs typeface="Segoe UI Light" panose="020B0502040204020203" pitchFamily="34" charset="0"/>
              </a:rPr>
              <a:t>Attrition rate Vs Monthly income stats</a:t>
            </a:r>
            <a:endParaRPr sz="3600" dirty="0">
              <a:latin typeface="Aptos" panose="020B0004020202020204"/>
            </a:endParaRPr>
          </a:p>
        </p:txBody>
      </p:sp>
      <p:sp>
        <p:nvSpPr>
          <p:cNvPr id="8" name="object 8"/>
          <p:cNvSpPr txBox="1"/>
          <p:nvPr/>
        </p:nvSpPr>
        <p:spPr>
          <a:xfrm>
            <a:off x="1140577" y="1600200"/>
            <a:ext cx="3774440" cy="4472378"/>
          </a:xfrm>
          <a:prstGeom prst="rect">
            <a:avLst/>
          </a:prstGeom>
        </p:spPr>
        <p:txBody>
          <a:bodyPr vert="horz" wrap="square" lIns="0" tIns="40005" rIns="0" bIns="0" rtlCol="0">
            <a:spAutoFit/>
          </a:bodyPr>
          <a:lstStyle/>
          <a:p>
            <a:pPr marL="294640" marR="480059" indent="-282575">
              <a:lnSpc>
                <a:spcPct val="90200"/>
              </a:lnSpc>
              <a:spcBef>
                <a:spcPts val="315"/>
              </a:spcBef>
              <a:buClr>
                <a:srgbClr val="F6A6F4"/>
              </a:buClr>
              <a:buFont typeface="Courier New"/>
              <a:buChar char="o"/>
              <a:tabLst>
                <a:tab pos="295910" algn="l"/>
              </a:tabLst>
            </a:pPr>
            <a:r>
              <a:rPr lang="en-US" sz="1600" dirty="0">
                <a:solidFill>
                  <a:schemeClr val="bg1"/>
                </a:solidFill>
              </a:rPr>
              <a:t>This KPI juxtaposes the attrition rate, indicating the percentage of employees leaving the organization over a specific period, with monthly income statistics, representing the average or median monthly earnings of employees. By comparing these metrics, organizations can assess the correlation between employee turnover and compensation levels. It helps in understanding whether compensation plays a significant role in employee retention and provides insights into potential areas for improvement in compensation strategies to enhance employee satisfaction and reduce turnover.</a:t>
            </a:r>
            <a:endParaRPr sz="1600" dirty="0">
              <a:solidFill>
                <a:schemeClr val="bg1"/>
              </a:solidFill>
              <a:latin typeface="Arial MT"/>
              <a:cs typeface="Arial MT"/>
            </a:endParaRPr>
          </a:p>
        </p:txBody>
      </p:sp>
      <p:pic>
        <p:nvPicPr>
          <p:cNvPr id="7" name="Picture 6">
            <a:extLst>
              <a:ext uri="{FF2B5EF4-FFF2-40B4-BE49-F238E27FC236}">
                <a16:creationId xmlns:a16="http://schemas.microsoft.com/office/drawing/2014/main" id="{00EE10BD-5F9E-42C7-BF26-DC8D536F3907}"/>
              </a:ext>
            </a:extLst>
          </p:cNvPr>
          <p:cNvPicPr>
            <a:picLocks noChangeAspect="1"/>
          </p:cNvPicPr>
          <p:nvPr/>
        </p:nvPicPr>
        <p:blipFill>
          <a:blip r:embed="rId4"/>
          <a:stretch>
            <a:fillRect/>
          </a:stretch>
        </p:blipFill>
        <p:spPr>
          <a:xfrm>
            <a:off x="5516370" y="2157856"/>
            <a:ext cx="5516199" cy="2795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1109</TotalTime>
  <Words>1462</Words>
  <Application>Microsoft Office PowerPoint</Application>
  <PresentationFormat>Widescreen</PresentationFormat>
  <Paragraphs>232</Paragraphs>
  <Slides>18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Agency FB</vt:lpstr>
      <vt:lpstr>Aptos</vt:lpstr>
      <vt:lpstr>Aptos Display</vt:lpstr>
      <vt:lpstr>Arial</vt:lpstr>
      <vt:lpstr>Arial MT</vt:lpstr>
      <vt:lpstr>Bahnschrift Light</vt:lpstr>
      <vt:lpstr>Calibri</vt:lpstr>
      <vt:lpstr>Courier New</vt:lpstr>
      <vt:lpstr>Segoe UI</vt:lpstr>
      <vt:lpstr>Segoe UI Light</vt:lpstr>
      <vt:lpstr>Söhne</vt:lpstr>
      <vt:lpstr>Tahoma</vt:lpstr>
      <vt:lpstr>Office Theme</vt:lpstr>
      <vt:lpstr>PowerPoint Presentation</vt:lpstr>
      <vt:lpstr>C ONT E  NT S</vt:lpstr>
      <vt:lpstr>INTRODUCTION</vt:lpstr>
      <vt:lpstr>DATA S   E  T</vt:lpstr>
      <vt:lpstr>Tools Used In the Project</vt:lpstr>
      <vt:lpstr>    DATA  ANALY S  IS                            P ROC E  S  S</vt:lpstr>
      <vt:lpstr>KPI -1 : Average Attrition rate for all Departments</vt:lpstr>
      <vt:lpstr>KPI- 2 : Average Hourly rate of Male Research Scientist</vt:lpstr>
      <vt:lpstr>KPI-3 : Attrition rate Vs Monthly income stats</vt:lpstr>
      <vt:lpstr>        KPI- 4 : Average working years for each Department</vt:lpstr>
      <vt:lpstr>    KPI - 5 : Job Role Vs Work life balance</vt:lpstr>
      <vt:lpstr>          E   XCE     L             DAS  HB  OAR D</vt:lpstr>
      <vt:lpstr>P  OW E  R     B    I DAS  H B  OAR D</vt:lpstr>
      <vt:lpstr>TAB     L     E  AU  DAS  H B  OAR  D</vt:lpstr>
      <vt:lpstr>                              SQL QUERIES</vt:lpstr>
      <vt:lpstr>PowerPoint Presentation</vt:lpstr>
      <vt:lpstr>PowerPoint Presentation</vt:lpstr>
      <vt:lpstr>TH ANK YO 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Hp</cp:lastModifiedBy>
  <cp:revision>35</cp:revision>
  <dcterms:created xsi:type="dcterms:W3CDTF">2023-08-04T08:29:11Z</dcterms:created>
  <dcterms:modified xsi:type="dcterms:W3CDTF">2024-05-22T08:21:16Z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2023-06-18T00:00:00Z</vt:filetime>
  </property>
  <property fmtid="{D5CDD505-2E9C-101B-9397-08002B2CF9AE}" pid="3" name="LastSaved">
    <vt:filetime>2023-08-04T00:00:00Z</vt:filetime>
  </property>
</Properties>
</file>