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alladio Uralic"/>
                <a:cs typeface="Palladio Uralic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alladio Uralic"/>
                <a:cs typeface="Palladio Uralic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alladio Uralic"/>
                <a:cs typeface="Palladio Uralic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alladio Uralic"/>
                <a:cs typeface="Palladio Uralic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alladio Uralic"/>
                <a:cs typeface="Palladio Uralic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813467" y="9380228"/>
            <a:ext cx="146050" cy="195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Palladio Uralic"/>
                <a:cs typeface="Palladio Uralic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463720"/>
            <a:ext cx="5969000" cy="756920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700" spc="10">
                <a:latin typeface="Palladio Uralic"/>
                <a:cs typeface="Palladio Uralic"/>
              </a:rPr>
              <a:t>Report</a:t>
            </a:r>
            <a:endParaRPr sz="17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>
              <a:latin typeface="Palladio Uralic"/>
              <a:cs typeface="Palladio Uralic"/>
            </a:endParaRPr>
          </a:p>
          <a:p>
            <a:pPr algn="ctr">
              <a:lnSpc>
                <a:spcPct val="100000"/>
              </a:lnSpc>
            </a:pPr>
            <a:r>
              <a:rPr dirty="0" sz="1200" spc="-5">
                <a:latin typeface="Palladio Uralic"/>
                <a:cs typeface="Palladio Uralic"/>
              </a:rPr>
              <a:t>June 29,</a:t>
            </a:r>
            <a:r>
              <a:rPr dirty="0" sz="1200" spc="-75">
                <a:latin typeface="Palladio Uralic"/>
                <a:cs typeface="Palladio Uralic"/>
              </a:rPr>
              <a:t> </a:t>
            </a:r>
            <a:r>
              <a:rPr dirty="0" sz="1200" spc="-5">
                <a:latin typeface="Palladio Uralic"/>
                <a:cs typeface="Palladio Uralic"/>
              </a:rPr>
              <a:t>2021</a:t>
            </a:r>
            <a:endParaRPr sz="12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Palladio Uralic"/>
              <a:cs typeface="Palladio Uralic"/>
            </a:endParaRPr>
          </a:p>
          <a:p>
            <a:pPr marL="285750" indent="-273685">
              <a:lnSpc>
                <a:spcPct val="100000"/>
              </a:lnSpc>
              <a:buFont typeface="Palladio Uralic"/>
              <a:buAutoNum type="arabicPlain"/>
              <a:tabLst>
                <a:tab pos="285750" algn="l"/>
                <a:tab pos="286385" algn="l"/>
              </a:tabLst>
            </a:pPr>
            <a:r>
              <a:rPr dirty="0" sz="1400" spc="15" b="1">
                <a:latin typeface="Palladio Uralic"/>
                <a:cs typeface="Palladio Uralic"/>
              </a:rPr>
              <a:t>Final</a:t>
            </a:r>
            <a:r>
              <a:rPr dirty="0" sz="1400" spc="15" b="1">
                <a:latin typeface="Palladio Uralic"/>
                <a:cs typeface="Palladio Uralic"/>
              </a:rPr>
              <a:t> Report – </a:t>
            </a:r>
            <a:r>
              <a:rPr dirty="0" sz="1400" spc="20" b="1">
                <a:latin typeface="Palladio Uralic"/>
                <a:cs typeface="Palladio Uralic"/>
              </a:rPr>
              <a:t>The </a:t>
            </a:r>
            <a:r>
              <a:rPr dirty="0" sz="1400" spc="15" b="1">
                <a:latin typeface="Palladio Uralic"/>
                <a:cs typeface="Palladio Uralic"/>
              </a:rPr>
              <a:t>Battle of</a:t>
            </a:r>
            <a:r>
              <a:rPr dirty="0" sz="1400" spc="-55" b="1">
                <a:latin typeface="Palladio Uralic"/>
                <a:cs typeface="Palladio Uralic"/>
              </a:rPr>
              <a:t> </a:t>
            </a:r>
            <a:r>
              <a:rPr dirty="0" sz="1400" spc="15" b="1">
                <a:latin typeface="Palladio Uralic"/>
                <a:cs typeface="Palladio Uralic"/>
              </a:rPr>
              <a:t>Neighborhoods</a:t>
            </a:r>
            <a:endParaRPr sz="1400">
              <a:latin typeface="Palladio Uralic"/>
              <a:cs typeface="Palladio Uralic"/>
            </a:endParaRPr>
          </a:p>
          <a:p>
            <a:pPr lvl="1" marL="353695" indent="-341630">
              <a:lnSpc>
                <a:spcPct val="100000"/>
              </a:lnSpc>
              <a:spcBef>
                <a:spcPts val="1090"/>
              </a:spcBef>
              <a:buFont typeface="Palladio Uralic"/>
              <a:buAutoNum type="arabicPeriod"/>
              <a:tabLst>
                <a:tab pos="353695" algn="l"/>
                <a:tab pos="354330" algn="l"/>
              </a:tabLst>
            </a:pPr>
            <a:r>
              <a:rPr dirty="0" sz="1200" spc="-5" b="1">
                <a:latin typeface="Palladio Uralic"/>
                <a:cs typeface="Palladio Uralic"/>
              </a:rPr>
              <a:t>Finding</a:t>
            </a:r>
            <a:r>
              <a:rPr dirty="0" sz="1200" spc="-5" b="1">
                <a:latin typeface="Palladio Uralic"/>
                <a:cs typeface="Palladio Uralic"/>
              </a:rPr>
              <a:t> a Better Place in Downtown </a:t>
            </a:r>
            <a:r>
              <a:rPr dirty="0" sz="1200" spc="-20" b="1">
                <a:latin typeface="Palladio Uralic"/>
                <a:cs typeface="Palladio Uralic"/>
              </a:rPr>
              <a:t>Toronto,</a:t>
            </a:r>
            <a:r>
              <a:rPr dirty="0" sz="1200" spc="-5" b="1">
                <a:latin typeface="Palladio Uralic"/>
                <a:cs typeface="Palladio Uralic"/>
              </a:rPr>
              <a:t> </a:t>
            </a:r>
            <a:r>
              <a:rPr dirty="0" sz="1200" spc="-25" b="1">
                <a:latin typeface="Palladio Uralic"/>
                <a:cs typeface="Palladio Uralic"/>
              </a:rPr>
              <a:t>Toronto</a:t>
            </a:r>
            <a:endParaRPr sz="1200">
              <a:latin typeface="Palladio Uralic"/>
              <a:cs typeface="Palladio Uralic"/>
            </a:endParaRPr>
          </a:p>
          <a:p>
            <a:pPr lvl="2" marL="427990" indent="-415925">
              <a:lnSpc>
                <a:spcPct val="100000"/>
              </a:lnSpc>
              <a:spcBef>
                <a:spcPts val="785"/>
              </a:spcBef>
              <a:buFont typeface="Palladio Uralic"/>
              <a:buAutoNum type="arabicPeriod"/>
              <a:tabLst>
                <a:tab pos="427990" algn="l"/>
                <a:tab pos="428625" algn="l"/>
              </a:tabLst>
            </a:pPr>
            <a:r>
              <a:rPr dirty="0" sz="1100" spc="-5" b="1">
                <a:latin typeface="Palladio Uralic"/>
                <a:cs typeface="Palladio Uralic"/>
              </a:rPr>
              <a:t>1)</a:t>
            </a:r>
            <a:r>
              <a:rPr dirty="0" sz="1100" spc="-10" b="1">
                <a:latin typeface="Palladio Uralic"/>
                <a:cs typeface="Palladio Uralic"/>
              </a:rPr>
              <a:t> </a:t>
            </a:r>
            <a:r>
              <a:rPr dirty="0" sz="1100" spc="-5" b="1">
                <a:latin typeface="Palladio Uralic"/>
                <a:cs typeface="Palladio Uralic"/>
              </a:rPr>
              <a:t>Introduction:</a:t>
            </a:r>
            <a:endParaRPr sz="1100">
              <a:latin typeface="Palladio Uralic"/>
              <a:cs typeface="Palladio Uralic"/>
            </a:endParaRPr>
          </a:p>
          <a:p>
            <a:pPr algn="just" marL="12700" marR="5080">
              <a:lnSpc>
                <a:spcPct val="102600"/>
              </a:lnSpc>
              <a:spcBef>
                <a:spcPts val="770"/>
              </a:spcBef>
            </a:pPr>
            <a:r>
              <a:rPr dirty="0" sz="1100" spc="-10">
                <a:latin typeface="Palladio Uralic"/>
                <a:cs typeface="Palladio Uralic"/>
              </a:rPr>
              <a:t>The</a:t>
            </a:r>
            <a:r>
              <a:rPr dirty="0" sz="1100" spc="-30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goal</a:t>
            </a:r>
            <a:r>
              <a:rPr dirty="0" sz="1100" spc="-30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of</a:t>
            </a:r>
            <a:r>
              <a:rPr dirty="0" sz="1100" spc="-30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this</a:t>
            </a:r>
            <a:r>
              <a:rPr dirty="0" sz="1100" spc="-30">
                <a:latin typeface="Palladio Uralic"/>
                <a:cs typeface="Palladio Uralic"/>
              </a:rPr>
              <a:t> </a:t>
            </a:r>
            <a:r>
              <a:rPr dirty="0" sz="1100" spc="-10">
                <a:latin typeface="Palladio Uralic"/>
                <a:cs typeface="Palladio Uralic"/>
              </a:rPr>
              <a:t>project</a:t>
            </a:r>
            <a:r>
              <a:rPr dirty="0" sz="1100" spc="-2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is</a:t>
            </a:r>
            <a:r>
              <a:rPr dirty="0" sz="1100" spc="-30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to</a:t>
            </a:r>
            <a:r>
              <a:rPr dirty="0" sz="1100" spc="-30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assist</a:t>
            </a:r>
            <a:r>
              <a:rPr dirty="0" sz="1100" spc="-30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people</a:t>
            </a:r>
            <a:r>
              <a:rPr dirty="0" sz="1100" spc="-2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in</a:t>
            </a:r>
            <a:r>
              <a:rPr dirty="0" sz="1100" spc="-30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discovering</a:t>
            </a:r>
            <a:r>
              <a:rPr dirty="0" sz="1100" spc="-30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better</a:t>
            </a:r>
            <a:r>
              <a:rPr dirty="0" sz="1100" spc="-30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amenities</a:t>
            </a:r>
            <a:r>
              <a:rPr dirty="0" sz="1100" spc="-2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in</a:t>
            </a:r>
            <a:r>
              <a:rPr dirty="0" sz="1100" spc="-30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their</a:t>
            </a:r>
            <a:r>
              <a:rPr dirty="0" sz="1100" spc="-30">
                <a:latin typeface="Palladio Uralic"/>
                <a:cs typeface="Palladio Uralic"/>
              </a:rPr>
              <a:t> </a:t>
            </a:r>
            <a:r>
              <a:rPr dirty="0" sz="1100" spc="-10">
                <a:latin typeface="Palladio Uralic"/>
                <a:cs typeface="Palladio Uralic"/>
              </a:rPr>
              <a:t>area.</a:t>
            </a:r>
            <a:r>
              <a:rPr dirty="0" sz="1100" spc="5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It</a:t>
            </a:r>
            <a:r>
              <a:rPr dirty="0" sz="1100" spc="-30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will</a:t>
            </a:r>
            <a:r>
              <a:rPr dirty="0" sz="1100" spc="-30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assist  individuals in </a:t>
            </a:r>
            <a:r>
              <a:rPr dirty="0" sz="1100" spc="-10">
                <a:latin typeface="Palladio Uralic"/>
                <a:cs typeface="Palladio Uralic"/>
              </a:rPr>
              <a:t>making </a:t>
            </a:r>
            <a:r>
              <a:rPr dirty="0" sz="1100" spc="-5">
                <a:latin typeface="Palladio Uralic"/>
                <a:cs typeface="Palladio Uralic"/>
              </a:rPr>
              <a:t>informed </a:t>
            </a:r>
            <a:r>
              <a:rPr dirty="0" sz="1100" spc="-10">
                <a:latin typeface="Palladio Uralic"/>
                <a:cs typeface="Palladio Uralic"/>
              </a:rPr>
              <a:t>and efficient </a:t>
            </a:r>
            <a:r>
              <a:rPr dirty="0" sz="1100" spc="-5">
                <a:latin typeface="Palladio Uralic"/>
                <a:cs typeface="Palladio Uralic"/>
              </a:rPr>
              <a:t>decisions </a:t>
            </a:r>
            <a:r>
              <a:rPr dirty="0" sz="1100" spc="-10">
                <a:latin typeface="Palladio Uralic"/>
                <a:cs typeface="Palladio Uralic"/>
              </a:rPr>
              <a:t>on </a:t>
            </a:r>
            <a:r>
              <a:rPr dirty="0" sz="1100" spc="-5">
                <a:latin typeface="Palladio Uralic"/>
                <a:cs typeface="Palladio Uralic"/>
              </a:rPr>
              <a:t>which </a:t>
            </a:r>
            <a:r>
              <a:rPr dirty="0" sz="1100" spc="-10">
                <a:latin typeface="Palladio Uralic"/>
                <a:cs typeface="Palladio Uralic"/>
              </a:rPr>
              <a:t>great neighbourhood </a:t>
            </a:r>
            <a:r>
              <a:rPr dirty="0" sz="1100" spc="-5">
                <a:latin typeface="Palladio Uralic"/>
                <a:cs typeface="Palladio Uralic"/>
              </a:rPr>
              <a:t>to choose  </a:t>
            </a:r>
            <a:r>
              <a:rPr dirty="0" sz="1100" spc="-10">
                <a:latin typeface="Palladio Uralic"/>
                <a:cs typeface="Palladio Uralic"/>
              </a:rPr>
              <a:t>from among </a:t>
            </a:r>
            <a:r>
              <a:rPr dirty="0" sz="1100" spc="-5">
                <a:latin typeface="Palladio Uralic"/>
                <a:cs typeface="Palladio Uralic"/>
              </a:rPr>
              <a:t>the </a:t>
            </a:r>
            <a:r>
              <a:rPr dirty="0" sz="1100" spc="-10">
                <a:latin typeface="Palladio Uralic"/>
                <a:cs typeface="Palladio Uralic"/>
              </a:rPr>
              <a:t>many </a:t>
            </a:r>
            <a:r>
              <a:rPr dirty="0" sz="1100" spc="-5">
                <a:latin typeface="Palladio Uralic"/>
                <a:cs typeface="Palladio Uralic"/>
              </a:rPr>
              <a:t>in </a:t>
            </a:r>
            <a:r>
              <a:rPr dirty="0" sz="1100" spc="-10">
                <a:latin typeface="Palladio Uralic"/>
                <a:cs typeface="Palladio Uralic"/>
              </a:rPr>
              <a:t>Downtown </a:t>
            </a:r>
            <a:r>
              <a:rPr dirty="0" sz="1100" spc="-20">
                <a:latin typeface="Palladio Uralic"/>
                <a:cs typeface="Palladio Uralic"/>
              </a:rPr>
              <a:t>Toronto,</a:t>
            </a:r>
            <a:r>
              <a:rPr dirty="0" sz="1100" spc="10">
                <a:latin typeface="Palladio Uralic"/>
                <a:cs typeface="Palladio Uralic"/>
              </a:rPr>
              <a:t> </a:t>
            </a:r>
            <a:r>
              <a:rPr dirty="0" sz="1100" spc="-20">
                <a:latin typeface="Palladio Uralic"/>
                <a:cs typeface="Palladio Uralic"/>
              </a:rPr>
              <a:t>Toronto.</a:t>
            </a:r>
            <a:endParaRPr sz="1100">
              <a:latin typeface="Palladio Uralic"/>
              <a:cs typeface="Palladio Uralic"/>
            </a:endParaRPr>
          </a:p>
          <a:p>
            <a:pPr algn="just" marL="12700" marR="5080">
              <a:lnSpc>
                <a:spcPct val="102600"/>
              </a:lnSpc>
              <a:spcBef>
                <a:spcPts val="675"/>
              </a:spcBef>
            </a:pPr>
            <a:r>
              <a:rPr dirty="0" sz="1100" spc="-10">
                <a:latin typeface="Palladio Uralic"/>
                <a:cs typeface="Palladio Uralic"/>
              </a:rPr>
              <a:t>Many </a:t>
            </a:r>
            <a:r>
              <a:rPr dirty="0" sz="1100" spc="-5">
                <a:latin typeface="Palladio Uralic"/>
                <a:cs typeface="Palladio Uralic"/>
              </a:rPr>
              <a:t>individuals </a:t>
            </a:r>
            <a:r>
              <a:rPr dirty="0" sz="1100" spc="-15">
                <a:latin typeface="Palladio Uralic"/>
                <a:cs typeface="Palladio Uralic"/>
              </a:rPr>
              <a:t>are </a:t>
            </a:r>
            <a:r>
              <a:rPr dirty="0" sz="1100" spc="-5">
                <a:latin typeface="Palladio Uralic"/>
                <a:cs typeface="Palladio Uralic"/>
              </a:rPr>
              <a:t>travelling to </a:t>
            </a:r>
            <a:r>
              <a:rPr dirty="0" sz="1100" spc="-10">
                <a:latin typeface="Palladio Uralic"/>
                <a:cs typeface="Palladio Uralic"/>
              </a:rPr>
              <a:t>different parts </a:t>
            </a:r>
            <a:r>
              <a:rPr dirty="0" sz="1100" spc="-5">
                <a:latin typeface="Palladio Uralic"/>
                <a:cs typeface="Palladio Uralic"/>
              </a:rPr>
              <a:t>of Canada, </a:t>
            </a:r>
            <a:r>
              <a:rPr dirty="0" sz="1100" spc="-10">
                <a:latin typeface="Palladio Uralic"/>
                <a:cs typeface="Palladio Uralic"/>
              </a:rPr>
              <a:t>and </a:t>
            </a:r>
            <a:r>
              <a:rPr dirty="0" sz="1100" spc="-5">
                <a:latin typeface="Palladio Uralic"/>
                <a:cs typeface="Palladio Uralic"/>
              </a:rPr>
              <a:t>they need to </a:t>
            </a:r>
            <a:r>
              <a:rPr dirty="0" sz="1100" spc="-10">
                <a:latin typeface="Palladio Uralic"/>
                <a:cs typeface="Palladio Uralic"/>
              </a:rPr>
              <a:t>do </a:t>
            </a:r>
            <a:r>
              <a:rPr dirty="0" sz="1100" spc="-5">
                <a:latin typeface="Palladio Uralic"/>
                <a:cs typeface="Palladio Uralic"/>
              </a:rPr>
              <a:t>a lot of </a:t>
            </a:r>
            <a:r>
              <a:rPr dirty="0" sz="1100" spc="-10">
                <a:latin typeface="Palladio Uralic"/>
                <a:cs typeface="Palladio Uralic"/>
              </a:rPr>
              <a:t>research  </a:t>
            </a:r>
            <a:r>
              <a:rPr dirty="0" sz="1100" spc="-5">
                <a:latin typeface="Palladio Uralic"/>
                <a:cs typeface="Palladio Uralic"/>
              </a:rPr>
              <a:t>to </a:t>
            </a:r>
            <a:r>
              <a:rPr dirty="0" sz="1100" spc="-10">
                <a:latin typeface="Palladio Uralic"/>
                <a:cs typeface="Palladio Uralic"/>
              </a:rPr>
              <a:t>find affordable </a:t>
            </a:r>
            <a:r>
              <a:rPr dirty="0" sz="1100" spc="-5">
                <a:latin typeface="Palladio Uralic"/>
                <a:cs typeface="Palladio Uralic"/>
              </a:rPr>
              <a:t>housing </a:t>
            </a:r>
            <a:r>
              <a:rPr dirty="0" sz="1100" spc="-10">
                <a:latin typeface="Palladio Uralic"/>
                <a:cs typeface="Palladio Uralic"/>
              </a:rPr>
              <a:t>and </a:t>
            </a:r>
            <a:r>
              <a:rPr dirty="0" sz="1100" spc="-5">
                <a:latin typeface="Palladio Uralic"/>
                <a:cs typeface="Palladio Uralic"/>
              </a:rPr>
              <a:t>a place which is closer to their workplace. This </a:t>
            </a:r>
            <a:r>
              <a:rPr dirty="0" sz="1100" spc="-10">
                <a:latin typeface="Palladio Uralic"/>
                <a:cs typeface="Palladio Uralic"/>
              </a:rPr>
              <a:t>project </a:t>
            </a:r>
            <a:r>
              <a:rPr dirty="0" sz="1100" spc="-5">
                <a:latin typeface="Palladio Uralic"/>
                <a:cs typeface="Palladio Uralic"/>
              </a:rPr>
              <a:t>is for folks  </a:t>
            </a:r>
            <a:r>
              <a:rPr dirty="0" sz="1100" spc="-10">
                <a:latin typeface="Palladio Uralic"/>
                <a:cs typeface="Palladio Uralic"/>
              </a:rPr>
              <a:t>who want </a:t>
            </a:r>
            <a:r>
              <a:rPr dirty="0" sz="1100" spc="-5">
                <a:latin typeface="Palladio Uralic"/>
                <a:cs typeface="Palladio Uralic"/>
              </a:rPr>
              <a:t>to live in a </a:t>
            </a:r>
            <a:r>
              <a:rPr dirty="0" sz="1100" spc="-15">
                <a:latin typeface="Palladio Uralic"/>
                <a:cs typeface="Palladio Uralic"/>
              </a:rPr>
              <a:t>more </a:t>
            </a:r>
            <a:r>
              <a:rPr dirty="0" sz="1100" spc="-5">
                <a:latin typeface="Palladio Uralic"/>
                <a:cs typeface="Palladio Uralic"/>
              </a:rPr>
              <a:t>desirable </a:t>
            </a:r>
            <a:r>
              <a:rPr dirty="0" sz="1100" spc="-10">
                <a:latin typeface="Palladio Uralic"/>
                <a:cs typeface="Palladio Uralic"/>
              </a:rPr>
              <a:t>neighbourhood and </a:t>
            </a:r>
            <a:r>
              <a:rPr dirty="0" sz="1100" spc="-5">
                <a:latin typeface="Palladio Uralic"/>
                <a:cs typeface="Palladio Uralic"/>
              </a:rPr>
              <a:t>near to IT companies. For easy access to  cafes, schools, supermarkets, medical </a:t>
            </a:r>
            <a:r>
              <a:rPr dirty="0" sz="1100" spc="-10">
                <a:latin typeface="Palladio Uralic"/>
                <a:cs typeface="Palladio Uralic"/>
              </a:rPr>
              <a:t>and </a:t>
            </a:r>
            <a:r>
              <a:rPr dirty="0" sz="1100" spc="-5">
                <a:latin typeface="Palladio Uralic"/>
                <a:cs typeface="Palladio Uralic"/>
              </a:rPr>
              <a:t>food </a:t>
            </a:r>
            <a:r>
              <a:rPr dirty="0" sz="1100" spc="-10">
                <a:latin typeface="Palladio Uralic"/>
                <a:cs typeface="Palladio Uralic"/>
              </a:rPr>
              <a:t>stores, </a:t>
            </a:r>
            <a:r>
              <a:rPr dirty="0" sz="1100" spc="-5">
                <a:latin typeface="Palladio Uralic"/>
                <a:cs typeface="Palladio Uralic"/>
              </a:rPr>
              <a:t>malls, </a:t>
            </a:r>
            <a:r>
              <a:rPr dirty="0" sz="1100" spc="-10">
                <a:latin typeface="Palladio Uralic"/>
                <a:cs typeface="Palladio Uralic"/>
              </a:rPr>
              <a:t>theatres, </a:t>
            </a:r>
            <a:r>
              <a:rPr dirty="0" sz="1100" spc="-5">
                <a:latin typeface="Palladio Uralic"/>
                <a:cs typeface="Palladio Uralic"/>
              </a:rPr>
              <a:t>hospitals, </a:t>
            </a:r>
            <a:r>
              <a:rPr dirty="0" sz="1100" spc="-10">
                <a:latin typeface="Palladio Uralic"/>
                <a:cs typeface="Palladio Uralic"/>
              </a:rPr>
              <a:t>and </a:t>
            </a:r>
            <a:r>
              <a:rPr dirty="0" sz="1100" spc="-5">
                <a:latin typeface="Palladio Uralic"/>
                <a:cs typeface="Palladio Uralic"/>
              </a:rPr>
              <a:t>like-minded  people, </a:t>
            </a:r>
            <a:r>
              <a:rPr dirty="0" sz="1100" spc="-10">
                <a:latin typeface="Palladio Uralic"/>
                <a:cs typeface="Palladio Uralic"/>
              </a:rPr>
              <a:t>among </a:t>
            </a:r>
            <a:r>
              <a:rPr dirty="0" sz="1100" spc="-5">
                <a:latin typeface="Palladio Uralic"/>
                <a:cs typeface="Palladio Uralic"/>
              </a:rPr>
              <a:t>other things.</a:t>
            </a:r>
            <a:endParaRPr sz="1100">
              <a:latin typeface="Palladio Uralic"/>
              <a:cs typeface="Palladio Uralic"/>
            </a:endParaRPr>
          </a:p>
          <a:p>
            <a:pPr algn="just" marL="12700" marR="5080">
              <a:lnSpc>
                <a:spcPct val="102600"/>
              </a:lnSpc>
              <a:spcBef>
                <a:spcPts val="680"/>
              </a:spcBef>
            </a:pPr>
            <a:r>
              <a:rPr dirty="0" sz="1100" spc="-5">
                <a:latin typeface="Palladio Uralic"/>
                <a:cs typeface="Palladio Uralic"/>
              </a:rPr>
              <a:t>This</a:t>
            </a:r>
            <a:r>
              <a:rPr dirty="0" sz="1100" spc="-65">
                <a:latin typeface="Palladio Uralic"/>
                <a:cs typeface="Palladio Uralic"/>
              </a:rPr>
              <a:t> </a:t>
            </a:r>
            <a:r>
              <a:rPr dirty="0" sz="1100" spc="-10">
                <a:latin typeface="Palladio Uralic"/>
                <a:cs typeface="Palladio Uralic"/>
              </a:rPr>
              <a:t>project</a:t>
            </a:r>
            <a:r>
              <a:rPr dirty="0" sz="1100" spc="-60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aims</a:t>
            </a:r>
            <a:r>
              <a:rPr dirty="0" sz="1100" spc="-6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to</a:t>
            </a:r>
            <a:r>
              <a:rPr dirty="0" sz="1100" spc="-60">
                <a:latin typeface="Palladio Uralic"/>
                <a:cs typeface="Palladio Uralic"/>
              </a:rPr>
              <a:t> </a:t>
            </a:r>
            <a:r>
              <a:rPr dirty="0" sz="1100" spc="-10">
                <a:latin typeface="Palladio Uralic"/>
                <a:cs typeface="Palladio Uralic"/>
              </a:rPr>
              <a:t>produce</a:t>
            </a:r>
            <a:r>
              <a:rPr dirty="0" sz="1100" spc="-60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a</a:t>
            </a:r>
            <a:r>
              <a:rPr dirty="0" sz="1100" spc="-65">
                <a:latin typeface="Palladio Uralic"/>
                <a:cs typeface="Palladio Uralic"/>
              </a:rPr>
              <a:t> </a:t>
            </a:r>
            <a:r>
              <a:rPr dirty="0" sz="1100" spc="-10">
                <a:latin typeface="Palladio Uralic"/>
                <a:cs typeface="Palladio Uralic"/>
              </a:rPr>
              <a:t>feature</a:t>
            </a:r>
            <a:r>
              <a:rPr dirty="0" sz="1100" spc="-60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analysis</a:t>
            </a:r>
            <a:r>
              <a:rPr dirty="0" sz="1100" spc="-60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for</a:t>
            </a:r>
            <a:r>
              <a:rPr dirty="0" sz="1100" spc="-6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people</a:t>
            </a:r>
            <a:r>
              <a:rPr dirty="0" sz="1100" spc="-60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migrating</a:t>
            </a:r>
            <a:r>
              <a:rPr dirty="0" sz="1100" spc="-60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to</a:t>
            </a:r>
            <a:r>
              <a:rPr dirty="0" sz="1100" spc="-65">
                <a:latin typeface="Palladio Uralic"/>
                <a:cs typeface="Palladio Uralic"/>
              </a:rPr>
              <a:t> </a:t>
            </a:r>
            <a:r>
              <a:rPr dirty="0" sz="1100" spc="-10">
                <a:latin typeface="Palladio Uralic"/>
                <a:cs typeface="Palladio Uralic"/>
              </a:rPr>
              <a:t>Downtown</a:t>
            </a:r>
            <a:r>
              <a:rPr dirty="0" sz="1100" spc="-60">
                <a:latin typeface="Palladio Uralic"/>
                <a:cs typeface="Palladio Uralic"/>
              </a:rPr>
              <a:t> </a:t>
            </a:r>
            <a:r>
              <a:rPr dirty="0" sz="1100" spc="-25">
                <a:latin typeface="Palladio Uralic"/>
                <a:cs typeface="Palladio Uralic"/>
              </a:rPr>
              <a:t>Toronto</a:t>
            </a:r>
            <a:r>
              <a:rPr dirty="0" sz="1100" spc="-60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in</a:t>
            </a:r>
            <a:r>
              <a:rPr dirty="0" sz="1100" spc="-65">
                <a:latin typeface="Palladio Uralic"/>
                <a:cs typeface="Palladio Uralic"/>
              </a:rPr>
              <a:t> </a:t>
            </a:r>
            <a:r>
              <a:rPr dirty="0" sz="1100" spc="-10">
                <a:latin typeface="Palladio Uralic"/>
                <a:cs typeface="Palladio Uralic"/>
              </a:rPr>
              <a:t>order  </a:t>
            </a:r>
            <a:r>
              <a:rPr dirty="0" sz="1100" spc="-5">
                <a:latin typeface="Palladio Uralic"/>
                <a:cs typeface="Palladio Uralic"/>
              </a:rPr>
              <a:t>to </a:t>
            </a:r>
            <a:r>
              <a:rPr dirty="0" sz="1100" spc="-10">
                <a:latin typeface="Palladio Uralic"/>
                <a:cs typeface="Palladio Uralic"/>
              </a:rPr>
              <a:t>find </a:t>
            </a:r>
            <a:r>
              <a:rPr dirty="0" sz="1100" spc="-5">
                <a:latin typeface="Palladio Uralic"/>
                <a:cs typeface="Palladio Uralic"/>
              </a:rPr>
              <a:t>the best </a:t>
            </a:r>
            <a:r>
              <a:rPr dirty="0" sz="1100" spc="-10">
                <a:latin typeface="Palladio Uralic"/>
                <a:cs typeface="Palladio Uralic"/>
              </a:rPr>
              <a:t>area </a:t>
            </a:r>
            <a:r>
              <a:rPr dirty="0" sz="1100" spc="-5">
                <a:latin typeface="Palladio Uralic"/>
                <a:cs typeface="Palladio Uralic"/>
              </a:rPr>
              <a:t>by comparing communities. </a:t>
            </a:r>
            <a:r>
              <a:rPr dirty="0" sz="1100" spc="-10">
                <a:latin typeface="Palladio Uralic"/>
                <a:cs typeface="Palladio Uralic"/>
              </a:rPr>
              <a:t>The features </a:t>
            </a:r>
            <a:r>
              <a:rPr dirty="0" sz="1100" spc="-5">
                <a:latin typeface="Palladio Uralic"/>
                <a:cs typeface="Palladio Uralic"/>
              </a:rPr>
              <a:t>include </a:t>
            </a:r>
            <a:r>
              <a:rPr dirty="0" sz="1100" spc="-10">
                <a:latin typeface="Palladio Uralic"/>
                <a:cs typeface="Palladio Uralic"/>
              </a:rPr>
              <a:t>median </a:t>
            </a:r>
            <a:r>
              <a:rPr dirty="0" sz="1100" spc="-5">
                <a:latin typeface="Palladio Uralic"/>
                <a:cs typeface="Palladio Uralic"/>
              </a:rPr>
              <a:t>housing price </a:t>
            </a:r>
            <a:r>
              <a:rPr dirty="0" sz="1100" spc="-10">
                <a:latin typeface="Palladio Uralic"/>
                <a:cs typeface="Palladio Uralic"/>
              </a:rPr>
              <a:t>and  proximity </a:t>
            </a:r>
            <a:r>
              <a:rPr dirty="0" sz="1100" spc="-5">
                <a:latin typeface="Palladio Uralic"/>
                <a:cs typeface="Palladio Uralic"/>
              </a:rPr>
              <a:t>to a nearby workplace based </a:t>
            </a:r>
            <a:r>
              <a:rPr dirty="0" sz="1100" spc="-10">
                <a:latin typeface="Palladio Uralic"/>
                <a:cs typeface="Palladio Uralic"/>
              </a:rPr>
              <a:t>on </a:t>
            </a:r>
            <a:r>
              <a:rPr dirty="0" sz="1100" spc="-5">
                <a:latin typeface="Palladio Uralic"/>
                <a:cs typeface="Palladio Uralic"/>
              </a:rPr>
              <a:t>ratings, local crime rates, </a:t>
            </a:r>
            <a:r>
              <a:rPr dirty="0" sz="1100" spc="-10">
                <a:latin typeface="Palladio Uralic"/>
                <a:cs typeface="Palladio Uralic"/>
              </a:rPr>
              <a:t>road </a:t>
            </a:r>
            <a:r>
              <a:rPr dirty="0" sz="1100" spc="-15">
                <a:latin typeface="Palladio Uralic"/>
                <a:cs typeface="Palladio Uralic"/>
              </a:rPr>
              <a:t>connectivity, </a:t>
            </a:r>
            <a:r>
              <a:rPr dirty="0" sz="1100" spc="-5">
                <a:latin typeface="Palladio Uralic"/>
                <a:cs typeface="Palladio Uralic"/>
              </a:rPr>
              <a:t>weather  conditions, </a:t>
            </a:r>
            <a:r>
              <a:rPr dirty="0" sz="1100" spc="-10">
                <a:latin typeface="Palladio Uralic"/>
                <a:cs typeface="Palladio Uralic"/>
              </a:rPr>
              <a:t>emergency </a:t>
            </a:r>
            <a:r>
              <a:rPr dirty="0" sz="1100" spc="-5">
                <a:latin typeface="Palladio Uralic"/>
                <a:cs typeface="Palladio Uralic"/>
              </a:rPr>
              <a:t>management, water </a:t>
            </a:r>
            <a:r>
              <a:rPr dirty="0" sz="1100" spc="-10">
                <a:latin typeface="Palladio Uralic"/>
                <a:cs typeface="Palladio Uralic"/>
              </a:rPr>
              <a:t>resources (both fresh and </a:t>
            </a:r>
            <a:r>
              <a:rPr dirty="0" sz="1100" spc="-5">
                <a:latin typeface="Palladio Uralic"/>
                <a:cs typeface="Palladio Uralic"/>
              </a:rPr>
              <a:t>waste water), sewage sys-  tems, </a:t>
            </a:r>
            <a:r>
              <a:rPr dirty="0" sz="1100" spc="-10">
                <a:latin typeface="Palladio Uralic"/>
                <a:cs typeface="Palladio Uralic"/>
              </a:rPr>
              <a:t>and recreational</a:t>
            </a:r>
            <a:r>
              <a:rPr dirty="0" sz="1100" spc="-5">
                <a:latin typeface="Palladio Uralic"/>
                <a:cs typeface="Palladio Uralic"/>
              </a:rPr>
              <a:t> amenities.</a:t>
            </a:r>
            <a:endParaRPr sz="1100">
              <a:latin typeface="Palladio Uralic"/>
              <a:cs typeface="Palladio Uralic"/>
            </a:endParaRPr>
          </a:p>
          <a:p>
            <a:pPr algn="just" marL="12700" marR="5080">
              <a:lnSpc>
                <a:spcPct val="102600"/>
              </a:lnSpc>
              <a:spcBef>
                <a:spcPts val="675"/>
              </a:spcBef>
            </a:pPr>
            <a:r>
              <a:rPr dirty="0" sz="1100" spc="-5">
                <a:latin typeface="Palladio Uralic"/>
                <a:cs typeface="Palladio Uralic"/>
              </a:rPr>
              <a:t>It will assist </a:t>
            </a:r>
            <a:r>
              <a:rPr dirty="0" sz="1100" spc="-10">
                <a:latin typeface="Palladio Uralic"/>
                <a:cs typeface="Palladio Uralic"/>
              </a:rPr>
              <a:t>people </a:t>
            </a:r>
            <a:r>
              <a:rPr dirty="0" sz="1100" spc="-5">
                <a:latin typeface="Palladio Uralic"/>
                <a:cs typeface="Palladio Uralic"/>
              </a:rPr>
              <a:t>in </a:t>
            </a:r>
            <a:r>
              <a:rPr dirty="0" sz="1100" spc="-10">
                <a:latin typeface="Palladio Uralic"/>
                <a:cs typeface="Palladio Uralic"/>
              </a:rPr>
              <a:t>becoming </a:t>
            </a:r>
            <a:r>
              <a:rPr dirty="0" sz="1100" spc="-5">
                <a:latin typeface="Palladio Uralic"/>
                <a:cs typeface="Palladio Uralic"/>
              </a:rPr>
              <a:t>familiar </a:t>
            </a:r>
            <a:r>
              <a:rPr dirty="0" sz="1100" spc="-10">
                <a:latin typeface="Palladio Uralic"/>
                <a:cs typeface="Palladio Uralic"/>
              </a:rPr>
              <a:t>with </a:t>
            </a:r>
            <a:r>
              <a:rPr dirty="0" sz="1100" spc="-5">
                <a:latin typeface="Palladio Uralic"/>
                <a:cs typeface="Palladio Uralic"/>
              </a:rPr>
              <a:t>the </a:t>
            </a:r>
            <a:r>
              <a:rPr dirty="0" sz="1100" spc="-10">
                <a:latin typeface="Palladio Uralic"/>
                <a:cs typeface="Palladio Uralic"/>
              </a:rPr>
              <a:t>area and community before relocating </a:t>
            </a:r>
            <a:r>
              <a:rPr dirty="0" sz="1100" spc="-5">
                <a:latin typeface="Palladio Uralic"/>
                <a:cs typeface="Palladio Uralic"/>
              </a:rPr>
              <a:t>to a </a:t>
            </a:r>
            <a:r>
              <a:rPr dirty="0" sz="1100" spc="-10">
                <a:latin typeface="Palladio Uralic"/>
                <a:cs typeface="Palladio Uralic"/>
              </a:rPr>
              <a:t>new  </a:t>
            </a:r>
            <a:r>
              <a:rPr dirty="0" sz="1100" spc="-30">
                <a:latin typeface="Palladio Uralic"/>
                <a:cs typeface="Palladio Uralic"/>
              </a:rPr>
              <a:t>city, </a:t>
            </a:r>
            <a:r>
              <a:rPr dirty="0" sz="1100" spc="-5">
                <a:latin typeface="Palladio Uralic"/>
                <a:cs typeface="Palladio Uralic"/>
              </a:rPr>
              <a:t>state, nation, or location for job or to begin a </a:t>
            </a:r>
            <a:r>
              <a:rPr dirty="0" sz="1100" spc="-10">
                <a:latin typeface="Palladio Uralic"/>
                <a:cs typeface="Palladio Uralic"/>
              </a:rPr>
              <a:t>new</a:t>
            </a:r>
            <a:r>
              <a:rPr dirty="0" sz="1100" spc="1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life.</a:t>
            </a:r>
            <a:endParaRPr sz="11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Palladio Uralic"/>
              <a:cs typeface="Palladio Uralic"/>
            </a:endParaRPr>
          </a:p>
          <a:p>
            <a:pPr lvl="2" marL="427990" indent="-415925">
              <a:lnSpc>
                <a:spcPct val="100000"/>
              </a:lnSpc>
              <a:spcBef>
                <a:spcPts val="5"/>
              </a:spcBef>
              <a:buFont typeface="Palladio Uralic"/>
              <a:buAutoNum type="arabicPeriod" startAt="2"/>
              <a:tabLst>
                <a:tab pos="427990" algn="l"/>
                <a:tab pos="428625" algn="l"/>
              </a:tabLst>
            </a:pPr>
            <a:r>
              <a:rPr dirty="0" sz="1100" spc="-5" b="1">
                <a:latin typeface="Palladio Uralic"/>
                <a:cs typeface="Palladio Uralic"/>
              </a:rPr>
              <a:t>2)</a:t>
            </a:r>
            <a:r>
              <a:rPr dirty="0" sz="1100" spc="-5" b="1">
                <a:latin typeface="Palladio Uralic"/>
                <a:cs typeface="Palladio Uralic"/>
              </a:rPr>
              <a:t> Data </a:t>
            </a:r>
            <a:r>
              <a:rPr dirty="0" sz="1100" spc="-10" b="1">
                <a:latin typeface="Palladio Uralic"/>
                <a:cs typeface="Palladio Uralic"/>
              </a:rPr>
              <a:t>and </a:t>
            </a:r>
            <a:r>
              <a:rPr dirty="0" sz="1100" spc="-5" b="1">
                <a:latin typeface="Palladio Uralic"/>
                <a:cs typeface="Palladio Uralic"/>
              </a:rPr>
              <a:t>API:</a:t>
            </a:r>
            <a:endParaRPr sz="1100">
              <a:latin typeface="Palladio Uralic"/>
              <a:cs typeface="Palladio Uralic"/>
            </a:endParaRPr>
          </a:p>
          <a:p>
            <a:pPr algn="just" marL="12700">
              <a:lnSpc>
                <a:spcPct val="100000"/>
              </a:lnSpc>
              <a:spcBef>
                <a:spcPts val="800"/>
              </a:spcBef>
            </a:pPr>
            <a:r>
              <a:rPr dirty="0" sz="1100" spc="-5">
                <a:latin typeface="Palladio Uralic"/>
                <a:cs typeface="Palladio Uralic"/>
              </a:rPr>
              <a:t>Link:</a:t>
            </a:r>
            <a:r>
              <a:rPr dirty="0" sz="1100" spc="5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https://en.wikipedia.org/wiki/List_of_postal_codes_of_Canada:_M</a:t>
            </a:r>
            <a:endParaRPr sz="1100">
              <a:latin typeface="Palladio Uralic"/>
              <a:cs typeface="Palladio Uralic"/>
            </a:endParaRPr>
          </a:p>
          <a:p>
            <a:pPr algn="just" marL="12700" marR="5080">
              <a:lnSpc>
                <a:spcPct val="102600"/>
              </a:lnSpc>
              <a:spcBef>
                <a:spcPts val="680"/>
              </a:spcBef>
            </a:pPr>
            <a:r>
              <a:rPr dirty="0" sz="1100" spc="-30">
                <a:latin typeface="Palladio Uralic"/>
                <a:cs typeface="Palladio Uralic"/>
              </a:rPr>
              <a:t>We’re </a:t>
            </a:r>
            <a:r>
              <a:rPr dirty="0" sz="1100" spc="-5">
                <a:latin typeface="Palladio Uralic"/>
                <a:cs typeface="Palladio Uralic"/>
              </a:rPr>
              <a:t>going to use the </a:t>
            </a:r>
            <a:r>
              <a:rPr dirty="0" sz="1100" spc="-10">
                <a:latin typeface="Palladio Uralic"/>
                <a:cs typeface="Palladio Uralic"/>
              </a:rPr>
              <a:t>Downtown </a:t>
            </a:r>
            <a:r>
              <a:rPr dirty="0" sz="1100" spc="-25">
                <a:latin typeface="Palladio Uralic"/>
                <a:cs typeface="Palladio Uralic"/>
              </a:rPr>
              <a:t>Toronto </a:t>
            </a:r>
            <a:r>
              <a:rPr dirty="0" sz="1100" spc="-5">
                <a:latin typeface="Palladio Uralic"/>
                <a:cs typeface="Palladio Uralic"/>
              </a:rPr>
              <a:t>dataset, which </a:t>
            </a:r>
            <a:r>
              <a:rPr dirty="0" sz="1100" spc="-10">
                <a:latin typeface="Palladio Uralic"/>
                <a:cs typeface="Palladio Uralic"/>
              </a:rPr>
              <a:t>we </a:t>
            </a:r>
            <a:r>
              <a:rPr dirty="0" sz="1100" spc="-5">
                <a:latin typeface="Palladio Uralic"/>
                <a:cs typeface="Palladio Uralic"/>
              </a:rPr>
              <a:t>scraped </a:t>
            </a:r>
            <a:r>
              <a:rPr dirty="0" sz="1100" spc="-10">
                <a:latin typeface="Palladio Uralic"/>
                <a:cs typeface="Palladio Uralic"/>
              </a:rPr>
              <a:t>from </a:t>
            </a:r>
            <a:r>
              <a:rPr dirty="0" sz="1100" spc="-15">
                <a:latin typeface="Palladio Uralic"/>
                <a:cs typeface="Palladio Uralic"/>
              </a:rPr>
              <a:t>Wikipedia </a:t>
            </a:r>
            <a:r>
              <a:rPr dirty="0" sz="1100" spc="-5">
                <a:latin typeface="Palladio Uralic"/>
                <a:cs typeface="Palladio Uralic"/>
              </a:rPr>
              <a:t>in </a:t>
            </a:r>
            <a:r>
              <a:rPr dirty="0" sz="1100" spc="-35">
                <a:latin typeface="Palladio Uralic"/>
                <a:cs typeface="Palladio Uralic"/>
              </a:rPr>
              <a:t>Week </a:t>
            </a:r>
            <a:r>
              <a:rPr dirty="0" sz="1100" spc="-5">
                <a:latin typeface="Palladio Uralic"/>
                <a:cs typeface="Palladio Uralic"/>
              </a:rPr>
              <a:t>3.  Latitude </a:t>
            </a:r>
            <a:r>
              <a:rPr dirty="0" sz="1100" spc="-10">
                <a:latin typeface="Palladio Uralic"/>
                <a:cs typeface="Palladio Uralic"/>
              </a:rPr>
              <a:t>and </a:t>
            </a:r>
            <a:r>
              <a:rPr dirty="0" sz="1100" spc="-5">
                <a:latin typeface="Palladio Uralic"/>
                <a:cs typeface="Palladio Uralic"/>
              </a:rPr>
              <a:t>longitude, as well as zip codes, </a:t>
            </a:r>
            <a:r>
              <a:rPr dirty="0" sz="1100" spc="-10">
                <a:latin typeface="Palladio Uralic"/>
                <a:cs typeface="Palladio Uralic"/>
              </a:rPr>
              <a:t>make up </a:t>
            </a:r>
            <a:r>
              <a:rPr dirty="0" sz="1100" spc="-5">
                <a:latin typeface="Palladio Uralic"/>
                <a:cs typeface="Palladio Uralic"/>
              </a:rPr>
              <a:t>this</a:t>
            </a:r>
            <a:r>
              <a:rPr dirty="0" sz="1100" spc="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dataset.</a:t>
            </a:r>
            <a:endParaRPr sz="1100">
              <a:latin typeface="Palladio Uralic"/>
              <a:cs typeface="Palladio Uralic"/>
            </a:endParaRPr>
          </a:p>
          <a:p>
            <a:pPr algn="just" marL="12700" marR="5080">
              <a:lnSpc>
                <a:spcPct val="102600"/>
              </a:lnSpc>
              <a:spcBef>
                <a:spcPts val="675"/>
              </a:spcBef>
            </a:pPr>
            <a:r>
              <a:rPr dirty="0" sz="1100" spc="-30">
                <a:latin typeface="Palladio Uralic"/>
                <a:cs typeface="Palladio Uralic"/>
              </a:rPr>
              <a:t>We’ll </a:t>
            </a:r>
            <a:r>
              <a:rPr dirty="0" sz="1100" spc="-10">
                <a:latin typeface="Palladio Uralic"/>
                <a:cs typeface="Palladio Uralic"/>
              </a:rPr>
              <a:t>require </a:t>
            </a:r>
            <a:r>
              <a:rPr dirty="0" sz="1100" spc="-5">
                <a:latin typeface="Palladio Uralic"/>
                <a:cs typeface="Palladio Uralic"/>
              </a:rPr>
              <a:t>information </a:t>
            </a:r>
            <a:r>
              <a:rPr dirty="0" sz="1100" spc="-10">
                <a:latin typeface="Palladio Uralic"/>
                <a:cs typeface="Palladio Uralic"/>
              </a:rPr>
              <a:t>on </a:t>
            </a:r>
            <a:r>
              <a:rPr dirty="0" sz="1100" spc="-5">
                <a:latin typeface="Palladio Uralic"/>
                <a:cs typeface="Palladio Uralic"/>
              </a:rPr>
              <a:t>various venues </a:t>
            </a:r>
            <a:r>
              <a:rPr dirty="0" sz="1100" spc="-10">
                <a:latin typeface="Palladio Uralic"/>
                <a:cs typeface="Palladio Uralic"/>
              </a:rPr>
              <a:t>throughout </a:t>
            </a:r>
            <a:r>
              <a:rPr dirty="0" sz="1100" spc="-5">
                <a:latin typeface="Palladio Uralic"/>
                <a:cs typeface="Palladio Uralic"/>
              </a:rPr>
              <a:t>that </a:t>
            </a:r>
            <a:r>
              <a:rPr dirty="0" sz="1100" spc="-10">
                <a:latin typeface="Palladio Uralic"/>
                <a:cs typeface="Palladio Uralic"/>
              </a:rPr>
              <a:t>borough’s </a:t>
            </a:r>
            <a:r>
              <a:rPr dirty="0" sz="1100" spc="-5">
                <a:latin typeface="Palladio Uralic"/>
                <a:cs typeface="Palladio Uralic"/>
              </a:rPr>
              <a:t>various </a:t>
            </a:r>
            <a:r>
              <a:rPr dirty="0" sz="1100" spc="-10">
                <a:latin typeface="Palladio Uralic"/>
                <a:cs typeface="Palladio Uralic"/>
              </a:rPr>
              <a:t>neighbourhoods.  </a:t>
            </a:r>
            <a:r>
              <a:rPr dirty="0" sz="1100" spc="-30">
                <a:latin typeface="Palladio Uralic"/>
                <a:cs typeface="Palladio Uralic"/>
              </a:rPr>
              <a:t>We’ll </a:t>
            </a:r>
            <a:r>
              <a:rPr dirty="0" sz="1100" spc="-5">
                <a:latin typeface="Palladio Uralic"/>
                <a:cs typeface="Palladio Uralic"/>
              </a:rPr>
              <a:t>use </a:t>
            </a:r>
            <a:r>
              <a:rPr dirty="0" sz="1100" spc="-10">
                <a:latin typeface="Palladio Uralic"/>
                <a:cs typeface="Palladio Uralic"/>
              </a:rPr>
              <a:t>“Foursquare” </a:t>
            </a:r>
            <a:r>
              <a:rPr dirty="0" sz="1100" spc="-5">
                <a:latin typeface="Palladio Uralic"/>
                <a:cs typeface="Palladio Uralic"/>
              </a:rPr>
              <a:t>locational information to get that information. </a:t>
            </a:r>
            <a:r>
              <a:rPr dirty="0" sz="1100" spc="-10">
                <a:latin typeface="Palladio Uralic"/>
                <a:cs typeface="Palladio Uralic"/>
              </a:rPr>
              <a:t>Foursquare </a:t>
            </a:r>
            <a:r>
              <a:rPr dirty="0" sz="1100" spc="-5">
                <a:latin typeface="Palladio Uralic"/>
                <a:cs typeface="Palladio Uralic"/>
              </a:rPr>
              <a:t>is a location  data </a:t>
            </a:r>
            <a:r>
              <a:rPr dirty="0" sz="1100" spc="-10">
                <a:latin typeface="Palladio Uralic"/>
                <a:cs typeface="Palladio Uralic"/>
              </a:rPr>
              <a:t>provider </a:t>
            </a:r>
            <a:r>
              <a:rPr dirty="0" sz="1100" spc="-5">
                <a:latin typeface="Palladio Uralic"/>
                <a:cs typeface="Palladio Uralic"/>
              </a:rPr>
              <a:t>that </a:t>
            </a:r>
            <a:r>
              <a:rPr dirty="0" sz="1100" spc="-10">
                <a:latin typeface="Palladio Uralic"/>
                <a:cs typeface="Palladio Uralic"/>
              </a:rPr>
              <a:t>provides </a:t>
            </a:r>
            <a:r>
              <a:rPr dirty="0" sz="1100" spc="-5">
                <a:latin typeface="Palladio Uralic"/>
                <a:cs typeface="Palladio Uralic"/>
              </a:rPr>
              <a:t>information about a variety of locations </a:t>
            </a:r>
            <a:r>
              <a:rPr dirty="0" sz="1100" spc="-10">
                <a:latin typeface="Palladio Uralic"/>
                <a:cs typeface="Palladio Uralic"/>
              </a:rPr>
              <a:t>and </a:t>
            </a:r>
            <a:r>
              <a:rPr dirty="0" sz="1100" spc="-5">
                <a:latin typeface="Palladio Uralic"/>
                <a:cs typeface="Palladio Uralic"/>
              </a:rPr>
              <a:t>activities in a given</a:t>
            </a:r>
            <a:r>
              <a:rPr dirty="0" sz="1100" spc="-114">
                <a:latin typeface="Palladio Uralic"/>
                <a:cs typeface="Palladio Uralic"/>
              </a:rPr>
              <a:t> </a:t>
            </a:r>
            <a:r>
              <a:rPr dirty="0" sz="1100" spc="-10">
                <a:latin typeface="Palladio Uralic"/>
                <a:cs typeface="Palladio Uralic"/>
              </a:rPr>
              <a:t>area.  Names </a:t>
            </a:r>
            <a:r>
              <a:rPr dirty="0" sz="1100" spc="-5">
                <a:latin typeface="Palladio Uralic"/>
                <a:cs typeface="Palladio Uralic"/>
              </a:rPr>
              <a:t>of venues, their locations, menus, </a:t>
            </a:r>
            <a:r>
              <a:rPr dirty="0" sz="1100" spc="-10">
                <a:latin typeface="Palladio Uralic"/>
                <a:cs typeface="Palladio Uralic"/>
              </a:rPr>
              <a:t>and </a:t>
            </a:r>
            <a:r>
              <a:rPr dirty="0" sz="1100" spc="-5">
                <a:latin typeface="Palladio Uralic"/>
                <a:cs typeface="Palladio Uralic"/>
              </a:rPr>
              <a:t>even images </a:t>
            </a:r>
            <a:r>
              <a:rPr dirty="0" sz="1100" spc="-15">
                <a:latin typeface="Palladio Uralic"/>
                <a:cs typeface="Palladio Uralic"/>
              </a:rPr>
              <a:t>are </a:t>
            </a:r>
            <a:r>
              <a:rPr dirty="0" sz="1100" spc="-5">
                <a:latin typeface="Palladio Uralic"/>
                <a:cs typeface="Palladio Uralic"/>
              </a:rPr>
              <a:t>examples of this type of informa-  tion. </a:t>
            </a:r>
            <a:r>
              <a:rPr dirty="0" sz="1100" spc="-10">
                <a:latin typeface="Palladio Uralic"/>
                <a:cs typeface="Palladio Uralic"/>
              </a:rPr>
              <a:t>As </a:t>
            </a:r>
            <a:r>
              <a:rPr dirty="0" sz="1100" spc="-5">
                <a:latin typeface="Palladio Uralic"/>
                <a:cs typeface="Palladio Uralic"/>
              </a:rPr>
              <a:t>a </a:t>
            </a:r>
            <a:r>
              <a:rPr dirty="0" sz="1100" spc="-10">
                <a:latin typeface="Palladio Uralic"/>
                <a:cs typeface="Palladio Uralic"/>
              </a:rPr>
              <a:t>result, </a:t>
            </a:r>
            <a:r>
              <a:rPr dirty="0" sz="1100" spc="-5">
                <a:latin typeface="Palladio Uralic"/>
                <a:cs typeface="Palladio Uralic"/>
              </a:rPr>
              <a:t>the </a:t>
            </a:r>
            <a:r>
              <a:rPr dirty="0" sz="1100" spc="-10">
                <a:latin typeface="Palladio Uralic"/>
                <a:cs typeface="Palladio Uralic"/>
              </a:rPr>
              <a:t>foursquare </a:t>
            </a:r>
            <a:r>
              <a:rPr dirty="0" sz="1100" spc="-5">
                <a:latin typeface="Palladio Uralic"/>
                <a:cs typeface="Palladio Uralic"/>
              </a:rPr>
              <a:t>location platform will serve as the single data </a:t>
            </a:r>
            <a:r>
              <a:rPr dirty="0" sz="1100" spc="-10">
                <a:latin typeface="Palladio Uralic"/>
                <a:cs typeface="Palladio Uralic"/>
              </a:rPr>
              <a:t>source, </a:t>
            </a:r>
            <a:r>
              <a:rPr dirty="0" sz="1100" spc="-5">
                <a:latin typeface="Palladio Uralic"/>
                <a:cs typeface="Palladio Uralic"/>
              </a:rPr>
              <a:t>as the </a:t>
            </a:r>
            <a:r>
              <a:rPr dirty="0" sz="1100" spc="-10">
                <a:latin typeface="Palladio Uralic"/>
                <a:cs typeface="Palladio Uralic"/>
              </a:rPr>
              <a:t>API  provides </a:t>
            </a:r>
            <a:r>
              <a:rPr dirty="0" sz="1100" spc="-5">
                <a:latin typeface="Palladio Uralic"/>
                <a:cs typeface="Palladio Uralic"/>
              </a:rPr>
              <a:t>access to all of the essential data.</a:t>
            </a:r>
            <a:endParaRPr sz="1100">
              <a:latin typeface="Palladio Uralic"/>
              <a:cs typeface="Palladio Uralic"/>
            </a:endParaRPr>
          </a:p>
          <a:p>
            <a:pPr algn="just" marL="12700" marR="5080">
              <a:lnSpc>
                <a:spcPct val="102600"/>
              </a:lnSpc>
              <a:spcBef>
                <a:spcPts val="680"/>
              </a:spcBef>
            </a:pPr>
            <a:r>
              <a:rPr dirty="0" sz="1100" spc="-60">
                <a:latin typeface="Palladio Uralic"/>
                <a:cs typeface="Palladio Uralic"/>
              </a:rPr>
              <a:t>We</a:t>
            </a:r>
            <a:r>
              <a:rPr dirty="0" sz="1100" spc="-4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next</a:t>
            </a:r>
            <a:r>
              <a:rPr dirty="0" sz="1100" spc="-4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connect</a:t>
            </a:r>
            <a:r>
              <a:rPr dirty="0" sz="1100" spc="-4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to</a:t>
            </a:r>
            <a:r>
              <a:rPr dirty="0" sz="1100" spc="-40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the</a:t>
            </a:r>
            <a:r>
              <a:rPr dirty="0" sz="1100" spc="-45">
                <a:latin typeface="Palladio Uralic"/>
                <a:cs typeface="Palladio Uralic"/>
              </a:rPr>
              <a:t> </a:t>
            </a:r>
            <a:r>
              <a:rPr dirty="0" sz="1100" spc="-10">
                <a:latin typeface="Palladio Uralic"/>
                <a:cs typeface="Palladio Uralic"/>
              </a:rPr>
              <a:t>Foursquare</a:t>
            </a:r>
            <a:r>
              <a:rPr dirty="0" sz="1100" spc="-45">
                <a:latin typeface="Palladio Uralic"/>
                <a:cs typeface="Palladio Uralic"/>
              </a:rPr>
              <a:t> </a:t>
            </a:r>
            <a:r>
              <a:rPr dirty="0" sz="1100" spc="-10">
                <a:latin typeface="Palladio Uralic"/>
                <a:cs typeface="Palladio Uralic"/>
              </a:rPr>
              <a:t>API</a:t>
            </a:r>
            <a:r>
              <a:rPr dirty="0" sz="1100" spc="-40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to</a:t>
            </a:r>
            <a:r>
              <a:rPr dirty="0" sz="1100" spc="-4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obtain</a:t>
            </a:r>
            <a:r>
              <a:rPr dirty="0" sz="1100" spc="-4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information</a:t>
            </a:r>
            <a:r>
              <a:rPr dirty="0" sz="1100" spc="-40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about</a:t>
            </a:r>
            <a:r>
              <a:rPr dirty="0" sz="1100" spc="-4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venues</a:t>
            </a:r>
            <a:r>
              <a:rPr dirty="0" sz="1100" spc="-4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inside</a:t>
            </a:r>
            <a:r>
              <a:rPr dirty="0" sz="1100" spc="-4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each</a:t>
            </a:r>
            <a:r>
              <a:rPr dirty="0" sz="1100" spc="-40">
                <a:latin typeface="Palladio Uralic"/>
                <a:cs typeface="Palladio Uralic"/>
              </a:rPr>
              <a:t> </a:t>
            </a:r>
            <a:r>
              <a:rPr dirty="0" sz="1100" spc="-10">
                <a:latin typeface="Palladio Uralic"/>
                <a:cs typeface="Palladio Uralic"/>
              </a:rPr>
              <a:t>neighbour-  hood </a:t>
            </a:r>
            <a:r>
              <a:rPr dirty="0" sz="1100" spc="-5">
                <a:latin typeface="Palladio Uralic"/>
                <a:cs typeface="Palladio Uralic"/>
              </a:rPr>
              <a:t>after </a:t>
            </a:r>
            <a:r>
              <a:rPr dirty="0" sz="1100" spc="-10">
                <a:latin typeface="Palladio Uralic"/>
                <a:cs typeface="Palladio Uralic"/>
              </a:rPr>
              <a:t>finding </a:t>
            </a:r>
            <a:r>
              <a:rPr dirty="0" sz="1100" spc="-5">
                <a:latin typeface="Palladio Uralic"/>
                <a:cs typeface="Palladio Uralic"/>
              </a:rPr>
              <a:t>the list of </a:t>
            </a:r>
            <a:r>
              <a:rPr dirty="0" sz="1100" spc="-10">
                <a:latin typeface="Palladio Uralic"/>
                <a:cs typeface="Palladio Uralic"/>
              </a:rPr>
              <a:t>neighbourhoods. The </a:t>
            </a:r>
            <a:r>
              <a:rPr dirty="0" sz="1100" spc="-5">
                <a:latin typeface="Palladio Uralic"/>
                <a:cs typeface="Palladio Uralic"/>
              </a:rPr>
              <a:t>radius for each </a:t>
            </a:r>
            <a:r>
              <a:rPr dirty="0" sz="1100" spc="-10">
                <a:latin typeface="Palladio Uralic"/>
                <a:cs typeface="Palladio Uralic"/>
              </a:rPr>
              <a:t>neighbourhood </a:t>
            </a:r>
            <a:r>
              <a:rPr dirty="0" sz="1100" spc="-5">
                <a:latin typeface="Palladio Uralic"/>
                <a:cs typeface="Palladio Uralic"/>
              </a:rPr>
              <a:t>has been set</a:t>
            </a:r>
            <a:r>
              <a:rPr dirty="0" sz="1100" spc="70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at</a:t>
            </a:r>
            <a:endParaRPr sz="1100">
              <a:latin typeface="Palladio Uralic"/>
              <a:cs typeface="Palladio Ural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"/>
              <a:t>1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10472"/>
            <a:ext cx="5969000" cy="2559685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100" spc="-5">
                <a:latin typeface="Palladio Uralic"/>
                <a:cs typeface="Palladio Uralic"/>
              </a:rPr>
              <a:t>100</a:t>
            </a:r>
            <a:r>
              <a:rPr dirty="0" sz="1100" spc="-10">
                <a:latin typeface="Palladio Uralic"/>
                <a:cs typeface="Palladio Uralic"/>
              </a:rPr>
              <a:t> metres.</a:t>
            </a:r>
            <a:endParaRPr sz="1100">
              <a:latin typeface="Palladio Uralic"/>
              <a:cs typeface="Palladio Uralic"/>
            </a:endParaRPr>
          </a:p>
          <a:p>
            <a:pPr marL="12700" marR="5080">
              <a:lnSpc>
                <a:spcPct val="102600"/>
              </a:lnSpc>
              <a:spcBef>
                <a:spcPts val="675"/>
              </a:spcBef>
            </a:pPr>
            <a:r>
              <a:rPr dirty="0" sz="1100" spc="-10">
                <a:latin typeface="Palladio Uralic"/>
                <a:cs typeface="Palladio Uralic"/>
              </a:rPr>
              <a:t>The</a:t>
            </a:r>
            <a:r>
              <a:rPr dirty="0" sz="1100" spc="-25">
                <a:latin typeface="Palladio Uralic"/>
                <a:cs typeface="Palladio Uralic"/>
              </a:rPr>
              <a:t> </a:t>
            </a:r>
            <a:r>
              <a:rPr dirty="0" sz="1100" spc="-10">
                <a:latin typeface="Palladio Uralic"/>
                <a:cs typeface="Palladio Uralic"/>
              </a:rPr>
              <a:t>Foursquare</a:t>
            </a:r>
            <a:r>
              <a:rPr dirty="0" sz="1100" spc="-2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data</a:t>
            </a:r>
            <a:r>
              <a:rPr dirty="0" sz="1100" spc="-2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comprised</a:t>
            </a:r>
            <a:r>
              <a:rPr dirty="0" sz="1100" spc="-2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information</a:t>
            </a:r>
            <a:r>
              <a:rPr dirty="0" sz="1100" spc="-25">
                <a:latin typeface="Palladio Uralic"/>
                <a:cs typeface="Palladio Uralic"/>
              </a:rPr>
              <a:t> </a:t>
            </a:r>
            <a:r>
              <a:rPr dirty="0" sz="1100" spc="-10">
                <a:latin typeface="Palladio Uralic"/>
                <a:cs typeface="Palladio Uralic"/>
              </a:rPr>
              <a:t>on</a:t>
            </a:r>
            <a:r>
              <a:rPr dirty="0" sz="1100" spc="-2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venues</a:t>
            </a:r>
            <a:r>
              <a:rPr dirty="0" sz="1100" spc="-2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within</a:t>
            </a:r>
            <a:r>
              <a:rPr dirty="0" sz="1100" spc="-2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a</a:t>
            </a:r>
            <a:r>
              <a:rPr dirty="0" sz="1100" spc="-2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certain</a:t>
            </a:r>
            <a:r>
              <a:rPr dirty="0" sz="1100" spc="-2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distance</a:t>
            </a:r>
            <a:r>
              <a:rPr dirty="0" sz="1100" spc="-2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of</a:t>
            </a:r>
            <a:r>
              <a:rPr dirty="0" sz="1100" spc="-2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the</a:t>
            </a:r>
            <a:r>
              <a:rPr dirty="0" sz="1100" spc="-2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postcodes’  longitude </a:t>
            </a:r>
            <a:r>
              <a:rPr dirty="0" sz="1100" spc="-10">
                <a:latin typeface="Palladio Uralic"/>
                <a:cs typeface="Palladio Uralic"/>
              </a:rPr>
              <a:t>and </a:t>
            </a:r>
            <a:r>
              <a:rPr dirty="0" sz="1100" spc="-5">
                <a:latin typeface="Palladio Uralic"/>
                <a:cs typeface="Palladio Uralic"/>
              </a:rPr>
              <a:t>latitude. </a:t>
            </a:r>
            <a:r>
              <a:rPr dirty="0" sz="1100" spc="-10">
                <a:latin typeface="Palladio Uralic"/>
                <a:cs typeface="Palladio Uralic"/>
              </a:rPr>
              <a:t>The </a:t>
            </a:r>
            <a:r>
              <a:rPr dirty="0" sz="1100" spc="-5">
                <a:latin typeface="Palladio Uralic"/>
                <a:cs typeface="Palladio Uralic"/>
              </a:rPr>
              <a:t>following is the information </a:t>
            </a:r>
            <a:r>
              <a:rPr dirty="0" sz="1100" spc="-10">
                <a:latin typeface="Palladio Uralic"/>
                <a:cs typeface="Palladio Uralic"/>
              </a:rPr>
              <a:t>received </a:t>
            </a:r>
            <a:r>
              <a:rPr dirty="0" sz="1100" spc="-5">
                <a:latin typeface="Palladio Uralic"/>
                <a:cs typeface="Palladio Uralic"/>
              </a:rPr>
              <a:t>for each</a:t>
            </a:r>
            <a:r>
              <a:rPr dirty="0" sz="1100" spc="7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venue:</a:t>
            </a:r>
            <a:endParaRPr sz="1100">
              <a:latin typeface="Palladio Uralic"/>
              <a:cs typeface="Palladio Uralic"/>
            </a:endParaRPr>
          </a:p>
          <a:p>
            <a:pPr marL="185420" marR="2239645">
              <a:lnSpc>
                <a:spcPct val="102600"/>
              </a:lnSpc>
              <a:spcBef>
                <a:spcPts val="680"/>
              </a:spcBef>
              <a:buSzPct val="90909"/>
              <a:buAutoNum type="arabicPeriod"/>
              <a:tabLst>
                <a:tab pos="290830" algn="l"/>
              </a:tabLst>
            </a:pPr>
            <a:r>
              <a:rPr dirty="0" sz="1100" spc="-10">
                <a:latin typeface="Palladio Uralic"/>
                <a:cs typeface="Palladio Uralic"/>
              </a:rPr>
              <a:t>Name </a:t>
            </a:r>
            <a:r>
              <a:rPr dirty="0" sz="1100" spc="-5">
                <a:latin typeface="Palladio Uralic"/>
                <a:cs typeface="Palladio Uralic"/>
              </a:rPr>
              <a:t>of the venue e.g. the </a:t>
            </a:r>
            <a:r>
              <a:rPr dirty="0" sz="1100" spc="-10">
                <a:latin typeface="Palladio Uralic"/>
                <a:cs typeface="Palladio Uralic"/>
              </a:rPr>
              <a:t>name </a:t>
            </a:r>
            <a:r>
              <a:rPr dirty="0" sz="1100" spc="-5">
                <a:latin typeface="Palladio Uralic"/>
                <a:cs typeface="Palladio Uralic"/>
              </a:rPr>
              <a:t>of a </a:t>
            </a:r>
            <a:r>
              <a:rPr dirty="0" sz="1100" spc="-10">
                <a:latin typeface="Palladio Uralic"/>
                <a:cs typeface="Palladio Uralic"/>
              </a:rPr>
              <a:t>store </a:t>
            </a:r>
            <a:r>
              <a:rPr dirty="0" sz="1100" spc="-5">
                <a:latin typeface="Palladio Uralic"/>
                <a:cs typeface="Palladio Uralic"/>
              </a:rPr>
              <a:t>or </a:t>
            </a:r>
            <a:r>
              <a:rPr dirty="0" sz="1100" spc="-10">
                <a:latin typeface="Palladio Uralic"/>
                <a:cs typeface="Palladio Uralic"/>
              </a:rPr>
              <a:t>restaurant  2.Neighborhood</a:t>
            </a:r>
            <a:endParaRPr sz="1100">
              <a:latin typeface="Palladio Uralic"/>
              <a:cs typeface="Palladio Uralic"/>
            </a:endParaRPr>
          </a:p>
          <a:p>
            <a:pPr marL="185420" marR="4098290">
              <a:lnSpc>
                <a:spcPct val="102600"/>
              </a:lnSpc>
            </a:pPr>
            <a:r>
              <a:rPr dirty="0" sz="1100" spc="-10">
                <a:latin typeface="Palladio Uralic"/>
                <a:cs typeface="Palladio Uralic"/>
              </a:rPr>
              <a:t>3.Neighborhood </a:t>
            </a:r>
            <a:r>
              <a:rPr dirty="0" sz="1100" spc="-5">
                <a:latin typeface="Palladio Uralic"/>
                <a:cs typeface="Palladio Uralic"/>
              </a:rPr>
              <a:t>Latitude  </a:t>
            </a:r>
            <a:r>
              <a:rPr dirty="0" sz="1100" spc="-10">
                <a:latin typeface="Palladio Uralic"/>
                <a:cs typeface="Palladio Uralic"/>
              </a:rPr>
              <a:t>4.Neighborhood</a:t>
            </a:r>
            <a:r>
              <a:rPr dirty="0" sz="1100" spc="-50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Longitude  </a:t>
            </a:r>
            <a:r>
              <a:rPr dirty="0" sz="1100" spc="-25">
                <a:latin typeface="Palladio Uralic"/>
                <a:cs typeface="Palladio Uralic"/>
              </a:rPr>
              <a:t>5.Venue</a:t>
            </a:r>
            <a:endParaRPr sz="1100">
              <a:latin typeface="Palladio Uralic"/>
              <a:cs typeface="Palladio Uralic"/>
            </a:endParaRPr>
          </a:p>
          <a:p>
            <a:pPr marL="185420" marR="4617085">
              <a:lnSpc>
                <a:spcPct val="102600"/>
              </a:lnSpc>
            </a:pPr>
            <a:r>
              <a:rPr dirty="0" sz="1100" spc="-25">
                <a:latin typeface="Palladio Uralic"/>
                <a:cs typeface="Palladio Uralic"/>
              </a:rPr>
              <a:t>6.Venue </a:t>
            </a:r>
            <a:r>
              <a:rPr dirty="0" sz="1100" spc="-5">
                <a:latin typeface="Palladio Uralic"/>
                <a:cs typeface="Palladio Uralic"/>
              </a:rPr>
              <a:t>Category  </a:t>
            </a:r>
            <a:r>
              <a:rPr dirty="0" sz="1100" spc="-25">
                <a:latin typeface="Palladio Uralic"/>
                <a:cs typeface="Palladio Uralic"/>
              </a:rPr>
              <a:t>7.Venue </a:t>
            </a:r>
            <a:r>
              <a:rPr dirty="0" sz="1100" spc="-5">
                <a:latin typeface="Palladio Uralic"/>
                <a:cs typeface="Palladio Uralic"/>
              </a:rPr>
              <a:t>Latitude  </a:t>
            </a:r>
            <a:r>
              <a:rPr dirty="0" sz="1100" spc="-25">
                <a:latin typeface="Palladio Uralic"/>
                <a:cs typeface="Palladio Uralic"/>
              </a:rPr>
              <a:t>8.Venue</a:t>
            </a:r>
            <a:r>
              <a:rPr dirty="0" sz="1100" spc="-80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Longitude</a:t>
            </a:r>
            <a:endParaRPr sz="11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Palladio Uralic"/>
              <a:cs typeface="Palladio Uralic"/>
            </a:endParaRPr>
          </a:p>
          <a:p>
            <a:pPr marL="12700">
              <a:lnSpc>
                <a:spcPct val="100000"/>
              </a:lnSpc>
              <a:tabLst>
                <a:tab pos="427990" algn="l"/>
              </a:tabLst>
            </a:pPr>
            <a:r>
              <a:rPr dirty="0" sz="1100" spc="-5" b="1">
                <a:latin typeface="Palladio Uralic"/>
                <a:cs typeface="Palladio Uralic"/>
              </a:rPr>
              <a:t>1.1.3	</a:t>
            </a:r>
            <a:r>
              <a:rPr dirty="0" sz="1100" spc="-10" b="1">
                <a:latin typeface="Palladio Uralic"/>
                <a:cs typeface="Palladio Uralic"/>
              </a:rPr>
              <a:t>Map </a:t>
            </a:r>
            <a:r>
              <a:rPr dirty="0" sz="1100" spc="-5" b="1">
                <a:latin typeface="Palladio Uralic"/>
                <a:cs typeface="Palladio Uralic"/>
              </a:rPr>
              <a:t>of </a:t>
            </a:r>
            <a:r>
              <a:rPr dirty="0" sz="1100" spc="-10" b="1">
                <a:latin typeface="Palladio Uralic"/>
                <a:cs typeface="Palladio Uralic"/>
              </a:rPr>
              <a:t>Downtown</a:t>
            </a:r>
            <a:r>
              <a:rPr dirty="0" sz="1100" spc="-5" b="1">
                <a:latin typeface="Palladio Uralic"/>
                <a:cs typeface="Palladio Uralic"/>
              </a:rPr>
              <a:t> </a:t>
            </a:r>
            <a:r>
              <a:rPr dirty="0" sz="1100" spc="-25" b="1">
                <a:latin typeface="Palladio Uralic"/>
                <a:cs typeface="Palladio Uralic"/>
              </a:rPr>
              <a:t>Toronto</a:t>
            </a:r>
            <a:endParaRPr sz="1100">
              <a:latin typeface="Palladio Uralic"/>
              <a:cs typeface="Palladio Ural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3475228"/>
            <a:ext cx="5349276" cy="2724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1700" y="6431317"/>
            <a:ext cx="5969635" cy="9779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27990" algn="l"/>
              </a:tabLst>
            </a:pPr>
            <a:r>
              <a:rPr dirty="0" sz="1100" spc="-5" b="1">
                <a:latin typeface="Palladio Uralic"/>
                <a:cs typeface="Palladio Uralic"/>
              </a:rPr>
              <a:t>1.1.4	3)</a:t>
            </a:r>
            <a:r>
              <a:rPr dirty="0" sz="1100" spc="-10" b="1">
                <a:latin typeface="Palladio Uralic"/>
                <a:cs typeface="Palladio Uralic"/>
              </a:rPr>
              <a:t> Methodology</a:t>
            </a:r>
            <a:endParaRPr sz="1100">
              <a:latin typeface="Palladio Uralic"/>
              <a:cs typeface="Palladio Uralic"/>
            </a:endParaRPr>
          </a:p>
          <a:p>
            <a:pPr algn="just" marL="12700" marR="5080">
              <a:lnSpc>
                <a:spcPct val="102600"/>
              </a:lnSpc>
              <a:spcBef>
                <a:spcPts val="765"/>
              </a:spcBef>
            </a:pPr>
            <a:r>
              <a:rPr dirty="0" sz="1100" spc="-5" b="1">
                <a:latin typeface="Palladio Uralic"/>
                <a:cs typeface="Palladio Uralic"/>
              </a:rPr>
              <a:t>Clustering approach</a:t>
            </a:r>
            <a:r>
              <a:rPr dirty="0" sz="1100" spc="105" b="1">
                <a:latin typeface="Palladio Uralic"/>
                <a:cs typeface="Palladio Uralic"/>
              </a:rPr>
              <a:t> </a:t>
            </a:r>
            <a:r>
              <a:rPr dirty="0" sz="1100" spc="-60">
                <a:latin typeface="Palladio Uralic"/>
                <a:cs typeface="Palladio Uralic"/>
              </a:rPr>
              <a:t>To </a:t>
            </a:r>
            <a:r>
              <a:rPr dirty="0" sz="1100" spc="-5">
                <a:latin typeface="Palladio Uralic"/>
                <a:cs typeface="Palladio Uralic"/>
              </a:rPr>
              <a:t>examine the similarities of </a:t>
            </a:r>
            <a:r>
              <a:rPr dirty="0" sz="1100" spc="-10">
                <a:latin typeface="Palladio Uralic"/>
                <a:cs typeface="Palladio Uralic"/>
              </a:rPr>
              <a:t>two </a:t>
            </a:r>
            <a:r>
              <a:rPr dirty="0" sz="1100" spc="-5">
                <a:latin typeface="Palladio Uralic"/>
                <a:cs typeface="Palladio Uralic"/>
              </a:rPr>
              <a:t>cities, </a:t>
            </a:r>
            <a:r>
              <a:rPr dirty="0" sz="1100" spc="-10">
                <a:latin typeface="Palladio Uralic"/>
                <a:cs typeface="Palladio Uralic"/>
              </a:rPr>
              <a:t>we </a:t>
            </a:r>
            <a:r>
              <a:rPr dirty="0" sz="1100" spc="-5">
                <a:latin typeface="Palladio Uralic"/>
                <a:cs typeface="Palladio Uralic"/>
              </a:rPr>
              <a:t>opted to look for similar neigh-  </a:t>
            </a:r>
            <a:r>
              <a:rPr dirty="0" sz="1100" spc="-10">
                <a:latin typeface="Palladio Uralic"/>
                <a:cs typeface="Palladio Uralic"/>
              </a:rPr>
              <a:t>bourhoods </a:t>
            </a:r>
            <a:r>
              <a:rPr dirty="0" sz="1100" spc="-5">
                <a:latin typeface="Palladio Uralic"/>
                <a:cs typeface="Palladio Uralic"/>
              </a:rPr>
              <a:t>in big cities like </a:t>
            </a:r>
            <a:r>
              <a:rPr dirty="0" sz="1100" spc="-10">
                <a:latin typeface="Palladio Uralic"/>
                <a:cs typeface="Palladio Uralic"/>
              </a:rPr>
              <a:t>New </a:t>
            </a:r>
            <a:r>
              <a:rPr dirty="0" sz="1100" spc="-35">
                <a:latin typeface="Palladio Uralic"/>
                <a:cs typeface="Palladio Uralic"/>
              </a:rPr>
              <a:t>York </a:t>
            </a:r>
            <a:r>
              <a:rPr dirty="0" sz="1100" spc="-10">
                <a:latin typeface="Palladio Uralic"/>
                <a:cs typeface="Palladio Uralic"/>
              </a:rPr>
              <a:t>and </a:t>
            </a:r>
            <a:r>
              <a:rPr dirty="0" sz="1100" spc="-25">
                <a:latin typeface="Palladio Uralic"/>
                <a:cs typeface="Palladio Uralic"/>
              </a:rPr>
              <a:t>Toronto </a:t>
            </a:r>
            <a:r>
              <a:rPr dirty="0" sz="1100" spc="-5">
                <a:latin typeface="Palladio Uralic"/>
                <a:cs typeface="Palladio Uralic"/>
              </a:rPr>
              <a:t>by exploring </a:t>
            </a:r>
            <a:r>
              <a:rPr dirty="0" sz="1100" spc="-10">
                <a:latin typeface="Palladio Uralic"/>
                <a:cs typeface="Palladio Uralic"/>
              </a:rPr>
              <a:t>neighbourhoods, </a:t>
            </a:r>
            <a:r>
              <a:rPr dirty="0" sz="1100" spc="-5">
                <a:latin typeface="Palladio Uralic"/>
                <a:cs typeface="Palladio Uralic"/>
              </a:rPr>
              <a:t>segmenting  them, </a:t>
            </a:r>
            <a:r>
              <a:rPr dirty="0" sz="1100" spc="-10">
                <a:latin typeface="Palladio Uralic"/>
                <a:cs typeface="Palladio Uralic"/>
              </a:rPr>
              <a:t>and grouping them </a:t>
            </a:r>
            <a:r>
              <a:rPr dirty="0" sz="1100" spc="-5">
                <a:latin typeface="Palladio Uralic"/>
                <a:cs typeface="Palladio Uralic"/>
              </a:rPr>
              <a:t>into clusters. </a:t>
            </a:r>
            <a:r>
              <a:rPr dirty="0" sz="1100" spc="-60">
                <a:latin typeface="Palladio Uralic"/>
                <a:cs typeface="Palladio Uralic"/>
              </a:rPr>
              <a:t>To </a:t>
            </a:r>
            <a:r>
              <a:rPr dirty="0" sz="1100" spc="-10">
                <a:latin typeface="Palladio Uralic"/>
                <a:cs typeface="Palladio Uralic"/>
              </a:rPr>
              <a:t>do </a:t>
            </a:r>
            <a:r>
              <a:rPr dirty="0" sz="1100" spc="-5">
                <a:latin typeface="Palladio Uralic"/>
                <a:cs typeface="Palladio Uralic"/>
              </a:rPr>
              <a:t>so, </a:t>
            </a:r>
            <a:r>
              <a:rPr dirty="0" sz="1100" spc="-10">
                <a:latin typeface="Palladio Uralic"/>
                <a:cs typeface="Palladio Uralic"/>
              </a:rPr>
              <a:t>we must </a:t>
            </a:r>
            <a:r>
              <a:rPr dirty="0" sz="1100" spc="-5">
                <a:latin typeface="Palladio Uralic"/>
                <a:cs typeface="Palladio Uralic"/>
              </a:rPr>
              <a:t>cluster data using the k-means </a:t>
            </a:r>
            <a:r>
              <a:rPr dirty="0" sz="1100" spc="-10">
                <a:latin typeface="Palladio Uralic"/>
                <a:cs typeface="Palladio Uralic"/>
              </a:rPr>
              <a:t>cluster-  </a:t>
            </a:r>
            <a:r>
              <a:rPr dirty="0" sz="1100" spc="-5">
                <a:latin typeface="Palladio Uralic"/>
                <a:cs typeface="Palladio Uralic"/>
              </a:rPr>
              <a:t>ing algorithm, which is a type of unsupervised machine</a:t>
            </a:r>
            <a:r>
              <a:rPr dirty="0" sz="1100" spc="-1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learning.</a:t>
            </a:r>
            <a:endParaRPr sz="1100">
              <a:latin typeface="Palladio Uralic"/>
              <a:cs typeface="Palladio Ural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9048"/>
            <a:ext cx="177165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3695" algn="l"/>
              </a:tabLst>
            </a:pPr>
            <a:r>
              <a:rPr dirty="0" sz="1200" spc="-5" b="1">
                <a:latin typeface="Palladio Uralic"/>
                <a:cs typeface="Palladio Uralic"/>
              </a:rPr>
              <a:t>1.2	K-Means</a:t>
            </a:r>
            <a:r>
              <a:rPr dirty="0" sz="1200" spc="-50" b="1">
                <a:latin typeface="Palladio Uralic"/>
                <a:cs typeface="Palladio Uralic"/>
              </a:rPr>
              <a:t> </a:t>
            </a:r>
            <a:r>
              <a:rPr dirty="0" sz="1200" spc="-5" b="1">
                <a:latin typeface="Palladio Uralic"/>
                <a:cs typeface="Palladio Uralic"/>
              </a:rPr>
              <a:t>Clustering</a:t>
            </a:r>
            <a:endParaRPr sz="1200">
              <a:latin typeface="Palladio Uralic"/>
              <a:cs typeface="Palladio Ural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202525"/>
            <a:ext cx="5349341" cy="2729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1700" y="4156174"/>
            <a:ext cx="332803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3695" algn="l"/>
              </a:tabLst>
            </a:pPr>
            <a:r>
              <a:rPr dirty="0" sz="1200" spc="-5" b="1">
                <a:latin typeface="Palladio Uralic"/>
                <a:cs typeface="Palladio Uralic"/>
              </a:rPr>
              <a:t>1.3	Most Common venues near</a:t>
            </a:r>
            <a:r>
              <a:rPr dirty="0" sz="1200" spc="-30" b="1">
                <a:latin typeface="Palladio Uralic"/>
                <a:cs typeface="Palladio Uralic"/>
              </a:rPr>
              <a:t> </a:t>
            </a:r>
            <a:r>
              <a:rPr dirty="0" sz="1200" spc="-5" b="1">
                <a:latin typeface="Palladio Uralic"/>
                <a:cs typeface="Palladio Uralic"/>
              </a:rPr>
              <a:t>Neighborhood</a:t>
            </a:r>
            <a:endParaRPr sz="1200">
              <a:latin typeface="Palladio Uralic"/>
              <a:cs typeface="Palladio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4469645"/>
            <a:ext cx="5349329" cy="27236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01700" y="7425320"/>
            <a:ext cx="5969000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5" b="1">
                <a:latin typeface="Palladio Uralic"/>
                <a:cs typeface="Palladio Uralic"/>
              </a:rPr>
              <a:t>Workflow </a:t>
            </a:r>
            <a:r>
              <a:rPr dirty="0" sz="1100" spc="-10">
                <a:latin typeface="Palladio Uralic"/>
                <a:cs typeface="Palladio Uralic"/>
              </a:rPr>
              <a:t>The </a:t>
            </a:r>
            <a:r>
              <a:rPr dirty="0" sz="1100" spc="-5">
                <a:latin typeface="Palladio Uralic"/>
                <a:cs typeface="Palladio Uralic"/>
              </a:rPr>
              <a:t>attributes of nearby sites in the </a:t>
            </a:r>
            <a:r>
              <a:rPr dirty="0" sz="1100" spc="-10">
                <a:latin typeface="Palladio Uralic"/>
                <a:cs typeface="Palladio Uralic"/>
              </a:rPr>
              <a:t>neighbourhoods would </a:t>
            </a:r>
            <a:r>
              <a:rPr dirty="0" sz="1100" spc="-5">
                <a:latin typeface="Palladio Uralic"/>
                <a:cs typeface="Palladio Uralic"/>
              </a:rPr>
              <a:t>be </a:t>
            </a:r>
            <a:r>
              <a:rPr dirty="0" sz="1100" spc="-10">
                <a:latin typeface="Palladio Uralic"/>
                <a:cs typeface="Palladio Uralic"/>
              </a:rPr>
              <a:t>mined </a:t>
            </a:r>
            <a:r>
              <a:rPr dirty="0" sz="1100" spc="-5">
                <a:latin typeface="Palladio Uralic"/>
                <a:cs typeface="Palladio Uralic"/>
              </a:rPr>
              <a:t>using  </a:t>
            </a:r>
            <a:r>
              <a:rPr dirty="0" sz="1100" spc="-10">
                <a:latin typeface="Palladio Uralic"/>
                <a:cs typeface="Palladio Uralic"/>
              </a:rPr>
              <a:t>Foursquare API credentials. Due </a:t>
            </a:r>
            <a:r>
              <a:rPr dirty="0" sz="1100" spc="-5">
                <a:latin typeface="Palladio Uralic"/>
                <a:cs typeface="Palladio Uralic"/>
              </a:rPr>
              <a:t>to http </a:t>
            </a:r>
            <a:r>
              <a:rPr dirty="0" sz="1100" spc="-10">
                <a:latin typeface="Palladio Uralic"/>
                <a:cs typeface="Palladio Uralic"/>
              </a:rPr>
              <a:t>request </a:t>
            </a:r>
            <a:r>
              <a:rPr dirty="0" sz="1100" spc="-5">
                <a:latin typeface="Palladio Uralic"/>
                <a:cs typeface="Palladio Uralic"/>
              </a:rPr>
              <a:t>constraints, the radius parameter should be ad-  justed to 500 </a:t>
            </a:r>
            <a:r>
              <a:rPr dirty="0" sz="1100" spc="-10">
                <a:latin typeface="Palladio Uralic"/>
                <a:cs typeface="Palladio Uralic"/>
              </a:rPr>
              <a:t>and </a:t>
            </a:r>
            <a:r>
              <a:rPr dirty="0" sz="1100" spc="-5">
                <a:latin typeface="Palladio Uralic"/>
                <a:cs typeface="Palladio Uralic"/>
              </a:rPr>
              <a:t>the </a:t>
            </a:r>
            <a:r>
              <a:rPr dirty="0" sz="1100" spc="-10">
                <a:latin typeface="Palladio Uralic"/>
                <a:cs typeface="Palladio Uralic"/>
              </a:rPr>
              <a:t>number </a:t>
            </a:r>
            <a:r>
              <a:rPr dirty="0" sz="1100" spc="-5">
                <a:latin typeface="Palladio Uralic"/>
                <a:cs typeface="Palladio Uralic"/>
              </a:rPr>
              <a:t>of places per </a:t>
            </a:r>
            <a:r>
              <a:rPr dirty="0" sz="1100" spc="-10">
                <a:latin typeface="Palladio Uralic"/>
                <a:cs typeface="Palladio Uralic"/>
              </a:rPr>
              <a:t>neighbourhood </a:t>
            </a:r>
            <a:r>
              <a:rPr dirty="0" sz="1100" spc="-5">
                <a:latin typeface="Palladio Uralic"/>
                <a:cs typeface="Palladio Uralic"/>
              </a:rPr>
              <a:t>parameter should be set to</a:t>
            </a:r>
            <a:r>
              <a:rPr dirty="0" sz="1100" spc="20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100.</a:t>
            </a:r>
            <a:endParaRPr sz="1100">
              <a:latin typeface="Palladio Uralic"/>
              <a:cs typeface="Palladio Ural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"/>
              <a:t>1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15591"/>
            <a:ext cx="3020060" cy="55626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427990" algn="l"/>
              </a:tabLst>
            </a:pPr>
            <a:r>
              <a:rPr dirty="0" sz="1100" spc="-5" b="1">
                <a:latin typeface="Palladio Uralic"/>
                <a:cs typeface="Palladio Uralic"/>
              </a:rPr>
              <a:t>1.3.1	4)</a:t>
            </a:r>
            <a:r>
              <a:rPr dirty="0" sz="1100" spc="-10" b="1">
                <a:latin typeface="Palladio Uralic"/>
                <a:cs typeface="Palladio Uralic"/>
              </a:rPr>
              <a:t> </a:t>
            </a:r>
            <a:r>
              <a:rPr dirty="0" sz="1100" spc="-5" b="1">
                <a:latin typeface="Palladio Uralic"/>
                <a:cs typeface="Palladio Uralic"/>
              </a:rPr>
              <a:t>Results</a:t>
            </a:r>
            <a:endParaRPr sz="1100">
              <a:latin typeface="Palladio Uralic"/>
              <a:cs typeface="Palladio Uralic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353695" algn="l"/>
              </a:tabLst>
            </a:pPr>
            <a:r>
              <a:rPr dirty="0" sz="1200" spc="-5" b="1">
                <a:latin typeface="Palladio Uralic"/>
                <a:cs typeface="Palladio Uralic"/>
              </a:rPr>
              <a:t>1.4	Map of clusters in Downtown</a:t>
            </a:r>
            <a:r>
              <a:rPr dirty="0" sz="1200" spc="-25" b="1">
                <a:latin typeface="Palladio Uralic"/>
                <a:cs typeface="Palladio Uralic"/>
              </a:rPr>
              <a:t> Toronto</a:t>
            </a:r>
            <a:endParaRPr sz="1200">
              <a:latin typeface="Palladio Uralic"/>
              <a:cs typeface="Palladio Ural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477180"/>
            <a:ext cx="5349146" cy="2726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1700" y="4427560"/>
            <a:ext cx="435927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3695" algn="l"/>
              </a:tabLst>
            </a:pPr>
            <a:r>
              <a:rPr dirty="0" sz="1200" spc="-5" b="1">
                <a:latin typeface="Palladio Uralic"/>
                <a:cs typeface="Palladio Uralic"/>
              </a:rPr>
              <a:t>1.5	</a:t>
            </a:r>
            <a:r>
              <a:rPr dirty="0" sz="1200" spc="-15" b="1">
                <a:latin typeface="Palladio Uralic"/>
                <a:cs typeface="Palladio Uralic"/>
              </a:rPr>
              <a:t>Average </a:t>
            </a:r>
            <a:r>
              <a:rPr dirty="0" sz="1200" spc="-5" b="1">
                <a:latin typeface="Palladio Uralic"/>
                <a:cs typeface="Palladio Uralic"/>
              </a:rPr>
              <a:t>Housing Price by Clusters in Downtown</a:t>
            </a:r>
            <a:r>
              <a:rPr dirty="0" sz="1200" spc="10" b="1">
                <a:latin typeface="Palladio Uralic"/>
                <a:cs typeface="Palladio Uralic"/>
              </a:rPr>
              <a:t> </a:t>
            </a:r>
            <a:r>
              <a:rPr dirty="0" sz="1200" spc="-25" b="1">
                <a:latin typeface="Palladio Uralic"/>
                <a:cs typeface="Palladio Uralic"/>
              </a:rPr>
              <a:t>Toronto</a:t>
            </a:r>
            <a:endParaRPr sz="1200">
              <a:latin typeface="Palladio Uralic"/>
              <a:cs typeface="Palladio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4741065"/>
            <a:ext cx="5349412" cy="4381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9048"/>
            <a:ext cx="43275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3695" algn="l"/>
              </a:tabLst>
            </a:pPr>
            <a:r>
              <a:rPr dirty="0" sz="1200" spc="-5" b="1">
                <a:latin typeface="Palladio Uralic"/>
                <a:cs typeface="Palladio Uralic"/>
              </a:rPr>
              <a:t>1.6	IT Companies Ratings by Clusters in Downtown</a:t>
            </a:r>
            <a:r>
              <a:rPr dirty="0" sz="1200" spc="10" b="1">
                <a:latin typeface="Palladio Uralic"/>
                <a:cs typeface="Palladio Uralic"/>
              </a:rPr>
              <a:t> </a:t>
            </a:r>
            <a:r>
              <a:rPr dirty="0" sz="1200" spc="-25" b="1">
                <a:latin typeface="Palladio Uralic"/>
                <a:cs typeface="Palladio Uralic"/>
              </a:rPr>
              <a:t>Toronto</a:t>
            </a:r>
            <a:endParaRPr sz="1200">
              <a:latin typeface="Palladio Uralic"/>
              <a:cs typeface="Palladio Ural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202569"/>
            <a:ext cx="5349244" cy="3554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1700" y="4989181"/>
            <a:ext cx="5969635" cy="403161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 b="1">
                <a:latin typeface="Palladio Uralic"/>
                <a:cs typeface="Palladio Uralic"/>
              </a:rPr>
              <a:t>Location</a:t>
            </a:r>
            <a:r>
              <a:rPr dirty="0" sz="1100" spc="225" b="1">
                <a:latin typeface="Palladio Uralic"/>
                <a:cs typeface="Palladio Uralic"/>
              </a:rPr>
              <a:t> </a:t>
            </a:r>
            <a:r>
              <a:rPr dirty="0" sz="1100" spc="-10">
                <a:latin typeface="Palladio Uralic"/>
                <a:cs typeface="Palladio Uralic"/>
              </a:rPr>
              <a:t>Downtown </a:t>
            </a:r>
            <a:r>
              <a:rPr dirty="0" sz="1100" spc="-25">
                <a:latin typeface="Palladio Uralic"/>
                <a:cs typeface="Palladio Uralic"/>
              </a:rPr>
              <a:t>Toronto </a:t>
            </a:r>
            <a:r>
              <a:rPr dirty="0" sz="1100" spc="-5">
                <a:latin typeface="Palladio Uralic"/>
                <a:cs typeface="Palladio Uralic"/>
              </a:rPr>
              <a:t>is the </a:t>
            </a:r>
            <a:r>
              <a:rPr dirty="0" sz="1100" spc="-10">
                <a:latin typeface="Palladio Uralic"/>
                <a:cs typeface="Palladio Uralic"/>
              </a:rPr>
              <a:t>main </a:t>
            </a:r>
            <a:r>
              <a:rPr dirty="0" sz="1100" spc="-5">
                <a:latin typeface="Palladio Uralic"/>
                <a:cs typeface="Palladio Uralic"/>
              </a:rPr>
              <a:t>central business district of </a:t>
            </a:r>
            <a:r>
              <a:rPr dirty="0" sz="1100" spc="-20">
                <a:latin typeface="Palladio Uralic"/>
                <a:cs typeface="Palladio Uralic"/>
              </a:rPr>
              <a:t>Toronto, </a:t>
            </a:r>
            <a:r>
              <a:rPr dirty="0" sz="1100" spc="-5">
                <a:latin typeface="Palladio Uralic"/>
                <a:cs typeface="Palladio Uralic"/>
              </a:rPr>
              <a:t>Ontario, Canada. It  is</a:t>
            </a:r>
            <a:r>
              <a:rPr dirty="0" sz="1100" spc="-5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also</a:t>
            </a:r>
            <a:r>
              <a:rPr dirty="0" sz="1100" spc="-5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the</a:t>
            </a:r>
            <a:r>
              <a:rPr dirty="0" sz="1100" spc="-55">
                <a:latin typeface="Palladio Uralic"/>
                <a:cs typeface="Palladio Uralic"/>
              </a:rPr>
              <a:t> </a:t>
            </a:r>
            <a:r>
              <a:rPr dirty="0" sz="1100" spc="-10">
                <a:latin typeface="Palladio Uralic"/>
                <a:cs typeface="Palladio Uralic"/>
              </a:rPr>
              <a:t>home</a:t>
            </a:r>
            <a:r>
              <a:rPr dirty="0" sz="1100" spc="-5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of</a:t>
            </a:r>
            <a:r>
              <a:rPr dirty="0" sz="1100" spc="-5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the</a:t>
            </a:r>
            <a:r>
              <a:rPr dirty="0" sz="1100" spc="-5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municipal</a:t>
            </a:r>
            <a:r>
              <a:rPr dirty="0" sz="1100" spc="-55">
                <a:latin typeface="Palladio Uralic"/>
                <a:cs typeface="Palladio Uralic"/>
              </a:rPr>
              <a:t> </a:t>
            </a:r>
            <a:r>
              <a:rPr dirty="0" sz="1100" spc="-10">
                <a:latin typeface="Palladio Uralic"/>
                <a:cs typeface="Palladio Uralic"/>
              </a:rPr>
              <a:t>government</a:t>
            </a:r>
            <a:r>
              <a:rPr dirty="0" sz="1100" spc="-5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of</a:t>
            </a:r>
            <a:r>
              <a:rPr dirty="0" sz="1100" spc="-50">
                <a:latin typeface="Palladio Uralic"/>
                <a:cs typeface="Palladio Uralic"/>
              </a:rPr>
              <a:t> </a:t>
            </a:r>
            <a:r>
              <a:rPr dirty="0" sz="1100" spc="-25">
                <a:latin typeface="Palladio Uralic"/>
                <a:cs typeface="Palladio Uralic"/>
              </a:rPr>
              <a:t>Toronto</a:t>
            </a:r>
            <a:r>
              <a:rPr dirty="0" sz="1100" spc="-55">
                <a:latin typeface="Palladio Uralic"/>
                <a:cs typeface="Palladio Uralic"/>
              </a:rPr>
              <a:t> </a:t>
            </a:r>
            <a:r>
              <a:rPr dirty="0" sz="1100" spc="-10">
                <a:latin typeface="Palladio Uralic"/>
                <a:cs typeface="Palladio Uralic"/>
              </a:rPr>
              <a:t>and</a:t>
            </a:r>
            <a:r>
              <a:rPr dirty="0" sz="1100" spc="-5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the</a:t>
            </a:r>
            <a:r>
              <a:rPr dirty="0" sz="1100" spc="-55">
                <a:latin typeface="Palladio Uralic"/>
                <a:cs typeface="Palladio Uralic"/>
              </a:rPr>
              <a:t> </a:t>
            </a:r>
            <a:r>
              <a:rPr dirty="0" sz="1100" spc="-10">
                <a:latin typeface="Palladio Uralic"/>
                <a:cs typeface="Palladio Uralic"/>
              </a:rPr>
              <a:t>Government</a:t>
            </a:r>
            <a:r>
              <a:rPr dirty="0" sz="1100" spc="-5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of</a:t>
            </a:r>
            <a:r>
              <a:rPr dirty="0" sz="1100" spc="-5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Ontario.</a:t>
            </a:r>
            <a:r>
              <a:rPr dirty="0" sz="1100" spc="50">
                <a:latin typeface="Palladio Uralic"/>
                <a:cs typeface="Palladio Uralic"/>
              </a:rPr>
              <a:t> </a:t>
            </a:r>
            <a:r>
              <a:rPr dirty="0" sz="1100" spc="-10">
                <a:latin typeface="Palladio Uralic"/>
                <a:cs typeface="Palladio Uralic"/>
              </a:rPr>
              <a:t>The</a:t>
            </a:r>
            <a:r>
              <a:rPr dirty="0" sz="1100" spc="-55">
                <a:latin typeface="Palladio Uralic"/>
                <a:cs typeface="Palladio Uralic"/>
              </a:rPr>
              <a:t> </a:t>
            </a:r>
            <a:r>
              <a:rPr dirty="0" sz="1100" spc="-10">
                <a:latin typeface="Palladio Uralic"/>
                <a:cs typeface="Palladio Uralic"/>
              </a:rPr>
              <a:t>area  </a:t>
            </a:r>
            <a:r>
              <a:rPr dirty="0" sz="1100" spc="-5">
                <a:latin typeface="Palladio Uralic"/>
                <a:cs typeface="Palladio Uralic"/>
              </a:rPr>
              <a:t>is </a:t>
            </a:r>
            <a:r>
              <a:rPr dirty="0" sz="1100" spc="-10">
                <a:latin typeface="Palladio Uralic"/>
                <a:cs typeface="Palladio Uralic"/>
              </a:rPr>
              <a:t>made up </a:t>
            </a:r>
            <a:r>
              <a:rPr dirty="0" sz="1100" spc="-5">
                <a:latin typeface="Palladio Uralic"/>
                <a:cs typeface="Palladio Uralic"/>
              </a:rPr>
              <a:t>of Canada’s </a:t>
            </a:r>
            <a:r>
              <a:rPr dirty="0" sz="1100" spc="-10">
                <a:latin typeface="Palladio Uralic"/>
                <a:cs typeface="Palladio Uralic"/>
              </a:rPr>
              <a:t>largest </a:t>
            </a:r>
            <a:r>
              <a:rPr dirty="0" sz="1100" spc="-5">
                <a:latin typeface="Palladio Uralic"/>
                <a:cs typeface="Palladio Uralic"/>
              </a:rPr>
              <a:t>concentration of skyscrapers </a:t>
            </a:r>
            <a:r>
              <a:rPr dirty="0" sz="1100" spc="-10">
                <a:latin typeface="Palladio Uralic"/>
                <a:cs typeface="Palladio Uralic"/>
              </a:rPr>
              <a:t>and </a:t>
            </a:r>
            <a:r>
              <a:rPr dirty="0" sz="1100" spc="-5">
                <a:latin typeface="Palladio Uralic"/>
                <a:cs typeface="Palladio Uralic"/>
              </a:rPr>
              <a:t>businesses that form </a:t>
            </a:r>
            <a:r>
              <a:rPr dirty="0" sz="1100" spc="-20">
                <a:latin typeface="Palladio Uralic"/>
                <a:cs typeface="Palladio Uralic"/>
              </a:rPr>
              <a:t>Toronto’s  </a:t>
            </a:r>
            <a:r>
              <a:rPr dirty="0" sz="1100" spc="-5">
                <a:latin typeface="Palladio Uralic"/>
                <a:cs typeface="Palladio Uralic"/>
              </a:rPr>
              <a:t>skyline.</a:t>
            </a:r>
            <a:endParaRPr sz="11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Palladio Uralic"/>
              <a:cs typeface="Palladio Uralic"/>
            </a:endParaRPr>
          </a:p>
          <a:p>
            <a:pPr algn="just" marL="12700" marR="5080">
              <a:lnSpc>
                <a:spcPct val="102600"/>
              </a:lnSpc>
            </a:pPr>
            <a:r>
              <a:rPr dirty="0" sz="1100" spc="-5" b="1">
                <a:latin typeface="Palladio Uralic"/>
                <a:cs typeface="Palladio Uralic"/>
              </a:rPr>
              <a:t>Foursquare </a:t>
            </a:r>
            <a:r>
              <a:rPr dirty="0" sz="1100" spc="-10" b="1">
                <a:latin typeface="Palladio Uralic"/>
                <a:cs typeface="Palladio Uralic"/>
              </a:rPr>
              <a:t>API </a:t>
            </a:r>
            <a:r>
              <a:rPr dirty="0" sz="1100" spc="-5">
                <a:latin typeface="Palladio Uralic"/>
                <a:cs typeface="Palladio Uralic"/>
              </a:rPr>
              <a:t>This </a:t>
            </a:r>
            <a:r>
              <a:rPr dirty="0" sz="1100" spc="-10">
                <a:latin typeface="Palladio Uralic"/>
                <a:cs typeface="Palladio Uralic"/>
              </a:rPr>
              <a:t>project would </a:t>
            </a:r>
            <a:r>
              <a:rPr dirty="0" sz="1100" spc="-5">
                <a:latin typeface="Palladio Uralic"/>
                <a:cs typeface="Palladio Uralic"/>
              </a:rPr>
              <a:t>use the </a:t>
            </a:r>
            <a:r>
              <a:rPr dirty="0" sz="1100" spc="-10">
                <a:latin typeface="Palladio Uralic"/>
                <a:cs typeface="Palladio Uralic"/>
              </a:rPr>
              <a:t>Four-square API </a:t>
            </a:r>
            <a:r>
              <a:rPr dirty="0" sz="1100" spc="-5">
                <a:latin typeface="Palladio Uralic"/>
                <a:cs typeface="Palladio Uralic"/>
              </a:rPr>
              <a:t>as its primary data </a:t>
            </a:r>
            <a:r>
              <a:rPr dirty="0" sz="1100" spc="-10">
                <a:latin typeface="Palladio Uralic"/>
                <a:cs typeface="Palladio Uralic"/>
              </a:rPr>
              <a:t>source </a:t>
            </a:r>
            <a:r>
              <a:rPr dirty="0" sz="1100" spc="-5">
                <a:latin typeface="Palladio Uralic"/>
                <a:cs typeface="Palladio Uralic"/>
              </a:rPr>
              <a:t>because  it contains a database of millions of locations, particularly their places API, which allows users to  </a:t>
            </a:r>
            <a:r>
              <a:rPr dirty="0" sz="1100" spc="-10">
                <a:latin typeface="Palladio Uralic"/>
                <a:cs typeface="Palladio Uralic"/>
              </a:rPr>
              <a:t>search </a:t>
            </a:r>
            <a:r>
              <a:rPr dirty="0" sz="1100" spc="-25">
                <a:latin typeface="Palladio Uralic"/>
                <a:cs typeface="Palladio Uralic"/>
              </a:rPr>
              <a:t>for, </a:t>
            </a:r>
            <a:r>
              <a:rPr dirty="0" sz="1100" spc="-10">
                <a:latin typeface="Palladio Uralic"/>
                <a:cs typeface="Palladio Uralic"/>
              </a:rPr>
              <a:t>share, and </a:t>
            </a:r>
            <a:r>
              <a:rPr dirty="0" sz="1100" spc="-5">
                <a:latin typeface="Palladio Uralic"/>
                <a:cs typeface="Palladio Uralic"/>
              </a:rPr>
              <a:t>learn about</a:t>
            </a:r>
            <a:r>
              <a:rPr dirty="0" sz="1100" spc="2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businesses.</a:t>
            </a:r>
            <a:endParaRPr sz="11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Palladio Uralic"/>
              <a:cs typeface="Palladio Uralic"/>
            </a:endParaRPr>
          </a:p>
          <a:p>
            <a:pPr lvl="2" marL="427990" indent="-415925">
              <a:lnSpc>
                <a:spcPct val="100000"/>
              </a:lnSpc>
              <a:buFont typeface="Palladio Uralic"/>
              <a:buAutoNum type="arabicPeriod"/>
              <a:tabLst>
                <a:tab pos="427990" algn="l"/>
                <a:tab pos="428625" algn="l"/>
              </a:tabLst>
            </a:pPr>
            <a:r>
              <a:rPr dirty="0" sz="1100" spc="-5" b="1">
                <a:latin typeface="Palladio Uralic"/>
                <a:cs typeface="Palladio Uralic"/>
              </a:rPr>
              <a:t>5)</a:t>
            </a:r>
            <a:r>
              <a:rPr dirty="0" sz="1100" spc="-10" b="1">
                <a:latin typeface="Palladio Uralic"/>
                <a:cs typeface="Palladio Uralic"/>
              </a:rPr>
              <a:t> </a:t>
            </a:r>
            <a:r>
              <a:rPr dirty="0" sz="1100" spc="-5" b="1">
                <a:latin typeface="Palladio Uralic"/>
                <a:cs typeface="Palladio Uralic"/>
              </a:rPr>
              <a:t>Discussion</a:t>
            </a:r>
            <a:endParaRPr sz="1100">
              <a:latin typeface="Palladio Uralic"/>
              <a:cs typeface="Palladio Uralic"/>
            </a:endParaRPr>
          </a:p>
          <a:p>
            <a:pPr algn="just" marL="12700" marR="5080">
              <a:lnSpc>
                <a:spcPct val="102600"/>
              </a:lnSpc>
              <a:spcBef>
                <a:spcPts val="770"/>
              </a:spcBef>
            </a:pPr>
            <a:r>
              <a:rPr dirty="0" sz="1100" spc="-10">
                <a:latin typeface="Palladio Uralic"/>
                <a:cs typeface="Palladio Uralic"/>
              </a:rPr>
              <a:t>The </a:t>
            </a:r>
            <a:r>
              <a:rPr dirty="0" sz="1100" spc="-5">
                <a:latin typeface="Palladio Uralic"/>
                <a:cs typeface="Palladio Uralic"/>
              </a:rPr>
              <a:t>primary goal of this </a:t>
            </a:r>
            <a:r>
              <a:rPr dirty="0" sz="1100" spc="-10">
                <a:latin typeface="Palladio Uralic"/>
                <a:cs typeface="Palladio Uralic"/>
              </a:rPr>
              <a:t>project </a:t>
            </a:r>
            <a:r>
              <a:rPr dirty="0" sz="1100" spc="-5">
                <a:latin typeface="Palladio Uralic"/>
                <a:cs typeface="Palladio Uralic"/>
              </a:rPr>
              <a:t>is to </a:t>
            </a:r>
            <a:r>
              <a:rPr dirty="0" sz="1100" spc="-10">
                <a:latin typeface="Palladio Uralic"/>
                <a:cs typeface="Palladio Uralic"/>
              </a:rPr>
              <a:t>recommend </a:t>
            </a:r>
            <a:r>
              <a:rPr dirty="0" sz="1100" spc="-5">
                <a:latin typeface="Palladio Uralic"/>
                <a:cs typeface="Palladio Uralic"/>
              </a:rPr>
              <a:t>a better </a:t>
            </a:r>
            <a:r>
              <a:rPr dirty="0" sz="1100" spc="-10">
                <a:latin typeface="Palladio Uralic"/>
                <a:cs typeface="Palladio Uralic"/>
              </a:rPr>
              <a:t>neighbourhood </a:t>
            </a:r>
            <a:r>
              <a:rPr dirty="0" sz="1100" spc="-5">
                <a:latin typeface="Palladio Uralic"/>
                <a:cs typeface="Palladio Uralic"/>
              </a:rPr>
              <a:t>in a </a:t>
            </a:r>
            <a:r>
              <a:rPr dirty="0" sz="1100" spc="-10">
                <a:latin typeface="Palladio Uralic"/>
                <a:cs typeface="Palladio Uralic"/>
              </a:rPr>
              <a:t>new </a:t>
            </a:r>
            <a:r>
              <a:rPr dirty="0" sz="1100" spc="-5">
                <a:latin typeface="Palladio Uralic"/>
                <a:cs typeface="Palladio Uralic"/>
              </a:rPr>
              <a:t>city to those  </a:t>
            </a:r>
            <a:r>
              <a:rPr dirty="0" sz="1100" spc="-10">
                <a:latin typeface="Palladio Uralic"/>
                <a:cs typeface="Palladio Uralic"/>
              </a:rPr>
              <a:t>who </a:t>
            </a:r>
            <a:r>
              <a:rPr dirty="0" sz="1100" spc="-15">
                <a:latin typeface="Palladio Uralic"/>
                <a:cs typeface="Palladio Uralic"/>
              </a:rPr>
              <a:t>are </a:t>
            </a:r>
            <a:r>
              <a:rPr dirty="0" sz="1100" spc="-10">
                <a:latin typeface="Palladio Uralic"/>
                <a:cs typeface="Palladio Uralic"/>
              </a:rPr>
              <a:t>relocating there. </a:t>
            </a:r>
            <a:r>
              <a:rPr dirty="0" sz="1100" spc="-5">
                <a:latin typeface="Palladio Uralic"/>
                <a:cs typeface="Palladio Uralic"/>
              </a:rPr>
              <a:t>Access to the airport, bus station, </a:t>
            </a:r>
            <a:r>
              <a:rPr dirty="0" sz="1100" spc="-10">
                <a:latin typeface="Palladio Uralic"/>
                <a:cs typeface="Palladio Uralic"/>
              </a:rPr>
              <a:t>town centre, </a:t>
            </a:r>
            <a:r>
              <a:rPr dirty="0" sz="1100" spc="-5">
                <a:latin typeface="Palladio Uralic"/>
                <a:cs typeface="Palladio Uralic"/>
              </a:rPr>
              <a:t>markets, </a:t>
            </a:r>
            <a:r>
              <a:rPr dirty="0" sz="1100" spc="-10">
                <a:latin typeface="Palladio Uralic"/>
                <a:cs typeface="Palladio Uralic"/>
              </a:rPr>
              <a:t>and </a:t>
            </a:r>
            <a:r>
              <a:rPr dirty="0" sz="1100" spc="-5">
                <a:latin typeface="Palladio Uralic"/>
                <a:cs typeface="Palladio Uralic"/>
              </a:rPr>
              <a:t>other</a:t>
            </a:r>
            <a:r>
              <a:rPr dirty="0" sz="1100" spc="-160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neces-  sities in the</a:t>
            </a:r>
            <a:r>
              <a:rPr dirty="0" sz="1100" spc="-10">
                <a:latin typeface="Palladio Uralic"/>
                <a:cs typeface="Palladio Uralic"/>
              </a:rPr>
              <a:t> area.</a:t>
            </a:r>
            <a:endParaRPr sz="1100">
              <a:latin typeface="Palladio Uralic"/>
              <a:cs typeface="Palladio Uralic"/>
            </a:endParaRPr>
          </a:p>
          <a:p>
            <a:pPr lvl="3" marL="290195" indent="-105410">
              <a:lnSpc>
                <a:spcPct val="100000"/>
              </a:lnSpc>
              <a:spcBef>
                <a:spcPts val="710"/>
              </a:spcBef>
              <a:buSzPct val="90909"/>
              <a:buAutoNum type="arabicPeriod"/>
              <a:tabLst>
                <a:tab pos="290830" algn="l"/>
              </a:tabLst>
            </a:pPr>
            <a:r>
              <a:rPr dirty="0" sz="1100" spc="-5">
                <a:latin typeface="Palladio Uralic"/>
                <a:cs typeface="Palladio Uralic"/>
              </a:rPr>
              <a:t>Sorted list of houses in ascending or descending </a:t>
            </a:r>
            <a:r>
              <a:rPr dirty="0" sz="1100" spc="-10">
                <a:latin typeface="Palladio Uralic"/>
                <a:cs typeface="Palladio Uralic"/>
              </a:rPr>
              <a:t>order </a:t>
            </a:r>
            <a:r>
              <a:rPr dirty="0" sz="1100" spc="-5">
                <a:latin typeface="Palladio Uralic"/>
                <a:cs typeface="Palladio Uralic"/>
              </a:rPr>
              <a:t>by housing</a:t>
            </a:r>
            <a:r>
              <a:rPr dirty="0" sz="1100" spc="-1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prices.</a:t>
            </a:r>
            <a:endParaRPr sz="1100">
              <a:latin typeface="Palladio Uralic"/>
              <a:cs typeface="Palladio Uralic"/>
            </a:endParaRPr>
          </a:p>
          <a:p>
            <a:pPr lvl="3" marL="289560" indent="-104775">
              <a:lnSpc>
                <a:spcPct val="100000"/>
              </a:lnSpc>
              <a:spcBef>
                <a:spcPts val="35"/>
              </a:spcBef>
              <a:buSzPct val="90909"/>
              <a:buAutoNum type="arabicPeriod"/>
              <a:tabLst>
                <a:tab pos="290195" algn="l"/>
              </a:tabLst>
            </a:pPr>
            <a:r>
              <a:rPr dirty="0" sz="1100" spc="-10">
                <a:latin typeface="Palladio Uralic"/>
                <a:cs typeface="Palladio Uralic"/>
              </a:rPr>
              <a:t>A </a:t>
            </a:r>
            <a:r>
              <a:rPr dirty="0" sz="1100" spc="-5">
                <a:latin typeface="Palladio Uralic"/>
                <a:cs typeface="Palladio Uralic"/>
              </a:rPr>
              <a:t>list of IT Services that has been sorted by location, fees, rating, </a:t>
            </a:r>
            <a:r>
              <a:rPr dirty="0" sz="1100" spc="-10">
                <a:latin typeface="Palladio Uralic"/>
                <a:cs typeface="Palladio Uralic"/>
              </a:rPr>
              <a:t>and</a:t>
            </a:r>
            <a:r>
              <a:rPr dirty="0" sz="1100">
                <a:latin typeface="Palladio Uralic"/>
                <a:cs typeface="Palladio Uralic"/>
              </a:rPr>
              <a:t> </a:t>
            </a:r>
            <a:r>
              <a:rPr dirty="0" sz="1100" spc="-10">
                <a:latin typeface="Palladio Uralic"/>
                <a:cs typeface="Palladio Uralic"/>
              </a:rPr>
              <a:t>reviews.</a:t>
            </a:r>
            <a:endParaRPr sz="1100">
              <a:latin typeface="Palladio Uralic"/>
              <a:cs typeface="Palladio Uralic"/>
            </a:endParaRPr>
          </a:p>
          <a:p>
            <a:pPr lvl="3">
              <a:lnSpc>
                <a:spcPct val="100000"/>
              </a:lnSpc>
              <a:spcBef>
                <a:spcPts val="20"/>
              </a:spcBef>
              <a:buFont typeface="Palladio Uralic"/>
              <a:buAutoNum type="arabicPeriod"/>
            </a:pPr>
            <a:endParaRPr sz="1400">
              <a:latin typeface="Palladio Uralic"/>
              <a:cs typeface="Palladio Uralic"/>
            </a:endParaRPr>
          </a:p>
          <a:p>
            <a:pPr lvl="2" marL="427990" indent="-415925">
              <a:lnSpc>
                <a:spcPct val="100000"/>
              </a:lnSpc>
              <a:spcBef>
                <a:spcPts val="5"/>
              </a:spcBef>
              <a:buFont typeface="Palladio Uralic"/>
              <a:buAutoNum type="arabicPeriod" startAt="2"/>
              <a:tabLst>
                <a:tab pos="427990" algn="l"/>
                <a:tab pos="428625" algn="l"/>
              </a:tabLst>
            </a:pPr>
            <a:r>
              <a:rPr dirty="0" sz="1100" spc="-5" b="1">
                <a:latin typeface="Palladio Uralic"/>
                <a:cs typeface="Palladio Uralic"/>
              </a:rPr>
              <a:t>6)</a:t>
            </a:r>
            <a:r>
              <a:rPr dirty="0" sz="1100" spc="-10" b="1">
                <a:latin typeface="Palladio Uralic"/>
                <a:cs typeface="Palladio Uralic"/>
              </a:rPr>
              <a:t> </a:t>
            </a:r>
            <a:r>
              <a:rPr dirty="0" sz="1100" spc="-5" b="1">
                <a:latin typeface="Palladio Uralic"/>
                <a:cs typeface="Palladio Uralic"/>
              </a:rPr>
              <a:t>Conclusion</a:t>
            </a:r>
            <a:endParaRPr sz="1100">
              <a:latin typeface="Palladio Uralic"/>
              <a:cs typeface="Palladio Uralic"/>
            </a:endParaRPr>
          </a:p>
          <a:p>
            <a:pPr algn="just" marL="12700" marR="5080">
              <a:lnSpc>
                <a:spcPct val="102600"/>
              </a:lnSpc>
              <a:spcBef>
                <a:spcPts val="765"/>
              </a:spcBef>
            </a:pPr>
            <a:r>
              <a:rPr dirty="0" sz="1100" spc="-5">
                <a:latin typeface="Palladio Uralic"/>
                <a:cs typeface="Palladio Uralic"/>
              </a:rPr>
              <a:t>In this </a:t>
            </a:r>
            <a:r>
              <a:rPr dirty="0" sz="1100" spc="-10">
                <a:latin typeface="Palladio Uralic"/>
                <a:cs typeface="Palladio Uralic"/>
              </a:rPr>
              <a:t>project, </a:t>
            </a:r>
            <a:r>
              <a:rPr dirty="0" sz="1100" spc="-5">
                <a:latin typeface="Palladio Uralic"/>
                <a:cs typeface="Palladio Uralic"/>
              </a:rPr>
              <a:t>I used the k-means cluster algorithm to divide the </a:t>
            </a:r>
            <a:r>
              <a:rPr dirty="0" sz="1100" spc="-10">
                <a:latin typeface="Palladio Uralic"/>
                <a:cs typeface="Palladio Uralic"/>
              </a:rPr>
              <a:t>neighbourhood </a:t>
            </a:r>
            <a:r>
              <a:rPr dirty="0" sz="1100" spc="-5">
                <a:latin typeface="Palladio Uralic"/>
                <a:cs typeface="Palladio Uralic"/>
              </a:rPr>
              <a:t>into 10 </a:t>
            </a:r>
            <a:r>
              <a:rPr dirty="0" sz="1100" spc="-10">
                <a:latin typeface="Palladio Uralic"/>
                <a:cs typeface="Palladio Uralic"/>
              </a:rPr>
              <a:t>differ-  </a:t>
            </a:r>
            <a:r>
              <a:rPr dirty="0" sz="1100" spc="-5">
                <a:latin typeface="Palladio Uralic"/>
                <a:cs typeface="Palladio Uralic"/>
              </a:rPr>
              <a:t>ent clusters </a:t>
            </a:r>
            <a:r>
              <a:rPr dirty="0" sz="1100" spc="-10">
                <a:latin typeface="Palladio Uralic"/>
                <a:cs typeface="Palladio Uralic"/>
              </a:rPr>
              <a:t>and </a:t>
            </a:r>
            <a:r>
              <a:rPr dirty="0" sz="1100" spc="-5">
                <a:latin typeface="Palladio Uralic"/>
                <a:cs typeface="Palladio Uralic"/>
              </a:rPr>
              <a:t>for 103 </a:t>
            </a:r>
            <a:r>
              <a:rPr dirty="0" sz="1100" spc="-10">
                <a:latin typeface="Palladio Uralic"/>
                <a:cs typeface="Palladio Uralic"/>
              </a:rPr>
              <a:t>different </a:t>
            </a:r>
            <a:r>
              <a:rPr dirty="0" sz="1100" spc="-5">
                <a:latin typeface="Palladio Uralic"/>
                <a:cs typeface="Palladio Uralic"/>
              </a:rPr>
              <a:t>latitude </a:t>
            </a:r>
            <a:r>
              <a:rPr dirty="0" sz="1100" spc="-10">
                <a:latin typeface="Palladio Uralic"/>
                <a:cs typeface="Palladio Uralic"/>
              </a:rPr>
              <a:t>and </a:t>
            </a:r>
            <a:r>
              <a:rPr dirty="0" sz="1100" spc="-5">
                <a:latin typeface="Palladio Uralic"/>
                <a:cs typeface="Palladio Uralic"/>
              </a:rPr>
              <a:t>longitude </a:t>
            </a:r>
            <a:r>
              <a:rPr dirty="0" sz="1100" spc="-10">
                <a:latin typeface="Palladio Uralic"/>
                <a:cs typeface="Palladio Uralic"/>
              </a:rPr>
              <a:t>from </a:t>
            </a:r>
            <a:r>
              <a:rPr dirty="0" sz="1100" spc="-5">
                <a:latin typeface="Palladio Uralic"/>
                <a:cs typeface="Palladio Uralic"/>
              </a:rPr>
              <a:t>a dataset with fairly comparable  </a:t>
            </a:r>
            <a:r>
              <a:rPr dirty="0" sz="1100" spc="-10">
                <a:latin typeface="Palladio Uralic"/>
                <a:cs typeface="Palladio Uralic"/>
              </a:rPr>
              <a:t>neighbourhoods. The </a:t>
            </a:r>
            <a:r>
              <a:rPr dirty="0" sz="1100" spc="-5">
                <a:latin typeface="Palladio Uralic"/>
                <a:cs typeface="Palladio Uralic"/>
              </a:rPr>
              <a:t>above charts </a:t>
            </a:r>
            <a:r>
              <a:rPr dirty="0" sz="1100" spc="-10">
                <a:latin typeface="Palladio Uralic"/>
                <a:cs typeface="Palladio Uralic"/>
              </a:rPr>
              <a:t>were </a:t>
            </a:r>
            <a:r>
              <a:rPr dirty="0" sz="1100" spc="-5">
                <a:latin typeface="Palladio Uralic"/>
                <a:cs typeface="Palladio Uralic"/>
              </a:rPr>
              <a:t>used to deliver </a:t>
            </a:r>
            <a:r>
              <a:rPr dirty="0" sz="1100" spc="-10">
                <a:latin typeface="Palladio Uralic"/>
                <a:cs typeface="Palladio Uralic"/>
              </a:rPr>
              <a:t>findings </a:t>
            </a:r>
            <a:r>
              <a:rPr dirty="0" sz="1100" spc="-5">
                <a:latin typeface="Palladio Uralic"/>
                <a:cs typeface="Palladio Uralic"/>
              </a:rPr>
              <a:t>to a </a:t>
            </a:r>
            <a:r>
              <a:rPr dirty="0" sz="1100" spc="-10">
                <a:latin typeface="Palladio Uralic"/>
                <a:cs typeface="Palladio Uralic"/>
              </a:rPr>
              <a:t>specific community </a:t>
            </a:r>
            <a:r>
              <a:rPr dirty="0" sz="1100" spc="-5">
                <a:latin typeface="Palladio Uralic"/>
                <a:cs typeface="Palladio Uralic"/>
              </a:rPr>
              <a:t>based  </a:t>
            </a:r>
            <a:r>
              <a:rPr dirty="0" sz="1100" spc="-10">
                <a:latin typeface="Palladio Uralic"/>
                <a:cs typeface="Palladio Uralic"/>
              </a:rPr>
              <a:t>on </a:t>
            </a:r>
            <a:r>
              <a:rPr dirty="0" sz="1100" spc="-5">
                <a:latin typeface="Palladio Uralic"/>
                <a:cs typeface="Palladio Uralic"/>
              </a:rPr>
              <a:t>typical house prices </a:t>
            </a:r>
            <a:r>
              <a:rPr dirty="0" sz="1100" spc="-10">
                <a:latin typeface="Palladio Uralic"/>
                <a:cs typeface="Palladio Uralic"/>
              </a:rPr>
              <a:t>and </a:t>
            </a:r>
            <a:r>
              <a:rPr dirty="0" sz="1100" spc="-5">
                <a:latin typeface="Palladio Uralic"/>
                <a:cs typeface="Palladio Uralic"/>
              </a:rPr>
              <a:t>school</a:t>
            </a:r>
            <a:r>
              <a:rPr dirty="0" sz="1100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ratings.</a:t>
            </a:r>
            <a:endParaRPr sz="1100">
              <a:latin typeface="Palladio Uralic"/>
              <a:cs typeface="Palladio Ural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4413821"/>
            <a:ext cx="5944235" cy="249554"/>
            <a:chOff x="914400" y="4413821"/>
            <a:chExt cx="5944235" cy="249554"/>
          </a:xfrm>
        </p:grpSpPr>
        <p:sp>
          <p:nvSpPr>
            <p:cNvPr id="3" name="object 3"/>
            <p:cNvSpPr/>
            <p:nvPr/>
          </p:nvSpPr>
          <p:spPr>
            <a:xfrm>
              <a:off x="914400" y="4413821"/>
              <a:ext cx="5944235" cy="249554"/>
            </a:xfrm>
            <a:custGeom>
              <a:avLst/>
              <a:gdLst/>
              <a:ahLst/>
              <a:cxnLst/>
              <a:rect l="l" t="t" r="r" b="b"/>
              <a:pathLst>
                <a:path w="5944234" h="249554">
                  <a:moveTo>
                    <a:pt x="5918365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4"/>
                  </a:lnTo>
                  <a:lnTo>
                    <a:pt x="0" y="25304"/>
                  </a:lnTo>
                  <a:lnTo>
                    <a:pt x="0" y="223728"/>
                  </a:lnTo>
                  <a:lnTo>
                    <a:pt x="1988" y="233579"/>
                  </a:lnTo>
                  <a:lnTo>
                    <a:pt x="7411" y="241622"/>
                  </a:lnTo>
                  <a:lnTo>
                    <a:pt x="15455" y="247045"/>
                  </a:lnTo>
                  <a:lnTo>
                    <a:pt x="25305" y="249034"/>
                  </a:lnTo>
                  <a:lnTo>
                    <a:pt x="5918365" y="249034"/>
                  </a:lnTo>
                  <a:lnTo>
                    <a:pt x="5928218" y="247045"/>
                  </a:lnTo>
                  <a:lnTo>
                    <a:pt x="5936264" y="241622"/>
                  </a:lnTo>
                  <a:lnTo>
                    <a:pt x="5941687" y="233579"/>
                  </a:lnTo>
                  <a:lnTo>
                    <a:pt x="5943676" y="223728"/>
                  </a:lnTo>
                  <a:lnTo>
                    <a:pt x="5943676" y="25304"/>
                  </a:lnTo>
                  <a:lnTo>
                    <a:pt x="5941687" y="15454"/>
                  </a:lnTo>
                  <a:lnTo>
                    <a:pt x="5936264" y="7411"/>
                  </a:lnTo>
                  <a:lnTo>
                    <a:pt x="5928218" y="1988"/>
                  </a:lnTo>
                  <a:lnTo>
                    <a:pt x="5918365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27052" y="4426473"/>
              <a:ext cx="5918835" cy="224154"/>
            </a:xfrm>
            <a:custGeom>
              <a:avLst/>
              <a:gdLst/>
              <a:ahLst/>
              <a:cxnLst/>
              <a:rect l="l" t="t" r="r" b="b"/>
              <a:pathLst>
                <a:path w="5918834" h="224154">
                  <a:moveTo>
                    <a:pt x="5912710" y="0"/>
                  </a:moveTo>
                  <a:lnTo>
                    <a:pt x="5664" y="0"/>
                  </a:lnTo>
                  <a:lnTo>
                    <a:pt x="0" y="5665"/>
                  </a:lnTo>
                  <a:lnTo>
                    <a:pt x="0" y="218065"/>
                  </a:lnTo>
                  <a:lnTo>
                    <a:pt x="5664" y="223729"/>
                  </a:lnTo>
                  <a:lnTo>
                    <a:pt x="5912710" y="223729"/>
                  </a:lnTo>
                  <a:lnTo>
                    <a:pt x="5918374" y="218065"/>
                  </a:lnTo>
                  <a:lnTo>
                    <a:pt x="5918374" y="5665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77367" y="902333"/>
            <a:ext cx="6293485" cy="369887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33655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 b="1">
                <a:latin typeface="Palladio Uralic"/>
                <a:cs typeface="Palladio Uralic"/>
              </a:rPr>
              <a:t>Future</a:t>
            </a:r>
            <a:r>
              <a:rPr dirty="0" sz="1100" spc="-65" b="1">
                <a:latin typeface="Palladio Uralic"/>
                <a:cs typeface="Palladio Uralic"/>
              </a:rPr>
              <a:t> </a:t>
            </a:r>
            <a:r>
              <a:rPr dirty="0" sz="1100" spc="-20" b="1">
                <a:latin typeface="Palladio Uralic"/>
                <a:cs typeface="Palladio Uralic"/>
              </a:rPr>
              <a:t>Works:</a:t>
            </a:r>
            <a:r>
              <a:rPr dirty="0" sz="1100" spc="50" b="1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This</a:t>
            </a:r>
            <a:r>
              <a:rPr dirty="0" sz="1100" spc="-65">
                <a:latin typeface="Palladio Uralic"/>
                <a:cs typeface="Palladio Uralic"/>
              </a:rPr>
              <a:t> </a:t>
            </a:r>
            <a:r>
              <a:rPr dirty="0" sz="1100" spc="-10">
                <a:latin typeface="Palladio Uralic"/>
                <a:cs typeface="Palladio Uralic"/>
              </a:rPr>
              <a:t>project</a:t>
            </a:r>
            <a:r>
              <a:rPr dirty="0" sz="1100" spc="-6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can</a:t>
            </a:r>
            <a:r>
              <a:rPr dirty="0" sz="1100" spc="-6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be</a:t>
            </a:r>
            <a:r>
              <a:rPr dirty="0" sz="1100" spc="-6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continued</a:t>
            </a:r>
            <a:r>
              <a:rPr dirty="0" sz="1100" spc="-6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to</a:t>
            </a:r>
            <a:r>
              <a:rPr dirty="0" sz="1100" spc="-60">
                <a:latin typeface="Palladio Uralic"/>
                <a:cs typeface="Palladio Uralic"/>
              </a:rPr>
              <a:t> </a:t>
            </a:r>
            <a:r>
              <a:rPr dirty="0" sz="1100" spc="-10">
                <a:latin typeface="Palladio Uralic"/>
                <a:cs typeface="Palladio Uralic"/>
              </a:rPr>
              <a:t>improve</a:t>
            </a:r>
            <a:r>
              <a:rPr dirty="0" sz="1100" spc="-6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the</a:t>
            </a:r>
            <a:r>
              <a:rPr dirty="0" sz="1100" spc="-6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accuracy</a:t>
            </a:r>
            <a:r>
              <a:rPr dirty="0" sz="1100" spc="-6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of</a:t>
            </a:r>
            <a:r>
              <a:rPr dirty="0" sz="1100" spc="-65">
                <a:latin typeface="Palladio Uralic"/>
                <a:cs typeface="Palladio Uralic"/>
              </a:rPr>
              <a:t> </a:t>
            </a:r>
            <a:r>
              <a:rPr dirty="0" sz="1100" spc="-10">
                <a:latin typeface="Palladio Uralic"/>
                <a:cs typeface="Palladio Uralic"/>
              </a:rPr>
              <a:t>finding</a:t>
            </a:r>
            <a:r>
              <a:rPr dirty="0" sz="1100" spc="-60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the</a:t>
            </a:r>
            <a:r>
              <a:rPr dirty="0" sz="1100" spc="-6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best</a:t>
            </a:r>
            <a:r>
              <a:rPr dirty="0" sz="1100" spc="-65">
                <a:latin typeface="Palladio Uralic"/>
                <a:cs typeface="Palladio Uralic"/>
              </a:rPr>
              <a:t> </a:t>
            </a:r>
            <a:r>
              <a:rPr dirty="0" sz="1100" spc="-10">
                <a:latin typeface="Palladio Uralic"/>
                <a:cs typeface="Palladio Uralic"/>
              </a:rPr>
              <a:t>property  </a:t>
            </a:r>
            <a:r>
              <a:rPr dirty="0" sz="1100" spc="-5">
                <a:latin typeface="Palladio Uralic"/>
                <a:cs typeface="Palladio Uralic"/>
              </a:rPr>
              <a:t>in </a:t>
            </a:r>
            <a:r>
              <a:rPr dirty="0" sz="1100" spc="-10">
                <a:latin typeface="Palladio Uralic"/>
                <a:cs typeface="Palladio Uralic"/>
              </a:rPr>
              <a:t>Downtown </a:t>
            </a:r>
            <a:r>
              <a:rPr dirty="0" sz="1100" spc="-20">
                <a:latin typeface="Palladio Uralic"/>
                <a:cs typeface="Palladio Uralic"/>
              </a:rPr>
              <a:t>Toronto. </a:t>
            </a:r>
            <a:r>
              <a:rPr dirty="0" sz="1100" spc="-5">
                <a:latin typeface="Palladio Uralic"/>
                <a:cs typeface="Palladio Uralic"/>
              </a:rPr>
              <a:t>Best </a:t>
            </a:r>
            <a:r>
              <a:rPr dirty="0" sz="1100" spc="-10">
                <a:latin typeface="Palladio Uralic"/>
                <a:cs typeface="Palladio Uralic"/>
              </a:rPr>
              <a:t>refers </a:t>
            </a:r>
            <a:r>
              <a:rPr dirty="0" sz="1100" spc="-5">
                <a:latin typeface="Palladio Uralic"/>
                <a:cs typeface="Palladio Uralic"/>
              </a:rPr>
              <a:t>to the most </a:t>
            </a:r>
            <a:r>
              <a:rPr dirty="0" sz="1100" spc="-10">
                <a:latin typeface="Palladio Uralic"/>
                <a:cs typeface="Palladio Uralic"/>
              </a:rPr>
              <a:t>efficient </a:t>
            </a:r>
            <a:r>
              <a:rPr dirty="0" sz="1100" spc="-5">
                <a:latin typeface="Palladio Uralic"/>
                <a:cs typeface="Palladio Uralic"/>
              </a:rPr>
              <a:t>use of all available </a:t>
            </a:r>
            <a:r>
              <a:rPr dirty="0" sz="1100" spc="-10">
                <a:latin typeface="Palladio Uralic"/>
                <a:cs typeface="Palladio Uralic"/>
              </a:rPr>
              <a:t>resources, </a:t>
            </a:r>
            <a:r>
              <a:rPr dirty="0" sz="1100" spc="-5">
                <a:latin typeface="Palladio Uralic"/>
                <a:cs typeface="Palladio Uralic"/>
              </a:rPr>
              <a:t>as well as</a:t>
            </a:r>
            <a:r>
              <a:rPr dirty="0" sz="1100" spc="-200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the  most </a:t>
            </a:r>
            <a:r>
              <a:rPr dirty="0" sz="1100" spc="-10">
                <a:latin typeface="Palladio Uralic"/>
                <a:cs typeface="Palladio Uralic"/>
              </a:rPr>
              <a:t>cost-effective </a:t>
            </a:r>
            <a:r>
              <a:rPr dirty="0" sz="1100" spc="-5">
                <a:latin typeface="Palladio Uralic"/>
                <a:cs typeface="Palladio Uralic"/>
              </a:rPr>
              <a:t>use of those </a:t>
            </a:r>
            <a:r>
              <a:rPr dirty="0" sz="1100" spc="-10">
                <a:latin typeface="Palladio Uralic"/>
                <a:cs typeface="Palladio Uralic"/>
              </a:rPr>
              <a:t>resources.</a:t>
            </a:r>
            <a:endParaRPr sz="11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Palladio Uralic"/>
              <a:cs typeface="Palladio Uralic"/>
            </a:endParaRPr>
          </a:p>
          <a:p>
            <a:pPr algn="just" marL="336550">
              <a:lnSpc>
                <a:spcPct val="100000"/>
              </a:lnSpc>
            </a:pPr>
            <a:r>
              <a:rPr dirty="0" sz="1100" spc="-10" b="1">
                <a:latin typeface="Palladio Uralic"/>
                <a:cs typeface="Palladio Uralic"/>
              </a:rPr>
              <a:t>The </a:t>
            </a:r>
            <a:r>
              <a:rPr dirty="0" sz="1100" spc="-5" b="1">
                <a:latin typeface="Palladio Uralic"/>
                <a:cs typeface="Palladio Uralic"/>
              </a:rPr>
              <a:t>following libraries were used to develop the</a:t>
            </a:r>
            <a:r>
              <a:rPr dirty="0" sz="1100" spc="-10" b="1">
                <a:latin typeface="Palladio Uralic"/>
                <a:cs typeface="Palladio Uralic"/>
              </a:rPr>
              <a:t> </a:t>
            </a:r>
            <a:r>
              <a:rPr dirty="0" sz="1100" spc="-5" b="1">
                <a:latin typeface="Palladio Uralic"/>
                <a:cs typeface="Palladio Uralic"/>
              </a:rPr>
              <a:t>project:</a:t>
            </a:r>
            <a:endParaRPr sz="1100">
              <a:latin typeface="Palladio Uralic"/>
              <a:cs typeface="Palladio Uralic"/>
            </a:endParaRPr>
          </a:p>
          <a:p>
            <a:pPr marL="614680" indent="-85725">
              <a:lnSpc>
                <a:spcPct val="100000"/>
              </a:lnSpc>
              <a:spcBef>
                <a:spcPts val="715"/>
              </a:spcBef>
              <a:buSzPct val="90909"/>
              <a:buChar char="•"/>
              <a:tabLst>
                <a:tab pos="615315" algn="l"/>
              </a:tabLst>
            </a:pPr>
            <a:r>
              <a:rPr dirty="0" sz="1100" spc="-5">
                <a:latin typeface="Palladio Uralic"/>
                <a:cs typeface="Palladio Uralic"/>
              </a:rPr>
              <a:t>Requests: Library to handle </a:t>
            </a:r>
            <a:r>
              <a:rPr dirty="0" sz="1100" spc="-10">
                <a:latin typeface="Palladio Uralic"/>
                <a:cs typeface="Palladio Uralic"/>
              </a:rPr>
              <a:t>HTTP</a:t>
            </a:r>
            <a:r>
              <a:rPr dirty="0" sz="1100" spc="55">
                <a:latin typeface="Palladio Uralic"/>
                <a:cs typeface="Palladio Uralic"/>
              </a:rPr>
              <a:t> </a:t>
            </a:r>
            <a:r>
              <a:rPr dirty="0" sz="1100" spc="-10">
                <a:latin typeface="Palladio Uralic"/>
                <a:cs typeface="Palladio Uralic"/>
              </a:rPr>
              <a:t>requests.</a:t>
            </a:r>
            <a:endParaRPr sz="1100">
              <a:latin typeface="Palladio Uralic"/>
              <a:cs typeface="Palladio Uralic"/>
            </a:endParaRPr>
          </a:p>
          <a:p>
            <a:pPr marL="614680" indent="-85725">
              <a:lnSpc>
                <a:spcPct val="100000"/>
              </a:lnSpc>
              <a:spcBef>
                <a:spcPts val="710"/>
              </a:spcBef>
              <a:buSzPct val="90909"/>
              <a:buChar char="•"/>
              <a:tabLst>
                <a:tab pos="615315" algn="l"/>
              </a:tabLst>
            </a:pPr>
            <a:r>
              <a:rPr dirty="0" sz="1100" spc="-5">
                <a:latin typeface="Palladio Uralic"/>
                <a:cs typeface="Palladio Uralic"/>
              </a:rPr>
              <a:t>Beautiful Soup: Library to parse </a:t>
            </a:r>
            <a:r>
              <a:rPr dirty="0" sz="1100" spc="-10">
                <a:latin typeface="Palladio Uralic"/>
                <a:cs typeface="Palladio Uralic"/>
              </a:rPr>
              <a:t>HTML and XML</a:t>
            </a:r>
            <a:r>
              <a:rPr dirty="0" sz="1100" spc="60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documents.</a:t>
            </a:r>
            <a:endParaRPr sz="1100">
              <a:latin typeface="Palladio Uralic"/>
              <a:cs typeface="Palladio Uralic"/>
            </a:endParaRPr>
          </a:p>
          <a:p>
            <a:pPr marL="614680" indent="-85725">
              <a:lnSpc>
                <a:spcPct val="100000"/>
              </a:lnSpc>
              <a:spcBef>
                <a:spcPts val="715"/>
              </a:spcBef>
              <a:buSzPct val="90909"/>
              <a:buChar char="•"/>
              <a:tabLst>
                <a:tab pos="615315" algn="l"/>
              </a:tabLst>
            </a:pPr>
            <a:r>
              <a:rPr dirty="0" sz="1100" spc="-5">
                <a:latin typeface="Palladio Uralic"/>
                <a:cs typeface="Palladio Uralic"/>
              </a:rPr>
              <a:t>JSON: Library to handle </a:t>
            </a:r>
            <a:r>
              <a:rPr dirty="0" sz="1100" spc="-10">
                <a:latin typeface="Palladio Uralic"/>
                <a:cs typeface="Palladio Uralic"/>
              </a:rPr>
              <a:t>JSON files.</a:t>
            </a:r>
            <a:endParaRPr sz="1100">
              <a:latin typeface="Palladio Uralic"/>
              <a:cs typeface="Palladio Uralic"/>
            </a:endParaRPr>
          </a:p>
          <a:p>
            <a:pPr marL="614680" indent="-85725">
              <a:lnSpc>
                <a:spcPct val="100000"/>
              </a:lnSpc>
              <a:spcBef>
                <a:spcPts val="710"/>
              </a:spcBef>
              <a:buSzPct val="90909"/>
              <a:buChar char="•"/>
              <a:tabLst>
                <a:tab pos="615315" algn="l"/>
              </a:tabLst>
            </a:pPr>
            <a:r>
              <a:rPr dirty="0" sz="1100" spc="-10">
                <a:latin typeface="Palladio Uralic"/>
                <a:cs typeface="Palladio Uralic"/>
              </a:rPr>
              <a:t>XML: </a:t>
            </a:r>
            <a:r>
              <a:rPr dirty="0" sz="1100" spc="-60">
                <a:latin typeface="Palladio Uralic"/>
                <a:cs typeface="Palladio Uralic"/>
              </a:rPr>
              <a:t>To </a:t>
            </a:r>
            <a:r>
              <a:rPr dirty="0" sz="1100" spc="-5">
                <a:latin typeface="Palladio Uralic"/>
                <a:cs typeface="Palladio Uralic"/>
              </a:rPr>
              <a:t>separate data </a:t>
            </a:r>
            <a:r>
              <a:rPr dirty="0" sz="1100" spc="-10">
                <a:latin typeface="Palladio Uralic"/>
                <a:cs typeface="Palladio Uralic"/>
              </a:rPr>
              <a:t>from presentation and XML stores </a:t>
            </a:r>
            <a:r>
              <a:rPr dirty="0" sz="1100" spc="-5">
                <a:latin typeface="Palladio Uralic"/>
                <a:cs typeface="Palladio Uralic"/>
              </a:rPr>
              <a:t>data in plain text</a:t>
            </a:r>
            <a:r>
              <a:rPr dirty="0" sz="1100" spc="9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format.</a:t>
            </a:r>
            <a:endParaRPr sz="1100">
              <a:latin typeface="Palladio Uralic"/>
              <a:cs typeface="Palladio Uralic"/>
            </a:endParaRPr>
          </a:p>
          <a:p>
            <a:pPr marL="614680" indent="-85725">
              <a:lnSpc>
                <a:spcPct val="100000"/>
              </a:lnSpc>
              <a:spcBef>
                <a:spcPts val="710"/>
              </a:spcBef>
              <a:buSzPct val="90909"/>
              <a:buChar char="•"/>
              <a:tabLst>
                <a:tab pos="615315" algn="l"/>
              </a:tabLst>
            </a:pPr>
            <a:r>
              <a:rPr dirty="0" sz="1100" spc="-5">
                <a:latin typeface="Palladio Uralic"/>
                <a:cs typeface="Palladio Uralic"/>
              </a:rPr>
              <a:t>Pandas: For </a:t>
            </a:r>
            <a:r>
              <a:rPr dirty="0" sz="1100" spc="-10">
                <a:latin typeface="Palladio Uralic"/>
                <a:cs typeface="Palladio Uralic"/>
              </a:rPr>
              <a:t>creating and </a:t>
            </a:r>
            <a:r>
              <a:rPr dirty="0" sz="1100" spc="-5">
                <a:latin typeface="Palladio Uralic"/>
                <a:cs typeface="Palladio Uralic"/>
              </a:rPr>
              <a:t>manipulating</a:t>
            </a:r>
            <a:r>
              <a:rPr dirty="0" sz="1100" spc="6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dataframes.</a:t>
            </a:r>
            <a:endParaRPr sz="1100">
              <a:latin typeface="Palladio Uralic"/>
              <a:cs typeface="Palladio Uralic"/>
            </a:endParaRPr>
          </a:p>
          <a:p>
            <a:pPr marL="614680" indent="-85725">
              <a:lnSpc>
                <a:spcPct val="100000"/>
              </a:lnSpc>
              <a:spcBef>
                <a:spcPts val="715"/>
              </a:spcBef>
              <a:buSzPct val="90909"/>
              <a:buChar char="•"/>
              <a:tabLst>
                <a:tab pos="615315" algn="l"/>
              </a:tabLst>
            </a:pPr>
            <a:r>
              <a:rPr dirty="0" sz="1100" spc="-5">
                <a:latin typeface="Palladio Uralic"/>
                <a:cs typeface="Palladio Uralic"/>
              </a:rPr>
              <a:t>Geocoder: </a:t>
            </a:r>
            <a:r>
              <a:rPr dirty="0" sz="1100" spc="-60">
                <a:latin typeface="Palladio Uralic"/>
                <a:cs typeface="Palladio Uralic"/>
              </a:rPr>
              <a:t>To </a:t>
            </a:r>
            <a:r>
              <a:rPr dirty="0" sz="1100" spc="-10">
                <a:latin typeface="Palladio Uralic"/>
                <a:cs typeface="Palladio Uralic"/>
              </a:rPr>
              <a:t>retrieve </a:t>
            </a:r>
            <a:r>
              <a:rPr dirty="0" sz="1100" spc="-5">
                <a:latin typeface="Palladio Uralic"/>
                <a:cs typeface="Palladio Uralic"/>
              </a:rPr>
              <a:t>Location</a:t>
            </a:r>
            <a:r>
              <a:rPr dirty="0" sz="1100" spc="6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Data.</a:t>
            </a:r>
            <a:endParaRPr sz="1100">
              <a:latin typeface="Palladio Uralic"/>
              <a:cs typeface="Palladio Uralic"/>
            </a:endParaRPr>
          </a:p>
          <a:p>
            <a:pPr marL="614680" indent="-85725">
              <a:lnSpc>
                <a:spcPct val="100000"/>
              </a:lnSpc>
              <a:spcBef>
                <a:spcPts val="710"/>
              </a:spcBef>
              <a:buSzPct val="90909"/>
              <a:buChar char="•"/>
              <a:tabLst>
                <a:tab pos="615315" algn="l"/>
              </a:tabLst>
            </a:pPr>
            <a:r>
              <a:rPr dirty="0" sz="1100" spc="-5">
                <a:latin typeface="Palladio Uralic"/>
                <a:cs typeface="Palladio Uralic"/>
              </a:rPr>
              <a:t>Matplotlib: Python Plotting</a:t>
            </a:r>
            <a:r>
              <a:rPr dirty="0" sz="1100" spc="-20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Module.</a:t>
            </a:r>
            <a:endParaRPr sz="1100">
              <a:latin typeface="Palladio Uralic"/>
              <a:cs typeface="Palladio Uralic"/>
            </a:endParaRPr>
          </a:p>
          <a:p>
            <a:pPr marL="683260" marR="74295" indent="-153670">
              <a:lnSpc>
                <a:spcPct val="102600"/>
              </a:lnSpc>
              <a:spcBef>
                <a:spcPts val="680"/>
              </a:spcBef>
              <a:buSzPct val="90909"/>
              <a:buChar char="•"/>
              <a:tabLst>
                <a:tab pos="615315" algn="l"/>
              </a:tabLst>
            </a:pPr>
            <a:r>
              <a:rPr dirty="0" sz="1100" spc="-5">
                <a:latin typeface="Palladio Uralic"/>
                <a:cs typeface="Palladio Uralic"/>
              </a:rPr>
              <a:t>Folium: Python visualization library </a:t>
            </a:r>
            <a:r>
              <a:rPr dirty="0" sz="1100" spc="-10">
                <a:latin typeface="Palladio Uralic"/>
                <a:cs typeface="Palladio Uralic"/>
              </a:rPr>
              <a:t>would </a:t>
            </a:r>
            <a:r>
              <a:rPr dirty="0" sz="1100" spc="-5">
                <a:latin typeface="Palladio Uralic"/>
                <a:cs typeface="Palladio Uralic"/>
              </a:rPr>
              <a:t>be used to visualize the </a:t>
            </a:r>
            <a:r>
              <a:rPr dirty="0" sz="1100" spc="-10">
                <a:latin typeface="Palladio Uralic"/>
                <a:cs typeface="Palladio Uralic"/>
              </a:rPr>
              <a:t>neighborhoods </a:t>
            </a:r>
            <a:r>
              <a:rPr dirty="0" sz="1100" spc="-5">
                <a:latin typeface="Palladio Uralic"/>
                <a:cs typeface="Palladio Uralic"/>
              </a:rPr>
              <a:t>cluster  distribution of using interactive </a:t>
            </a:r>
            <a:r>
              <a:rPr dirty="0" sz="1100" spc="-10">
                <a:latin typeface="Palladio Uralic"/>
                <a:cs typeface="Palladio Uralic"/>
              </a:rPr>
              <a:t>leaflet map.</a:t>
            </a:r>
            <a:endParaRPr sz="1100">
              <a:latin typeface="Palladio Uralic"/>
              <a:cs typeface="Palladio Uralic"/>
            </a:endParaRPr>
          </a:p>
          <a:p>
            <a:pPr marL="614680" indent="-85725">
              <a:lnSpc>
                <a:spcPct val="100000"/>
              </a:lnSpc>
              <a:spcBef>
                <a:spcPts val="715"/>
              </a:spcBef>
              <a:buSzPct val="90909"/>
              <a:buChar char="•"/>
              <a:tabLst>
                <a:tab pos="615315" algn="l"/>
              </a:tabLst>
            </a:pPr>
            <a:r>
              <a:rPr dirty="0" sz="1100" spc="-5">
                <a:latin typeface="Palladio Uralic"/>
                <a:cs typeface="Palladio Uralic"/>
              </a:rPr>
              <a:t>Scikit Learn: For importing k-means</a:t>
            </a:r>
            <a:r>
              <a:rPr dirty="0" sz="1100" spc="55">
                <a:latin typeface="Palladio Uralic"/>
                <a:cs typeface="Palladio Uralic"/>
              </a:rPr>
              <a:t> </a:t>
            </a:r>
            <a:r>
              <a:rPr dirty="0" sz="1100" spc="-5">
                <a:latin typeface="Palladio Uralic"/>
                <a:cs typeface="Palladio Uralic"/>
              </a:rPr>
              <a:t>clustering.</a:t>
            </a:r>
            <a:endParaRPr sz="1100">
              <a:latin typeface="Palladio Uralic"/>
              <a:cs typeface="Palladio Uralic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dirty="0" sz="1100" spc="-100">
                <a:solidFill>
                  <a:srgbClr val="303F9F"/>
                </a:solidFill>
                <a:latin typeface="Courier New"/>
                <a:cs typeface="Courier New"/>
              </a:rPr>
              <a:t>[</a:t>
            </a:r>
            <a:r>
              <a:rPr dirty="0" sz="1100" spc="-105">
                <a:solidFill>
                  <a:srgbClr val="303F9F"/>
                </a:solidFill>
                <a:latin typeface="Courier New"/>
                <a:cs typeface="Courier New"/>
              </a:rPr>
              <a:t> ]: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"/>
              <a:t>1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2021-06-29T10:11:56Z</dcterms:created>
  <dcterms:modified xsi:type="dcterms:W3CDTF">2021-06-29T10:11:56Z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2021-06-29T00:00:00Z</vt:filetime>
  </property>
  <property fmtid="{D5CDD505-2E9C-101B-9397-08002B2CF9AE}" pid="3" name="Creator">
    <vt:lpwstr>LaTeX with hyperref</vt:lpwstr>
  </property>
  <property fmtid="{D5CDD505-2E9C-101B-9397-08002B2CF9AE}" pid="4" name="LastSaved">
    <vt:filetime>2021-06-29T00:00:00Z</vt:filetime>
  </property>
</Properties>
</file>