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fdf53f6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fdf53f6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fdf53f6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fdf53f6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10d61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10d61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e321d2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2e321d2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e321d2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e321d2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fdf53f61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fdf53f61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2c209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52c209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e321d2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e321d2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e321d2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e321d2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e321d2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e321d2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e321d2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e321d2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fdf53f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fdf53f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fdf53f6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fdf53f6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e321d2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e321d2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fdf53f6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fdf53f6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800"/>
              <a:buFont typeface="Average"/>
              <a:buChar char="●"/>
              <a:defRPr sz="1800"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○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■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●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○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■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●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○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B6"/>
              </a:buClr>
              <a:buSzPts val="1400"/>
              <a:buFont typeface="Average"/>
              <a:buChar char="■"/>
              <a:defRPr>
                <a:solidFill>
                  <a:srgbClr val="FFFFB6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23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88"/>
              <a:t>Walking Uphill Efficiently With a Load</a:t>
            </a:r>
            <a:endParaRPr sz="44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9FA"/>
                </a:solidFill>
              </a:rPr>
              <a:t>Tejas Bhagoliwal</a:t>
            </a:r>
            <a:endParaRPr sz="2400"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9FA"/>
                </a:solidFill>
              </a:rPr>
              <a:t>Rohit Kharat</a:t>
            </a:r>
            <a:endParaRPr sz="2400"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9FA"/>
                </a:solidFill>
              </a:rPr>
              <a:t>Colten Meisner</a:t>
            </a:r>
            <a:endParaRPr sz="2400"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9FA"/>
                </a:solidFill>
              </a:rPr>
              <a:t>Thisal Senevirathne</a:t>
            </a:r>
            <a:endParaRPr sz="2400"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17725"/>
            <a:ext cx="52440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750">
                <a:solidFill>
                  <a:srgbClr val="D5A6BD"/>
                </a:solidFill>
              </a:rPr>
              <a:t>Inferential</a:t>
            </a:r>
            <a:r>
              <a:rPr i="1" lang="en" sz="4750">
                <a:solidFill>
                  <a:srgbClr val="D5A6BD"/>
                </a:solidFill>
              </a:rPr>
              <a:t> Statistics </a:t>
            </a:r>
            <a:r>
              <a:rPr i="1" lang="en" sz="4850">
                <a:solidFill>
                  <a:srgbClr val="D5A6BD"/>
                </a:solidFill>
              </a:rPr>
              <a:t>(α= 0.05)</a:t>
            </a:r>
            <a:r>
              <a:rPr i="1" lang="en" sz="4750">
                <a:solidFill>
                  <a:srgbClr val="D5A6BD"/>
                </a:solidFill>
              </a:rPr>
              <a:t>: </a:t>
            </a:r>
            <a:endParaRPr i="1" sz="4750">
              <a:solidFill>
                <a:srgbClr val="D5A6BD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3500" u="sng">
                <a:solidFill>
                  <a:srgbClr val="D9D2E9"/>
                </a:solidFill>
              </a:rPr>
              <a:t>Anderson-Darling test</a:t>
            </a:r>
            <a:r>
              <a:rPr lang="en" sz="3500">
                <a:solidFill>
                  <a:srgbClr val="D9D2E9"/>
                </a:solidFill>
              </a:rPr>
              <a:t> </a:t>
            </a:r>
            <a:r>
              <a:rPr lang="en" sz="3500">
                <a:solidFill>
                  <a:srgbClr val="FFF2CC"/>
                </a:solidFill>
              </a:rPr>
              <a:t>to determine whether metabolic cost of independent groups are normally distributed</a:t>
            </a:r>
            <a:endParaRPr sz="3500">
              <a:solidFill>
                <a:srgbClr val="FFF2CC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3500" u="sng">
                <a:solidFill>
                  <a:srgbClr val="D9D2E9"/>
                </a:solidFill>
              </a:rPr>
              <a:t>Levene’s test</a:t>
            </a:r>
            <a:r>
              <a:rPr lang="en" sz="3500">
                <a:solidFill>
                  <a:srgbClr val="D9D2E9"/>
                </a:solidFill>
              </a:rPr>
              <a:t> </a:t>
            </a:r>
            <a:r>
              <a:rPr lang="en" sz="3500">
                <a:solidFill>
                  <a:srgbClr val="FFF2CC"/>
                </a:solidFill>
              </a:rPr>
              <a:t>will be used to test whether variance of participant’s metabolic cost for hypothesis testing 2 and 3, are equal over the range of varied load and heel angle</a:t>
            </a:r>
            <a:endParaRPr sz="3500">
              <a:solidFill>
                <a:srgbClr val="FFF2CC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E5CD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38" y="3134175"/>
            <a:ext cx="3570877" cy="17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65763" y="4739925"/>
            <a:ext cx="332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Anderson-Darling p-value: 0.3360, with ɑ = 0.05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924975" y="3450775"/>
            <a:ext cx="276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P-value = 0.9986, test statistic = 0.001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775" y="979500"/>
            <a:ext cx="3383199" cy="24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300" y="1966650"/>
            <a:ext cx="2974300" cy="181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27800" y="1017725"/>
            <a:ext cx="57135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600">
                <a:solidFill>
                  <a:srgbClr val="D5A6BD"/>
                </a:solidFill>
              </a:rPr>
              <a:t>Inferential Statistics (α= 0.05):</a:t>
            </a:r>
            <a:endParaRPr i="1" sz="7600">
              <a:solidFill>
                <a:srgbClr val="D5A6BD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5600">
                <a:solidFill>
                  <a:srgbClr val="FFF2CC"/>
                </a:solidFill>
              </a:rPr>
              <a:t>If data not normally distributed, we will use the</a:t>
            </a:r>
            <a:r>
              <a:rPr lang="en" sz="5600">
                <a:solidFill>
                  <a:srgbClr val="FCE5CD"/>
                </a:solidFill>
              </a:rPr>
              <a:t> </a:t>
            </a:r>
            <a:r>
              <a:rPr lang="en" sz="5600" u="sng">
                <a:solidFill>
                  <a:srgbClr val="D9D2E9"/>
                </a:solidFill>
              </a:rPr>
              <a:t>Kruskal-Wallis Rank ANOVA test</a:t>
            </a:r>
            <a:endParaRPr sz="5600">
              <a:solidFill>
                <a:srgbClr val="FCE5CD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5600">
                <a:solidFill>
                  <a:srgbClr val="FFF2CC"/>
                </a:solidFill>
              </a:rPr>
              <a:t>Otherwise, we will conduct</a:t>
            </a:r>
            <a:r>
              <a:rPr lang="en" sz="5600">
                <a:solidFill>
                  <a:srgbClr val="FCE5CD"/>
                </a:solidFill>
              </a:rPr>
              <a:t> </a:t>
            </a:r>
            <a:r>
              <a:rPr lang="en" sz="5600" u="sng">
                <a:solidFill>
                  <a:srgbClr val="D9D2E9"/>
                </a:solidFill>
              </a:rPr>
              <a:t>Fisher’s ANOVA test</a:t>
            </a:r>
            <a:r>
              <a:rPr lang="en" sz="5600">
                <a:solidFill>
                  <a:srgbClr val="FCE5CD"/>
                </a:solidFill>
              </a:rPr>
              <a:t> </a:t>
            </a:r>
            <a:r>
              <a:rPr lang="en" sz="5600">
                <a:solidFill>
                  <a:srgbClr val="FFF2CC"/>
                </a:solidFill>
              </a:rPr>
              <a:t>for data groups have equal variance</a:t>
            </a:r>
            <a:endParaRPr sz="5600">
              <a:solidFill>
                <a:srgbClr val="FFF2CC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5600">
                <a:solidFill>
                  <a:srgbClr val="FFF2CC"/>
                </a:solidFill>
              </a:rPr>
              <a:t>And, if our data groups have unequal variance, we will use</a:t>
            </a:r>
            <a:r>
              <a:rPr lang="en" sz="5600">
                <a:solidFill>
                  <a:srgbClr val="FCE5CD"/>
                </a:solidFill>
              </a:rPr>
              <a:t> </a:t>
            </a:r>
            <a:r>
              <a:rPr lang="en" sz="5600" u="sng">
                <a:solidFill>
                  <a:srgbClr val="D9D2E9"/>
                </a:solidFill>
              </a:rPr>
              <a:t>Welch’s ANOVA test</a:t>
            </a:r>
            <a:endParaRPr sz="5600">
              <a:solidFill>
                <a:srgbClr val="FCE5CD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5600" u="sng">
                <a:solidFill>
                  <a:srgbClr val="D9D2E9"/>
                </a:solidFill>
              </a:rPr>
              <a:t>Pearson correlation test</a:t>
            </a:r>
            <a:r>
              <a:rPr lang="en" sz="5600">
                <a:solidFill>
                  <a:srgbClr val="FCE5CD"/>
                </a:solidFill>
              </a:rPr>
              <a:t> </a:t>
            </a:r>
            <a:r>
              <a:rPr lang="en" sz="5600">
                <a:solidFill>
                  <a:srgbClr val="FFF2CC"/>
                </a:solidFill>
              </a:rPr>
              <a:t>between our variables and metabolic cost</a:t>
            </a:r>
            <a:endParaRPr sz="5600">
              <a:solidFill>
                <a:srgbClr val="FFF2CC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5600" u="sng">
                <a:solidFill>
                  <a:srgbClr val="D9D2E9"/>
                </a:solidFill>
              </a:rPr>
              <a:t>Cohen’s effect size criteria</a:t>
            </a:r>
            <a:r>
              <a:rPr lang="en" sz="5600">
                <a:solidFill>
                  <a:srgbClr val="FCE5CD"/>
                </a:solidFill>
              </a:rPr>
              <a:t> </a:t>
            </a:r>
            <a:r>
              <a:rPr lang="en" sz="5600">
                <a:solidFill>
                  <a:srgbClr val="FFF2CC"/>
                </a:solidFill>
              </a:rPr>
              <a:t>will indicate the practical significance of our analysis</a:t>
            </a:r>
            <a:endParaRPr sz="5600">
              <a:solidFill>
                <a:srgbClr val="FFF2CC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E5CD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9" name="Google Shape;139;p23"/>
          <p:cNvSpPr txBox="1"/>
          <p:nvPr/>
        </p:nvSpPr>
        <p:spPr>
          <a:xfrm>
            <a:off x="6064450" y="1506025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P-value = 0.706, test-statistic = -0.3839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035500" y="3785600"/>
            <a:ext cx="293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0.9453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300" y="4124300"/>
            <a:ext cx="2974299" cy="4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300" y="445025"/>
            <a:ext cx="3011300" cy="1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49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Informative for students that must traverse steep areas on campus and for people hiking uphill with a large backpack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can be used to develop more </a:t>
            </a:r>
            <a:r>
              <a:rPr lang="en"/>
              <a:t>efficient</a:t>
            </a:r>
            <a:r>
              <a:rPr lang="en"/>
              <a:t> backpack designs and heel wedge development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Research that will primarily look at metabolic cost for loaded uphill walking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40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laboratory setting, and subjects’ inability to alter backpack straps or walking speed, the metabolic cost established during baseline studies cannot be considered identical to a natural outdoor setting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 of</a:t>
            </a:r>
            <a:r>
              <a:rPr lang="en"/>
              <a:t> musculoskeletal geometry and muscle activation resisting the induced torque is complicated to disentangle without EMG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effects of the heel wedges and the backpack load on the subjects’ center of mass during inclined walking may interfere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352" y="1170125"/>
            <a:ext cx="51492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Pimental, Nancy A., and Kent B. Pandolf. "Energy expenditure while standing or walking slowly uphill or downhill with loads." </a:t>
            </a:r>
            <a:r>
              <a:rPr i="1" lang="en" sz="1400"/>
              <a:t>Ergonomics</a:t>
            </a:r>
            <a:r>
              <a:rPr lang="en" sz="1400"/>
              <a:t> 22.8 (1979): 963-973.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Sun, Jie, et al. "The influence of surface slope on human gait characteristics: a study of urban pedestrians walking on an inclined surface." </a:t>
            </a:r>
            <a:r>
              <a:rPr i="1" lang="en" sz="1400"/>
              <a:t>Ergonomics</a:t>
            </a:r>
            <a:r>
              <a:rPr lang="en" sz="1400"/>
              <a:t> 39.4 (1996): 677-692.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Huang, Tzu-wei P., and Arthur D. Kuo. "Mechanics and energetics of load carriage during human walking." </a:t>
            </a:r>
            <a:r>
              <a:rPr i="1" lang="en" sz="1400"/>
              <a:t>Journal of Experimental Biology</a:t>
            </a:r>
            <a:r>
              <a:rPr lang="en" sz="1400"/>
              <a:t> 217.4 (2014): 605-613.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Smith, Barbara, et al. "Influence of carrying a backpack on pelvic tilt, rotation, and obliquity in female college students." </a:t>
            </a:r>
            <a:r>
              <a:rPr i="1" lang="en" sz="1400"/>
              <a:t>Gait &amp; posture</a:t>
            </a:r>
            <a:r>
              <a:rPr lang="en" sz="1400"/>
              <a:t> 23.3 (2006): 263-267.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Antonellis, Prokopios, et al. "Modular footwear that partially offsets downhill or uphill grades minimizes the metabolic cost of human walking." </a:t>
            </a:r>
            <a:r>
              <a:rPr i="1" lang="en" sz="1400"/>
              <a:t>Royal Society open science</a:t>
            </a:r>
            <a:r>
              <a:rPr lang="en" sz="1400"/>
              <a:t> 7.2 (2020): 191527.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Aims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study the changes in metabolic cost of walking for different backpack loads and incline angles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</a:t>
            </a:r>
            <a:r>
              <a:rPr lang="en"/>
              <a:t>study</a:t>
            </a:r>
            <a:r>
              <a:rPr lang="en"/>
              <a:t> the effects of varying load placement on metabolic cost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the study the effects of heel wedges on metabolic cost while walking </a:t>
            </a:r>
            <a:r>
              <a:rPr lang="en"/>
              <a:t>uphill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17725"/>
            <a:ext cx="85206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Uphill walking has a greater metabolic cost than walking on level ground</a:t>
            </a:r>
            <a:r>
              <a:rPr baseline="30000" lang="en" sz="1500"/>
              <a:t>[1]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Humans will alter their gait by reducing their walking speed, cadence, and step length to reduce energy expenditure as the incline becomes more strenuous</a:t>
            </a:r>
            <a:r>
              <a:rPr baseline="30000" lang="en" sz="1500"/>
              <a:t>[2]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linear relationship between added load and the increase in metabolic cost</a:t>
            </a:r>
            <a:r>
              <a:rPr baseline="30000" lang="en" sz="1500"/>
              <a:t>[3]</a:t>
            </a:r>
            <a:br>
              <a:rPr lang="en" sz="1500"/>
            </a:br>
            <a:endParaRPr sz="1000">
              <a:solidFill>
                <a:srgbClr val="F8F9FA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Modifying the center of mass of subjects carrying a load on their back can also affect energy expenditure</a:t>
            </a:r>
            <a:r>
              <a:rPr baseline="30000" lang="en" sz="1500"/>
              <a:t>[4]</a:t>
            </a:r>
            <a:br>
              <a:rPr lang="en" sz="1500"/>
            </a:br>
            <a:endParaRPr sz="1500">
              <a:solidFill>
                <a:srgbClr val="F8F9FA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uphill walking, heel wedges which negate the slope of the treadmill have shown to reduce the metabolic cost</a:t>
            </a:r>
            <a:r>
              <a:rPr baseline="30000" lang="en" sz="1500"/>
              <a:t>[5]</a:t>
            </a:r>
            <a:br>
              <a:rPr lang="en" sz="1500"/>
            </a:br>
            <a:endParaRPr sz="1000"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Dual-Belt Treadmill w/ force sensors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Measuring Ground Reaction Forces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Indirect calorimetry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Measuring O</a:t>
            </a:r>
            <a:r>
              <a:rPr baseline="-25000" lang="en"/>
              <a:t>2</a:t>
            </a:r>
            <a:r>
              <a:rPr lang="en"/>
              <a:t> consumption and CO</a:t>
            </a:r>
            <a:r>
              <a:rPr baseline="-25000" lang="en"/>
              <a:t>2</a:t>
            </a:r>
            <a:r>
              <a:rPr lang="en"/>
              <a:t>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 capture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Joint kinematics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backpacks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made shoes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425" y="536450"/>
            <a:ext cx="2593526" cy="23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775" y="3086099"/>
            <a:ext cx="1234825" cy="17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Approach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Aim #1: Observing Metabolic Cost At Different Loads And Slope Grades</a:t>
            </a:r>
            <a:endParaRPr i="1" sz="1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how metabolic cost for walking changes at different iterations of slope grades and loads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16 different iterations will be tested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Slope Angles: 0°(level), +4°, +8°, and +12°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Loads: 0%, 5%, 10%, 15% of body weight</a:t>
            </a:r>
            <a:endParaRPr sz="1500"/>
          </a:p>
          <a:p>
            <a:pPr indent="-323850" lvl="0" marL="457200" marR="3769094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Costs of walking are claimed to be more sensitive to load</a:t>
            </a:r>
            <a:endParaRPr sz="1500"/>
          </a:p>
          <a:p>
            <a:pPr indent="-323850" lvl="1" marL="914400" marR="3769094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Expect to see higher energy expenditure for trials with loads</a:t>
            </a:r>
            <a:endParaRPr sz="1500"/>
          </a:p>
          <a:p>
            <a:pPr indent="-323850" lvl="1" marL="914400" marR="3769094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Highest EE will be at a </a:t>
            </a:r>
            <a:r>
              <a:rPr lang="en" sz="1500"/>
              <a:t>+12° slope with a load at 15% of body weight</a:t>
            </a:r>
            <a:endParaRPr sz="1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36" y="1897050"/>
            <a:ext cx="3275575" cy="23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986550" y="4280975"/>
            <a:ext cx="36765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15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9FA"/>
                </a:solidFill>
                <a:latin typeface="Average"/>
                <a:ea typeface="Average"/>
                <a:cs typeface="Average"/>
                <a:sym typeface="Average"/>
              </a:rPr>
              <a:t>Source: Cost of walking with respect to hill gradient</a:t>
            </a:r>
            <a:br>
              <a:rPr lang="en" sz="1000">
                <a:solidFill>
                  <a:srgbClr val="F8F9F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000">
                <a:solidFill>
                  <a:srgbClr val="F8F9FA"/>
                </a:solidFill>
                <a:latin typeface="Average"/>
                <a:ea typeface="Average"/>
                <a:cs typeface="Average"/>
                <a:sym typeface="Average"/>
              </a:rPr>
              <a:t>A. Minetti, et. al; “Energy cost of walking and running at extreme uphill and downhill slopes” pg. 3; 29 Nov. 2002</a:t>
            </a:r>
            <a:endParaRPr sz="1000">
              <a:solidFill>
                <a:srgbClr val="F8F9F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301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B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Approach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16500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Aim #2: Determining How Load Location Affects Metabolic Cost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12 different iterations per participant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 load distributions at 4 different inclines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All loads will be 10% of participants weight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Slope Angles: 0°(level), +4°, +8°, and +12°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Load conditions will move along sagittal plane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expect to see a higher metabolic cost when the load is moved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further from the mid-coronal plane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Must move COM through apex to walk forward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Main musculoskeletal geometry changes expected at pelvis and ankle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Affect forces on muscles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313" y="1562100"/>
            <a:ext cx="25050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Approach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76275"/>
            <a:ext cx="58869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Aim #3</a:t>
            </a:r>
            <a:r>
              <a:rPr lang="en" sz="1900"/>
              <a:t>: </a:t>
            </a:r>
            <a:r>
              <a:rPr i="1" lang="en" sz="1900"/>
              <a:t>Testing The Effects of </a:t>
            </a:r>
            <a:r>
              <a:rPr i="1" lang="en" sz="1900"/>
              <a:t>Heel Wedges on Metabolic Cost During Uphill Walking</a:t>
            </a:r>
            <a:br>
              <a:rPr i="1" lang="en" sz="1900"/>
            </a:br>
            <a:endParaRPr i="1" sz="1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Modular shoe which negate the slope of uphill walking are tested to observe the effect on metabolic cost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8 combinations of treadmill grade and heel wedge angle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Treadmill grade: 0° (level), 4°, 8°, and 12°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Heel wedge angles: 4°, 6°, 8°, 12° (to be designed using blocks of different heights stuck to the outsole)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10% body weight on backpack load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hypothesise that wedges which negate the slope without significantly restricting plantar- and dorsiflexion will reduce the metabolic cost and joint loads</a:t>
            </a:r>
            <a:endParaRPr sz="150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4246" l="0" r="1497" t="2825"/>
          <a:stretch/>
        </p:blipFill>
        <p:spPr>
          <a:xfrm>
            <a:off x="6198525" y="1246763"/>
            <a:ext cx="2819551" cy="26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255325" y="3958925"/>
            <a:ext cx="273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9FA"/>
                </a:solidFill>
                <a:latin typeface="Average"/>
                <a:ea typeface="Average"/>
                <a:cs typeface="Average"/>
                <a:sym typeface="Average"/>
              </a:rPr>
              <a:t>Source: Antonellis, Prokopios, et al. "Modular footwear that partially offsets downhill or uphill grades minimizes the metabolic cost of human walking." </a:t>
            </a:r>
            <a:endParaRPr sz="1100">
              <a:solidFill>
                <a:srgbClr val="F8F9F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5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D5A6BD"/>
                </a:solidFill>
              </a:rPr>
              <a:t>Descriptive Statistics:</a:t>
            </a:r>
            <a:endParaRPr i="1" sz="1900">
              <a:solidFill>
                <a:srgbClr val="D5A6BD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D9D2E9"/>
                </a:solidFill>
              </a:rPr>
              <a:t>Measures of central tendency</a:t>
            </a:r>
            <a:r>
              <a:rPr lang="en" sz="1500"/>
              <a:t> - </a:t>
            </a:r>
            <a:r>
              <a:rPr lang="en" sz="1500" u="sng">
                <a:solidFill>
                  <a:srgbClr val="FFF2CC"/>
                </a:solidFill>
              </a:rPr>
              <a:t>Mean</a:t>
            </a:r>
            <a:r>
              <a:rPr lang="en" sz="1500">
                <a:solidFill>
                  <a:srgbClr val="FFF2CC"/>
                </a:solidFill>
              </a:rPr>
              <a:t> of the weight of the participants, loads they will carry, and the metabolic cost during the different hypothesis testing will be calculated</a:t>
            </a:r>
            <a:endParaRPr sz="1500">
              <a:solidFill>
                <a:srgbClr val="FFF2CC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D9D2E9"/>
                </a:solidFill>
              </a:rPr>
              <a:t>Measures of variability</a:t>
            </a:r>
            <a:r>
              <a:rPr lang="en" sz="1500"/>
              <a:t> </a:t>
            </a:r>
            <a:r>
              <a:rPr lang="en" sz="1500">
                <a:solidFill>
                  <a:srgbClr val="FCE5CD"/>
                </a:solidFill>
              </a:rPr>
              <a:t>- </a:t>
            </a:r>
            <a:r>
              <a:rPr lang="en" sz="1500" u="sng">
                <a:solidFill>
                  <a:srgbClr val="FFF2CC"/>
                </a:solidFill>
              </a:rPr>
              <a:t>Standard deviation</a:t>
            </a:r>
            <a:r>
              <a:rPr lang="en" sz="1500">
                <a:solidFill>
                  <a:srgbClr val="FFF2CC"/>
                </a:solidFill>
              </a:rPr>
              <a:t> and </a:t>
            </a:r>
            <a:r>
              <a:rPr lang="en" sz="1500" u="sng">
                <a:solidFill>
                  <a:srgbClr val="FFF2CC"/>
                </a:solidFill>
              </a:rPr>
              <a:t>variance</a:t>
            </a:r>
            <a:r>
              <a:rPr lang="en" sz="1500">
                <a:solidFill>
                  <a:srgbClr val="FFF2CC"/>
                </a:solidFill>
              </a:rPr>
              <a:t> will be calculated for the same variables</a:t>
            </a:r>
            <a:endParaRPr sz="1500">
              <a:solidFill>
                <a:srgbClr val="FFF2CC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D9D2E9"/>
                </a:solidFill>
              </a:rPr>
              <a:t>Contingency table</a:t>
            </a:r>
            <a:r>
              <a:rPr lang="en" sz="1500"/>
              <a:t> </a:t>
            </a:r>
            <a:r>
              <a:rPr lang="en" sz="1500">
                <a:solidFill>
                  <a:srgbClr val="FCE5CD"/>
                </a:solidFill>
              </a:rPr>
              <a:t>- </a:t>
            </a:r>
            <a:r>
              <a:rPr lang="en" sz="1500">
                <a:solidFill>
                  <a:srgbClr val="FFF2CC"/>
                </a:solidFill>
              </a:rPr>
              <a:t>To represent interaction between two variables, for e.g., metabolic cost vs. inclination angle</a:t>
            </a:r>
            <a:endParaRPr sz="1500">
              <a:solidFill>
                <a:srgbClr val="FFF2CC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75" y="3535875"/>
            <a:ext cx="7339850" cy="14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017725"/>
            <a:ext cx="60891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D5A6BD"/>
                </a:solidFill>
              </a:rPr>
              <a:t>Descriptive Statistics:</a:t>
            </a:r>
            <a:endParaRPr i="1" sz="2200">
              <a:solidFill>
                <a:srgbClr val="D5A6BD"/>
              </a:solidFill>
            </a:endParaRPr>
          </a:p>
          <a:p>
            <a:pPr indent="-32258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solidFill>
                  <a:srgbClr val="D9D2E9"/>
                </a:solidFill>
              </a:rPr>
              <a:t>Box Plots</a:t>
            </a:r>
            <a:r>
              <a:rPr b="1" lang="en" sz="1600">
                <a:solidFill>
                  <a:srgbClr val="D9D2E9"/>
                </a:solidFill>
              </a:rPr>
              <a:t> - </a:t>
            </a:r>
            <a:r>
              <a:rPr lang="en" sz="1600">
                <a:solidFill>
                  <a:srgbClr val="FFF2CC"/>
                </a:solidFill>
              </a:rPr>
              <a:t>Visualizing</a:t>
            </a:r>
            <a:r>
              <a:rPr b="1" lang="en" sz="1600">
                <a:solidFill>
                  <a:srgbClr val="FFF2CC"/>
                </a:solidFill>
              </a:rPr>
              <a:t> </a:t>
            </a:r>
            <a:r>
              <a:rPr lang="en" sz="1600">
                <a:solidFill>
                  <a:srgbClr val="FFF2CC"/>
                </a:solidFill>
              </a:rPr>
              <a:t>distribution and identifying outliers in measured metabolic cost during different hypothesis testing</a:t>
            </a:r>
            <a:endParaRPr sz="1600">
              <a:solidFill>
                <a:srgbClr val="FFF2CC"/>
              </a:solidFill>
            </a:endParaRPr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●"/>
            </a:pPr>
            <a:r>
              <a:rPr lang="en" sz="1600">
                <a:solidFill>
                  <a:srgbClr val="D9D2E9"/>
                </a:solidFill>
              </a:rPr>
              <a:t>Normal distribution curve </a:t>
            </a:r>
            <a:r>
              <a:rPr lang="en" sz="1600">
                <a:solidFill>
                  <a:srgbClr val="FFF2CC"/>
                </a:solidFill>
              </a:rPr>
              <a:t>of metabolic cost can help us to</a:t>
            </a:r>
            <a:r>
              <a:rPr lang="en" sz="1600">
                <a:solidFill>
                  <a:srgbClr val="D9D2E9"/>
                </a:solidFill>
              </a:rPr>
              <a:t> </a:t>
            </a:r>
            <a:r>
              <a:rPr lang="en" sz="1600">
                <a:solidFill>
                  <a:srgbClr val="FFF2CC"/>
                </a:solidFill>
              </a:rPr>
              <a:t>detect and remove outliers</a:t>
            </a:r>
            <a:endParaRPr sz="1600">
              <a:solidFill>
                <a:srgbClr val="FFF2CC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675" y="638350"/>
            <a:ext cx="2200325" cy="23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 rot="-5400000">
            <a:off x="5582975" y="1677338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Metabolic cost (J/kg/m)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760888" y="2960925"/>
            <a:ext cx="23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Metabolic cost for Hypothesis Testing 2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475" y="3114500"/>
            <a:ext cx="4701551" cy="15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504200" y="4703625"/>
            <a:ext cx="370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Normal Distribution of m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etabolic cost for Hypothesis Testing 3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964875" y="3508875"/>
            <a:ext cx="172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remove outliers: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Q1  - (1.5*IQR)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Q3 + (1.5*IQR)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