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8" r:id="rId2"/>
    <p:sldId id="257" r:id="rId3"/>
    <p:sldId id="336" r:id="rId4"/>
    <p:sldId id="259" r:id="rId5"/>
    <p:sldId id="260" r:id="rId6"/>
    <p:sldId id="310" r:id="rId7"/>
    <p:sldId id="261" r:id="rId8"/>
    <p:sldId id="262" r:id="rId9"/>
    <p:sldId id="311" r:id="rId10"/>
    <p:sldId id="263" r:id="rId11"/>
    <p:sldId id="265" r:id="rId12"/>
    <p:sldId id="266" r:id="rId13"/>
    <p:sldId id="267" r:id="rId14"/>
    <p:sldId id="312" r:id="rId15"/>
    <p:sldId id="313" r:id="rId16"/>
    <p:sldId id="314" r:id="rId17"/>
    <p:sldId id="337" r:id="rId18"/>
    <p:sldId id="315" r:id="rId19"/>
    <p:sldId id="316" r:id="rId20"/>
    <p:sldId id="317" r:id="rId21"/>
    <p:sldId id="318" r:id="rId22"/>
    <p:sldId id="319" r:id="rId23"/>
    <p:sldId id="320" r:id="rId24"/>
    <p:sldId id="298" r:id="rId25"/>
    <p:sldId id="299" r:id="rId26"/>
    <p:sldId id="268" r:id="rId27"/>
    <p:sldId id="321" r:id="rId28"/>
    <p:sldId id="322" r:id="rId29"/>
    <p:sldId id="323" r:id="rId30"/>
    <p:sldId id="324" r:id="rId31"/>
    <p:sldId id="325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26" r:id="rId41"/>
    <p:sldId id="327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9" r:id="rId50"/>
    <p:sldId id="308" r:id="rId51"/>
    <p:sldId id="307" r:id="rId52"/>
    <p:sldId id="269" r:id="rId53"/>
    <p:sldId id="270" r:id="rId54"/>
    <p:sldId id="272" r:id="rId55"/>
    <p:sldId id="276" r:id="rId56"/>
    <p:sldId id="277" r:id="rId57"/>
    <p:sldId id="278" r:id="rId58"/>
    <p:sldId id="279" r:id="rId59"/>
    <p:sldId id="280" r:id="rId60"/>
    <p:sldId id="275" r:id="rId61"/>
    <p:sldId id="281" r:id="rId62"/>
    <p:sldId id="282" r:id="rId63"/>
    <p:sldId id="283" r:id="rId64"/>
    <p:sldId id="284" r:id="rId65"/>
    <p:sldId id="273" r:id="rId66"/>
    <p:sldId id="274" r:id="rId67"/>
    <p:sldId id="28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4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7B023A7-9FD8-4666-8AB3-220ADD7BD6CE}" type="datetime1">
              <a:rPr lang="en-US" smtClean="0"/>
              <a:t>2/20/2019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2B122-3602-4C44-B759-6CE85AF70E8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1B775A1-1CE2-4EDC-AE6A-018B0794B7B9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256CB57-A8D0-49EB-86E0-FC9B4DE1948C}" type="datetime1">
              <a:rPr lang="en-US" smtClean="0"/>
              <a:t>2/20/2019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C08D670-AF7F-45B2-B89D-A1AFF6FC89D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46DE5-96B9-48E0-A455-9D5F92AC1BCD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7C795-0158-431C-8F39-07BDAEB4CC41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069A8-7EE8-490B-8E59-D6CC5BE06A9B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AC5DE7-D627-4277-9B43-8FD10F5AD398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15C68-AD4E-4BE9-BEBB-595C6EB75560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1749-3850-4843-AE74-5AE94139E849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6566D-FEAD-4D3D-B8C5-8C47C08BA673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B2EEBD6-80C7-4A37-BD3F-4F8A0AE29E65}" type="datetime1">
              <a:rPr lang="en-US" smtClean="0"/>
              <a:t>2/20/2019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05C21F31-EE64-4D15-898F-E84A263784AB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How to Put a JavaScript Into an HTML Page?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/>
              <a:t>&lt;html&gt;</a:t>
            </a:r>
          </a:p>
          <a:p>
            <a:pPr>
              <a:buFont typeface="Arial" pitchFamily="34" charset="0"/>
              <a:buNone/>
            </a:pPr>
            <a:r>
              <a:rPr lang="tr-TR"/>
              <a:t>&lt;body&gt;</a:t>
            </a:r>
          </a:p>
          <a:p>
            <a:pPr>
              <a:buFont typeface="Arial" pitchFamily="34" charset="0"/>
              <a:buNone/>
            </a:pPr>
            <a:r>
              <a:rPr lang="tr-TR"/>
              <a:t>&lt;script type="text/javascript"&gt;</a:t>
            </a:r>
          </a:p>
          <a:p>
            <a:pPr>
              <a:buFont typeface="Arial" pitchFamily="34" charset="0"/>
              <a:buNone/>
            </a:pPr>
            <a:r>
              <a:rPr lang="tr-TR"/>
              <a:t>document.write("Hello World!")</a:t>
            </a:r>
          </a:p>
          <a:p>
            <a:pPr>
              <a:buFont typeface="Arial" pitchFamily="34" charset="0"/>
              <a:buNone/>
            </a:pPr>
            <a:r>
              <a:rPr lang="tr-TR"/>
              <a:t>&lt;/script&gt;</a:t>
            </a:r>
          </a:p>
          <a:p>
            <a:pPr>
              <a:buFont typeface="Arial" pitchFamily="34" charset="0"/>
              <a:buNone/>
            </a:pPr>
            <a:r>
              <a:rPr lang="tr-TR"/>
              <a:t>&lt;/body&gt;</a:t>
            </a:r>
          </a:p>
          <a:p>
            <a:pPr>
              <a:buFont typeface="Arial" pitchFamily="34" charset="0"/>
              <a:buNone/>
            </a:pPr>
            <a:r>
              <a:rPr lang="tr-TR"/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Ending Statements With a Semicolon?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With traditional programming languages, like C++ and Java, each code statement has to end with a semicolon (;).</a:t>
            </a:r>
          </a:p>
          <a:p>
            <a:r>
              <a:rPr lang="tr-TR"/>
              <a:t>Many programmers continue this habit when writing JavaScript, but in general, semicolons are </a:t>
            </a:r>
            <a:r>
              <a:rPr lang="tr-TR" b="1"/>
              <a:t>optional</a:t>
            </a:r>
            <a:r>
              <a:rPr lang="tr-TR"/>
              <a:t>! However, semicolons are required if you want to put more than one statement on a single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Variables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800" dirty="0"/>
              <a:t>Variables are used to store data. </a:t>
            </a:r>
          </a:p>
          <a:p>
            <a:r>
              <a:rPr lang="tr-TR" sz="2800" dirty="0"/>
              <a:t>A variable is a "container" for information you want to store. A variable's value can change during the script. You can refer to a variable by name to see its value or to change its value.</a:t>
            </a:r>
          </a:p>
          <a:p>
            <a:r>
              <a:rPr lang="tr-TR" sz="2800" dirty="0"/>
              <a:t>Rules for variable names:</a:t>
            </a:r>
          </a:p>
          <a:p>
            <a:pPr lvl="1"/>
            <a:r>
              <a:rPr lang="tr-TR" sz="2400" dirty="0"/>
              <a:t>Variable names are case sensitive </a:t>
            </a:r>
          </a:p>
          <a:p>
            <a:pPr lvl="1"/>
            <a:r>
              <a:rPr lang="tr-TR" sz="2400" dirty="0"/>
              <a:t>They must begin with a letter or the underscore character </a:t>
            </a:r>
          </a:p>
          <a:p>
            <a:pPr lvl="2"/>
            <a:r>
              <a:rPr lang="tr-TR" sz="2000" dirty="0"/>
              <a:t>strname – STRNAME (not same)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Names should be formed from the 26 upper and lower case letters (A .. Z, a .. z), the 10 digits (0 .. 9), and _ </a:t>
            </a:r>
            <a:r>
              <a:rPr lang="en-IN" dirty="0" err="1"/>
              <a:t>underbar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Do </a:t>
            </a:r>
            <a:r>
              <a:rPr lang="en-IN" dirty="0"/>
              <a:t>not use $ dollar sign or \ backslash in names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Do not use _ </a:t>
            </a:r>
            <a:r>
              <a:rPr lang="en-IN" dirty="0" err="1"/>
              <a:t>underbar</a:t>
            </a:r>
            <a:r>
              <a:rPr lang="en-IN" dirty="0"/>
              <a:t> as the first or last character of a name.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variables and functions should start with a lower case letter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Global variables in browsers should be in all 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Operators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 sz="2800" dirty="0"/>
              <a:t>Arithmetic Operators</a:t>
            </a:r>
          </a:p>
          <a:p>
            <a:pPr>
              <a:buNone/>
            </a:pPr>
            <a:r>
              <a:rPr lang="tr-TR" sz="2000" dirty="0" smtClean="0"/>
              <a:t>(</a:t>
            </a:r>
            <a:r>
              <a:rPr lang="en-US" sz="2000" dirty="0" smtClean="0"/>
              <a:t>Operators enable processing on two or more values. JavaScript is used in two types of operators, arithmetic and calculation operators</a:t>
            </a:r>
            <a:r>
              <a:rPr lang="tr-TR" sz="1200" dirty="0" smtClean="0"/>
              <a:t>)</a:t>
            </a:r>
            <a:endParaRPr lang="tr-TR" sz="1200" dirty="0"/>
          </a:p>
          <a:p>
            <a:pPr>
              <a:buFont typeface="Arial" pitchFamily="34" charset="0"/>
              <a:buNone/>
            </a:pPr>
            <a:endParaRPr lang="tr-TR" sz="1200" dirty="0"/>
          </a:p>
        </p:txBody>
      </p:sp>
      <p:graphicFrame>
        <p:nvGraphicFramePr>
          <p:cNvPr id="12673" name="Group 38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76059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Result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88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Addition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188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Subtraction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*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Multiplication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0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/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Division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15/5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5/2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2,5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0188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%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Modulus (division remainder)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10%8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0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Increment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0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--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Decrement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x--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70-AF7F-45B2-B89D-A1AFF6FC89D5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Operators – 2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 sz="2800" dirty="0"/>
              <a:t>Assignment Operators</a:t>
            </a:r>
          </a:p>
          <a:p>
            <a:pPr>
              <a:buFont typeface="Arial" pitchFamily="34" charset="0"/>
              <a:buNone/>
            </a:pPr>
            <a:r>
              <a:rPr lang="tr-TR" sz="2000" dirty="0" smtClean="0"/>
              <a:t>(</a:t>
            </a:r>
            <a:r>
              <a:rPr lang="en-US" sz="2000" dirty="0" smtClean="0"/>
              <a:t>The assignment statement (=) allows a value to be assigned to a variable. Variables can be assigned any value that is appropriate to their type and definition</a:t>
            </a:r>
            <a:r>
              <a:rPr lang="tr-TR" sz="2000" dirty="0" smtClean="0"/>
              <a:t>.)</a:t>
            </a:r>
            <a:endParaRPr lang="tr-TR" sz="2000" dirty="0"/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498975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The Same As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+=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x+=y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-=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x-=y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*=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x*=y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/=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x/=y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x=x/y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%=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x%=y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x=x%y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70-AF7F-45B2-B89D-A1AFF6FC89D5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Operators - 3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 sz="2800" dirty="0"/>
              <a:t>Comparison Operators</a:t>
            </a:r>
          </a:p>
          <a:p>
            <a:pPr>
              <a:buFont typeface="Arial" pitchFamily="34" charset="0"/>
              <a:buNone/>
            </a:pPr>
            <a:r>
              <a:rPr lang="tr-TR" sz="2000" dirty="0" smtClean="0"/>
              <a:t>(</a:t>
            </a:r>
            <a:r>
              <a:rPr lang="en-US" sz="2000" dirty="0" smtClean="0"/>
              <a:t>The Comparison operator returns a logical value, either True or False, by comparing two or more values ​​with each other</a:t>
            </a:r>
            <a:r>
              <a:rPr lang="tr-TR" sz="2000" dirty="0" smtClean="0"/>
              <a:t>.)</a:t>
            </a:r>
            <a:endParaRPr lang="tr-TR" sz="2000" dirty="0"/>
          </a:p>
          <a:p>
            <a:pPr>
              <a:buFont typeface="Arial" pitchFamily="34" charset="0"/>
              <a:buNone/>
            </a:pPr>
            <a:endParaRPr lang="tr-TR" sz="2800" dirty="0"/>
          </a:p>
        </p:txBody>
      </p:sp>
      <p:graphicFrame>
        <p:nvGraphicFramePr>
          <p:cNvPr id="16590" name="Group 20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321178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5==8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38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===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equal to (checks for both value and type)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y="5"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x==y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x===y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!=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not equal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5!=8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greater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5&gt;8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less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5&lt;8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&gt;=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greater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5&gt;=8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&lt;=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less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5&lt;=8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70-AF7F-45B2-B89D-A1AFF6FC89D5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Operators - 4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 sz="2800" dirty="0"/>
              <a:t>Logical Operators</a:t>
            </a:r>
          </a:p>
          <a:p>
            <a:pPr>
              <a:buFont typeface="Arial" pitchFamily="34" charset="0"/>
              <a:buNone/>
            </a:pPr>
            <a:r>
              <a:rPr lang="tr-TR" sz="2000" dirty="0" smtClean="0"/>
              <a:t>(</a:t>
            </a:r>
            <a:r>
              <a:rPr lang="en-IN" sz="2000" dirty="0"/>
              <a:t>Binary operators combine multiple comparison operations into a single predicate expression</a:t>
            </a:r>
            <a:r>
              <a:rPr lang="tr-TR" sz="2000" dirty="0" smtClean="0"/>
              <a:t>.)</a:t>
            </a:r>
            <a:endParaRPr lang="tr-TR" sz="2800" dirty="0"/>
          </a:p>
          <a:p>
            <a:pPr>
              <a:buFont typeface="Arial" pitchFamily="34" charset="0"/>
              <a:buNone/>
            </a:pPr>
            <a:endParaRPr lang="tr-TR" sz="2800" dirty="0"/>
          </a:p>
        </p:txBody>
      </p:sp>
      <p:graphicFrame>
        <p:nvGraphicFramePr>
          <p:cNvPr id="18623" name="Group 191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498978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&amp;&amp;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and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(x &lt; 10 &amp;&amp; y &gt; 1)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||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(x==5 || y==5)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213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!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not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!(x==y)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70-AF7F-45B2-B89D-A1AFF6FC89D5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Basic Examples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/>
              <a:t>&lt;script&gt;</a:t>
            </a:r>
          </a:p>
          <a:p>
            <a:pPr>
              <a:buFont typeface="Arial" pitchFamily="34" charset="0"/>
              <a:buNone/>
            </a:pPr>
            <a:r>
              <a:rPr lang="tr-TR"/>
              <a:t>document.write("Hello World!")</a:t>
            </a:r>
          </a:p>
          <a:p>
            <a:pPr>
              <a:buFont typeface="Arial" pitchFamily="34" charset="0"/>
              <a:buNone/>
            </a:pPr>
            <a:r>
              <a:rPr lang="tr-TR"/>
              <a:t>&lt;/script&gt; </a:t>
            </a:r>
            <a:r>
              <a:rPr lang="tr-TR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tr-TR">
                <a:sym typeface="Symbol" pitchFamily="18" charset="2"/>
              </a:rPr>
              <a:t> </a:t>
            </a:r>
            <a:r>
              <a:rPr lang="tr-TR" sz="2000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</a:p>
          <a:p>
            <a:pPr>
              <a:buFont typeface="Arial" pitchFamily="34" charset="0"/>
              <a:buNone/>
            </a:pPr>
            <a:endParaRPr lang="tr-TR"/>
          </a:p>
          <a:p>
            <a:pPr>
              <a:buFont typeface="Arial" pitchFamily="34" charset="0"/>
              <a:buNone/>
            </a:pPr>
            <a:r>
              <a:rPr lang="tr-TR"/>
              <a:t>&lt;script&gt;</a:t>
            </a:r>
          </a:p>
          <a:p>
            <a:pPr>
              <a:buFont typeface="Arial" pitchFamily="34" charset="0"/>
              <a:buNone/>
            </a:pPr>
            <a:r>
              <a:rPr lang="tr-TR"/>
              <a:t>alert("Hello World!")</a:t>
            </a:r>
          </a:p>
          <a:p>
            <a:pPr>
              <a:buFont typeface="Arial" pitchFamily="34" charset="0"/>
              <a:buNone/>
            </a:pPr>
            <a:r>
              <a:rPr lang="tr-TR"/>
              <a:t>&lt;/script&gt;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&lt;script&gt;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x=“Hello World!”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document.write(x)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&lt;/script&gt;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tr-TR" sz="2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&lt;script&gt;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x</a:t>
            </a:r>
            <a:r>
              <a:rPr lang="tr-TR" sz="2800" dirty="0" smtClean="0"/>
              <a:t>=“</a:t>
            </a:r>
            <a:r>
              <a:rPr lang="en-US" sz="2800" dirty="0" smtClean="0"/>
              <a:t>Hello World</a:t>
            </a:r>
            <a:r>
              <a:rPr lang="tr-TR" sz="2800" dirty="0" smtClean="0"/>
              <a:t>….”</a:t>
            </a:r>
            <a:endParaRPr lang="tr-TR" sz="2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document.write</a:t>
            </a:r>
            <a:r>
              <a:rPr lang="tr-TR" sz="2800" dirty="0" smtClean="0"/>
              <a:t>(“</a:t>
            </a:r>
            <a:r>
              <a:rPr lang="en-US" sz="2800" dirty="0" smtClean="0"/>
              <a:t>ABC</a:t>
            </a:r>
            <a:r>
              <a:rPr lang="tr-TR" sz="2800" dirty="0" smtClean="0"/>
              <a:t>” </a:t>
            </a:r>
            <a:r>
              <a:rPr lang="tr-TR" sz="2800" dirty="0"/>
              <a:t>+x)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tr-TR" sz="2800" dirty="0"/>
              <a:t>&lt;/script&gt; </a:t>
            </a:r>
            <a:r>
              <a:rPr lang="tr-TR" sz="2000" dirty="0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Popup Boxes 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Alert Box</a:t>
            </a:r>
          </a:p>
          <a:p>
            <a:pPr lvl="1"/>
            <a:r>
              <a:rPr lang="tr-TR"/>
              <a:t>An alert box is often used if you want to make sure information comes through to the user.</a:t>
            </a:r>
          </a:p>
          <a:p>
            <a:pPr lvl="1"/>
            <a:r>
              <a:rPr lang="tr-TR"/>
              <a:t>When an alert box pops up, the user will have to click "OK" to proceed. </a:t>
            </a:r>
          </a:p>
          <a:p>
            <a:pPr>
              <a:buFont typeface="Arial" pitchFamily="34" charset="0"/>
              <a:buNone/>
            </a:pPr>
            <a:r>
              <a:rPr lang="tr-TR"/>
              <a:t>&lt;script&gt;</a:t>
            </a:r>
          </a:p>
          <a:p>
            <a:pPr>
              <a:buFont typeface="Arial" pitchFamily="34" charset="0"/>
              <a:buNone/>
            </a:pPr>
            <a:r>
              <a:rPr lang="tr-TR"/>
              <a:t>alert("Hello World!")</a:t>
            </a:r>
          </a:p>
          <a:p>
            <a:pPr>
              <a:buFont typeface="Arial" pitchFamily="34" charset="0"/>
              <a:buNone/>
            </a:pPr>
            <a:r>
              <a:rPr lang="tr-TR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Popup Boxes - 2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Confirm Box </a:t>
            </a:r>
          </a:p>
          <a:p>
            <a:pPr lvl="1"/>
            <a:r>
              <a:rPr lang="tr-TR"/>
              <a:t>A confirm box is often used if you want the user to verify or accept something.</a:t>
            </a:r>
          </a:p>
          <a:p>
            <a:pPr lvl="1"/>
            <a:r>
              <a:rPr lang="tr-TR"/>
              <a:t>When a confirm box pops up, the user will have to click either "OK" or "Cancel" to proceed. </a:t>
            </a:r>
          </a:p>
          <a:p>
            <a:pPr lvl="1"/>
            <a:r>
              <a:rPr lang="tr-TR"/>
              <a:t>If the user clicks "OK", the box returns true. If the user clicks "Cancel", the box returns false.</a:t>
            </a:r>
          </a:p>
        </p:txBody>
      </p:sp>
      <p:pic>
        <p:nvPicPr>
          <p:cNvPr id="4" name="Picture 3" descr="confirm-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800600"/>
            <a:ext cx="3543300" cy="1276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Popup Boxes - 3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Prompt Box</a:t>
            </a:r>
          </a:p>
          <a:p>
            <a:pPr lvl="1"/>
            <a:r>
              <a:rPr lang="tr-TR"/>
              <a:t>A prompt box is often used if you want the user to input a value before entering a page.</a:t>
            </a:r>
          </a:p>
          <a:p>
            <a:pPr lvl="1"/>
            <a:r>
              <a:rPr lang="tr-TR"/>
              <a:t>When a prompt box pops up, the user will have to click either "OK" or "Cancel" to proceed after entering an input value. </a:t>
            </a:r>
          </a:p>
          <a:p>
            <a:pPr lvl="1"/>
            <a:r>
              <a:rPr lang="tr-TR"/>
              <a:t>If the user clicks "OK“, the box returns the input value. If the user clicks "Cancel“, the box returns null.</a:t>
            </a:r>
          </a:p>
        </p:txBody>
      </p:sp>
      <p:pic>
        <p:nvPicPr>
          <p:cNvPr id="4" name="Picture 3" descr="Popup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105400"/>
            <a:ext cx="3028950" cy="18782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Vs Client</a:t>
            </a:r>
            <a:endParaRPr lang="en-US" dirty="0"/>
          </a:p>
        </p:txBody>
      </p:sp>
      <p:pic>
        <p:nvPicPr>
          <p:cNvPr id="5" name="Content Placeholder 4" descr="2019-01-08_14005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50" y="1524000"/>
            <a:ext cx="905735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2400" y="1905000"/>
            <a:ext cx="1143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Prompt Box Example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tr-TR" dirty="0"/>
              <a:t>&lt;script&gt;</a:t>
            </a:r>
          </a:p>
          <a:p>
            <a:pPr>
              <a:buFont typeface="Arial" pitchFamily="34" charset="0"/>
              <a:buNone/>
            </a:pPr>
            <a:r>
              <a:rPr lang="tr-TR" dirty="0"/>
              <a:t>x=prompt </a:t>
            </a:r>
            <a:r>
              <a:rPr lang="tr-TR" dirty="0" smtClean="0"/>
              <a:t>(“</a:t>
            </a:r>
            <a:r>
              <a:rPr lang="en-US" dirty="0" smtClean="0"/>
              <a:t>Hello World</a:t>
            </a:r>
            <a:r>
              <a:rPr lang="tr-TR" dirty="0" smtClean="0"/>
              <a:t>”, </a:t>
            </a:r>
            <a:r>
              <a:rPr lang="tr-TR" dirty="0"/>
              <a:t>“ ”)</a:t>
            </a:r>
          </a:p>
          <a:p>
            <a:pPr>
              <a:buFont typeface="Arial" pitchFamily="34" charset="0"/>
              <a:buNone/>
            </a:pPr>
            <a:r>
              <a:rPr lang="tr-TR" dirty="0"/>
              <a:t>document.write</a:t>
            </a:r>
            <a:r>
              <a:rPr lang="tr-TR" dirty="0" smtClean="0"/>
              <a:t>(“</a:t>
            </a:r>
            <a:r>
              <a:rPr lang="en-US" dirty="0" smtClean="0"/>
              <a:t>ABC</a:t>
            </a:r>
            <a:r>
              <a:rPr lang="tr-TR" dirty="0" smtClean="0"/>
              <a:t> </a:t>
            </a:r>
            <a:r>
              <a:rPr lang="tr-TR" dirty="0"/>
              <a:t>&lt;br&gt;”,+x)</a:t>
            </a:r>
          </a:p>
          <a:p>
            <a:pPr>
              <a:buFont typeface="Arial" pitchFamily="34" charset="0"/>
              <a:buNone/>
            </a:pPr>
            <a:r>
              <a:rPr lang="tr-TR" dirty="0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JS Examples -1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11811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tr-TR" dirty="0"/>
              <a:t>Y=20x+12 ve x=3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to write the result code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25604" name="Rectangle 4"/>
          <p:cNvSpPr>
            <a:spLocks noRot="1" noChangeArrowheads="1"/>
          </p:cNvSpPr>
          <p:nvPr/>
        </p:nvSpPr>
        <p:spPr bwMode="auto">
          <a:xfrm>
            <a:off x="323850" y="2997200"/>
            <a:ext cx="8540750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</a:pPr>
            <a:r>
              <a:rPr lang="tr-TR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&lt;script&gt;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</a:pPr>
            <a:r>
              <a:rPr lang="tr-TR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x=3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</a:pPr>
            <a:r>
              <a:rPr lang="tr-TR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y=20*x+12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</a:pPr>
            <a:r>
              <a:rPr lang="tr-TR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alert(y)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</a:pPr>
            <a:r>
              <a:rPr lang="tr-TR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&lt;/script&gt;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67200"/>
            <a:ext cx="3019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343400"/>
            <a:ext cx="3019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1676400"/>
            <a:ext cx="8458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 err="1" smtClean="0"/>
              <a:t>Javascript</a:t>
            </a:r>
            <a:r>
              <a:rPr lang="en-US" sz="1900" dirty="0" smtClean="0"/>
              <a:t> is a </a:t>
            </a:r>
            <a:r>
              <a:rPr lang="en-US" sz="1900" b="1" dirty="0" smtClean="0"/>
              <a:t>loosely typed</a:t>
            </a:r>
            <a:r>
              <a:rPr lang="en-US" sz="1900" dirty="0" smtClean="0"/>
              <a:t>, </a:t>
            </a:r>
            <a:r>
              <a:rPr lang="en-US" sz="1900" b="1" dirty="0" smtClean="0"/>
              <a:t>prototype based</a:t>
            </a:r>
            <a:r>
              <a:rPr lang="en-US" sz="1900" dirty="0" smtClean="0"/>
              <a:t> scripting language. We can create any type of data using a single </a:t>
            </a:r>
            <a:r>
              <a:rPr lang="en-US" sz="1900" b="1" dirty="0" smtClean="0"/>
              <a:t>variable</a:t>
            </a:r>
            <a:r>
              <a:rPr lang="en-US" sz="1900" dirty="0" smtClean="0"/>
              <a:t> </a:t>
            </a:r>
            <a:r>
              <a:rPr lang="en-US" sz="1900" i="1" dirty="0" smtClean="0"/>
              <a:t>var</a:t>
            </a:r>
            <a:r>
              <a:rPr lang="en-US" sz="1900" dirty="0" smtClean="0"/>
              <a:t>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 smtClean="0"/>
              <a:t>"</a:t>
            </a:r>
            <a:r>
              <a:rPr lang="en-US" sz="1900" dirty="0" err="1" smtClean="0"/>
              <a:t>var</a:t>
            </a:r>
            <a:r>
              <a:rPr lang="en-US" sz="1900" dirty="0" smtClean="0"/>
              <a:t>" means a </a:t>
            </a:r>
            <a:r>
              <a:rPr lang="en-US" sz="1900" b="1" dirty="0" smtClean="0"/>
              <a:t>variable</a:t>
            </a:r>
            <a:r>
              <a:rPr lang="en-US" sz="1900" dirty="0" smtClean="0"/>
              <a:t> which can store any type of </a:t>
            </a:r>
            <a:r>
              <a:rPr lang="en-US" sz="1900" b="1" dirty="0" smtClean="0"/>
              <a:t>data</a:t>
            </a:r>
            <a:r>
              <a:rPr lang="en-US" sz="1900" dirty="0" smtClean="0"/>
              <a:t>. Data type of variable is not declared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900" b="1" dirty="0" smtClean="0"/>
              <a:t>Primitive</a:t>
            </a:r>
            <a:r>
              <a:rPr lang="en-US" sz="1900" dirty="0" smtClean="0"/>
              <a:t> are very </a:t>
            </a:r>
            <a:r>
              <a:rPr lang="en-US" sz="1900" b="1" dirty="0" smtClean="0"/>
              <a:t>basic</a:t>
            </a:r>
            <a:r>
              <a:rPr lang="en-US" sz="1900" dirty="0" smtClean="0"/>
              <a:t> or </a:t>
            </a:r>
            <a:r>
              <a:rPr lang="en-US" sz="1900" b="1" dirty="0" smtClean="0"/>
              <a:t>common</a:t>
            </a:r>
            <a:r>
              <a:rPr lang="en-US" sz="1900" dirty="0" smtClean="0"/>
              <a:t> data types in </a:t>
            </a:r>
            <a:r>
              <a:rPr lang="en-US" sz="1900" dirty="0" err="1" smtClean="0"/>
              <a:t>javascript</a:t>
            </a:r>
            <a:r>
              <a:rPr lang="en-US" sz="1900" dirty="0" smtClean="0"/>
              <a:t>. Like </a:t>
            </a:r>
            <a:r>
              <a:rPr lang="en-US" sz="1900" b="1" dirty="0" smtClean="0"/>
              <a:t>string</a:t>
            </a:r>
            <a:r>
              <a:rPr lang="en-US" sz="1900" dirty="0" smtClean="0"/>
              <a:t>, </a:t>
            </a:r>
            <a:r>
              <a:rPr lang="en-US" sz="1900" b="1" dirty="0" smtClean="0"/>
              <a:t>numbers</a:t>
            </a:r>
            <a:r>
              <a:rPr lang="en-US" sz="1900" dirty="0" smtClean="0"/>
              <a:t>, </a:t>
            </a:r>
            <a:r>
              <a:rPr lang="en-US" sz="1900" b="1" dirty="0" err="1" smtClean="0"/>
              <a:t>boolean</a:t>
            </a:r>
            <a:r>
              <a:rPr lang="en-US" sz="1900" dirty="0" smtClean="0"/>
              <a:t>, </a:t>
            </a:r>
            <a:r>
              <a:rPr lang="en-US" sz="1900" b="1" dirty="0" smtClean="0"/>
              <a:t>undefined</a:t>
            </a:r>
            <a:r>
              <a:rPr lang="en-US" sz="1900" dirty="0" smtClean="0"/>
              <a:t> and </a:t>
            </a:r>
            <a:r>
              <a:rPr lang="en-US" sz="1900" b="1" dirty="0" smtClean="0"/>
              <a:t>null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900" b="1" dirty="0" smtClean="0"/>
              <a:t>Reference</a:t>
            </a:r>
            <a:r>
              <a:rPr lang="en-US" sz="1900" dirty="0" smtClean="0"/>
              <a:t> are datatypes based on </a:t>
            </a:r>
            <a:r>
              <a:rPr lang="en-US" sz="1900" b="1" dirty="0" smtClean="0"/>
              <a:t>primitive</a:t>
            </a:r>
            <a:r>
              <a:rPr lang="en-US" sz="1900" dirty="0" smtClean="0"/>
              <a:t>. Like </a:t>
            </a:r>
            <a:r>
              <a:rPr lang="en-US" sz="1900" b="1" dirty="0" smtClean="0"/>
              <a:t>Array</a:t>
            </a:r>
            <a:r>
              <a:rPr lang="en-US" sz="1900" dirty="0" smtClean="0"/>
              <a:t>, </a:t>
            </a:r>
            <a:r>
              <a:rPr lang="en-US" sz="1900" b="1" dirty="0" smtClean="0"/>
              <a:t>Object</a:t>
            </a:r>
            <a:r>
              <a:rPr lang="en-US" sz="1900" dirty="0" smtClean="0"/>
              <a:t>, </a:t>
            </a:r>
            <a:r>
              <a:rPr lang="en-US" sz="1900" b="1" dirty="0" smtClean="0"/>
              <a:t>Functions</a:t>
            </a:r>
            <a:r>
              <a:rPr lang="en-US" sz="1900" dirty="0" smtClean="0"/>
              <a:t>, </a:t>
            </a:r>
            <a:r>
              <a:rPr lang="en-US" sz="1900" b="1" dirty="0" smtClean="0"/>
              <a:t>Date</a:t>
            </a:r>
            <a:r>
              <a:rPr lang="en-US" sz="1900" dirty="0" smtClean="0"/>
              <a:t> and </a:t>
            </a:r>
            <a:r>
              <a:rPr lang="en-US" sz="1900" b="1" dirty="0" err="1" smtClean="0"/>
              <a:t>regex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781800" cy="50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828800"/>
            <a:ext cx="8953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2133600" cy="4495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2400" dirty="0" smtClean="0"/>
              <a:t>5data types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/>
              <a:t>contain values:</a:t>
            </a:r>
          </a:p>
          <a:p>
            <a:r>
              <a:rPr lang="en-US" sz="2400" dirty="0" smtClean="0"/>
              <a:t>string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smtClean="0"/>
              <a:t>Boolean</a:t>
            </a:r>
          </a:p>
          <a:p>
            <a:r>
              <a:rPr lang="en-US" sz="2400" dirty="0" smtClean="0"/>
              <a:t>object</a:t>
            </a:r>
          </a:p>
          <a:p>
            <a:r>
              <a:rPr lang="en-US" sz="2400" dirty="0" smtClean="0"/>
              <a:t>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1676400"/>
            <a:ext cx="2514600" cy="2115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</a:pPr>
            <a:r>
              <a:rPr lang="en-US" sz="2400" dirty="0" smtClean="0"/>
              <a:t>3 types of objects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 dirty="0" smtClean="0"/>
              <a:t>Object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 dirty="0" smtClean="0"/>
              <a:t>Date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 dirty="0" smtClean="0"/>
              <a:t>Array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600200"/>
            <a:ext cx="2743200" cy="17491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data types cannot contain values: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 dirty="0" smtClean="0"/>
              <a:t>null</a:t>
            </a:r>
          </a:p>
          <a:p>
            <a:pPr marL="319088" indent="-319088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 dirty="0" smtClean="0"/>
              <a:t>undefined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4180344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Use </a:t>
            </a:r>
            <a:r>
              <a:rPr lang="en-US" sz="2400" dirty="0" err="1" smtClean="0">
                <a:solidFill>
                  <a:srgbClr val="FF0000"/>
                </a:solidFill>
              </a:rPr>
              <a:t>typeof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operator to know data type of            variable.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JavaScript variables can be converted to a new variable and another data type: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By the use of a JavaScript function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Automatically</a:t>
            </a:r>
            <a:r>
              <a:rPr lang="en-US" sz="2400" dirty="0" smtClean="0"/>
              <a:t> by JavaScript itself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sz="2400" dirty="0" smtClean="0"/>
              <a:t>Converting Numbers to Strings</a:t>
            </a:r>
          </a:p>
          <a:p>
            <a:pPr lvl="1"/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String(variable);</a:t>
            </a:r>
            <a:r>
              <a:rPr lang="en-US" sz="1500" dirty="0" smtClean="0"/>
              <a:t> 	// returns a string from a number variable x</a:t>
            </a:r>
            <a:endParaRPr lang="en-US" sz="1500" dirty="0" smtClean="0">
              <a:latin typeface="Lucida Console" pitchFamily="49" charset="0"/>
              <a:cs typeface="Consolas" pitchFamily="49" charset="0"/>
            </a:endParaRPr>
          </a:p>
          <a:p>
            <a:pPr marL="593725" lvl="2" indent="-319088">
              <a:spcBef>
                <a:spcPts val="700"/>
              </a:spcBef>
              <a:buSzPct val="60000"/>
              <a:buFont typeface="Wingdings" pitchFamily="2" charset="2"/>
              <a:buChar char=""/>
            </a:pPr>
            <a:r>
              <a:rPr lang="en-US" sz="1500" dirty="0" err="1" smtClean="0">
                <a:latin typeface="Lucida Console" pitchFamily="49" charset="0"/>
                <a:cs typeface="Consolas" pitchFamily="49" charset="0"/>
              </a:rPr>
              <a:t>variable.toString</a:t>
            </a:r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(); </a:t>
            </a:r>
          </a:p>
          <a:p>
            <a:pPr lvl="1"/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String(X))</a:t>
            </a:r>
          </a:p>
          <a:p>
            <a:pPr lvl="1"/>
            <a:r>
              <a:rPr lang="en-US" sz="1500" dirty="0" err="1" smtClean="0">
                <a:latin typeface="Lucida Console" pitchFamily="49" charset="0"/>
                <a:cs typeface="Consolas" pitchFamily="49" charset="0"/>
              </a:rPr>
              <a:t>X.toString</a:t>
            </a:r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String(false)      // returns "false“</a:t>
            </a:r>
          </a:p>
          <a:p>
            <a:pPr lvl="1"/>
            <a:r>
              <a:rPr lang="en-US" sz="1500" dirty="0" err="1" smtClean="0">
                <a:latin typeface="Lucida Console" pitchFamily="49" charset="0"/>
                <a:cs typeface="Consolas" pitchFamily="49" charset="0"/>
              </a:rPr>
              <a:t>false.toString</a:t>
            </a:r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()   // returns "false“</a:t>
            </a:r>
          </a:p>
          <a:p>
            <a:pPr lvl="1"/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String(Date())   // returns Current Date</a:t>
            </a:r>
          </a:p>
          <a:p>
            <a:pPr lvl="1"/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Date().</a:t>
            </a:r>
            <a:r>
              <a:rPr lang="en-US" sz="1500" dirty="0" err="1" smtClean="0">
                <a:latin typeface="Lucida Console" pitchFamily="49" charset="0"/>
                <a:cs typeface="Consolas" pitchFamily="49" charset="0"/>
              </a:rPr>
              <a:t>toString</a:t>
            </a:r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 smtClean="0"/>
              <a:t>Converting Strings to Numbers</a:t>
            </a:r>
          </a:p>
          <a:p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Number("3.14")    // returns 3.14</a:t>
            </a:r>
          </a:p>
          <a:p>
            <a:r>
              <a:rPr lang="en-US" sz="1500" dirty="0" smtClean="0">
                <a:latin typeface="Lucida Console" pitchFamily="49" charset="0"/>
                <a:cs typeface="Consolas" pitchFamily="49" charset="0"/>
              </a:rPr>
              <a:t>Number(false)     // returns 0</a:t>
            </a:r>
          </a:p>
          <a:p>
            <a:r>
              <a:rPr lang="en-US" sz="2400" dirty="0" smtClean="0"/>
              <a:t>Automatic String Conversion</a:t>
            </a:r>
          </a:p>
          <a:p>
            <a:r>
              <a:rPr lang="en-US" sz="1600" dirty="0" smtClean="0"/>
              <a:t>JavaScript automatically calls the variable's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 function when you try to "output" an object or a variable:</a:t>
            </a:r>
          </a:p>
          <a:p>
            <a:endParaRPr lang="en-US" sz="1500" dirty="0" smtClean="0">
              <a:latin typeface="Lucida Console" pitchFamily="49" charset="0"/>
              <a:cs typeface="Consolas" pitchFamily="49" charset="0"/>
            </a:endParaRPr>
          </a:p>
          <a:p>
            <a:pPr lvl="1"/>
            <a:endParaRPr lang="en-US" sz="1700" dirty="0" smtClean="0">
              <a:latin typeface="Lucida Console" pitchFamily="49" charset="0"/>
              <a:cs typeface="Consolas" pitchFamily="49" charset="0"/>
            </a:endParaRPr>
          </a:p>
          <a:p>
            <a:pPr lvl="1"/>
            <a:endParaRPr lang="en-US" sz="1700" i="1" dirty="0"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special variable, which can hold more than one value at a time.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car1 = "Saab";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car2 = "Volvo";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car3 = "BMW";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cars = ["Saab", "Volvo", "BMW"];</a:t>
            </a:r>
          </a:p>
          <a:p>
            <a:r>
              <a:rPr lang="en-US" b="1" dirty="0" smtClean="0"/>
              <a:t>Creating an Array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i="1" dirty="0" err="1" smtClean="0"/>
              <a:t>array_name</a:t>
            </a:r>
            <a:r>
              <a:rPr lang="en-US" dirty="0" smtClean="0"/>
              <a:t> = [</a:t>
            </a:r>
            <a:r>
              <a:rPr lang="en-US" i="1" dirty="0" smtClean="0"/>
              <a:t>item1</a:t>
            </a:r>
            <a:r>
              <a:rPr lang="en-US" dirty="0" smtClean="0"/>
              <a:t>, </a:t>
            </a:r>
            <a:r>
              <a:rPr lang="en-US" i="1" dirty="0" smtClean="0"/>
              <a:t>item2</a:t>
            </a:r>
            <a:r>
              <a:rPr lang="en-US" dirty="0" smtClean="0"/>
              <a:t>, ...];   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cars = 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 Array("Saab", "Volvo", "BMW");  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 the Elements of an Array</a:t>
            </a:r>
          </a:p>
          <a:p>
            <a:pPr lvl="1"/>
            <a:r>
              <a:rPr lang="en-US" dirty="0" smtClean="0"/>
              <a:t>You access an array element by referring to the </a:t>
            </a:r>
            <a:r>
              <a:rPr lang="en-US" b="1" dirty="0" smtClean="0"/>
              <a:t>index number</a:t>
            </a:r>
          </a:p>
          <a:p>
            <a:pPr lvl="1"/>
            <a:r>
              <a:rPr lang="en-US" sz="1800" dirty="0" err="1" smtClean="0">
                <a:latin typeface="Lucida Console" pitchFamily="49" charset="0"/>
              </a:rPr>
              <a:t>var</a:t>
            </a:r>
            <a:r>
              <a:rPr lang="en-US" sz="1800" dirty="0" smtClean="0">
                <a:latin typeface="Lucida Console" pitchFamily="49" charset="0"/>
              </a:rPr>
              <a:t> name = cars[0];</a:t>
            </a:r>
          </a:p>
          <a:p>
            <a:pPr lvl="1"/>
            <a:r>
              <a:rPr lang="en-US" sz="1800" dirty="0" err="1" smtClean="0">
                <a:latin typeface="Lucida Console" pitchFamily="49" charset="0"/>
              </a:rPr>
              <a:t>document.getElementById</a:t>
            </a:r>
            <a:r>
              <a:rPr lang="en-US" sz="1800" dirty="0" smtClean="0">
                <a:latin typeface="Lucida Console" pitchFamily="49" charset="0"/>
              </a:rPr>
              <a:t>("demo").</a:t>
            </a:r>
            <a:r>
              <a:rPr lang="en-US" sz="1800" dirty="0" err="1" smtClean="0">
                <a:latin typeface="Lucida Console" pitchFamily="49" charset="0"/>
              </a:rPr>
              <a:t>innerHTML</a:t>
            </a:r>
            <a:r>
              <a:rPr lang="en-US" sz="1800" dirty="0" smtClean="0">
                <a:latin typeface="Lucida Console" pitchFamily="49" charset="0"/>
              </a:rPr>
              <a:t> = cars[0</a:t>
            </a:r>
            <a:r>
              <a:rPr lang="en-US" sz="2000" dirty="0" smtClean="0"/>
              <a:t>];</a:t>
            </a:r>
          </a:p>
          <a:p>
            <a:r>
              <a:rPr lang="en-US" sz="2400" dirty="0" smtClean="0"/>
              <a:t>Changing an Array Element</a:t>
            </a:r>
          </a:p>
          <a:p>
            <a:pPr lvl="1"/>
            <a:r>
              <a:rPr lang="en-US" sz="1800" dirty="0" smtClean="0">
                <a:latin typeface="Lucida Console" pitchFamily="49" charset="0"/>
              </a:rPr>
              <a:t>cars[0] = "Opel";</a:t>
            </a:r>
          </a:p>
          <a:p>
            <a:r>
              <a:rPr lang="en-US" sz="2400" dirty="0" smtClean="0"/>
              <a:t>Access the Full Array</a:t>
            </a:r>
          </a:p>
          <a:p>
            <a:pPr lvl="1"/>
            <a:r>
              <a:rPr lang="en-US" sz="1800" dirty="0" err="1" smtClean="0">
                <a:latin typeface="Lucida Console" pitchFamily="49" charset="0"/>
              </a:rPr>
              <a:t>var</a:t>
            </a:r>
            <a:r>
              <a:rPr lang="en-US" sz="1800" dirty="0" smtClean="0">
                <a:latin typeface="Lucida Console" pitchFamily="49" charset="0"/>
              </a:rPr>
              <a:t> cars = ["Saab", "Volvo", "BMW"];</a:t>
            </a:r>
          </a:p>
          <a:p>
            <a:pPr lvl="1"/>
            <a:r>
              <a:rPr lang="en-US" sz="1800" dirty="0" err="1" smtClean="0">
                <a:latin typeface="Lucida Console" pitchFamily="49" charset="0"/>
              </a:rPr>
              <a:t>document.getElementById</a:t>
            </a:r>
            <a:r>
              <a:rPr lang="en-US" sz="1800" dirty="0" smtClean="0">
                <a:latin typeface="Lucida Console" pitchFamily="49" charset="0"/>
              </a:rPr>
              <a:t>("demo").</a:t>
            </a:r>
            <a:r>
              <a:rPr lang="en-US" sz="1800" dirty="0" err="1" smtClean="0">
                <a:latin typeface="Lucida Console" pitchFamily="49" charset="0"/>
              </a:rPr>
              <a:t>innerHTML</a:t>
            </a:r>
            <a:r>
              <a:rPr lang="en-US" sz="1800" dirty="0" smtClean="0">
                <a:latin typeface="Lucida Console" pitchFamily="49" charset="0"/>
              </a:rPr>
              <a:t> = cars;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5832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23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Looping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Conditional Statements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/>
              <a:t>Very often when you write code, you want to perform different actions for different decisions. You can use conditional statements in your code to do this.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tr-TR" sz="200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000"/>
              <a:t>In JavaScript we have the following conditional statements:</a:t>
            </a:r>
          </a:p>
          <a:p>
            <a:pPr>
              <a:lnSpc>
                <a:spcPct val="80000"/>
              </a:lnSpc>
            </a:pPr>
            <a:r>
              <a:rPr lang="tr-TR" sz="2000" b="1"/>
              <a:t>if statement</a:t>
            </a:r>
            <a:r>
              <a:rPr lang="tr-TR" sz="2000"/>
              <a:t> - use this statement if you want to execute some code only if a specified condition is true </a:t>
            </a:r>
          </a:p>
          <a:p>
            <a:pPr>
              <a:lnSpc>
                <a:spcPct val="80000"/>
              </a:lnSpc>
            </a:pPr>
            <a:r>
              <a:rPr lang="tr-TR" sz="2000" b="1"/>
              <a:t>if...else statement</a:t>
            </a:r>
            <a:r>
              <a:rPr lang="tr-TR" sz="2000"/>
              <a:t> - use this statement if you want to execute some code if the condition is true and another code if the condition is false </a:t>
            </a:r>
          </a:p>
          <a:p>
            <a:pPr>
              <a:lnSpc>
                <a:spcPct val="80000"/>
              </a:lnSpc>
            </a:pPr>
            <a:r>
              <a:rPr lang="tr-TR" sz="2000" b="1"/>
              <a:t>if...else if....else statement</a:t>
            </a:r>
            <a:r>
              <a:rPr lang="tr-TR" sz="2000"/>
              <a:t> - use this statement if you want to select one of many blocks of code to be executed </a:t>
            </a:r>
          </a:p>
          <a:p>
            <a:pPr>
              <a:lnSpc>
                <a:spcPct val="80000"/>
              </a:lnSpc>
            </a:pPr>
            <a:r>
              <a:rPr lang="tr-TR" sz="2000" b="1"/>
              <a:t>switch statement</a:t>
            </a:r>
            <a:r>
              <a:rPr lang="tr-TR" sz="2000"/>
              <a:t> - use this statement if you want to select one of many blocks of code to be executed </a:t>
            </a:r>
          </a:p>
          <a:p>
            <a:pPr>
              <a:lnSpc>
                <a:spcPct val="80000"/>
              </a:lnSpc>
            </a:pPr>
            <a:endParaRPr lang="tr-TR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Conditional Statements Examples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1638"/>
            <a:ext cx="8540750" cy="43497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600"/>
              <a:t>&lt;script&gt;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x=3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if(x&lt;0)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alert (“negatif”)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else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alert (“pozitif”)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400"/>
              <a:t>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tr-TR" sz="2600"/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600" dirty="0"/>
              <a:t>JavaScript is used in millions of Web pages to improve the design, validate forms, detect browsers, create cookies, and much more</a:t>
            </a:r>
            <a:r>
              <a:rPr lang="tr-TR" sz="2600" dirty="0" smtClean="0"/>
              <a:t>.</a:t>
            </a:r>
            <a:endParaRPr lang="en-US" sz="2600" dirty="0" smtClean="0"/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endParaRPr lang="tr-TR" sz="2600" dirty="0"/>
          </a:p>
          <a:p>
            <a:pPr>
              <a:lnSpc>
                <a:spcPct val="90000"/>
              </a:lnSpc>
            </a:pPr>
            <a:r>
              <a:rPr lang="tr-TR" sz="2600" dirty="0"/>
              <a:t>JavaScript is the most popular scripting language on the internet, and works in all major browsers, such as Internet Explorer, Mozilla, Firefox, Netscape, Opera.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600" dirty="0" smtClean="0"/>
              <a:t>JavaScript was designed to add interactivity to HTML pages </a:t>
            </a:r>
          </a:p>
          <a:p>
            <a:pPr>
              <a:lnSpc>
                <a:spcPct val="90000"/>
              </a:lnSpc>
            </a:pPr>
            <a:r>
              <a:rPr lang="tr-TR" sz="2600" dirty="0" smtClean="0"/>
              <a:t>JavaScript is a scripting language (a scripting language is a lightweight programming language) </a:t>
            </a:r>
          </a:p>
          <a:p>
            <a:pPr>
              <a:lnSpc>
                <a:spcPct val="90000"/>
              </a:lnSpc>
            </a:pPr>
            <a:r>
              <a:rPr lang="tr-TR" sz="2600" dirty="0" smtClean="0"/>
              <a:t>A JavaScript consists of lines of executable computer code </a:t>
            </a:r>
          </a:p>
          <a:p>
            <a:pPr>
              <a:lnSpc>
                <a:spcPct val="90000"/>
              </a:lnSpc>
            </a:pPr>
            <a:r>
              <a:rPr lang="tr-TR" sz="2600" dirty="0" smtClean="0"/>
              <a:t>A JavaScript is usually embedded directly into HTML pages </a:t>
            </a:r>
          </a:p>
          <a:p>
            <a:pPr>
              <a:lnSpc>
                <a:spcPct val="90000"/>
              </a:lnSpc>
            </a:pPr>
            <a:r>
              <a:rPr lang="tr-TR" sz="2600" dirty="0" smtClean="0"/>
              <a:t>JavaScript is an interpreted language (means that scripts execute without preliminary compilation) </a:t>
            </a:r>
          </a:p>
          <a:p>
            <a:pPr>
              <a:lnSpc>
                <a:spcPct val="90000"/>
              </a:lnSpc>
            </a:pPr>
            <a:r>
              <a:rPr lang="tr-TR" sz="2600" dirty="0" smtClean="0"/>
              <a:t>Everyone can use JavaScript without purchasing a license</a:t>
            </a:r>
            <a:r>
              <a:rPr lang="tr-TR" sz="3200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Are Java and JavaScript the Same?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NO!</a:t>
            </a:r>
          </a:p>
          <a:p>
            <a:r>
              <a:rPr lang="tr-TR"/>
              <a:t>Java and JavaScript are two completely different languages in both concept and design!</a:t>
            </a:r>
          </a:p>
          <a:p>
            <a:r>
              <a:rPr lang="tr-TR"/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5272</TotalTime>
  <Words>3520</Words>
  <Application>Microsoft Office PowerPoint</Application>
  <PresentationFormat>On-screen Show (4:3)</PresentationFormat>
  <Paragraphs>686</Paragraphs>
  <Slides>67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Arial Tur</vt:lpstr>
      <vt:lpstr>Calibri</vt:lpstr>
      <vt:lpstr>Consolas</vt:lpstr>
      <vt:lpstr>Courier New</vt:lpstr>
      <vt:lpstr>Lucida Console</vt:lpstr>
      <vt:lpstr>Symbol</vt:lpstr>
      <vt:lpstr>Tw Cen MT</vt:lpstr>
      <vt:lpstr>Verdana</vt:lpstr>
      <vt:lpstr>Wingdings</vt:lpstr>
      <vt:lpstr>Wingdings 2</vt:lpstr>
      <vt:lpstr>Theme2</vt:lpstr>
      <vt:lpstr>Introduction to Javascript</vt:lpstr>
      <vt:lpstr>Client Side Scripting</vt:lpstr>
      <vt:lpstr>Server Vs Client</vt:lpstr>
      <vt:lpstr>Why use client-side programming?</vt:lpstr>
      <vt:lpstr>Why use client-side programming?</vt:lpstr>
      <vt:lpstr>JAVASCRIPT</vt:lpstr>
      <vt:lpstr>What is Javascript?</vt:lpstr>
      <vt:lpstr>What is Javascript?</vt:lpstr>
      <vt:lpstr>Are Java and JavaScript the Same? </vt:lpstr>
      <vt:lpstr>Javascript vs Java</vt:lpstr>
      <vt:lpstr>JavaScript vs. PHP</vt:lpstr>
      <vt:lpstr>JavaScript vs. PHP</vt:lpstr>
      <vt:lpstr>Linking to a JavaScript file: script</vt:lpstr>
      <vt:lpstr>How to Put a JavaScript Into an HTML Page?</vt:lpstr>
      <vt:lpstr>Ending Statements With a Semicolon? </vt:lpstr>
      <vt:lpstr>JavaScript Variables </vt:lpstr>
      <vt:lpstr>PowerPoint Presentation</vt:lpstr>
      <vt:lpstr>JavaScript Operators</vt:lpstr>
      <vt:lpstr>JavaScript Operators – 2</vt:lpstr>
      <vt:lpstr>JavaScript Operators - 3</vt:lpstr>
      <vt:lpstr>JavaScript Operators - 4</vt:lpstr>
      <vt:lpstr>JavaScript Basic Examples</vt:lpstr>
      <vt:lpstr>Example</vt:lpstr>
      <vt:lpstr>Event-driven programming</vt:lpstr>
      <vt:lpstr>Event-driven programming</vt:lpstr>
      <vt:lpstr>A JavaScript statement: alert</vt:lpstr>
      <vt:lpstr>JavaScript Popup Boxes </vt:lpstr>
      <vt:lpstr>JavaScript Popup Boxes - 2</vt:lpstr>
      <vt:lpstr>JavaScript Popup Boxes - 3</vt:lpstr>
      <vt:lpstr>Prompt Box Example</vt:lpstr>
      <vt:lpstr>JS Examples -1</vt:lpstr>
      <vt:lpstr>Data Types</vt:lpstr>
      <vt:lpstr>Primitive Data Types</vt:lpstr>
      <vt:lpstr>Reference Data Type</vt:lpstr>
      <vt:lpstr>JavaScript Data Types Conversion</vt:lpstr>
      <vt:lpstr>JavaScript Data Types Conversion</vt:lpstr>
      <vt:lpstr>Array</vt:lpstr>
      <vt:lpstr>Array</vt:lpstr>
      <vt:lpstr>Array</vt:lpstr>
      <vt:lpstr>Conditional Statements</vt:lpstr>
      <vt:lpstr>Conditional Statements Examples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vaibhav Muddebihalkar</cp:lastModifiedBy>
  <cp:revision>111</cp:revision>
  <dcterms:created xsi:type="dcterms:W3CDTF">2011-09-04T19:18:10Z</dcterms:created>
  <dcterms:modified xsi:type="dcterms:W3CDTF">2019-02-20T07:31:16Z</dcterms:modified>
</cp:coreProperties>
</file>