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5" r:id="rId30"/>
    <p:sldId id="304" r:id="rId31"/>
    <p:sldId id="306" r:id="rId32"/>
    <p:sldId id="284" r:id="rId33"/>
    <p:sldId id="285" r:id="rId34"/>
    <p:sldId id="287" r:id="rId35"/>
    <p:sldId id="288" r:id="rId36"/>
    <p:sldId id="308" r:id="rId37"/>
    <p:sldId id="307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286" r:id="rId53"/>
  </p:sldIdLst>
  <p:sldSz cx="9144000" cy="5143500" type="screen16x9"/>
  <p:notesSz cx="6858000" cy="9144000"/>
  <p:embeddedFontLst>
    <p:embeddedFont>
      <p:font typeface="Roboto" panose="020B0604020202020204" charset="0"/>
      <p:regular r:id="rId55"/>
      <p:bold r:id="rId56"/>
      <p:italic r:id="rId57"/>
      <p:boldItalic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  <p:embeddedFont>
      <p:font typeface="Proxima Nova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72F67A-8BF1-4759-8346-9955A62823A2}">
  <a:tblStyle styleId="{F372F67A-8BF1-4759-8346-9955A62823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11" autoAdjust="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7712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552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74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840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1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937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75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818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569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517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08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6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15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50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52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402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627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78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38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7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563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315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8226BF-7B3D-4171-A4E3-2C15B2FC812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65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6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17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2F638-4A05-4D9D-862F-3C3466B14E4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878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FCD47-4B96-45D6-A21B-FF15282D2D2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640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B98FF-13AB-4142-8192-DC9FD24B894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91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B93EF-C2B1-4C52-BCE1-30F2BA9FAE0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371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2BBD5-73CB-4DDA-908C-207AA746789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Show dom1.html</a:t>
            </a:r>
          </a:p>
        </p:txBody>
      </p:sp>
    </p:spTree>
    <p:extLst>
      <p:ext uri="{BB962C8B-B14F-4D97-AF65-F5344CB8AC3E}">
        <p14:creationId xmlns:p14="http://schemas.microsoft.com/office/powerpoint/2010/main" val="738673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45894-6FC9-4C22-9AC8-4EF9E5E1EE4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982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AE41B-1DA4-41F9-9E14-9862E3012FB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Element doesn't refer to the value!  Just the element.  We have to explicitly ask for the value or the attribute values (see above).</a:t>
            </a:r>
          </a:p>
        </p:txBody>
      </p:sp>
    </p:spTree>
    <p:extLst>
      <p:ext uri="{BB962C8B-B14F-4D97-AF65-F5344CB8AC3E}">
        <p14:creationId xmlns:p14="http://schemas.microsoft.com/office/powerpoint/2010/main" val="2187319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0DFB1-9909-4FAD-BA7E-BE2C02A55F8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Show demo DOM-SampleB.html</a:t>
            </a:r>
          </a:p>
        </p:txBody>
      </p:sp>
    </p:spTree>
    <p:extLst>
      <p:ext uri="{BB962C8B-B14F-4D97-AF65-F5344CB8AC3E}">
        <p14:creationId xmlns:p14="http://schemas.microsoft.com/office/powerpoint/2010/main" val="42853672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C1D47-62D8-47BD-ACB9-B070338388D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857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02A70-296E-46FE-9EF0-03BC52AF64C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37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429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CD15A-52EC-4C95-9C82-0A9D58561C7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894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37636-B60F-44FC-919A-5B840089C7D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89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AE220-453E-4F78-8715-E41A116527D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272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18F0C-DD31-4C0E-B01A-49185205635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78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8297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D028-E08D-40F8-8B67-C039B0872D5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Show demo dom3.html</a:t>
            </a:r>
          </a:p>
        </p:txBody>
      </p:sp>
    </p:spTree>
    <p:extLst>
      <p:ext uri="{BB962C8B-B14F-4D97-AF65-F5344CB8AC3E}">
        <p14:creationId xmlns:p14="http://schemas.microsoft.com/office/powerpoint/2010/main" val="109069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6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79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216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13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06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Nov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fit100-16-dom © 2006 University of Washington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sy-designs.ne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regexp_charset.asp" TargetMode="External"/><Relationship Id="rId7" Type="http://schemas.openxmlformats.org/officeDocument/2006/relationships/hyperlink" Target="https://www.w3schools.com/jsref/jsref_regexp_xy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jsref/jsref_regexp_not_0-9.asp" TargetMode="External"/><Relationship Id="rId5" Type="http://schemas.openxmlformats.org/officeDocument/2006/relationships/hyperlink" Target="https://www.w3schools.com/jsref/jsref_regexp_0-9.asp" TargetMode="External"/><Relationship Id="rId4" Type="http://schemas.openxmlformats.org/officeDocument/2006/relationships/hyperlink" Target="https://www.w3schools.com/jsref/jsref_regexp_charset_not.asp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 : JavaScript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 : Objects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99150" y="828100"/>
            <a:ext cx="8945700" cy="426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sabine = { };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sabine.name = 'Sabine';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sabine.type =    'cat';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sabine.gender = 'female';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sabine.age =      14;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sabine.fixed =    true;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sabine; // Object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sabine['name']; // 'Sabine'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sabine.name; // 'Sabine'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03250" y="956400"/>
            <a:ext cx="8621700" cy="40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one = 2 - 1,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two = 1 + 1,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three = 9 / 3,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four = 2 * 2,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five = three + two;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Concatenation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'This is a '  +   ' string ' ;    //       'This is a string'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 : Comparison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282950" y="41987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28300" y="839750"/>
            <a:ext cx="8805600" cy="41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my_var = 1;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&gt; 2; 		// false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&lt; 2; 		// true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== 2; 		// false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&gt;= 2; 		// false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&lt;= 2; 		// true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!= 2; 		// true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=== 2; 	// false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!== 2; 	// true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Operators: Identity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116625" y="839750"/>
            <a:ext cx="8826600" cy="409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isTrue ( value 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value === true;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isTrue( true );		// true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isTrue( false ); 	// false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isTrue( 1 ); 		// false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isTrue( 0 ); 		// false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Operators: Logical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256600" y="874750"/>
            <a:ext cx="8735700" cy="41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 ! my_var 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my_var is false, null or undefined (not)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 my_var &gt; 2 &amp;&amp; my_var &lt; 10 )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my_var is between 2 and 10 (exclusive)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 my_var &gt; 2 || my_var &lt; 2 )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my_var is greater or less than 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(i.e. my_var != 2)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Operators: Logical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221600" y="898075"/>
            <a:ext cx="8703300" cy="409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 ! ( my_var &lt; 2 ) 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my_var is not less than 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(or my_var &gt;= 2)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 ( my_var &gt; 2 &amp;&amp;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&lt; 10 ) ||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== 15 ) 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my_var is between 2 and 10 (exclusive)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or my_var is 15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type: Dynamic typing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221600" y="851425"/>
            <a:ext cx="8759100" cy="41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my_var = false; 	// boolean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= 14; 			// number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= "test"; 		// string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= []; 			// array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= {}; 			// object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my_var = function(){};   //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Structures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28300" y="816425"/>
            <a:ext cx="8796600" cy="40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Conditional Action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(Condition )</a:t>
            </a:r>
            <a:endParaRPr sz="18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{</a:t>
            </a:r>
            <a:endParaRPr sz="18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Statement;</a:t>
            </a:r>
            <a:endParaRPr sz="18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Action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466525" y="781450"/>
            <a:ext cx="8199300" cy="39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 height &gt; 6 )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console.log( 'you are tall' 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 if ( height &gt; 5.5 )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console.log( 'you are of average height' 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console.log( 'you are shorter than average' 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rtl="0">
              <a:lnSpc>
                <a:spcPct val="9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0" y="746450"/>
            <a:ext cx="8759100" cy="4397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(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=1; 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&lt;=10; 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++  )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console.log(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);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1, 2, 3, 4, 5, 6, 7, 8, 9, 10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1;</a:t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( ;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&lt;=10;  )</a:t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console.log(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++  );</a:t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1</a:t>
            </a:r>
            <a:r>
              <a:rPr lang="en-GB" dirty="0"/>
              <a:t>, 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2, 3, 4, 5, 6, 7, 8, 9, 10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b="1">
                <a:solidFill>
                  <a:schemeClr val="dk1"/>
                </a:solidFill>
              </a:rPr>
              <a:t>Developed by Brendan Eich 1995.</a:t>
            </a:r>
            <a:endParaRPr b="1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b="1">
                <a:solidFill>
                  <a:schemeClr val="dk1"/>
                </a:solidFill>
              </a:rPr>
              <a:t>Initially called Mocha, then LiveScript.</a:t>
            </a:r>
            <a:endParaRPr b="1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b="1">
                <a:solidFill>
                  <a:schemeClr val="dk1"/>
                </a:solidFill>
              </a:rPr>
              <a:t>First day of light in a beta of Netscape 2 in December 1995.</a:t>
            </a:r>
            <a:endParaRPr b="1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b="1">
                <a:solidFill>
                  <a:schemeClr val="dk1"/>
                </a:solidFill>
              </a:rPr>
              <a:t>IE followed suit with JScript in 1996</a:t>
            </a:r>
            <a:endParaRPr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Loop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98250" y="1189650"/>
            <a:ext cx="7272900" cy="324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1;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 (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&lt; 10 )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{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console.log(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);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+=  2;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// 1, 3, 5, 7, 9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326575" y="1014700"/>
            <a:ext cx="8409300" cy="39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name (arguments)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	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Statements;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isTrue( value )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{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return value ===  true;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isTrue( true );  // true 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isTrue( false ); // false 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isTrue( 1 );      // false 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isTrue( 0 );      // false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443200" y="968050"/>
            <a:ext cx="7965900" cy="391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 Foo = { };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Foo.value  = ‘bar’;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Foo.doSomething  = function()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console.log( this.value );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};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Foo.doSomething();  	// ‘bar’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Almost Everything is an Object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629825" y="1049700"/>
            <a:ext cx="8295000" cy="382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str_a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'1 2 3 4 5', 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str_b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'6 7 8 9';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str_a.length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                      // 9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str_a.concat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' ', 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str_b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);     // '1 2 3 4 5 6 7 8 9'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str_a.indexOf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'1' );           // 0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str_a.lastIndexOf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' ' );       // 7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63275" y="909725"/>
            <a:ext cx="8761500" cy="39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[ 1, 2, 3, 4, 5 ];									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GB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arr.reverse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arr.length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         // 5									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GB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                 // [ 6, 4, 3, 2, 1 ]</a:t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arr.join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' ' );       // '1 2 3 4 5'								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GB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arr.shift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();          // 6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arr.pop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();             // 5 									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GB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arr.unshift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( 5 );   // 5 (the new  length)</a:t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                 // [ 1, 2, 3, 4 ]								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GB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                // [ 5, 4, 3, 2, 1 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arr.push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( 6 );        // 5 (the new  length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                 // [ 1, 2, 3, 4, 6 ]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  (Document Object Model )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0" y="758100"/>
            <a:ext cx="4315500" cy="407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&lt;!DOCTYPE html&gt;</a:t>
            </a:r>
            <a:br>
              <a:rPr lang="en-GB"/>
            </a:br>
            <a:r>
              <a:rPr lang="en-GB"/>
              <a:t>&lt;html lang="en"&gt;</a:t>
            </a:r>
            <a:br>
              <a:rPr lang="en-GB"/>
            </a:br>
            <a:r>
              <a:rPr lang="en-GB"/>
              <a:t>	&lt;head&gt;&lt;meta  charset=”utf-8"&gt;</a:t>
            </a:r>
            <a:br>
              <a:rPr lang="en-GB"/>
            </a:br>
            <a:r>
              <a:rPr lang="en-GB"/>
              <a:t>		&lt;title&gt;Page Title&lt;/title&gt;</a:t>
            </a:r>
            <a:br>
              <a:rPr lang="en-GB"/>
            </a:br>
            <a:r>
              <a:rPr lang="en-GB"/>
              <a:t>	&lt;/head&gt;</a:t>
            </a:r>
            <a:br>
              <a:rPr lang="en-GB"/>
            </a:br>
            <a:r>
              <a:rPr lang="en-GB"/>
              <a:t>&lt;body&gt;</a:t>
            </a:r>
            <a:br>
              <a:rPr lang="en-GB"/>
            </a:br>
            <a:r>
              <a:rPr lang="en-GB"/>
              <a:t>	&lt;h1&gt;This is a heading&lt;/h1&gt;</a:t>
            </a:r>
            <a:br>
              <a:rPr lang="en-GB"/>
            </a:br>
            <a:r>
              <a:rPr lang="en-GB"/>
              <a:t>	&lt;p&gt;This is a paragraph with a</a:t>
            </a:r>
            <a:br>
              <a:rPr lang="en-GB"/>
            </a:br>
            <a:r>
              <a:rPr lang="en-GB"/>
              <a:t>&lt;a href="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http://blog.easy-designs.net</a:t>
            </a:r>
            <a:r>
              <a:rPr lang="en-GB"/>
              <a:t>"&gt;link&lt;/a&gt;.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&lt;/p&gt;</a:t>
            </a:r>
            <a:br>
              <a:rPr lang="en-GB"/>
            </a:br>
            <a:r>
              <a:rPr lang="en-GB"/>
              <a:t>&lt;ul&gt;</a:t>
            </a:r>
            <a:br>
              <a:rPr lang="en-GB"/>
            </a:br>
            <a:r>
              <a:rPr lang="en-GB"/>
              <a:t>	&lt;li&gt;a list item&lt;/li&gt;</a:t>
            </a:r>
            <a:br>
              <a:rPr lang="en-GB"/>
            </a:br>
            <a:r>
              <a:rPr lang="en-GB"/>
              <a:t>	&lt;li&gt;another list item&lt;/li&gt;</a:t>
            </a:r>
            <a:br>
              <a:rPr lang="en-GB"/>
            </a:br>
            <a:r>
              <a:rPr lang="en-GB"/>
              <a:t>	&lt;li&gt;a third list item&lt;/li&gt;</a:t>
            </a:r>
            <a:br>
              <a:rPr lang="en-GB"/>
            </a:br>
            <a:r>
              <a:rPr lang="en-GB"/>
              <a:t>	&lt;/ul&gt;</a:t>
            </a:r>
            <a:br>
              <a:rPr lang="en-GB"/>
            </a:br>
            <a:r>
              <a:rPr lang="en-GB"/>
              <a:t>&lt;/body&gt;</a:t>
            </a:r>
            <a:br>
              <a:rPr lang="en-GB"/>
            </a:br>
            <a:r>
              <a:rPr lang="en-GB"/>
              <a:t>&lt;/html&gt;</a:t>
            </a:r>
            <a:br>
              <a:rPr lang="en-GB"/>
            </a:b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572000" y="816425"/>
            <a:ext cx="4315500" cy="414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525" y="634925"/>
            <a:ext cx="5213474" cy="45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2659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stuff   (CSS)</a:t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198275" y="1038025"/>
            <a:ext cx="8642400" cy="39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 {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color: red;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#footer {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border:  1px solid;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#footer p {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color: black;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stuff   (Javascript)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198275" y="898075"/>
            <a:ext cx="8607600" cy="40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document.getElementsByTagName(  'p' 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document.getElementById( 'footer'  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document.getElementById( 'footer'  ) .getElementsByTagName(  'p' );</a:t>
            </a: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: Math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42523"/>
              </p:ext>
            </p:extLst>
          </p:nvPr>
        </p:nvGraphicFramePr>
        <p:xfrm>
          <a:off x="98251" y="727112"/>
          <a:ext cx="8826600" cy="4416390"/>
        </p:xfrm>
        <a:graphic>
          <a:graphicData uri="http://schemas.openxmlformats.org/drawingml/2006/table">
            <a:tbl>
              <a:tblPr/>
              <a:tblGrid>
                <a:gridCol w="1759489">
                  <a:extLst>
                    <a:ext uri="{9D8B030D-6E8A-4147-A177-3AD203B41FA5}">
                      <a16:colId xmlns:a16="http://schemas.microsoft.com/office/drawing/2014/main" xmlns="" val="2964210462"/>
                    </a:ext>
                  </a:extLst>
                </a:gridCol>
                <a:gridCol w="7067111">
                  <a:extLst>
                    <a:ext uri="{9D8B030D-6E8A-4147-A177-3AD203B41FA5}">
                      <a16:colId xmlns:a16="http://schemas.microsoft.com/office/drawing/2014/main" xmlns="" val="2036027432"/>
                    </a:ext>
                  </a:extLst>
                </a:gridCol>
              </a:tblGrid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Method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Description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1799771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abs(x)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absolute value of x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1235667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ceil(x)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value of x rounded up to its nearest integer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9208144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cos(x)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cosine of x (x is in radians)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4896892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exp(x)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value of E</a:t>
                      </a:r>
                      <a:r>
                        <a:rPr lang="en-IN" sz="1400" baseline="300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x</a:t>
                      </a:r>
                      <a:endParaRPr lang="en-IN" sz="14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529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floor(x)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value of x rounded down to its nearest integer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2374304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log(x)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natural logarithm (base E) of x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2594319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max(x, y, z, ..., n)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number with the highest value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1009098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min(x, y, z, ..., n)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number with the lowest value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6585120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pow(x, y)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value of x to the power of y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1793507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random()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a random number between 0 and 1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0931881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round(x)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value of x rounded to its nearest integer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5143179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sin(x)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sine of x (x is in radians)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2692150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sqrt(x)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square root of x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76324"/>
                  </a:ext>
                </a:extLst>
              </a:tr>
              <a:tr h="294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tan(x)</a:t>
                      </a:r>
                    </a:p>
                  </a:txBody>
                  <a:tcPr marL="59427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the tangent of an angle</a:t>
                      </a:r>
                    </a:p>
                  </a:txBody>
                  <a:tcPr marL="29713" marR="29713" marT="29713" marB="29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034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Java and JavaScript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Java :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Programming Language.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Object Oriented Programming Language.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Strongly typed language and type checking done at compile time.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Object in java are static.	</a:t>
            </a:r>
            <a:endParaRPr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( data members and method will known at compile time 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JavaScript :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Scripting Language.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Not a Object Oriented Language (Object model is different than OOPL)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Variables need not be declared before their use.Compatibility checking done at dynamically.</a:t>
            </a:r>
            <a:endParaRPr>
              <a:solidFill>
                <a:schemeClr val="dk1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Object are dynamic  ( we can change data members and method at run time.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Object: Date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6270" y="826265"/>
            <a:ext cx="8748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69348"/>
              </p:ext>
            </p:extLst>
          </p:nvPr>
        </p:nvGraphicFramePr>
        <p:xfrm>
          <a:off x="330506" y="826269"/>
          <a:ext cx="8207566" cy="3888950"/>
        </p:xfrm>
        <a:graphic>
          <a:graphicData uri="http://schemas.openxmlformats.org/drawingml/2006/table">
            <a:tbl>
              <a:tblPr/>
              <a:tblGrid>
                <a:gridCol w="2511846">
                  <a:extLst>
                    <a:ext uri="{9D8B030D-6E8A-4147-A177-3AD203B41FA5}">
                      <a16:colId xmlns:a16="http://schemas.microsoft.com/office/drawing/2014/main" xmlns="" val="2721036106"/>
                    </a:ext>
                  </a:extLst>
                </a:gridCol>
                <a:gridCol w="5695720">
                  <a:extLst>
                    <a:ext uri="{9D8B030D-6E8A-4147-A177-3AD203B41FA5}">
                      <a16:colId xmlns:a16="http://schemas.microsoft.com/office/drawing/2014/main" xmlns="" val="579223871"/>
                    </a:ext>
                  </a:extLst>
                </a:gridCol>
              </a:tblGrid>
              <a:tr h="388895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Description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5955831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getDate()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 the day as a number (1-31)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7227963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getDay</a:t>
                      </a:r>
                      <a:r>
                        <a:rPr lang="en-IN" sz="16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 the weekday as a number (0-6)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8038530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getFullYear()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 the four digit year (yyyy)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4682125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getHours()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 the hour (0-23)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969489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getMilliseconds()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 the milliseconds (0-999)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8126855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getMinutes()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 the minutes (0-59)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4641247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getMonth()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 the month (0-11)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5816379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getSeconds()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 the seconds (0-59)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66174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getTime()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Get the time (milliseconds since January 1, 1970)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282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31445"/>
              </p:ext>
            </p:extLst>
          </p:nvPr>
        </p:nvGraphicFramePr>
        <p:xfrm>
          <a:off x="330506" y="848303"/>
          <a:ext cx="8207566" cy="3888950"/>
        </p:xfrm>
        <a:graphic>
          <a:graphicData uri="http://schemas.openxmlformats.org/drawingml/2006/table">
            <a:tbl>
              <a:tblPr/>
              <a:tblGrid>
                <a:gridCol w="2555913">
                  <a:extLst>
                    <a:ext uri="{9D8B030D-6E8A-4147-A177-3AD203B41FA5}">
                      <a16:colId xmlns:a16="http://schemas.microsoft.com/office/drawing/2014/main" xmlns="" val="2721036106"/>
                    </a:ext>
                  </a:extLst>
                </a:gridCol>
                <a:gridCol w="5651653">
                  <a:extLst>
                    <a:ext uri="{9D8B030D-6E8A-4147-A177-3AD203B41FA5}">
                      <a16:colId xmlns:a16="http://schemas.microsoft.com/office/drawing/2014/main" xmlns="" val="579223871"/>
                    </a:ext>
                  </a:extLst>
                </a:gridCol>
              </a:tblGrid>
              <a:tr h="388895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Description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5955831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Concat</a:t>
                      </a:r>
                      <a:r>
                        <a:rPr lang="en-US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(“string1”,”string2”)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Combines one or more strings return : string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7227963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String.length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Calculate length of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string return : number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8038530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String.charAt</a:t>
                      </a:r>
                      <a:r>
                        <a:rPr lang="en-US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postion</a:t>
                      </a:r>
                      <a:r>
                        <a:rPr lang="en-US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the character at position return : character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4682125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String.toUpperCase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 uppercase string 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969489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String.toLowerCase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lowercase string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8126855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String.indexOf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(“char”)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 first index of character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in string  return : number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4641247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String.lastIndexOf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(“char”)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 last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index of character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in string  return : number</a:t>
                      </a:r>
                      <a:endParaRPr lang="en-IN" sz="1600" dirty="0" smtClean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5816379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String.slice</a:t>
                      </a:r>
                      <a:r>
                        <a:rPr lang="en-US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from,to</a:t>
                      </a:r>
                      <a:r>
                        <a:rPr lang="en-US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</a:t>
                      </a:r>
                      <a:r>
                        <a:rPr lang="en-US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sliced string 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66174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String.split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(“delimiter”)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array of string separated by delimiter 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282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8250" y="735724"/>
            <a:ext cx="882660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Document Object </a:t>
            </a:r>
            <a:r>
              <a:rPr lang="en-US" alt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Model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lvl="8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Your web browser builds a </a:t>
            </a:r>
            <a:r>
              <a:rPr lang="en-US" altLang="en-US" sz="1800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model</a:t>
            </a: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of the web page (the </a:t>
            </a:r>
            <a:r>
              <a:rPr lang="en-US" altLang="en-US" sz="1800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document</a:t>
            </a: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that includes all the </a:t>
            </a:r>
            <a:r>
              <a:rPr lang="en-US" altLang="en-US" sz="1800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objects</a:t>
            </a: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in the page (tags, text, </a:t>
            </a:r>
            <a:r>
              <a:rPr lang="en-US" alt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etc</a:t>
            </a:r>
            <a:r>
              <a:rPr lang="en-US" alt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</a:p>
          <a:p>
            <a:pPr marL="285750" lvl="4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lvl="4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lvl="4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All of the properties, methods, and events available to the web developer for manipulating and creating web pages are organized into </a:t>
            </a:r>
            <a:r>
              <a:rPr lang="en-US" alt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objects</a:t>
            </a:r>
          </a:p>
          <a:p>
            <a:pPr marL="285750" lvl="4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lvl="4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lvl="4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Those objects are accessible via scripting languages in modern web browsers</a:t>
            </a:r>
          </a:p>
        </p:txBody>
      </p:sp>
    </p:spTree>
    <p:extLst>
      <p:ext uri="{BB962C8B-B14F-4D97-AF65-F5344CB8AC3E}">
        <p14:creationId xmlns:p14="http://schemas.microsoft.com/office/powerpoint/2010/main" val="16095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3910" y="806669"/>
            <a:ext cx="512191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1" dirty="0">
                <a:latin typeface="Courier New" panose="02070309020205020404" pitchFamily="49" charset="0"/>
              </a:rPr>
              <a:t>&lt;html&gt;</a:t>
            </a:r>
          </a:p>
          <a:p>
            <a:pPr algn="l"/>
            <a:r>
              <a:rPr lang="en-US" altLang="en-US" sz="1600" b="1" dirty="0">
                <a:latin typeface="Courier New" panose="02070309020205020404" pitchFamily="49" charset="0"/>
              </a:rPr>
              <a:t>  &lt;head&gt;</a:t>
            </a:r>
          </a:p>
          <a:p>
            <a:pPr algn="l"/>
            <a:r>
              <a:rPr lang="en-US" altLang="en-US" sz="1600" b="1" dirty="0">
                <a:latin typeface="Courier New" panose="02070309020205020404" pitchFamily="49" charset="0"/>
              </a:rPr>
              <a:t>    &lt;title&gt;Sample DOM Document&lt;/title&gt;</a:t>
            </a:r>
          </a:p>
          <a:p>
            <a:pPr algn="l"/>
            <a:r>
              <a:rPr lang="en-US" altLang="en-US" sz="1600" b="1" dirty="0">
                <a:latin typeface="Courier New" panose="02070309020205020404" pitchFamily="49" charset="0"/>
              </a:rPr>
              <a:t>  &lt;/head&gt;</a:t>
            </a:r>
          </a:p>
          <a:p>
            <a:pPr algn="l"/>
            <a:r>
              <a:rPr lang="en-US" altLang="en-US" sz="1600" b="1" dirty="0">
                <a:latin typeface="Courier New" panose="02070309020205020404" pitchFamily="49" charset="0"/>
              </a:rPr>
              <a:t>  &lt;body&gt;</a:t>
            </a:r>
          </a:p>
          <a:p>
            <a:pPr algn="l"/>
            <a:r>
              <a:rPr lang="en-US" altLang="en-US" sz="1600" b="1" dirty="0">
                <a:latin typeface="Courier New" panose="02070309020205020404" pitchFamily="49" charset="0"/>
              </a:rPr>
              <a:t>    &lt;h1&gt;An HTML Document&lt;/h1&gt;</a:t>
            </a:r>
          </a:p>
          <a:p>
            <a:pPr algn="l"/>
            <a:r>
              <a:rPr lang="en-US" altLang="en-US" sz="1600" b="1" dirty="0">
                <a:latin typeface="Courier New" panose="02070309020205020404" pitchFamily="49" charset="0"/>
              </a:rPr>
              <a:t>    &lt;p&gt;This is a &lt;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&gt;simple&lt;/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&gt; document.</a:t>
            </a:r>
          </a:p>
          <a:p>
            <a:pPr algn="l"/>
            <a:r>
              <a:rPr lang="en-US" altLang="en-US" sz="1600" b="1" dirty="0">
                <a:latin typeface="Courier New" panose="02070309020205020404" pitchFamily="49" charset="0"/>
              </a:rPr>
              <a:t>  &lt;/body&gt;</a:t>
            </a:r>
          </a:p>
          <a:p>
            <a:pPr algn="l"/>
            <a:r>
              <a:rPr lang="en-US" altLang="en-US" sz="1600" b="1" dirty="0">
                <a:latin typeface="Courier New" panose="02070309020205020404" pitchFamily="49" charset="0"/>
              </a:rPr>
              <a:t>&lt;/html&gt;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25" y="2943225"/>
            <a:ext cx="362902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4193" y="3605048"/>
            <a:ext cx="415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kern="1200" dirty="0">
                <a:solidFill>
                  <a:srgbClr val="3333CC"/>
                </a:solidFill>
                <a:latin typeface="Times New Roman" panose="02020603050405020304" pitchFamily="18" charset="0"/>
                <a:ea typeface="+mn-ea"/>
                <a:cs typeface="+mn-cs"/>
              </a:rPr>
              <a:t>This is what the browser displays on screen.</a:t>
            </a:r>
          </a:p>
        </p:txBody>
      </p:sp>
    </p:spTree>
    <p:extLst>
      <p:ext uri="{BB962C8B-B14F-4D97-AF65-F5344CB8AC3E}">
        <p14:creationId xmlns:p14="http://schemas.microsoft.com/office/powerpoint/2010/main" val="33837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571750" y="228600"/>
            <a:ext cx="9144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Document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686050" y="685800"/>
            <a:ext cx="6858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 dirty="0">
                <a:latin typeface="Arial" panose="020B0604020202020204" pitchFamily="34" charset="0"/>
              </a:rPr>
              <a:t>&lt;html&gt;</a:t>
            </a:r>
          </a:p>
        </p:txBody>
      </p:sp>
      <p:cxnSp>
        <p:nvCxnSpPr>
          <p:cNvPr id="135184" name="AutoShape 16"/>
          <p:cNvCxnSpPr>
            <a:cxnSpLocks noChangeShapeType="1"/>
            <a:stCxn id="135170" idx="2"/>
            <a:endCxn id="135171" idx="0"/>
          </p:cNvCxnSpPr>
          <p:nvPr/>
        </p:nvCxnSpPr>
        <p:spPr bwMode="auto">
          <a:xfrm>
            <a:off x="3028950" y="514350"/>
            <a:ext cx="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2000250" y="1257300"/>
            <a:ext cx="6858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&lt;head&gt;</a:t>
            </a:r>
          </a:p>
        </p:txBody>
      </p:sp>
      <p:sp>
        <p:nvSpPr>
          <p:cNvPr id="135186" name="Text Box 18"/>
          <p:cNvSpPr txBox="1">
            <a:spLocks noChangeArrowheads="1"/>
          </p:cNvSpPr>
          <p:nvPr/>
        </p:nvSpPr>
        <p:spPr bwMode="auto">
          <a:xfrm>
            <a:off x="2000250" y="1714500"/>
            <a:ext cx="6858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&lt;title&gt;</a:t>
            </a: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1257300" y="2171700"/>
            <a:ext cx="21717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"Sample DOM Document"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4914900" y="1257300"/>
            <a:ext cx="6858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&lt;body&gt;</a:t>
            </a:r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6858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&lt;h1&gt;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5715000" y="2286000"/>
            <a:ext cx="6858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&lt;p&gt;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3257550" y="2686050"/>
            <a:ext cx="21717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"An HTML Document"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4400550" y="3771900"/>
            <a:ext cx="10287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"This is a"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5657850" y="4229100"/>
            <a:ext cx="8001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"simple"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5715000" y="3771900"/>
            <a:ext cx="6858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&lt;i&gt;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6629400" y="3771900"/>
            <a:ext cx="1028700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en-US" sz="1350">
                <a:latin typeface="Arial" panose="020B0604020202020204" pitchFamily="34" charset="0"/>
              </a:rPr>
              <a:t>"document"</a:t>
            </a:r>
          </a:p>
        </p:txBody>
      </p:sp>
      <p:cxnSp>
        <p:nvCxnSpPr>
          <p:cNvPr id="135196" name="AutoShape 28"/>
          <p:cNvCxnSpPr>
            <a:cxnSpLocks noChangeShapeType="1"/>
            <a:stCxn id="135171" idx="2"/>
            <a:endCxn id="135185" idx="0"/>
          </p:cNvCxnSpPr>
          <p:nvPr/>
        </p:nvCxnSpPr>
        <p:spPr bwMode="auto">
          <a:xfrm rot="5400000">
            <a:off x="2543175" y="771525"/>
            <a:ext cx="28575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97" name="AutoShape 29"/>
          <p:cNvCxnSpPr>
            <a:cxnSpLocks noChangeShapeType="1"/>
            <a:stCxn id="135171" idx="2"/>
            <a:endCxn id="135188" idx="0"/>
          </p:cNvCxnSpPr>
          <p:nvPr/>
        </p:nvCxnSpPr>
        <p:spPr bwMode="auto">
          <a:xfrm rot="16200000" flipH="1">
            <a:off x="4000500" y="0"/>
            <a:ext cx="285750" cy="2228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98" name="AutoShape 30"/>
          <p:cNvCxnSpPr>
            <a:cxnSpLocks noChangeShapeType="1"/>
            <a:stCxn id="135185" idx="2"/>
            <a:endCxn id="135186" idx="0"/>
          </p:cNvCxnSpPr>
          <p:nvPr/>
        </p:nvCxnSpPr>
        <p:spPr bwMode="auto">
          <a:xfrm>
            <a:off x="2343150" y="1543050"/>
            <a:ext cx="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99" name="AutoShape 31"/>
          <p:cNvCxnSpPr>
            <a:cxnSpLocks noChangeShapeType="1"/>
            <a:stCxn id="135186" idx="2"/>
            <a:endCxn id="135187" idx="0"/>
          </p:cNvCxnSpPr>
          <p:nvPr/>
        </p:nvCxnSpPr>
        <p:spPr bwMode="auto">
          <a:xfrm>
            <a:off x="2343150" y="2000250"/>
            <a:ext cx="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0" name="AutoShape 32"/>
          <p:cNvCxnSpPr>
            <a:cxnSpLocks noChangeShapeType="1"/>
            <a:stCxn id="135188" idx="2"/>
            <a:endCxn id="135189" idx="0"/>
          </p:cNvCxnSpPr>
          <p:nvPr/>
        </p:nvCxnSpPr>
        <p:spPr bwMode="auto">
          <a:xfrm rot="5400000">
            <a:off x="4429125" y="1457325"/>
            <a:ext cx="74295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1" name="AutoShape 33"/>
          <p:cNvCxnSpPr>
            <a:cxnSpLocks noChangeShapeType="1"/>
            <a:stCxn id="135189" idx="2"/>
            <a:endCxn id="135191" idx="0"/>
          </p:cNvCxnSpPr>
          <p:nvPr/>
        </p:nvCxnSpPr>
        <p:spPr bwMode="auto">
          <a:xfrm>
            <a:off x="4343400" y="2571750"/>
            <a:ext cx="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2" name="AutoShape 34"/>
          <p:cNvCxnSpPr>
            <a:cxnSpLocks noChangeShapeType="1"/>
            <a:stCxn id="135188" idx="2"/>
            <a:endCxn id="135190" idx="0"/>
          </p:cNvCxnSpPr>
          <p:nvPr/>
        </p:nvCxnSpPr>
        <p:spPr bwMode="auto">
          <a:xfrm rot="16200000" flipH="1">
            <a:off x="5286375" y="1514475"/>
            <a:ext cx="74295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3" name="AutoShape 35"/>
          <p:cNvCxnSpPr>
            <a:cxnSpLocks noChangeShapeType="1"/>
            <a:stCxn id="135190" idx="2"/>
            <a:endCxn id="135192" idx="0"/>
          </p:cNvCxnSpPr>
          <p:nvPr/>
        </p:nvCxnSpPr>
        <p:spPr bwMode="auto">
          <a:xfrm rot="5400000">
            <a:off x="4886325" y="2600325"/>
            <a:ext cx="1200150" cy="1143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4" name="AutoShape 36"/>
          <p:cNvCxnSpPr>
            <a:cxnSpLocks noChangeShapeType="1"/>
            <a:stCxn id="135190" idx="2"/>
            <a:endCxn id="135194" idx="0"/>
          </p:cNvCxnSpPr>
          <p:nvPr/>
        </p:nvCxnSpPr>
        <p:spPr bwMode="auto">
          <a:xfrm rot="5400000">
            <a:off x="5457825" y="3171825"/>
            <a:ext cx="1200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5" name="AutoShape 37"/>
          <p:cNvCxnSpPr>
            <a:cxnSpLocks noChangeShapeType="1"/>
            <a:stCxn id="135194" idx="2"/>
            <a:endCxn id="135193" idx="0"/>
          </p:cNvCxnSpPr>
          <p:nvPr/>
        </p:nvCxnSpPr>
        <p:spPr bwMode="auto">
          <a:xfrm>
            <a:off x="6057900" y="4057650"/>
            <a:ext cx="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6" name="AutoShape 38"/>
          <p:cNvCxnSpPr>
            <a:cxnSpLocks noChangeShapeType="1"/>
            <a:stCxn id="135190" idx="2"/>
            <a:endCxn id="135195" idx="0"/>
          </p:cNvCxnSpPr>
          <p:nvPr/>
        </p:nvCxnSpPr>
        <p:spPr bwMode="auto">
          <a:xfrm rot="16200000" flipH="1">
            <a:off x="6000750" y="2628900"/>
            <a:ext cx="1200150" cy="1085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629151" y="285751"/>
            <a:ext cx="29170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350" dirty="0">
                <a:solidFill>
                  <a:schemeClr val="tx1"/>
                </a:solidFill>
              </a:rPr>
              <a:t>This is a drawing of the model that the browser is working with for the page</a:t>
            </a:r>
            <a:r>
              <a:rPr lang="en-US" altLang="en-US" sz="135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6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this useful?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93834" y="928195"/>
            <a:ext cx="8234855" cy="3429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Because we can access the model too!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the model is made available to scripts running in the browser, not just the browser itself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A script can find things out about the state of the page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A script can change things in response to events, including user requests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We have already used this capability in the GUI programming that we've 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altLang="en-US" dirty="0" smtClean="0"/>
              <a:t>No </a:t>
            </a:r>
            <a:r>
              <a:rPr lang="en-US" altLang="en-US" dirty="0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22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JavaScript Using DOM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30506" y="980501"/>
            <a:ext cx="844993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JavaScript can change all the HTML elements in the </a:t>
            </a:r>
            <a:r>
              <a:rPr lang="en-IN" sz="20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JavaScript can change all the HTML attributes in the </a:t>
            </a:r>
            <a:r>
              <a:rPr lang="en-IN" sz="20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JavaScript can change all the CSS styles in the </a:t>
            </a:r>
            <a:r>
              <a:rPr lang="en-IN" sz="20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JavaScript can remove existing HTML elements and </a:t>
            </a:r>
            <a:r>
              <a:rPr lang="en-IN" sz="20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JavaScript can add new HTML elements and </a:t>
            </a:r>
            <a:r>
              <a:rPr lang="en-IN" sz="20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JavaScript can react to all existing HTML events in the </a:t>
            </a:r>
            <a:r>
              <a:rPr lang="en-IN" sz="20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JavaScript can create new HTML events in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Methods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97484"/>
              </p:ext>
            </p:extLst>
          </p:nvPr>
        </p:nvGraphicFramePr>
        <p:xfrm>
          <a:off x="330506" y="848303"/>
          <a:ext cx="8594344" cy="4109286"/>
        </p:xfrm>
        <a:graphic>
          <a:graphicData uri="http://schemas.openxmlformats.org/drawingml/2006/table">
            <a:tbl>
              <a:tblPr/>
              <a:tblGrid>
                <a:gridCol w="3117774">
                  <a:extLst>
                    <a:ext uri="{9D8B030D-6E8A-4147-A177-3AD203B41FA5}">
                      <a16:colId xmlns:a16="http://schemas.microsoft.com/office/drawing/2014/main" xmlns="" val="2721036106"/>
                    </a:ext>
                  </a:extLst>
                </a:gridCol>
                <a:gridCol w="5476570">
                  <a:extLst>
                    <a:ext uri="{9D8B030D-6E8A-4147-A177-3AD203B41FA5}">
                      <a16:colId xmlns:a16="http://schemas.microsoft.com/office/drawing/2014/main" xmlns="" val="579223871"/>
                    </a:ext>
                  </a:extLst>
                </a:gridCol>
              </a:tblGrid>
              <a:tr h="480936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Description</a:t>
                      </a: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5955831"/>
                  </a:ext>
                </a:extLst>
              </a:tr>
              <a:tr h="4809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document.body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documents body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7227963"/>
                  </a:ext>
                </a:extLst>
              </a:tr>
              <a:tr h="4809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document.createElement</a:t>
                      </a:r>
                      <a:r>
                        <a:rPr lang="en-US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Create the element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node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8038530"/>
                  </a:ext>
                </a:extLst>
              </a:tr>
              <a:tr h="4809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document.forms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collection of all form element in document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4682125"/>
                  </a:ext>
                </a:extLst>
              </a:tr>
              <a:tr h="48093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document.elementById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element has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ID attributes with specific value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969489"/>
                  </a:ext>
                </a:extLst>
              </a:tr>
              <a:tr h="48093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document.getElementByName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node list containing all element with specific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value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8126855"/>
                  </a:ext>
                </a:extLst>
              </a:tr>
              <a:tr h="742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document.open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Open HTML output stream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to collect output from </a:t>
                      </a:r>
                      <a:r>
                        <a:rPr lang="en-IN" sz="1600" baseline="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document.write</a:t>
                      </a:r>
                      <a:endParaRPr lang="en-IN" sz="16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4641247"/>
                  </a:ext>
                </a:extLst>
              </a:tr>
              <a:tr h="4809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document.write</a:t>
                      </a: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</a:p>
                  </a:txBody>
                  <a:tcPr marL="112911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It writes the specified</a:t>
                      </a:r>
                      <a:r>
                        <a:rPr lang="en-IN" sz="16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string on document.</a:t>
                      </a:r>
                      <a:endParaRPr lang="en-IN" sz="1600" dirty="0" smtClean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56455" marR="56455" marT="56455" marB="56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581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Recall our simple GUI example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2971800" y="971550"/>
            <a:ext cx="6172200" cy="5143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This GUI has several simple controls.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altLang="en-US"/>
              <a:t>Nov 1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fit100-16-dom © 2006 University of Washington</a:t>
            </a:r>
          </a:p>
          <a:p>
            <a:endParaRPr lang="en-US" altLang="en-US"/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2" y="1485900"/>
            <a:ext cx="3993918" cy="283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881188" y="1657350"/>
            <a:ext cx="2733441" cy="30008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Two buttons to control the results</a:t>
            </a:r>
          </a:p>
        </p:txBody>
      </p:sp>
      <p:sp>
        <p:nvSpPr>
          <p:cNvPr id="139270" name="Freeform 6"/>
          <p:cNvSpPr>
            <a:spLocks/>
          </p:cNvSpPr>
          <p:nvPr/>
        </p:nvSpPr>
        <p:spPr bwMode="auto">
          <a:xfrm>
            <a:off x="4651231" y="1957432"/>
            <a:ext cx="279701" cy="239230"/>
          </a:xfrm>
          <a:custGeom>
            <a:avLst/>
            <a:gdLst>
              <a:gd name="T0" fmla="*/ 0 w 1006"/>
              <a:gd name="T1" fmla="*/ 0 h 802"/>
              <a:gd name="T2" fmla="*/ 533 w 1006"/>
              <a:gd name="T3" fmla="*/ 133 h 802"/>
              <a:gd name="T4" fmla="*/ 450 w 1006"/>
              <a:gd name="T5" fmla="*/ 625 h 802"/>
              <a:gd name="T6" fmla="*/ 1006 w 1006"/>
              <a:gd name="T7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6" h="802">
                <a:moveTo>
                  <a:pt x="0" y="0"/>
                </a:moveTo>
                <a:cubicBezTo>
                  <a:pt x="89" y="22"/>
                  <a:pt x="458" y="29"/>
                  <a:pt x="533" y="133"/>
                </a:cubicBezTo>
                <a:cubicBezTo>
                  <a:pt x="608" y="237"/>
                  <a:pt x="371" y="514"/>
                  <a:pt x="450" y="625"/>
                </a:cubicBezTo>
                <a:cubicBezTo>
                  <a:pt x="529" y="736"/>
                  <a:pt x="890" y="765"/>
                  <a:pt x="1006" y="80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sz="1050"/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714500" y="2343150"/>
            <a:ext cx="2829621" cy="30008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/>
              <a:t>One text field to display the results</a:t>
            </a:r>
          </a:p>
        </p:txBody>
      </p:sp>
      <p:sp>
        <p:nvSpPr>
          <p:cNvPr id="139272" name="Freeform 8"/>
          <p:cNvSpPr>
            <a:spLocks/>
          </p:cNvSpPr>
          <p:nvPr/>
        </p:nvSpPr>
        <p:spPr bwMode="auto">
          <a:xfrm>
            <a:off x="4276726" y="2609099"/>
            <a:ext cx="654206" cy="101913"/>
          </a:xfrm>
          <a:custGeom>
            <a:avLst/>
            <a:gdLst>
              <a:gd name="T0" fmla="*/ 0 w 1067"/>
              <a:gd name="T1" fmla="*/ 0 h 408"/>
              <a:gd name="T2" fmla="*/ 233 w 1067"/>
              <a:gd name="T3" fmla="*/ 108 h 408"/>
              <a:gd name="T4" fmla="*/ 541 w 1067"/>
              <a:gd name="T5" fmla="*/ 358 h 408"/>
              <a:gd name="T6" fmla="*/ 1067 w 1067"/>
              <a:gd name="T7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7" h="408">
                <a:moveTo>
                  <a:pt x="0" y="0"/>
                </a:moveTo>
                <a:cubicBezTo>
                  <a:pt x="39" y="18"/>
                  <a:pt x="143" y="48"/>
                  <a:pt x="233" y="108"/>
                </a:cubicBezTo>
                <a:cubicBezTo>
                  <a:pt x="323" y="168"/>
                  <a:pt x="402" y="308"/>
                  <a:pt x="541" y="358"/>
                </a:cubicBezTo>
                <a:cubicBezTo>
                  <a:pt x="680" y="408"/>
                  <a:pt x="958" y="398"/>
                  <a:pt x="1067" y="40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sz="1050"/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951640" y="3028950"/>
            <a:ext cx="3724096" cy="30008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One pair of radio buttons to control the display</a:t>
            </a:r>
          </a:p>
        </p:txBody>
      </p:sp>
      <p:sp>
        <p:nvSpPr>
          <p:cNvPr id="139274" name="Freeform 10"/>
          <p:cNvSpPr>
            <a:spLocks/>
          </p:cNvSpPr>
          <p:nvPr/>
        </p:nvSpPr>
        <p:spPr bwMode="auto">
          <a:xfrm>
            <a:off x="4746201" y="2971446"/>
            <a:ext cx="184731" cy="253916"/>
          </a:xfrm>
          <a:custGeom>
            <a:avLst/>
            <a:gdLst>
              <a:gd name="T0" fmla="*/ 0 w 375"/>
              <a:gd name="T1" fmla="*/ 183 h 183"/>
              <a:gd name="T2" fmla="*/ 125 w 375"/>
              <a:gd name="T3" fmla="*/ 150 h 183"/>
              <a:gd name="T4" fmla="*/ 175 w 375"/>
              <a:gd name="T5" fmla="*/ 33 h 183"/>
              <a:gd name="T6" fmla="*/ 375 w 375"/>
              <a:gd name="T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5" h="183">
                <a:moveTo>
                  <a:pt x="0" y="183"/>
                </a:moveTo>
                <a:cubicBezTo>
                  <a:pt x="21" y="178"/>
                  <a:pt x="96" y="175"/>
                  <a:pt x="125" y="150"/>
                </a:cubicBezTo>
                <a:cubicBezTo>
                  <a:pt x="154" y="125"/>
                  <a:pt x="133" y="58"/>
                  <a:pt x="175" y="33"/>
                </a:cubicBezTo>
                <a:cubicBezTo>
                  <a:pt x="217" y="8"/>
                  <a:pt x="333" y="7"/>
                  <a:pt x="375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/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2686965" y="3794781"/>
            <a:ext cx="2050561" cy="30008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One button to reinitialize</a:t>
            </a:r>
          </a:p>
        </p:txBody>
      </p:sp>
      <p:sp>
        <p:nvSpPr>
          <p:cNvPr id="139276" name="Freeform 12"/>
          <p:cNvSpPr>
            <a:spLocks/>
          </p:cNvSpPr>
          <p:nvPr/>
        </p:nvSpPr>
        <p:spPr bwMode="auto">
          <a:xfrm>
            <a:off x="4722349" y="3485796"/>
            <a:ext cx="199908" cy="348415"/>
          </a:xfrm>
          <a:custGeom>
            <a:avLst/>
            <a:gdLst>
              <a:gd name="T0" fmla="*/ 0 w 1000"/>
              <a:gd name="T1" fmla="*/ 550 h 550"/>
              <a:gd name="T2" fmla="*/ 308 w 1000"/>
              <a:gd name="T3" fmla="*/ 508 h 550"/>
              <a:gd name="T4" fmla="*/ 675 w 1000"/>
              <a:gd name="T5" fmla="*/ 366 h 550"/>
              <a:gd name="T6" fmla="*/ 858 w 1000"/>
              <a:gd name="T7" fmla="*/ 83 h 550"/>
              <a:gd name="T8" fmla="*/ 1000 w 1000"/>
              <a:gd name="T9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0" h="550">
                <a:moveTo>
                  <a:pt x="0" y="550"/>
                </a:moveTo>
                <a:cubicBezTo>
                  <a:pt x="51" y="543"/>
                  <a:pt x="196" y="539"/>
                  <a:pt x="308" y="508"/>
                </a:cubicBezTo>
                <a:cubicBezTo>
                  <a:pt x="420" y="477"/>
                  <a:pt x="583" y="437"/>
                  <a:pt x="675" y="366"/>
                </a:cubicBezTo>
                <a:cubicBezTo>
                  <a:pt x="767" y="295"/>
                  <a:pt x="804" y="144"/>
                  <a:pt x="858" y="83"/>
                </a:cubicBezTo>
                <a:cubicBezTo>
                  <a:pt x="912" y="22"/>
                  <a:pt x="970" y="17"/>
                  <a:pt x="1000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40742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/>
      <p:bldP spid="139270" grpId="0" animBg="1"/>
      <p:bldP spid="139271" grpId="0" animBg="1"/>
      <p:bldP spid="139272" grpId="0" animBg="1"/>
      <p:bldP spid="139273" grpId="0" animBg="1"/>
      <p:bldP spid="139274" grpId="0" animBg="1"/>
      <p:bldP spid="139275" grpId="0" animBg="1"/>
      <p:bldP spid="1392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setResults(resultString)</a:t>
            </a:r>
            <a:endParaRPr lang="en-US" altLang="en-US" sz="21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altLang="en-US"/>
              <a:t>Nov 1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fit100-16-dom © 2006 University of Washington</a:t>
            </a:r>
          </a:p>
          <a:p>
            <a:endParaRPr lang="en-US" alt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771649" y="3474243"/>
            <a:ext cx="380934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500" dirty="0">
                <a:solidFill>
                  <a:schemeClr val="tx1"/>
                </a:solidFill>
              </a:rPr>
              <a:t>the </a:t>
            </a:r>
            <a:r>
              <a:rPr lang="en-US" altLang="en-US" sz="1500" b="1" dirty="0">
                <a:solidFill>
                  <a:schemeClr val="bg2"/>
                </a:solidFill>
              </a:rPr>
              <a:t>highlighted script </a:t>
            </a:r>
            <a:r>
              <a:rPr lang="en-US" altLang="en-US" sz="1500" dirty="0">
                <a:solidFill>
                  <a:schemeClr val="tx1"/>
                </a:solidFill>
              </a:rPr>
              <a:t>above makes reference to several objects in the document object model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31228" y="1009650"/>
            <a:ext cx="7328542" cy="212365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&lt;script type="text/</a:t>
            </a:r>
            <a:r>
              <a:rPr lang="en-US" altLang="en-US" sz="120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1200" dirty="0">
                <a:latin typeface="Courier New" panose="02070309020205020404" pitchFamily="49" charset="0"/>
              </a:rPr>
              <a:t>"&gt;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function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setResults</a:t>
            </a:r>
            <a:r>
              <a:rPr lang="en-US" altLang="en-US" sz="1200" b="1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resultString</a:t>
            </a:r>
            <a:r>
              <a:rPr lang="en-US" altLang="en-US" sz="1200" b="1" dirty="0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var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tempString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resultString</a:t>
            </a:r>
            <a:r>
              <a:rPr lang="en-US" altLang="en-US" sz="1200" b="1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  if (</a:t>
            </a:r>
            <a:r>
              <a:rPr lang="en-US" altLang="en-US" sz="1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radioLC</a:t>
            </a:r>
            <a:r>
              <a:rPr lang="en-US" altLang="en-US" sz="1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").checked</a:t>
            </a:r>
            <a:r>
              <a:rPr lang="en-US" altLang="en-US" sz="1200" b="1" dirty="0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tempString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tempString.toLowerCase</a:t>
            </a:r>
            <a:r>
              <a:rPr lang="en-US" altLang="en-US" sz="1200" b="1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  } else if (</a:t>
            </a:r>
            <a:r>
              <a:rPr lang="en-US" altLang="en-US" sz="1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radioUC</a:t>
            </a:r>
            <a:r>
              <a:rPr lang="en-US" altLang="en-US" sz="1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").checked</a:t>
            </a:r>
            <a:r>
              <a:rPr lang="en-US" altLang="en-US" sz="1200" b="1" dirty="0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tempString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tempString.toUpperCase</a:t>
            </a:r>
            <a:r>
              <a:rPr lang="en-US" altLang="en-US" sz="1200" b="1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2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resultField</a:t>
            </a:r>
            <a:r>
              <a:rPr lang="en-US" altLang="en-US" sz="1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").value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tempString</a:t>
            </a:r>
            <a:r>
              <a:rPr lang="en-US" altLang="en-US" sz="1200" b="1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&lt;/script&gt;</a:t>
            </a:r>
          </a:p>
        </p:txBody>
      </p:sp>
      <p:pic>
        <p:nvPicPr>
          <p:cNvPr id="141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04" y="3133308"/>
            <a:ext cx="2648532" cy="188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4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JavaScript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-GB"/>
              <a:t>Browser Support</a:t>
            </a:r>
            <a:endParaRPr/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-GB"/>
              <a:t>Structure Programming Syntax</a:t>
            </a:r>
            <a:endParaRPr/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-GB"/>
              <a:t>Dynamic Typing </a:t>
            </a:r>
            <a:endParaRPr/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-GB"/>
              <a:t>Run Time Evaluation</a:t>
            </a:r>
            <a:endParaRPr/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-GB"/>
              <a:t>Support of Object</a:t>
            </a:r>
            <a:endParaRPr/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-GB"/>
              <a:t>Regular Expression</a:t>
            </a:r>
            <a:endParaRPr/>
          </a:p>
          <a:p>
            <a:pPr marL="457200" lvl="0" indent="-30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-GB"/>
              <a:t>Function Programming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3615600" y="326575"/>
            <a:ext cx="5376900" cy="45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826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Need of special Plugin , All browsers are currently support JavaScript.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commonly structured language type syntax.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398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automatically insert semicolon , hence no need to add semicolon.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001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type is bound to the value and not to variable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398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assign integer to value to variable “a”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Later on we can change value to string 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4.  Using </a:t>
            </a:r>
            <a:r>
              <a:rPr lang="en-GB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function expression can be evaluated at run time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5. Support object, but handling is totally different from OOPL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6. Support regular expression  ( </a:t>
            </a:r>
            <a:r>
              <a:rPr lang="en-GB" sz="1150" u="sng" dirty="0">
                <a:solidFill>
                  <a:schemeClr val="hlink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[abc]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GB" sz="1150" u="sng" dirty="0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[^abc]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,</a:t>
            </a:r>
            <a:r>
              <a:rPr lang="en-GB" sz="1150" u="sng" dirty="0">
                <a:solidFill>
                  <a:schemeClr val="hlink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[0-9]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,</a:t>
            </a:r>
            <a:r>
              <a:rPr lang="en-GB" sz="1150" u="sng" dirty="0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[^0-9]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,</a:t>
            </a:r>
            <a:r>
              <a:rPr lang="en-GB" sz="1150" u="sng" dirty="0">
                <a:solidFill>
                  <a:schemeClr val="hlink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(</a:t>
            </a:r>
            <a:r>
              <a:rPr lang="en-GB" sz="1150" u="sng" dirty="0" err="1">
                <a:solidFill>
                  <a:schemeClr val="hlink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x|y</a:t>
            </a:r>
            <a:r>
              <a:rPr lang="en-GB" sz="1150" u="sng" dirty="0">
                <a:solidFill>
                  <a:schemeClr val="hlink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)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6.1 which is used to matching text-pattern.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6.2 used for validation.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7. Function can be used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/>
                                        <p:tgtEl>
                                          <p:spTgt spid="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8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radioLC</a:t>
            </a:r>
            <a:r>
              <a:rPr lang="en-US" altLang="en-US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").checked</a:t>
            </a:r>
            <a:endParaRPr lang="en-US" altLang="en-US" sz="21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8250" y="770540"/>
            <a:ext cx="8826600" cy="4295446"/>
          </a:xfrm>
        </p:spPr>
        <p:txBody>
          <a:bodyPr/>
          <a:lstStyle/>
          <a:p>
            <a:r>
              <a:rPr lang="en-US" altLang="en-US" sz="21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Reference to several nodes in the model of the page that the browser constructed</a:t>
            </a:r>
          </a:p>
          <a:p>
            <a:r>
              <a:rPr lang="en-US" altLang="en-US" sz="21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document</a:t>
            </a:r>
            <a:endParaRPr lang="en-US" altLang="en-US" sz="21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1"/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The root of the tree is an object of type </a:t>
            </a:r>
            <a:r>
              <a:rPr lang="en-US" altLang="en-US" sz="15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HTML Document</a:t>
            </a: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1"/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Using the global variable </a:t>
            </a:r>
            <a:r>
              <a:rPr lang="en-US" altLang="en-US" sz="15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document</a:t>
            </a: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we can access all the nodes in the tree, as well as useful functions and other global information</a:t>
            </a:r>
          </a:p>
          <a:p>
            <a:pPr lvl="2"/>
            <a:r>
              <a:rPr lang="en-US" altLang="en-US" sz="15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title, referrer, domain, URL, body, images, links, forms, ...</a:t>
            </a:r>
          </a:p>
          <a:p>
            <a:pPr lvl="2"/>
            <a:r>
              <a:rPr lang="en-US" altLang="en-US" sz="15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open, write, close, </a:t>
            </a:r>
            <a:r>
              <a:rPr lang="en-US" altLang="en-US" sz="15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getElementById</a:t>
            </a:r>
            <a:r>
              <a:rPr lang="en-US" altLang="en-US" sz="15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altLang="en-US" dirty="0"/>
              <a:t>Nov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information from a document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99040" y="800100"/>
            <a:ext cx="5298245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&lt;html&gt;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&lt;head&gt;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  &lt;title&gt;DOM Sample 1&lt;/title&gt;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&lt;/head&gt;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&lt;body&gt;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  Information about this document.&lt;</a:t>
            </a:r>
            <a:r>
              <a:rPr lang="en-US" altLang="en-US" sz="1200" dirty="0" err="1">
                <a:latin typeface="Courier New" panose="02070309020205020404" pitchFamily="49" charset="0"/>
              </a:rPr>
              <a:t>br</a:t>
            </a:r>
            <a:r>
              <a:rPr lang="en-US" altLang="en-US" sz="1200" dirty="0"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  &lt;script type="text/</a:t>
            </a:r>
            <a:r>
              <a:rPr lang="en-US" altLang="en-US" sz="120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1200" dirty="0">
                <a:latin typeface="Courier New" panose="02070309020205020404" pitchFamily="49" charset="0"/>
              </a:rPr>
              <a:t>"&gt;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document.write</a:t>
            </a:r>
            <a:r>
              <a:rPr lang="en-US" altLang="en-US" sz="1200" dirty="0">
                <a:latin typeface="Courier New" panose="02070309020205020404" pitchFamily="49" charset="0"/>
              </a:rPr>
              <a:t>("&lt;</a:t>
            </a:r>
            <a:r>
              <a:rPr lang="en-US" altLang="en-US" sz="1200" dirty="0" err="1">
                <a:latin typeface="Courier New" panose="02070309020205020404" pitchFamily="49" charset="0"/>
              </a:rPr>
              <a:t>br</a:t>
            </a:r>
            <a:r>
              <a:rPr lang="en-US" altLang="en-US" sz="1200" dirty="0">
                <a:latin typeface="Courier New" panose="02070309020205020404" pitchFamily="49" charset="0"/>
              </a:rPr>
              <a:t>&gt;Title: ",</a:t>
            </a:r>
            <a:r>
              <a:rPr lang="en-US" altLang="en-US" sz="1200" dirty="0" err="1">
                <a:latin typeface="Courier New" panose="02070309020205020404" pitchFamily="49" charset="0"/>
              </a:rPr>
              <a:t>document.title</a:t>
            </a:r>
            <a:r>
              <a:rPr lang="en-US" altLang="en-US" sz="1200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document.write</a:t>
            </a:r>
            <a:r>
              <a:rPr lang="en-US" altLang="en-US" sz="1200" dirty="0">
                <a:latin typeface="Courier New" panose="02070309020205020404" pitchFamily="49" charset="0"/>
              </a:rPr>
              <a:t>("&lt;</a:t>
            </a:r>
            <a:r>
              <a:rPr lang="en-US" altLang="en-US" sz="1200" dirty="0" err="1">
                <a:latin typeface="Courier New" panose="02070309020205020404" pitchFamily="49" charset="0"/>
              </a:rPr>
              <a:t>br</a:t>
            </a:r>
            <a:r>
              <a:rPr lang="en-US" altLang="en-US" sz="1200" dirty="0">
                <a:latin typeface="Courier New" panose="02070309020205020404" pitchFamily="49" charset="0"/>
              </a:rPr>
              <a:t>&gt;Referrer: ",</a:t>
            </a:r>
            <a:r>
              <a:rPr lang="en-US" altLang="en-US" sz="1200" dirty="0" err="1">
                <a:latin typeface="Courier New" panose="02070309020205020404" pitchFamily="49" charset="0"/>
              </a:rPr>
              <a:t>document.referrer</a:t>
            </a:r>
            <a:r>
              <a:rPr lang="en-US" altLang="en-US" sz="1200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document.write</a:t>
            </a:r>
            <a:r>
              <a:rPr lang="en-US" altLang="en-US" sz="1200" dirty="0">
                <a:latin typeface="Courier New" panose="02070309020205020404" pitchFamily="49" charset="0"/>
              </a:rPr>
              <a:t>("&lt;</a:t>
            </a:r>
            <a:r>
              <a:rPr lang="en-US" altLang="en-US" sz="1200" dirty="0" err="1">
                <a:latin typeface="Courier New" panose="02070309020205020404" pitchFamily="49" charset="0"/>
              </a:rPr>
              <a:t>br</a:t>
            </a:r>
            <a:r>
              <a:rPr lang="en-US" altLang="en-US" sz="1200" dirty="0">
                <a:latin typeface="Courier New" panose="02070309020205020404" pitchFamily="49" charset="0"/>
              </a:rPr>
              <a:t>&gt;Domain: ",</a:t>
            </a:r>
            <a:r>
              <a:rPr lang="en-US" altLang="en-US" sz="1200" dirty="0" err="1">
                <a:latin typeface="Courier New" panose="02070309020205020404" pitchFamily="49" charset="0"/>
              </a:rPr>
              <a:t>document.domain</a:t>
            </a:r>
            <a:r>
              <a:rPr lang="en-US" altLang="en-US" sz="1200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document.write</a:t>
            </a:r>
            <a:r>
              <a:rPr lang="en-US" altLang="en-US" sz="1200" dirty="0">
                <a:latin typeface="Courier New" panose="02070309020205020404" pitchFamily="49" charset="0"/>
              </a:rPr>
              <a:t>("&lt;</a:t>
            </a:r>
            <a:r>
              <a:rPr lang="en-US" altLang="en-US" sz="1200" dirty="0" err="1">
                <a:latin typeface="Courier New" panose="02070309020205020404" pitchFamily="49" charset="0"/>
              </a:rPr>
              <a:t>br</a:t>
            </a:r>
            <a:r>
              <a:rPr lang="en-US" altLang="en-US" sz="1200" dirty="0">
                <a:latin typeface="Courier New" panose="02070309020205020404" pitchFamily="49" charset="0"/>
              </a:rPr>
              <a:t>&gt;URL: ",document.URL);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  &lt;/script&gt;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  &lt;/body&gt;</a:t>
            </a:r>
          </a:p>
          <a:p>
            <a:pPr algn="l"/>
            <a:r>
              <a:rPr lang="en-US" altLang="en-US" sz="1200" dirty="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1485900" y="800100"/>
            <a:ext cx="628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/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871295"/>
            <a:ext cx="45910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8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8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radioLC</a:t>
            </a:r>
            <a:r>
              <a:rPr lang="en-US" altLang="en-US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").checked</a:t>
            </a:r>
            <a:endParaRPr lang="en-US" altLang="en-US" sz="21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3925" y="823091"/>
            <a:ext cx="8523233" cy="3429000"/>
          </a:xfrm>
        </p:spPr>
        <p:txBody>
          <a:bodyPr/>
          <a:lstStyle/>
          <a:p>
            <a:r>
              <a:rPr lang="en-US" altLang="en-US" sz="21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getElementById</a:t>
            </a:r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21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radioLC</a:t>
            </a:r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</a:rPr>
              <a:t>")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This is a predefined function that makes use of the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dirty="0">
                <a:solidFill>
                  <a:schemeClr val="tx1"/>
                </a:solidFill>
              </a:rPr>
              <a:t> that can be defined for any element in the page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An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dirty="0">
                <a:solidFill>
                  <a:schemeClr val="tx1"/>
                </a:solidFill>
              </a:rPr>
              <a:t> must be unique in the page, so only one element is ever returned by this function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The argument to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getElementById</a:t>
            </a:r>
            <a:r>
              <a:rPr lang="en-US" altLang="en-US" dirty="0">
                <a:solidFill>
                  <a:schemeClr val="tx1"/>
                </a:solidFill>
              </a:rPr>
              <a:t> specifies which element is being requested</a:t>
            </a:r>
          </a:p>
          <a:p>
            <a:pPr lvl="1"/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altLang="en-US"/>
              <a:t>Nov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3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information about elements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257300" y="1028701"/>
            <a:ext cx="6676828" cy="38087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050">
                <a:latin typeface="Courier New" panose="02070309020205020404" pitchFamily="49" charset="0"/>
              </a:rPr>
              <a:t>&lt;html&gt;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&lt;head&gt;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&lt;title&gt;DOM Sample B&lt;/title&gt;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&lt;script type="text/javascript"&gt;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function showInfo() {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  var element = document.getElementById("opener");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  var buffer = element.id + " tag is " + element.tagName;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  alert(buffer);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  element = document.getElementById("actionItem");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  buffer = element.id + " tag is " + element.tagName;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  buffer += ", type is "+element.type;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  alert(buffer);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&lt;/script&gt;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&lt;/head&gt;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&lt;body&gt;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&lt;p id="opener"&gt;The id attribute is very helpful.&lt;/p&gt;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&lt;p id="closer"&gt;This is the closing paragraph.&lt;/p&gt;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&lt;form&gt;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&lt;button id="actionItem" type="button" onclick="showInfo()"&gt;Show Info&lt;/button&gt;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  &lt;/form&gt;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  &lt;/body&gt;</a:t>
            </a:r>
          </a:p>
          <a:p>
            <a:pPr algn="l"/>
            <a:r>
              <a:rPr lang="en-US" altLang="en-US" sz="105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1485900" y="800100"/>
            <a:ext cx="628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987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57201"/>
            <a:ext cx="5943600" cy="434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9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8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radioLC</a:t>
            </a:r>
            <a:r>
              <a:rPr lang="en-US" altLang="en-US" sz="1800" b="1" dirty="0">
                <a:solidFill>
                  <a:schemeClr val="bg1"/>
                </a:solidFill>
                <a:latin typeface="Courier New" panose="02070309020205020404" pitchFamily="49" charset="0"/>
              </a:rPr>
              <a:t>").checked</a:t>
            </a:r>
            <a:endParaRPr lang="en-US" altLang="en-US" sz="21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77168" y="1129917"/>
            <a:ext cx="7620230" cy="3429000"/>
          </a:xfrm>
        </p:spPr>
        <p:txBody>
          <a:bodyPr/>
          <a:lstStyle/>
          <a:p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</a:rPr>
              <a:t>checked</a:t>
            </a: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This is a particular property of the node we are looking at, in this case, a radio button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Each type of node has its own set of properties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for radio button: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checked, name, ...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refer to the HTML DOM for specifics for each element type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Some properties can be both read and 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altLang="en-US"/>
              <a:t>Nov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 dirty="0"/>
              <a:t>fit100-16-dom © 2006 University of Washington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34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specific properties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428750" y="1543050"/>
            <a:ext cx="6436377" cy="30008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&lt;head&gt;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&lt;title&gt;Simple Sample GUI&lt;/title&gt;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&lt;script type="text/</a:t>
            </a:r>
            <a:r>
              <a:rPr lang="en-US" altLang="en-US" sz="135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1350" dirty="0">
                <a:latin typeface="Courier New" panose="02070309020205020404" pitchFamily="49" charset="0"/>
              </a:rPr>
              <a:t>"&gt;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function </a:t>
            </a:r>
            <a:r>
              <a:rPr lang="en-US" altLang="en-US" sz="1350" dirty="0" err="1">
                <a:latin typeface="Courier New" panose="02070309020205020404" pitchFamily="49" charset="0"/>
              </a:rPr>
              <a:t>setResults</a:t>
            </a:r>
            <a:r>
              <a:rPr lang="en-US" altLang="en-US" sz="1350" dirty="0">
                <a:latin typeface="Courier New" panose="02070309020205020404" pitchFamily="49" charset="0"/>
              </a:rPr>
              <a:t>(</a:t>
            </a:r>
            <a:r>
              <a:rPr lang="en-US" altLang="en-US" sz="1350" dirty="0" err="1">
                <a:latin typeface="Courier New" panose="02070309020205020404" pitchFamily="49" charset="0"/>
              </a:rPr>
              <a:t>resultString</a:t>
            </a:r>
            <a:r>
              <a:rPr lang="en-US" altLang="en-US" sz="1350" dirty="0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  </a:t>
            </a:r>
            <a:r>
              <a:rPr lang="en-US" altLang="en-US" sz="1350" dirty="0" err="1">
                <a:latin typeface="Courier New" panose="02070309020205020404" pitchFamily="49" charset="0"/>
              </a:rPr>
              <a:t>var</a:t>
            </a:r>
            <a:r>
              <a:rPr lang="en-US" altLang="en-US" sz="1350" dirty="0">
                <a:latin typeface="Courier New" panose="02070309020205020404" pitchFamily="49" charset="0"/>
              </a:rPr>
              <a:t> </a:t>
            </a:r>
            <a:r>
              <a:rPr lang="en-US" altLang="en-US" sz="1350" dirty="0" err="1">
                <a:latin typeface="Courier New" panose="02070309020205020404" pitchFamily="49" charset="0"/>
              </a:rPr>
              <a:t>tempString</a:t>
            </a:r>
            <a:r>
              <a:rPr lang="en-US" altLang="en-US" sz="1350" dirty="0">
                <a:latin typeface="Courier New" panose="02070309020205020404" pitchFamily="49" charset="0"/>
              </a:rPr>
              <a:t> = </a:t>
            </a:r>
            <a:r>
              <a:rPr lang="en-US" altLang="en-US" sz="1350" dirty="0" err="1">
                <a:latin typeface="Courier New" panose="02070309020205020404" pitchFamily="49" charset="0"/>
              </a:rPr>
              <a:t>resultString</a:t>
            </a:r>
            <a:r>
              <a:rPr lang="en-US" altLang="en-US" sz="1350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  if (</a:t>
            </a:r>
            <a:r>
              <a:rPr lang="en-US" altLang="en-US" sz="135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35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35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radioLC</a:t>
            </a:r>
            <a:r>
              <a:rPr lang="en-US" altLang="en-US" sz="135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").checked</a:t>
            </a:r>
            <a:r>
              <a:rPr lang="en-US" altLang="en-US" sz="1350" dirty="0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    </a:t>
            </a:r>
            <a:r>
              <a:rPr lang="en-US" altLang="en-US" sz="1350" dirty="0" err="1">
                <a:latin typeface="Courier New" panose="02070309020205020404" pitchFamily="49" charset="0"/>
              </a:rPr>
              <a:t>tempString</a:t>
            </a:r>
            <a:r>
              <a:rPr lang="en-US" altLang="en-US" sz="1350" dirty="0">
                <a:latin typeface="Courier New" panose="02070309020205020404" pitchFamily="49" charset="0"/>
              </a:rPr>
              <a:t> = </a:t>
            </a:r>
            <a:r>
              <a:rPr lang="en-US" altLang="en-US" sz="1350" dirty="0" err="1">
                <a:latin typeface="Courier New" panose="02070309020205020404" pitchFamily="49" charset="0"/>
              </a:rPr>
              <a:t>tempString.toLowerCase</a:t>
            </a:r>
            <a:r>
              <a:rPr lang="en-US" altLang="en-US" sz="135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  } else if (</a:t>
            </a:r>
            <a:r>
              <a:rPr lang="en-US" altLang="en-US" sz="1350" dirty="0" err="1">
                <a:latin typeface="Courier New" panose="02070309020205020404" pitchFamily="49" charset="0"/>
              </a:rPr>
              <a:t>document.getElementById</a:t>
            </a:r>
            <a:r>
              <a:rPr lang="en-US" altLang="en-US" sz="1350" dirty="0">
                <a:latin typeface="Courier New" panose="02070309020205020404" pitchFamily="49" charset="0"/>
              </a:rPr>
              <a:t>("</a:t>
            </a:r>
            <a:r>
              <a:rPr lang="en-US" altLang="en-US" sz="1350" dirty="0" err="1">
                <a:latin typeface="Courier New" panose="02070309020205020404" pitchFamily="49" charset="0"/>
              </a:rPr>
              <a:t>radioUC</a:t>
            </a:r>
            <a:r>
              <a:rPr lang="en-US" altLang="en-US" sz="1350" dirty="0">
                <a:latin typeface="Courier New" panose="02070309020205020404" pitchFamily="49" charset="0"/>
              </a:rPr>
              <a:t>").checked) {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    </a:t>
            </a:r>
            <a:r>
              <a:rPr lang="en-US" altLang="en-US" sz="1350" dirty="0" err="1">
                <a:latin typeface="Courier New" panose="02070309020205020404" pitchFamily="49" charset="0"/>
              </a:rPr>
              <a:t>tempString</a:t>
            </a:r>
            <a:r>
              <a:rPr lang="en-US" altLang="en-US" sz="1350" dirty="0">
                <a:latin typeface="Courier New" panose="02070309020205020404" pitchFamily="49" charset="0"/>
              </a:rPr>
              <a:t> = </a:t>
            </a:r>
            <a:r>
              <a:rPr lang="en-US" altLang="en-US" sz="1350" dirty="0" err="1">
                <a:latin typeface="Courier New" panose="02070309020205020404" pitchFamily="49" charset="0"/>
              </a:rPr>
              <a:t>tempString.toUpperCase</a:t>
            </a:r>
            <a:r>
              <a:rPr lang="en-US" altLang="en-US" sz="135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35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35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resultField</a:t>
            </a:r>
            <a:r>
              <a:rPr lang="en-US" altLang="en-US" sz="135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").value</a:t>
            </a:r>
            <a:r>
              <a:rPr lang="en-US" altLang="en-US" sz="1350" dirty="0">
                <a:latin typeface="Courier New" panose="02070309020205020404" pitchFamily="49" charset="0"/>
              </a:rPr>
              <a:t> = </a:t>
            </a:r>
            <a:r>
              <a:rPr lang="en-US" altLang="en-US" sz="1350" dirty="0" err="1">
                <a:latin typeface="Courier New" panose="02070309020205020404" pitchFamily="49" charset="0"/>
              </a:rPr>
              <a:t>tempString</a:t>
            </a:r>
            <a:r>
              <a:rPr lang="en-US" altLang="en-US" sz="1350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&lt;/script&gt;</a:t>
            </a:r>
          </a:p>
          <a:p>
            <a:pPr algn="l"/>
            <a:r>
              <a:rPr lang="en-US" altLang="en-US" sz="1350" dirty="0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>
            <a:off x="1485900" y="800100"/>
            <a:ext cx="628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11507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742950"/>
            <a:ext cx="4686300" cy="381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5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vs. Setting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9009" y="902465"/>
            <a:ext cx="8084315" cy="339407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var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oldvalue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resultField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").value</a:t>
            </a: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35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35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resultField</a:t>
            </a:r>
            <a:r>
              <a:rPr lang="en-US" altLang="en-US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").value</a:t>
            </a: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</a:rPr>
              <a:t> = "new value";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altLang="en-US"/>
              <a:t>Nov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 dirty="0"/>
              <a:t>fit100-16-dom © 2006 University of Washington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59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Just the tip of the DOM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6830" y="843479"/>
            <a:ext cx="8358359" cy="4169196"/>
          </a:xfrm>
        </p:spPr>
        <p:txBody>
          <a:bodyPr/>
          <a:lstStyle/>
          <a:p>
            <a:r>
              <a:rPr lang="en-US" altLang="en-US" sz="2100" dirty="0">
                <a:solidFill>
                  <a:schemeClr val="tx1"/>
                </a:solidFill>
              </a:rPr>
              <a:t>The HTML Document Object Model is a standard for structuring data on a web page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The field is advancing rapidly as people recognize the benefits of standardized structure and access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The DOM is steadily improving to cover general purpose data structuring requirements</a:t>
            </a:r>
          </a:p>
          <a:p>
            <a:r>
              <a:rPr lang="en-US" altLang="en-US" sz="2100" dirty="0">
                <a:solidFill>
                  <a:schemeClr val="tx1"/>
                </a:solidFill>
              </a:rPr>
              <a:t>XML (Extendible Markup Language) also uses the Core DOM to specify its structured data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similar to HTML but more carefully 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altLang="en-US"/>
              <a:t>Nov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 dirty="0"/>
              <a:t>fit100-16-dom © 2006 University of Washington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98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Internal JavaScript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HTML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&lt;script type=”text/ Javascript&gt;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…………..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……………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……………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……………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&lt;script&gt; 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452325" y="221600"/>
            <a:ext cx="5598300" cy="48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&lt;!DOCTYPE html&gt;</a:t>
            </a: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&lt;html&gt;</a:t>
            </a: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</a:t>
            </a: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&lt;h2&gt;My First Web Page&lt;/h2&gt;</a:t>
            </a: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&lt;p&gt;My First Paragraph.&lt;/p&gt;</a:t>
            </a: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&lt;p id="</a:t>
            </a:r>
            <a:r>
              <a:rPr lang="en-GB" b="1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demo</a:t>
            </a: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"&gt;&lt;/p&gt;</a:t>
            </a: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&lt;script&gt;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document.getElementById("</a:t>
            </a:r>
            <a:r>
              <a:rPr lang="en-GB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demo</a:t>
            </a: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").innerHTML = 5 + 6;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&lt;/script&gt;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&lt;/body&gt;</a:t>
            </a: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&lt;/html&gt; </a:t>
            </a: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700" b="1"/>
              <a:t>My First Web Page</a:t>
            </a:r>
            <a:endParaRPr sz="1700" b="1"/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/>
              <a:t>My First Paragraph.</a:t>
            </a:r>
            <a:endParaRPr sz="11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11</a:t>
            </a:r>
            <a:endParaRPr sz="11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2171700" y="571501"/>
            <a:ext cx="5016117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&lt;html&gt;</a:t>
            </a:r>
          </a:p>
          <a:p>
            <a:pPr algn="l"/>
            <a:r>
              <a:rPr lang="en-US" altLang="en-US" sz="1200"/>
              <a:t>  &lt;head&gt;</a:t>
            </a:r>
          </a:p>
          <a:p>
            <a:pPr algn="l"/>
            <a:r>
              <a:rPr lang="en-US" altLang="en-US" sz="1200"/>
              <a:t>    &lt;title&gt;DOM Sample 3&lt;/title&gt;</a:t>
            </a:r>
          </a:p>
          <a:p>
            <a:pPr algn="l"/>
            <a:r>
              <a:rPr lang="en-US" altLang="en-US" sz="1200"/>
              <a:t>    &lt;script type="text/javascript"&gt;</a:t>
            </a:r>
          </a:p>
          <a:p>
            <a:pPr algn="l"/>
            <a:r>
              <a:rPr lang="en-US" altLang="en-US" sz="1200"/>
              <a:t>    var switchCount = 0;</a:t>
            </a:r>
          </a:p>
          <a:p>
            <a:pPr algn="l"/>
            <a:r>
              <a:rPr lang="en-US" altLang="en-US" sz="1200"/>
              <a:t>    var adjectives = ["simple","complex","fascinating","unique"];</a:t>
            </a:r>
          </a:p>
          <a:p>
            <a:pPr algn="l"/>
            <a:r>
              <a:rPr lang="en-US" altLang="en-US" sz="1200"/>
              <a:t>    function switcher() {</a:t>
            </a:r>
          </a:p>
          <a:p>
            <a:pPr algn="l"/>
            <a:r>
              <a:rPr lang="en-US" altLang="en-US" sz="1200"/>
              <a:t>    	if (switchCount == (adjectives.length - 1))</a:t>
            </a:r>
          </a:p>
          <a:p>
            <a:pPr algn="l"/>
            <a:r>
              <a:rPr lang="en-US" altLang="en-US" sz="1200"/>
              <a:t>		switchCount = 0;</a:t>
            </a:r>
          </a:p>
          <a:p>
            <a:pPr algn="l"/>
            <a:r>
              <a:rPr lang="en-US" altLang="en-US" sz="1200"/>
              <a:t>	else</a:t>
            </a:r>
          </a:p>
          <a:p>
            <a:pPr algn="l"/>
            <a:r>
              <a:rPr lang="en-US" altLang="en-US" sz="1200"/>
              <a:t>		switchCount++;</a:t>
            </a:r>
          </a:p>
          <a:p>
            <a:pPr algn="l"/>
            <a:r>
              <a:rPr lang="en-US" altLang="en-US" sz="1200"/>
              <a:t>	var italicNode = document.getElementById("adjPhrase");</a:t>
            </a:r>
          </a:p>
          <a:p>
            <a:pPr algn="l"/>
            <a:r>
              <a:rPr lang="en-US" altLang="en-US" sz="1200"/>
              <a:t>	italicNode.firstChild.nodeValue = adjectives[switchCount];</a:t>
            </a:r>
          </a:p>
          <a:p>
            <a:pPr algn="l"/>
            <a:r>
              <a:rPr lang="en-US" altLang="en-US" sz="1200"/>
              <a:t>	}</a:t>
            </a:r>
          </a:p>
          <a:p>
            <a:pPr algn="l"/>
            <a:r>
              <a:rPr lang="en-US" altLang="en-US" sz="1200"/>
              <a:t>    &lt;/script&gt;</a:t>
            </a:r>
          </a:p>
          <a:p>
            <a:pPr algn="l"/>
            <a:r>
              <a:rPr lang="en-US" altLang="en-US" sz="1200"/>
              <a:t>  &lt;/head&gt;</a:t>
            </a:r>
          </a:p>
          <a:p>
            <a:pPr algn="l"/>
            <a:r>
              <a:rPr lang="en-US" altLang="en-US" sz="1200"/>
              <a:t>  &lt;body&gt;</a:t>
            </a:r>
          </a:p>
          <a:p>
            <a:pPr algn="l"/>
            <a:r>
              <a:rPr lang="en-US" altLang="en-US" sz="1200"/>
              <a:t>    &lt;h1&gt;An HTML Document&lt;/h1&gt;</a:t>
            </a:r>
          </a:p>
          <a:p>
            <a:pPr algn="l"/>
            <a:r>
              <a:rPr lang="en-US" altLang="en-US" sz="1200"/>
              <a:t>    &lt;p&gt;This is a &lt;i id="adjPhrase"&gt;simple&lt;/i&gt; document.</a:t>
            </a:r>
          </a:p>
          <a:p>
            <a:pPr algn="l"/>
            <a:r>
              <a:rPr lang="en-US" altLang="en-US" sz="1200"/>
              <a:t>    &lt;form&gt;</a:t>
            </a:r>
          </a:p>
          <a:p>
            <a:pPr algn="l"/>
            <a:r>
              <a:rPr lang="en-US" altLang="en-US" sz="1200"/>
              <a:t>    &lt;button type="button" onclick="switcher()"&gt;switch&lt;/button&gt;</a:t>
            </a:r>
          </a:p>
          <a:p>
            <a:pPr algn="l"/>
            <a:r>
              <a:rPr lang="en-US" altLang="en-US" sz="1200"/>
              <a:t>    &lt;/form&gt;</a:t>
            </a:r>
          </a:p>
          <a:p>
            <a:pPr algn="l"/>
            <a:r>
              <a:rPr lang="en-US" altLang="en-US" sz="1200"/>
              <a:t>  &lt;/body&gt;</a:t>
            </a:r>
          </a:p>
          <a:p>
            <a:pPr algn="l"/>
            <a:r>
              <a:rPr lang="en-US" altLang="en-US" sz="1200"/>
              <a:t>&lt;/html&gt;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909763" y="285750"/>
            <a:ext cx="355097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chemeClr val="accent2"/>
                </a:solidFill>
              </a:rPr>
              <a:t>This is what the browser reads (dom3.html).</a:t>
            </a:r>
          </a:p>
        </p:txBody>
      </p:sp>
    </p:spTree>
    <p:extLst>
      <p:ext uri="{BB962C8B-B14F-4D97-AF65-F5344CB8AC3E}">
        <p14:creationId xmlns:p14="http://schemas.microsoft.com/office/powerpoint/2010/main" val="31399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609725" y="3657600"/>
            <a:ext cx="35798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>
                <a:solidFill>
                  <a:schemeClr val="bg1"/>
                </a:solidFill>
              </a:rPr>
              <a:t>This is what the browser displays on screen.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28601"/>
            <a:ext cx="2628900" cy="193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485901"/>
            <a:ext cx="2628900" cy="193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857501"/>
            <a:ext cx="2628900" cy="193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7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38650" y="-18267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JavaScript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08225" y="559825"/>
            <a:ext cx="8339100" cy="96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&lt;script type=”text/javascript src=”myjavascript.js&gt;           &lt;/script&gt;</a:t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2" name="Shape 102"/>
          <p:cNvGraphicFramePr/>
          <p:nvPr>
            <p:extLst>
              <p:ext uri="{D42A27DB-BD31-4B8C-83A1-F6EECF244321}">
                <p14:modId xmlns:p14="http://schemas.microsoft.com/office/powerpoint/2010/main" val="2514014728"/>
              </p:ext>
            </p:extLst>
          </p:nvPr>
        </p:nvGraphicFramePr>
        <p:xfrm>
          <a:off x="133675" y="1786350"/>
          <a:ext cx="4521450" cy="2956530"/>
        </p:xfrm>
        <a:graphic>
          <a:graphicData uri="http://schemas.openxmlformats.org/drawingml/2006/table">
            <a:tbl>
              <a:tblPr>
                <a:noFill/>
                <a:tableStyleId>{F372F67A-8BF1-4759-8346-9955A62823A2}</a:tableStyleId>
              </a:tblPr>
              <a:tblGrid>
                <a:gridCol w="4521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2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&lt;!DOCTYPE html&gt;</a:t>
                      </a:r>
                      <a:endParaRPr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&lt;html&gt;</a:t>
                      </a:r>
                      <a:endParaRPr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&lt;h2&gt;External JavaScript&lt;/h2&gt;</a:t>
                      </a:r>
                      <a:endParaRPr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&lt;p id="demo"&gt;A Paragraph.&lt;/p&gt;</a:t>
                      </a:r>
                      <a:endParaRPr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&lt;button type="button"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onclick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myFunction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"&gt;Try it&lt;/button&gt;</a:t>
                      </a:r>
                      <a:endParaRPr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&lt;p&gt;(</a:t>
                      </a:r>
                      <a:r>
                        <a:rPr lang="en-GB" dirty="0" err="1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myFunction</a:t>
                      </a: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 stored in an external file called "myScript.js")&lt;/p&gt;</a:t>
                      </a:r>
                      <a:endParaRPr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&lt;script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src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="myScript.js"&gt;&lt;/script&gt;</a:t>
                      </a:r>
                      <a:endParaRPr dirty="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&lt;/body&gt;</a:t>
                      </a:r>
                      <a:endParaRPr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&lt;/html&gt;</a:t>
                      </a:r>
                      <a:endParaRPr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3" name="Shape 103"/>
          <p:cNvGraphicFramePr/>
          <p:nvPr/>
        </p:nvGraphicFramePr>
        <p:xfrm>
          <a:off x="4889825" y="1786338"/>
          <a:ext cx="4200725" cy="1109975"/>
        </p:xfrm>
        <a:graphic>
          <a:graphicData uri="http://schemas.openxmlformats.org/drawingml/2006/table">
            <a:tbl>
              <a:tblPr>
                <a:noFill/>
                <a:tableStyleId>{F372F67A-8BF1-4759-8346-9955A62823A2}</a:tableStyleId>
              </a:tblPr>
              <a:tblGrid>
                <a:gridCol w="420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09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en-GB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myFunction() {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document.getElementById(</a:t>
                      </a:r>
                      <a:r>
                        <a:rPr lang="en-GB" sz="1200">
                          <a:solidFill>
                            <a:srgbClr val="A52A2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"demo"</a:t>
                      </a:r>
                      <a:r>
                        <a:rPr lang="en-GB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).innerHTML = </a:t>
                      </a:r>
                      <a:r>
                        <a:rPr lang="en-GB" sz="1200">
                          <a:solidFill>
                            <a:srgbClr val="A52A2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"Paragraph changed."</a:t>
                      </a:r>
                      <a:r>
                        <a:rPr lang="en-GB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4889825" y="3154750"/>
          <a:ext cx="3582550" cy="1599800"/>
        </p:xfrm>
        <a:graphic>
          <a:graphicData uri="http://schemas.openxmlformats.org/drawingml/2006/table">
            <a:tbl>
              <a:tblPr>
                <a:noFill/>
                <a:tableStyleId>{F372F67A-8BF1-4759-8346-9955A62823A2}</a:tableStyleId>
              </a:tblPr>
              <a:tblGrid>
                <a:gridCol w="3582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998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/>
                        <a:t>JavaScript in Body</a:t>
                      </a:r>
                      <a:endParaRPr sz="1700" b="1"/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Paragraph changed.</a:t>
                      </a:r>
                      <a:endParaRPr sz="11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Try 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Variables  (i.e. buckets)</a:t>
            </a:r>
            <a:endParaRPr sz="2400"/>
          </a:p>
        </p:txBody>
      </p:sp>
      <p:sp>
        <p:nvSpPr>
          <p:cNvPr id="110" name="Shape 110"/>
          <p:cNvSpPr txBox="1"/>
          <p:nvPr/>
        </p:nvSpPr>
        <p:spPr>
          <a:xfrm>
            <a:off x="314900" y="839750"/>
            <a:ext cx="8724000" cy="410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my_var;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another_var, yet_another_var;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03625" y="1919075"/>
            <a:ext cx="3999900" cy="2710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var my_var;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var another_var, yet_another_var;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var 	MYVAR,</a:t>
            </a:r>
            <a:endParaRPr sz="18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myvar,</a:t>
            </a:r>
            <a:endParaRPr sz="18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myVar,</a:t>
            </a:r>
            <a:endParaRPr sz="18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MyVar,</a:t>
            </a:r>
            <a:endParaRPr sz="18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MyVaR;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function myFunc()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var my_var = false;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my_var; // undefined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68250" y="4723625"/>
            <a:ext cx="3067500" cy="36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 Declaration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694250" y="4629275"/>
            <a:ext cx="3744000" cy="23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 Scope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98275" y="909725"/>
            <a:ext cx="8726700" cy="40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single_quoted = 'my text',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double_quoted = "more text";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no_escape_necessary = 'some "text"',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escaped = 'some \'text\'';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numeric_string = '06517';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positive = 34,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negative = -1,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decimal = 3.14;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yes = true,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no = false,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also_yes = 1, // truthy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also_no = 0; // falsey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 : Array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116625" y="758100"/>
            <a:ext cx="8922300" cy="428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my_cats = [ ];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my_cats[0] = 'Sabine';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my_cats[1] = 'Dakota';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my_cats; // ['Sabine','Dakota']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sabine = [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'Sabine', 	// 0 = name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'cat', 		// 1 = type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'female', 	// 2 = gender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17, 		// 3 = age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true 		// 4 = spayed/neutered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sabine[2]; 	// 'female'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2640</Words>
  <Application>Microsoft Office PowerPoint</Application>
  <PresentationFormat>On-screen Show (16:9)</PresentationFormat>
  <Paragraphs>601</Paragraphs>
  <Slides>52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Roboto</vt:lpstr>
      <vt:lpstr>Courier New</vt:lpstr>
      <vt:lpstr>Verdana</vt:lpstr>
      <vt:lpstr>Proxima Nova</vt:lpstr>
      <vt:lpstr>Wingdings</vt:lpstr>
      <vt:lpstr>Times New Roman</vt:lpstr>
      <vt:lpstr>Material</vt:lpstr>
      <vt:lpstr>Lesson : JavaScript</vt:lpstr>
      <vt:lpstr>Introduction</vt:lpstr>
      <vt:lpstr>Difference Between Java and JavaScript</vt:lpstr>
      <vt:lpstr>Features of JavaScript</vt:lpstr>
      <vt:lpstr>Internal JavaScript  in HTML</vt:lpstr>
      <vt:lpstr>External JavaScript</vt:lpstr>
      <vt:lpstr>Variables  (i.e. buckets)</vt:lpstr>
      <vt:lpstr>Data Types </vt:lpstr>
      <vt:lpstr>Data Type : Array</vt:lpstr>
      <vt:lpstr>Data type : Objects</vt:lpstr>
      <vt:lpstr>Operators</vt:lpstr>
      <vt:lpstr>Operator : Comparison</vt:lpstr>
      <vt:lpstr>Operators: Identity</vt:lpstr>
      <vt:lpstr>Operators: Logical</vt:lpstr>
      <vt:lpstr>Operators: Logical</vt:lpstr>
      <vt:lpstr>Data type: Dynamic typing</vt:lpstr>
      <vt:lpstr>Control Structures</vt:lpstr>
      <vt:lpstr>Conditional Action</vt:lpstr>
      <vt:lpstr>For Loop</vt:lpstr>
      <vt:lpstr>While Loop</vt:lpstr>
      <vt:lpstr>Functions</vt:lpstr>
      <vt:lpstr>Objects</vt:lpstr>
      <vt:lpstr>Almost Everything is an Object</vt:lpstr>
      <vt:lpstr>PowerPoint Presentation</vt:lpstr>
      <vt:lpstr>DOM  (Document Object Model )</vt:lpstr>
      <vt:lpstr>PowerPoint Presentation</vt:lpstr>
      <vt:lpstr>Find stuff   (CSS)</vt:lpstr>
      <vt:lpstr>Find stuff   (Javascript)</vt:lpstr>
      <vt:lpstr>Object : Math</vt:lpstr>
      <vt:lpstr>Object: Date</vt:lpstr>
      <vt:lpstr>Strings</vt:lpstr>
      <vt:lpstr>DOM</vt:lpstr>
      <vt:lpstr>PowerPoint Presentation</vt:lpstr>
      <vt:lpstr>PowerPoint Presentation</vt:lpstr>
      <vt:lpstr>Why is this useful?</vt:lpstr>
      <vt:lpstr>Power of JavaScript Using DOM</vt:lpstr>
      <vt:lpstr>Dom Methods</vt:lpstr>
      <vt:lpstr>Recall our simple GUI example</vt:lpstr>
      <vt:lpstr>setResults(resultString)</vt:lpstr>
      <vt:lpstr>document.getElementById("radioLC").checked</vt:lpstr>
      <vt:lpstr>Some information from a document</vt:lpstr>
      <vt:lpstr>document.getElementById("radioLC").checked</vt:lpstr>
      <vt:lpstr>Some information about elements</vt:lpstr>
      <vt:lpstr>PowerPoint Presentation</vt:lpstr>
      <vt:lpstr>document.getElementById("radioLC").checked</vt:lpstr>
      <vt:lpstr>Some specific properties</vt:lpstr>
      <vt:lpstr>PowerPoint Presentation</vt:lpstr>
      <vt:lpstr>Getting vs. Setting</vt:lpstr>
      <vt:lpstr>Just the tip of the DOM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: JavaScript</dc:title>
  <cp:lastModifiedBy>vaibhav Muddebihalkar</cp:lastModifiedBy>
  <cp:revision>19</cp:revision>
  <dcterms:modified xsi:type="dcterms:W3CDTF">2019-02-20T07:31:23Z</dcterms:modified>
</cp:coreProperties>
</file>