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A3FE0-7B32-4466-9DDA-E8CAC64396D9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4AE67-6AB1-4248-8CBA-F8397BC49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9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4AE67-6AB1-4248-8CBA-F8397BC49C9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7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3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79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1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7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8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2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03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28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605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70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785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99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61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542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78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z="1867" kern="0">
                <a:solidFill>
                  <a:srgbClr val="000000"/>
                </a:solidFill>
                <a:cs typeface="Arial"/>
                <a:sym typeface="Arial"/>
              </a:rPr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z="1867" kern="0">
                <a:solidFill>
                  <a:srgbClr val="000000"/>
                </a:solidFill>
                <a:cs typeface="Arial"/>
                <a:sym typeface="Arial"/>
              </a:rPr>
              <a:t>fit100-16-dom © 2006 University of Washington</a:t>
            </a:r>
          </a:p>
          <a:p>
            <a:endParaRPr lang="en-US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29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499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78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888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829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998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64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6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00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75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6852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410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z="1867" kern="0">
                <a:solidFill>
                  <a:srgbClr val="000000"/>
                </a:solidFill>
                <a:cs typeface="Arial"/>
                <a:sym typeface="Arial"/>
              </a:rPr>
              <a:t>Nov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z="1867" kern="0">
                <a:solidFill>
                  <a:srgbClr val="000000"/>
                </a:solidFill>
                <a:cs typeface="Arial"/>
                <a:sym typeface="Arial"/>
              </a:rPr>
              <a:t>fit100-16-dom © 2006 University of Washington</a:t>
            </a:r>
          </a:p>
          <a:p>
            <a:endParaRPr lang="en-US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674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7B023A7-9FD8-4666-8AB3-220ADD7BD6CE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8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46DE5-96B9-48E0-A455-9D5F92AC1BCD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7C795-0158-431C-8F39-07BDAEB4CC41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3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069A8-7EE8-490B-8E59-D6CC5BE06A9B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39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AC5DE7-D627-4277-9B43-8FD10F5AD398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2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15C68-AD4E-4BE9-BEBB-595C6EB75560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1749-3850-4843-AE74-5AE94139E849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6566D-FEAD-4D3D-B8C5-8C47C08BA673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7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EB2EEBD6-80C7-4A37-BD3F-4F8A0AE29E65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15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2B122-3602-4C44-B759-6CE85AF70E83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B1B775A1-1CE2-4EDC-AE6A-018B0794B7B9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3256CB57-A8D0-49EB-86E0-FC9B4DE1948C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tr-TR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tr-TR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8C08D670-AF7F-45B2-B89D-A1AFF6FC89D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3117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7B023A7-9FD8-4666-8AB3-220ADD7BD6CE}" type="datetime1">
              <a:rPr lang="en-US" smtClean="0"/>
              <a:pPr/>
              <a:t>2/20/2019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DBF5F9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>
                <a:solidFill>
                  <a:srgbClr val="DBF5F9"/>
                </a:solidFill>
              </a:rPr>
              <a:pPr/>
              <a:t>‹#›</a:t>
            </a:fld>
            <a:endParaRPr lang="en-US">
              <a:solidFill>
                <a:srgbClr val="DB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0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46DE5-96B9-48E0-A455-9D5F92AC1BCD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29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7C795-0158-431C-8F39-07BDAEB4CC41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5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C069A8-7EE8-490B-8E59-D6CC5BE06A9B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AC5DE7-D627-4277-9B43-8FD10F5AD398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5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E15C68-AD4E-4BE9-BEBB-595C6EB75560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1749-3850-4843-AE74-5AE94139E849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>
                <a:solidFill>
                  <a:srgbClr val="04617B"/>
                </a:solidFill>
              </a:rPr>
              <a:pPr/>
              <a:t>‹#›</a:t>
            </a:fld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3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6566D-FEAD-4D3D-B8C5-8C47C08BA673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EB2EEBD6-80C7-4A37-BD3F-4F8A0AE29E65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3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2B122-3602-4C44-B759-6CE85AF70E83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2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B1B775A1-1CE2-4EDC-AE6A-018B0794B7B9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3256CB57-A8D0-49EB-86E0-FC9B4DE1948C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tr-TR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tr-TR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8C08D670-AF7F-45B2-B89D-A1AFF6FC89D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1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5611-2947-4F9E-B14C-56C86D1D1F63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E2F8-8724-4617-8185-67B742F0F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GB" sz="1333" ker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sz="1333" ker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1722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GB" sz="1333" ker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sz="1333" ker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8065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05C21F31-EE64-4D15-898F-E84A263784AB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05C21F31-EE64-4D15-898F-E84A263784AB}" type="datetime1">
              <a:rPr lang="en-US" smtClean="0">
                <a:solidFill>
                  <a:srgbClr val="04617B"/>
                </a:solidFill>
              </a:rPr>
              <a:pPr/>
              <a:t>2/20/2019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string.asp" TargetMode="External"/><Relationship Id="rId3" Type="http://schemas.openxmlformats.org/officeDocument/2006/relationships/hyperlink" Target="https://www.w3schools.com/jsref/jsref_isfinite.asp" TargetMode="External"/><Relationship Id="rId7" Type="http://schemas.openxmlformats.org/officeDocument/2006/relationships/hyperlink" Target="https://www.w3schools.com/jsref/jsref_parseint.asp" TargetMode="External"/><Relationship Id="rId2" Type="http://schemas.openxmlformats.org/officeDocument/2006/relationships/hyperlink" Target="https://www.w3schools.com/jsref/jsref_eval.asp" TargetMode="Externa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www.w3schools.com/jsref/jsref_parsefloat.asp" TargetMode="External"/><Relationship Id="rId11" Type="http://schemas.openxmlformats.org/officeDocument/2006/relationships/hyperlink" Target="https://www.w3schools.com/jsref/jsref_decodeuricomponent.asp" TargetMode="External"/><Relationship Id="rId5" Type="http://schemas.openxmlformats.org/officeDocument/2006/relationships/hyperlink" Target="https://www.w3schools.com/jsref/jsref_number.asp" TargetMode="External"/><Relationship Id="rId10" Type="http://schemas.openxmlformats.org/officeDocument/2006/relationships/hyperlink" Target="https://www.w3schools.com/jsref/jsref_decodeuri.asp" TargetMode="External"/><Relationship Id="rId4" Type="http://schemas.openxmlformats.org/officeDocument/2006/relationships/hyperlink" Target="https://www.w3schools.com/jsref/jsref_isnan.asp" TargetMode="External"/><Relationship Id="rId9" Type="http://schemas.openxmlformats.org/officeDocument/2006/relationships/hyperlink" Target="https://www.w3schools.com/jsref/jsref_unescap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charset.asp" TargetMode="External"/><Relationship Id="rId7" Type="http://schemas.openxmlformats.org/officeDocument/2006/relationships/hyperlink" Target="https://www.w3schools.com/jsref/jsref_regexp_xy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w3schools.com/jsref/jsref_regexp_not_0-9.asp" TargetMode="External"/><Relationship Id="rId5" Type="http://schemas.openxmlformats.org/officeDocument/2006/relationships/hyperlink" Target="https://www.w3schools.com/jsref/jsref_regexp_0-9.asp" TargetMode="External"/><Relationship Id="rId4" Type="http://schemas.openxmlformats.org/officeDocument/2006/relationships/hyperlink" Target="https://www.w3schools.com/jsref/jsref_regexp_charset_not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6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create array and read element in JavaScript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special variable, which can hold more than one value at a time.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car1 = "Saab";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car2 = "Volvo";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car3 = "BMW";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cars = ["Saab", "Volvo", "BMW"];</a:t>
            </a:r>
          </a:p>
          <a:p>
            <a:r>
              <a:rPr lang="en-US" b="1" dirty="0" smtClean="0"/>
              <a:t>Creating an Array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i="1" dirty="0" err="1" smtClean="0"/>
              <a:t>array_name</a:t>
            </a:r>
            <a:r>
              <a:rPr lang="en-US" dirty="0" smtClean="0"/>
              <a:t> = [</a:t>
            </a:r>
            <a:r>
              <a:rPr lang="en-US" i="1" dirty="0" smtClean="0"/>
              <a:t>item1</a:t>
            </a:r>
            <a:r>
              <a:rPr lang="en-US" dirty="0" smtClean="0"/>
              <a:t>, </a:t>
            </a:r>
            <a:r>
              <a:rPr lang="en-US" i="1" dirty="0" smtClean="0"/>
              <a:t>item2</a:t>
            </a:r>
            <a:r>
              <a:rPr lang="en-US" dirty="0" smtClean="0"/>
              <a:t>, ...];   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 cars = 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 Array("Saab", "Volvo", "BMW");  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Access the Elements of an Array</a:t>
            </a:r>
          </a:p>
          <a:p>
            <a:pPr lvl="1"/>
            <a:r>
              <a:rPr lang="en-US" dirty="0" smtClean="0"/>
              <a:t>You access an array element by referring to the </a:t>
            </a:r>
            <a:r>
              <a:rPr lang="en-US" b="1" dirty="0" smtClean="0"/>
              <a:t>index number</a:t>
            </a:r>
          </a:p>
          <a:p>
            <a:pPr lvl="1"/>
            <a:r>
              <a:rPr lang="en-US" sz="1800" dirty="0" err="1">
                <a:latin typeface="Lucida Console" pitchFamily="49" charset="0"/>
              </a:rPr>
              <a:t>var</a:t>
            </a:r>
            <a:r>
              <a:rPr lang="en-US" sz="1800" dirty="0">
                <a:latin typeface="Lucida Console" pitchFamily="49" charset="0"/>
              </a:rPr>
              <a:t> name = cars[0];</a:t>
            </a:r>
          </a:p>
          <a:p>
            <a:pPr lvl="1"/>
            <a:r>
              <a:rPr lang="en-US" sz="1800" dirty="0" err="1">
                <a:latin typeface="Lucida Console" pitchFamily="49" charset="0"/>
              </a:rPr>
              <a:t>document.getElementById</a:t>
            </a:r>
            <a:r>
              <a:rPr lang="en-US" sz="1800" dirty="0">
                <a:latin typeface="Lucida Console" pitchFamily="49" charset="0"/>
              </a:rPr>
              <a:t>("demo").</a:t>
            </a:r>
            <a:r>
              <a:rPr lang="en-US" sz="1800" dirty="0" err="1">
                <a:latin typeface="Lucida Console" pitchFamily="49" charset="0"/>
              </a:rPr>
              <a:t>innerHTML</a:t>
            </a:r>
            <a:r>
              <a:rPr lang="en-US" sz="1800" dirty="0">
                <a:latin typeface="Lucida Console" pitchFamily="49" charset="0"/>
              </a:rPr>
              <a:t> = cars[0</a:t>
            </a:r>
            <a:r>
              <a:rPr lang="en-US" sz="2000" dirty="0"/>
              <a:t>];</a:t>
            </a:r>
          </a:p>
          <a:p>
            <a:r>
              <a:rPr lang="en-US" sz="2400" dirty="0"/>
              <a:t>Changing an Array Element</a:t>
            </a:r>
          </a:p>
          <a:p>
            <a:pPr lvl="1"/>
            <a:r>
              <a:rPr lang="en-US" sz="1800" dirty="0">
                <a:latin typeface="Lucida Console" pitchFamily="49" charset="0"/>
              </a:rPr>
              <a:t>cars[0] = "Opel";</a:t>
            </a:r>
          </a:p>
          <a:p>
            <a:r>
              <a:rPr lang="en-US" sz="2400" dirty="0"/>
              <a:t>Access the Full Array</a:t>
            </a:r>
          </a:p>
          <a:p>
            <a:pPr lvl="1"/>
            <a:r>
              <a:rPr lang="en-US" sz="1800" dirty="0" err="1">
                <a:latin typeface="Lucida Console" pitchFamily="49" charset="0"/>
              </a:rPr>
              <a:t>var</a:t>
            </a:r>
            <a:r>
              <a:rPr lang="en-US" sz="1800" dirty="0">
                <a:latin typeface="Lucida Console" pitchFamily="49" charset="0"/>
              </a:rPr>
              <a:t> cars = ["Saab", "Volvo", "BMW"];</a:t>
            </a:r>
          </a:p>
          <a:p>
            <a:pPr lvl="1"/>
            <a:r>
              <a:rPr lang="en-US" sz="1800" dirty="0" err="1">
                <a:latin typeface="Lucida Console" pitchFamily="49" charset="0"/>
              </a:rPr>
              <a:t>document.getElementById</a:t>
            </a:r>
            <a:r>
              <a:rPr lang="en-US" sz="1800" dirty="0">
                <a:latin typeface="Lucida Console" pitchFamily="49" charset="0"/>
              </a:rPr>
              <a:t>("demo").</a:t>
            </a:r>
            <a:r>
              <a:rPr lang="en-US" sz="1800" dirty="0" err="1">
                <a:latin typeface="Lucida Console" pitchFamily="49" charset="0"/>
              </a:rPr>
              <a:t>innerHTML</a:t>
            </a:r>
            <a:r>
              <a:rPr lang="en-US" sz="1800" dirty="0">
                <a:latin typeface="Lucida Console" pitchFamily="49" charset="0"/>
              </a:rPr>
              <a:t> = cars;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1" y="2667000"/>
            <a:ext cx="75832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0" y="1752601"/>
            <a:ext cx="7239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prstClr val="black"/>
                </a:solidFill>
              </a:rPr>
              <a:t>Looping an Array</a:t>
            </a:r>
          </a:p>
        </p:txBody>
      </p:sp>
    </p:spTree>
    <p:extLst>
      <p:ext uri="{BB962C8B-B14F-4D97-AF65-F5344CB8AC3E}">
        <p14:creationId xmlns:p14="http://schemas.microsoft.com/office/powerpoint/2010/main" val="8008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object in JavaScript with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JavaScript is designed on a simple object-based paradigm.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object is a collection of properties, and a property is an association between a name (or </a:t>
            </a:r>
            <a:r>
              <a:rPr lang="en-IN" i="1" dirty="0"/>
              <a:t>key</a:t>
            </a:r>
            <a:r>
              <a:rPr lang="en-IN" dirty="0"/>
              <a:t>) and a value.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property's value can be a function, in which case the property is known as a method.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 to objects that are predefined in the browser, you can define your own objects.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/>
              <a:t>Data type : Objects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132200" y="1104133"/>
            <a:ext cx="11927600" cy="569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endParaRPr lang="en-GB" sz="24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-GB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 };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sabine.name = 'Sabine';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sabine.type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   'cat';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sabine.gender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'female';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sabine.age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     14;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sabine.fixed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   true;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// Object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</a:t>
            </a:r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['name']; // 'Sabine'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sabine.name; // 'Sabine'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57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conventions for Java Script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Variables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800" dirty="0"/>
              <a:t>Variables are used to store data. </a:t>
            </a:r>
          </a:p>
          <a:p>
            <a:r>
              <a:rPr lang="tr-TR" sz="2800" dirty="0"/>
              <a:t>A variable is a "container" for information you want to store. A variable's value can change during the script. You can refer to a variable by name to see its value or to change its value.</a:t>
            </a:r>
          </a:p>
          <a:p>
            <a:r>
              <a:rPr lang="tr-TR" sz="2800" dirty="0"/>
              <a:t>Rules for variable names:</a:t>
            </a:r>
          </a:p>
          <a:p>
            <a:pPr lvl="1"/>
            <a:r>
              <a:rPr lang="tr-TR" sz="2400" dirty="0"/>
              <a:t>Variable names are case sensitive </a:t>
            </a:r>
          </a:p>
          <a:p>
            <a:pPr lvl="1"/>
            <a:r>
              <a:rPr lang="tr-TR" sz="2400" dirty="0"/>
              <a:t>They must begin with a letter or the underscore character </a:t>
            </a:r>
          </a:p>
          <a:p>
            <a:pPr lvl="2"/>
            <a:r>
              <a:rPr lang="tr-TR" sz="2000" dirty="0"/>
              <a:t>strname – STRNAME (not same)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Names should be formed from the 26 upper and lower case letters (A .. Z, a .. z), the 10 digits (0 .. 9), and _ </a:t>
            </a:r>
            <a:r>
              <a:rPr lang="en-IN" dirty="0" err="1"/>
              <a:t>underbar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Do </a:t>
            </a:r>
            <a:r>
              <a:rPr lang="en-IN" dirty="0"/>
              <a:t>not use $ dollar sign or \ backslash in names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Do not use _ </a:t>
            </a:r>
            <a:r>
              <a:rPr lang="en-IN" dirty="0" err="1"/>
              <a:t>underbar</a:t>
            </a:r>
            <a:r>
              <a:rPr lang="en-IN" dirty="0"/>
              <a:t> as the first or last character of a name.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variables and functions should start with a lower case letter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Global variables in browsers should be in all 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brief any five functions in JavaScript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7139218"/>
              </p:ext>
            </p:extLst>
          </p:nvPr>
        </p:nvGraphicFramePr>
        <p:xfrm>
          <a:off x="1105468" y="1516064"/>
          <a:ext cx="10658902" cy="4862112"/>
        </p:xfrm>
        <a:graphic>
          <a:graphicData uri="http://schemas.openxmlformats.org/drawingml/2006/table">
            <a:tbl>
              <a:tblPr/>
              <a:tblGrid>
                <a:gridCol w="2743201"/>
                <a:gridCol w="7915701"/>
              </a:tblGrid>
              <a:tr h="6229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2"/>
                        </a:rPr>
                        <a:t>eval</a:t>
                      </a:r>
                      <a:r>
                        <a:rPr lang="en-IN" sz="2400" dirty="0">
                          <a:effectLst/>
                          <a:hlinkClick r:id="rId2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Evaluates a string and executes it as if it was script code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29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3"/>
                        </a:rPr>
                        <a:t>isFinite</a:t>
                      </a:r>
                      <a:r>
                        <a:rPr lang="en-IN" sz="2400" dirty="0">
                          <a:effectLst/>
                          <a:hlinkClick r:id="rId3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Determines whether a value is a finite, legal number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29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4"/>
                        </a:rPr>
                        <a:t>isNaN</a:t>
                      </a:r>
                      <a:r>
                        <a:rPr lang="en-IN" sz="2400" dirty="0">
                          <a:effectLst/>
                          <a:hlinkClick r:id="rId4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Determines whether a value is an illegal number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6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hlinkClick r:id="rId5"/>
                        </a:rPr>
                        <a:t>Number()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Converts an object's value to a number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291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6"/>
                        </a:rPr>
                        <a:t>parseFloat</a:t>
                      </a:r>
                      <a:r>
                        <a:rPr lang="en-IN" sz="2400" dirty="0">
                          <a:effectLst/>
                          <a:hlinkClick r:id="rId6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Parses a string and returns a floating point number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6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7"/>
                        </a:rPr>
                        <a:t>parseInt</a:t>
                      </a:r>
                      <a:r>
                        <a:rPr lang="en-IN" sz="2400" dirty="0">
                          <a:effectLst/>
                          <a:hlinkClick r:id="rId7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Parses a string and returns an integer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16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  <a:hlinkClick r:id="rId8"/>
                        </a:rPr>
                        <a:t>String()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Converts an object's value to a string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666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effectLst/>
                          <a:hlinkClick r:id="rId9"/>
                        </a:rPr>
                        <a:t>unescape</a:t>
                      </a:r>
                      <a:r>
                        <a:rPr lang="en-IN" sz="2400" dirty="0">
                          <a:effectLst/>
                          <a:hlinkClick r:id="rId9"/>
                        </a:rPr>
                        <a:t>()</a:t>
                      </a:r>
                      <a:endParaRPr lang="en-IN" sz="2400" dirty="0">
                        <a:effectLst/>
                      </a:endParaRPr>
                    </a:p>
                  </a:txBody>
                  <a:tcPr marL="135416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E80000"/>
                          </a:solidFill>
                          <a:effectLst/>
                        </a:rPr>
                        <a:t>Deprecated in version 1.5.</a:t>
                      </a:r>
                      <a:r>
                        <a:rPr lang="en-IN" sz="2400" dirty="0">
                          <a:effectLst/>
                        </a:rPr>
                        <a:t> Use </a:t>
                      </a:r>
                      <a:r>
                        <a:rPr lang="en-IN" sz="2400" dirty="0" err="1">
                          <a:effectLst/>
                          <a:hlinkClick r:id="rId10"/>
                        </a:rPr>
                        <a:t>decodeURI</a:t>
                      </a:r>
                      <a:r>
                        <a:rPr lang="en-IN" sz="2400" dirty="0">
                          <a:effectLst/>
                          <a:hlinkClick r:id="rId10"/>
                        </a:rPr>
                        <a:t>()</a:t>
                      </a:r>
                      <a:r>
                        <a:rPr lang="en-IN" sz="2400" dirty="0">
                          <a:effectLst/>
                        </a:rPr>
                        <a:t> or </a:t>
                      </a:r>
                      <a:r>
                        <a:rPr lang="en-IN" sz="2400" dirty="0" err="1">
                          <a:effectLst/>
                          <a:hlinkClick r:id="rId11"/>
                        </a:rPr>
                        <a:t>decodeURIComponent</a:t>
                      </a:r>
                      <a:r>
                        <a:rPr lang="en-IN" sz="2400" dirty="0">
                          <a:effectLst/>
                          <a:hlinkClick r:id="rId11"/>
                        </a:rPr>
                        <a:t>()</a:t>
                      </a:r>
                      <a:r>
                        <a:rPr lang="en-IN" sz="2400" dirty="0">
                          <a:effectLst/>
                        </a:rPr>
                        <a:t>instead</a:t>
                      </a:r>
                    </a:p>
                  </a:txBody>
                  <a:tcPr marL="67708" marR="67708" marT="67708" marB="67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key uses of JavaScript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26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eval</a:t>
            </a:r>
            <a:r>
              <a:rPr lang="en-IN" dirty="0"/>
              <a:t>() function evaluates or executes an argument.</a:t>
            </a:r>
          </a:p>
          <a:p>
            <a:r>
              <a:rPr lang="en-IN" dirty="0"/>
              <a:t>If the argument is an expression, </a:t>
            </a:r>
            <a:r>
              <a:rPr lang="en-IN" dirty="0" err="1"/>
              <a:t>eval</a:t>
            </a:r>
            <a:r>
              <a:rPr lang="en-IN" dirty="0"/>
              <a:t>() evaluates the expression. If the argument is one or more JavaScript statements, </a:t>
            </a:r>
            <a:r>
              <a:rPr lang="en-IN" dirty="0" err="1"/>
              <a:t>eval</a:t>
            </a:r>
            <a:r>
              <a:rPr lang="en-IN" dirty="0"/>
              <a:t>() executes the statements</a:t>
            </a:r>
          </a:p>
          <a:p>
            <a:pPr marL="320675" lvl="1" indent="0">
              <a:buNone/>
            </a:pP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 = 10;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 = 20;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 = 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 * y") + "&lt;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b = 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 + 2") + "&lt;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 = 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("x + 17") + "&lt;</a:t>
            </a:r>
            <a:r>
              <a:rPr lang="en-I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 = a + b + c;</a:t>
            </a:r>
            <a:endParaRPr lang="en-IN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isFinite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/>
              <a:t>The </a:t>
            </a:r>
            <a:r>
              <a:rPr lang="en-IN" sz="2400" dirty="0" err="1"/>
              <a:t>isFinite</a:t>
            </a:r>
            <a:r>
              <a:rPr lang="en-IN" sz="2400" dirty="0"/>
              <a:t>() function determines whether a number is a finite, legal number.</a:t>
            </a:r>
          </a:p>
          <a:p>
            <a:r>
              <a:rPr lang="en-IN" sz="2400" dirty="0"/>
              <a:t>This function returns false if the value is +infinity, -infinity, or </a:t>
            </a:r>
            <a:r>
              <a:rPr lang="en-IN" sz="2400" dirty="0" err="1"/>
              <a:t>NaN</a:t>
            </a:r>
            <a:r>
              <a:rPr lang="en-IN" sz="2400" dirty="0"/>
              <a:t> (Not-a-Number), otherwise it returns true.</a:t>
            </a:r>
          </a:p>
          <a:p>
            <a:pPr marL="0" indent="0">
              <a:buNone/>
            </a:pP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a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(123)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 			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b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(-1.23)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		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c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(5-2)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			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d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(0)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			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e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("123")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		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f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("Hello") + "&lt;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		false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g = 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isFinite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("2005/12/12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			false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res = a + b + c + d + e + f + g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true&lt;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&gt;true&lt;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&gt;true&lt;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&gt;true&lt;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&gt;true&lt;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&gt;false&lt;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&gt;false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isNaN</a:t>
            </a:r>
            <a:r>
              <a:rPr lang="en-IN" dirty="0"/>
              <a:t>() function determines whether a value is an illegal number (Not-a-Number).</a:t>
            </a:r>
          </a:p>
          <a:p>
            <a:r>
              <a:rPr lang="en-IN" dirty="0"/>
              <a:t>This function returns true if the value equates to </a:t>
            </a:r>
            <a:r>
              <a:rPr lang="en-IN" dirty="0" err="1"/>
              <a:t>NaN</a:t>
            </a:r>
            <a:r>
              <a:rPr lang="en-IN" dirty="0"/>
              <a:t>. Otherwise it returns false.</a:t>
            </a:r>
          </a:p>
          <a:p>
            <a:pPr marL="0" indent="0">
              <a:buNone/>
            </a:pP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(123)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(-1.23)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(5-2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) //false</a:t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(0)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	  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('123')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('Hello') //true</a:t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('')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  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) //true</a:t>
            </a:r>
            <a:b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(undefined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marL="0" indent="0">
              <a:buNone/>
            </a:pP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')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</a:p>
          <a:p>
            <a:pPr marL="0" indent="0">
              <a:buNone/>
            </a:pPr>
            <a:r>
              <a:rPr lang="en-IN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 / 0) //</a:t>
            </a:r>
            <a:r>
              <a:rPr lang="en-I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isNaN</a:t>
            </a:r>
            <a:r>
              <a:rPr lang="en-IN" sz="2400" dirty="0">
                <a:latin typeface="Consolas" panose="020B0609020204030204" pitchFamily="49" charset="0"/>
                <a:cs typeface="Consolas" panose="020B0609020204030204" pitchFamily="49" charset="0"/>
              </a:rPr>
              <a:t>('2005/12/12') //true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9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Number() function converts the object argument to a number that represents the object's value.</a:t>
            </a:r>
          </a:p>
          <a:p>
            <a:r>
              <a:rPr lang="en-IN" dirty="0"/>
              <a:t>If the value cannot be converted to a legal number, </a:t>
            </a:r>
            <a:r>
              <a:rPr lang="en-IN" dirty="0" err="1"/>
              <a:t>NaN</a:t>
            </a:r>
            <a:r>
              <a:rPr lang="en-IN" dirty="0"/>
              <a:t> is returned.</a:t>
            </a:r>
          </a:p>
          <a:p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x1 = true;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x2 = false;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x3 = new Date();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x4 = "999";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x5 = "999 888";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n = 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Number(x1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 + 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Number(x2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 + 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Number(x3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 + 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Number(x4)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 + </a:t>
            </a:r>
            <a:r>
              <a:rPr lang="en-IN" sz="2000" dirty="0"/>
              <a:t>Number(x5</a:t>
            </a:r>
            <a:r>
              <a:rPr lang="en-IN" sz="2000" dirty="0" smtClean="0"/>
              <a:t>);</a:t>
            </a:r>
          </a:p>
          <a:p>
            <a:r>
              <a:rPr lang="en-IN" sz="2000" dirty="0" smtClean="0"/>
              <a:t>1 	0 		1550645324238 	999 		</a:t>
            </a:r>
            <a:r>
              <a:rPr lang="en-IN" sz="2000" dirty="0" err="1" smtClean="0"/>
              <a:t>NaN</a:t>
            </a:r>
            <a:endParaRPr lang="en-I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parseFloat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/>
              <a:t>The </a:t>
            </a:r>
            <a:r>
              <a:rPr lang="en-IN" sz="2400" dirty="0" err="1" smtClean="0"/>
              <a:t>parseFloat</a:t>
            </a:r>
            <a:r>
              <a:rPr lang="en-IN" sz="2400" dirty="0"/>
              <a:t>() function parses a string and returns a floating point number.</a:t>
            </a:r>
          </a:p>
          <a:p>
            <a:r>
              <a:rPr lang="en-IN" sz="2400" dirty="0"/>
              <a:t>This function determines if the first character in the specified string is a number. If it is, it parses the string until it reaches the end of the number, and returns the number as a number, not as a string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a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("10")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b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("10.00")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c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("10.33")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d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("34 45 66")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e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 60 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f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("40 years")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g =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parseFloat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("He was 40")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n = a + b + c + d + e + f + g;</a:t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10  10  10.33 34 60 40  </a:t>
            </a:r>
            <a:r>
              <a:rPr lang="en-IN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parseInt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715000"/>
          </a:xfrm>
        </p:spPr>
        <p:txBody>
          <a:bodyPr/>
          <a:lstStyle/>
          <a:p>
            <a:r>
              <a:rPr lang="en-IN" sz="2400" dirty="0"/>
              <a:t>The </a:t>
            </a:r>
            <a:r>
              <a:rPr lang="en-IN" sz="2400" dirty="0" err="1"/>
              <a:t>parseInt</a:t>
            </a:r>
            <a:r>
              <a:rPr lang="en-IN" sz="2400" dirty="0"/>
              <a:t>() </a:t>
            </a:r>
            <a:r>
              <a:rPr lang="en-IN" sz="2400" dirty="0" smtClean="0"/>
              <a:t>function </a:t>
            </a:r>
            <a:r>
              <a:rPr lang="en-IN" sz="2400" dirty="0"/>
              <a:t>parses a string and returns an integer</a:t>
            </a:r>
            <a:r>
              <a:rPr lang="en-IN" sz="2400" dirty="0" smtClean="0"/>
              <a:t>.</a:t>
            </a:r>
          </a:p>
          <a:p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a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("10")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b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("10.00")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c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("10.33")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d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("34 45 66")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f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("40 years")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g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("He was 40") 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h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("10", 10)+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k =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("0x10")+ "&lt;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&gt;";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 n = a + b + c + d 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f + g 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h + </a:t>
            </a:r>
            <a:r>
              <a:rPr lang="en-I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k;</a:t>
            </a:r>
          </a:p>
          <a:p>
            <a:pPr marL="0" indent="0">
              <a:buNone/>
            </a:pPr>
            <a:r>
              <a:rPr lang="en-IN" sz="2000" dirty="0" smtClean="0"/>
              <a:t>	      10    10   10    34     40    </a:t>
            </a:r>
            <a:r>
              <a:rPr lang="en-IN" sz="2000" dirty="0" err="1" smtClean="0"/>
              <a:t>NaN</a:t>
            </a:r>
            <a:r>
              <a:rPr lang="en-IN" sz="2000" dirty="0" smtClean="0"/>
              <a:t> 10    16</a:t>
            </a:r>
            <a:endParaRPr lang="en-I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String() function converts the value of an object to a string</a:t>
            </a:r>
            <a:r>
              <a:rPr lang="en-IN" dirty="0" smtClean="0"/>
              <a:t>.</a:t>
            </a:r>
          </a:p>
          <a:p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x1 = Boolean(0);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x2 = Boolean(1);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x3 = new Date();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x4 = "12345";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x5 = 12345;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 res =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String(x1)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 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		</a:t>
            </a:r>
            <a:r>
              <a:rPr lang="en-IN" sz="1800" dirty="0" smtClean="0"/>
              <a:t>false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String(x2)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 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IN" sz="1800" dirty="0"/>
              <a:t> </a:t>
            </a:r>
            <a:r>
              <a:rPr lang="en-IN" sz="1800" dirty="0" smtClean="0"/>
              <a:t> 		true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String(x3)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 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		</a:t>
            </a:r>
            <a:r>
              <a:rPr lang="en-IN" sz="1800" dirty="0" smtClean="0"/>
              <a:t>Wed </a:t>
            </a:r>
            <a:r>
              <a:rPr lang="en-IN" sz="1800" dirty="0"/>
              <a:t>Feb 20 2019 12:33:23 GMT+0530 (India Standard Time)</a:t>
            </a:r>
            <a:br>
              <a:rPr lang="en-IN" sz="1800" dirty="0"/>
            </a:b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String(x4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) + "&lt;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&gt;" 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		</a:t>
            </a:r>
            <a:r>
              <a:rPr lang="en-IN" sz="1800" dirty="0" smtClean="0"/>
              <a:t>12345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String(x5);</a:t>
            </a:r>
            <a:r>
              <a:rPr lang="en-IN" sz="1800" dirty="0"/>
              <a:t> </a:t>
            </a:r>
            <a:r>
              <a:rPr lang="en-IN" sz="1800" dirty="0" smtClean="0"/>
              <a:t>				12345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/>
            </a:r>
            <a:br>
              <a:rPr lang="en-IN" sz="1800" dirty="0"/>
            </a:b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Document Object Model with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0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2" y="1219201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6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-GB"/>
              <a:t>Features of JavaScript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  <a:buChar char="★"/>
            </a:pPr>
            <a:r>
              <a:rPr lang="en-GB"/>
              <a:t>Browser Support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Structure Programming Syntax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Dynamic Typing 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Run Time Evaluation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Support of Object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Regular Expression</a:t>
            </a:r>
            <a:endParaRPr/>
          </a:p>
          <a:p>
            <a:pPr>
              <a:lnSpc>
                <a:spcPct val="200000"/>
              </a:lnSpc>
              <a:buChar char="★"/>
            </a:pPr>
            <a:r>
              <a:rPr lang="en-GB"/>
              <a:t>Function Programming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4820800" y="435433"/>
            <a:ext cx="7169200" cy="6080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643451" indent="-457189">
              <a:buClr>
                <a:srgbClr val="4285F4"/>
              </a:buClr>
              <a:buSzPts val="1400"/>
              <a:buFont typeface="+mj-lt"/>
              <a:buAutoNum type="arabicPeriod"/>
            </a:pP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No Need of special Plugin , All browsers are currently support JavaScript.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189" indent="-457189">
              <a:buFont typeface="+mj-lt"/>
              <a:buAutoNum type="arabicPeriod"/>
            </a:pP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43451" indent="-457189">
              <a:buClr>
                <a:srgbClr val="4285F4"/>
              </a:buClr>
              <a:buSzPts val="1400"/>
              <a:buFont typeface="+mj-lt"/>
              <a:buAutoNum type="arabicPeriod"/>
            </a:pP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Support commonly structured language type syntax.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53035" lvl="1" indent="-457189">
              <a:buClr>
                <a:srgbClr val="4285F4"/>
              </a:buClr>
              <a:buSzPts val="1400"/>
              <a:buFont typeface="+mj-lt"/>
              <a:buAutoNum type="arabicPeriod"/>
            </a:pP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It automatically insert semicolon , hence no need to add semicolon.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73" indent="-457189">
              <a:buFont typeface="+mj-lt"/>
              <a:buAutoNum type="arabicPeriod"/>
            </a:pP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43451" indent="-457189">
              <a:buClr>
                <a:srgbClr val="4285F4"/>
              </a:buClr>
              <a:buSzPts val="1400"/>
              <a:buFont typeface="+mj-lt"/>
              <a:buAutoNum type="arabicPeriod"/>
            </a:pP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Data type is bound to the value and not to variable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53035" lvl="1" indent="-457189">
              <a:buClr>
                <a:srgbClr val="4285F4"/>
              </a:buClr>
              <a:buSzPts val="1400"/>
              <a:buFont typeface="+mj-lt"/>
              <a:buAutoNum type="arabicPeriod"/>
            </a:pP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We can assign integer to value to variable “a” 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19170"/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Later on we can change value to string 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 4.  Using </a:t>
            </a:r>
            <a:r>
              <a:rPr lang="en-GB" sz="1867" b="1" kern="0" dirty="0" err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function expression can be evaluated at run time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 5. Support object, but handling is totally different from OOPL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 6. Support regular expression  ( 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[abc]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[^abc]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[0-9]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[^0-9]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,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(</a:t>
            </a:r>
            <a:r>
              <a:rPr lang="en-GB" sz="1533" u="sng" kern="0" dirty="0" err="1">
                <a:solidFill>
                  <a:srgbClr val="4FC3F7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x|y</a:t>
            </a:r>
            <a:r>
              <a:rPr lang="en-GB" sz="1533" u="sng" kern="0" dirty="0">
                <a:solidFill>
                  <a:srgbClr val="4FC3F7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)</a:t>
            </a:r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	6.1 which is used to matching text-pattern.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	6.2 used for validation.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 7. Function can be used 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867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67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36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1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335280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089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</a:t>
            </a:r>
            <a:r>
              <a:rPr lang="en-US" dirty="0"/>
              <a:t>returns the DOM object for an element with a </a:t>
            </a:r>
            <a:r>
              <a:rPr lang="en-US" dirty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33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6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JavaScript Using DOM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0675" y="1570848"/>
            <a:ext cx="11266583" cy="374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endParaRPr lang="en-IN" sz="2667" dirty="0" smtClean="0">
              <a:latin typeface="Roboto" panose="020B0604020202020204" charset="0"/>
              <a:ea typeface="Roboto" panose="020B060402020202020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can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change all the HTML elements in the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change all the HTML attributes in the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change all the CSS styles in the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remove existing HTML elements and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attributes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add new HTML elements and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attributes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react to all existing HTML events in the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page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IN" sz="2667" dirty="0" smtClean="0">
                <a:latin typeface="Roboto" panose="020B0604020202020204" charset="0"/>
                <a:ea typeface="Roboto" panose="020B0604020202020204" charset="0"/>
              </a:rPr>
              <a:t>JavaScript </a:t>
            </a:r>
            <a:r>
              <a:rPr lang="en-IN" sz="2667" dirty="0">
                <a:latin typeface="Roboto" panose="020B0604020202020204" charset="0"/>
                <a:ea typeface="Roboto" panose="020B0604020202020204" charset="0"/>
              </a:rPr>
              <a:t>can create new HTML events in the page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24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Methods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90331"/>
              </p:ext>
            </p:extLst>
          </p:nvPr>
        </p:nvGraphicFramePr>
        <p:xfrm>
          <a:off x="440675" y="1596373"/>
          <a:ext cx="11459125" cy="5078220"/>
        </p:xfrm>
        <a:graphic>
          <a:graphicData uri="http://schemas.openxmlformats.org/drawingml/2006/table">
            <a:tbl>
              <a:tblPr/>
              <a:tblGrid>
                <a:gridCol w="4157032">
                  <a:extLst>
                    <a:ext uri="{9D8B030D-6E8A-4147-A177-3AD203B41FA5}">
                      <a16:colId xmlns:a16="http://schemas.microsoft.com/office/drawing/2014/main" xmlns="" val="2721036106"/>
                    </a:ext>
                  </a:extLst>
                </a:gridCol>
                <a:gridCol w="7302093">
                  <a:extLst>
                    <a:ext uri="{9D8B030D-6E8A-4147-A177-3AD203B41FA5}">
                      <a16:colId xmlns:a16="http://schemas.microsoft.com/office/drawing/2014/main" xmlns="" val="57922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Method</a:t>
                      </a: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5955831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document.body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documents body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227963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document.createElement</a:t>
                      </a:r>
                      <a:r>
                        <a:rPr lang="en-US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Create the element</a:t>
                      </a:r>
                      <a:r>
                        <a:rPr lang="en-IN" sz="20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node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038530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document.forms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collection of all form element in document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4682125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document.elementById</a:t>
                      </a:r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element has</a:t>
                      </a:r>
                      <a:r>
                        <a:rPr lang="en-IN" sz="20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ID attributes with specific value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69489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document.getElementByName</a:t>
                      </a:r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Returns node list containing all element with specific</a:t>
                      </a:r>
                      <a:r>
                        <a:rPr lang="en-IN" sz="20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value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8126855"/>
                  </a:ext>
                </a:extLst>
              </a:tr>
              <a:tr h="62263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document.open</a:t>
                      </a:r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Open HTML output stream</a:t>
                      </a:r>
                      <a:r>
                        <a:rPr lang="en-IN" sz="20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to collect output from </a:t>
                      </a:r>
                      <a:r>
                        <a:rPr lang="en-IN" sz="2000" baseline="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document.write</a:t>
                      </a:r>
                      <a:endParaRPr lang="en-IN" sz="2000" dirty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4641247"/>
                  </a:ext>
                </a:extLst>
              </a:tr>
              <a:tr h="64124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document.write</a:t>
                      </a:r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()</a:t>
                      </a:r>
                    </a:p>
                  </a:txBody>
                  <a:tcPr marL="150548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It writes the specified</a:t>
                      </a:r>
                      <a:r>
                        <a:rPr lang="en-IN" sz="2000" baseline="0" dirty="0" smtClean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string on document.</a:t>
                      </a:r>
                      <a:endParaRPr lang="en-IN" sz="2000" dirty="0" smtClean="0">
                        <a:effectLst/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 marL="75273" marR="75273" marT="75273" marB="752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81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Can JavaScript be in separate file ? Discuss in details</a:t>
            </a:r>
            <a:br>
              <a:rPr lang="en-US" sz="3600" dirty="0" smtClean="0"/>
            </a:br>
            <a:r>
              <a:rPr lang="en-US" sz="3600" dirty="0" smtClean="0"/>
              <a:t>How to call JavaScript from HTML Page. 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2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8200" y="-243567"/>
            <a:ext cx="10962800" cy="10236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-GB"/>
              <a:t>External JavaScript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44300" y="746433"/>
            <a:ext cx="11118800" cy="1290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r>
              <a:rPr lang="en-GB" sz="2400" kern="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&lt;script type=”text/javascript src=”myjavascript.js&gt;           &lt;/script&gt;</a:t>
            </a:r>
            <a:endParaRPr sz="2400" kern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" name="Shape 102"/>
          <p:cNvGraphicFramePr/>
          <p:nvPr>
            <p:extLst/>
          </p:nvPr>
        </p:nvGraphicFramePr>
        <p:xfrm>
          <a:off x="178233" y="2381800"/>
          <a:ext cx="6028600" cy="6339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140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&lt;!DOCTYPE html&gt;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&lt;html&gt;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&lt;body&gt;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&lt;h2&gt;External JavaScript&lt;/h2&gt;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 id="demo"&gt;A Paragraph.&lt;/p&gt;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&lt;button type="button" </a:t>
                      </a:r>
                      <a:r>
                        <a:rPr lang="en-GB" sz="2500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onclick</a:t>
                      </a:r>
                      <a:r>
                        <a:rPr lang="en-GB" sz="25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</a:t>
                      </a:r>
                      <a:r>
                        <a:rPr lang="en-GB" sz="2500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myFunction</a:t>
                      </a:r>
                      <a:r>
                        <a:rPr lang="en-GB" sz="25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"&gt;Try it&lt;/button&gt;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&lt;p&gt;(</a:t>
                      </a:r>
                      <a:r>
                        <a:rPr lang="en-GB" sz="2500" dirty="0" err="1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myFunction</a:t>
                      </a: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 stored in an external file called "myScript.js")&lt;/p&gt;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 </a:t>
                      </a:r>
                      <a:r>
                        <a:rPr lang="en-GB" sz="2500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src</a:t>
                      </a:r>
                      <a:r>
                        <a:rPr lang="en-GB" sz="25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="myScript.js"&gt;&lt;/script&gt;</a:t>
                      </a:r>
                      <a:endParaRPr sz="2500" dirty="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&lt;/body&gt;</a:t>
                      </a:r>
                      <a:endParaRPr sz="2500" dirty="0">
                        <a:solidFill>
                          <a:srgbClr val="0000CD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500" dirty="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&lt;/html&gt;</a:t>
                      </a:r>
                      <a:endParaRPr sz="25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3" name="Shape 103"/>
          <p:cNvGraphicFramePr/>
          <p:nvPr/>
        </p:nvGraphicFramePr>
        <p:xfrm>
          <a:off x="6519767" y="2381785"/>
          <a:ext cx="5600967" cy="14799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00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996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CD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en-GB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myFunction() {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document.getElementById(</a:t>
                      </a:r>
                      <a:r>
                        <a:rPr lang="en-GB" sz="1600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"demo"</a:t>
                      </a:r>
                      <a:r>
                        <a:rPr lang="en-GB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).innerHTML = </a:t>
                      </a:r>
                      <a:r>
                        <a:rPr lang="en-GB" sz="1600">
                          <a:solidFill>
                            <a:srgbClr val="A52A2A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"Paragraph changed."</a:t>
                      </a:r>
                      <a:r>
                        <a:rPr lang="en-GB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6519767" y="4206333"/>
          <a:ext cx="4776733" cy="21330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767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3067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 b="1"/>
                        <a:t>JavaScript in Body</a:t>
                      </a:r>
                      <a:endParaRPr sz="2300" b="1"/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Paragraph changed.</a:t>
                      </a:r>
                      <a:endParaRPr sz="150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Try it</a:t>
                      </a:r>
                      <a:endParaRPr sz="2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different data types in JavaScript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5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4267200"/>
            <a:ext cx="3019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34201" y="4343400"/>
            <a:ext cx="30194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81200" y="1676401"/>
            <a:ext cx="8458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 err="1">
                <a:solidFill>
                  <a:prstClr val="black"/>
                </a:solidFill>
              </a:rPr>
              <a:t>Javascript</a:t>
            </a:r>
            <a:r>
              <a:rPr lang="en-US" sz="1900" dirty="0">
                <a:solidFill>
                  <a:prstClr val="black"/>
                </a:solidFill>
              </a:rPr>
              <a:t> is a </a:t>
            </a:r>
            <a:r>
              <a:rPr lang="en-US" sz="1900" b="1" dirty="0">
                <a:solidFill>
                  <a:prstClr val="black"/>
                </a:solidFill>
              </a:rPr>
              <a:t>loosely typed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prototype based</a:t>
            </a:r>
            <a:r>
              <a:rPr lang="en-US" sz="1900" dirty="0">
                <a:solidFill>
                  <a:prstClr val="black"/>
                </a:solidFill>
              </a:rPr>
              <a:t> scripting language. We can create any type of data using a single </a:t>
            </a:r>
            <a:r>
              <a:rPr lang="en-US" sz="1900" b="1" dirty="0">
                <a:solidFill>
                  <a:prstClr val="black"/>
                </a:solidFill>
              </a:rPr>
              <a:t>variable</a:t>
            </a:r>
            <a:r>
              <a:rPr lang="en-US" sz="1900" dirty="0">
                <a:solidFill>
                  <a:prstClr val="black"/>
                </a:solidFill>
              </a:rPr>
              <a:t> </a:t>
            </a:r>
            <a:r>
              <a:rPr lang="en-US" sz="1900" i="1" dirty="0">
                <a:solidFill>
                  <a:prstClr val="black"/>
                </a:solidFill>
              </a:rPr>
              <a:t>var</a:t>
            </a:r>
            <a:r>
              <a:rPr lang="en-US" sz="1900" dirty="0">
                <a:solidFill>
                  <a:prstClr val="black"/>
                </a:solidFill>
              </a:rPr>
              <a:t>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prstClr val="black"/>
                </a:solidFill>
              </a:rPr>
              <a:t>"</a:t>
            </a:r>
            <a:r>
              <a:rPr lang="en-US" sz="1900" dirty="0" err="1">
                <a:solidFill>
                  <a:prstClr val="black"/>
                </a:solidFill>
              </a:rPr>
              <a:t>var</a:t>
            </a:r>
            <a:r>
              <a:rPr lang="en-US" sz="1900" dirty="0">
                <a:solidFill>
                  <a:prstClr val="black"/>
                </a:solidFill>
              </a:rPr>
              <a:t>" means a </a:t>
            </a:r>
            <a:r>
              <a:rPr lang="en-US" sz="1900" b="1" dirty="0">
                <a:solidFill>
                  <a:prstClr val="black"/>
                </a:solidFill>
              </a:rPr>
              <a:t>variable</a:t>
            </a:r>
            <a:r>
              <a:rPr lang="en-US" sz="1900" dirty="0">
                <a:solidFill>
                  <a:prstClr val="black"/>
                </a:solidFill>
              </a:rPr>
              <a:t> which can store any type of </a:t>
            </a:r>
            <a:r>
              <a:rPr lang="en-US" sz="1900" b="1" dirty="0">
                <a:solidFill>
                  <a:prstClr val="black"/>
                </a:solidFill>
              </a:rPr>
              <a:t>data</a:t>
            </a:r>
            <a:r>
              <a:rPr lang="en-US" sz="1900" dirty="0">
                <a:solidFill>
                  <a:prstClr val="black"/>
                </a:solidFill>
              </a:rPr>
              <a:t>. Data type of variable is not declared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prstClr val="black"/>
                </a:solidFill>
              </a:rPr>
              <a:t>Primitive</a:t>
            </a:r>
            <a:r>
              <a:rPr lang="en-US" sz="1900" dirty="0">
                <a:solidFill>
                  <a:prstClr val="black"/>
                </a:solidFill>
              </a:rPr>
              <a:t> are very </a:t>
            </a:r>
            <a:r>
              <a:rPr lang="en-US" sz="1900" b="1" dirty="0">
                <a:solidFill>
                  <a:prstClr val="black"/>
                </a:solidFill>
              </a:rPr>
              <a:t>basic</a:t>
            </a:r>
            <a:r>
              <a:rPr lang="en-US" sz="1900" dirty="0">
                <a:solidFill>
                  <a:prstClr val="black"/>
                </a:solidFill>
              </a:rPr>
              <a:t> or </a:t>
            </a:r>
            <a:r>
              <a:rPr lang="en-US" sz="1900" b="1" dirty="0">
                <a:solidFill>
                  <a:prstClr val="black"/>
                </a:solidFill>
              </a:rPr>
              <a:t>common</a:t>
            </a:r>
            <a:r>
              <a:rPr lang="en-US" sz="1900" dirty="0">
                <a:solidFill>
                  <a:prstClr val="black"/>
                </a:solidFill>
              </a:rPr>
              <a:t> data types in </a:t>
            </a:r>
            <a:r>
              <a:rPr lang="en-US" sz="1900" dirty="0" err="1">
                <a:solidFill>
                  <a:prstClr val="black"/>
                </a:solidFill>
              </a:rPr>
              <a:t>javascript</a:t>
            </a:r>
            <a:r>
              <a:rPr lang="en-US" sz="1900" dirty="0">
                <a:solidFill>
                  <a:prstClr val="black"/>
                </a:solidFill>
              </a:rPr>
              <a:t>. Like </a:t>
            </a:r>
            <a:r>
              <a:rPr lang="en-US" sz="1900" b="1" dirty="0">
                <a:solidFill>
                  <a:prstClr val="black"/>
                </a:solidFill>
              </a:rPr>
              <a:t>string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numbers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 err="1">
                <a:solidFill>
                  <a:prstClr val="black"/>
                </a:solidFill>
              </a:rPr>
              <a:t>boolean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undefined</a:t>
            </a:r>
            <a:r>
              <a:rPr lang="en-US" sz="1900" dirty="0">
                <a:solidFill>
                  <a:prstClr val="black"/>
                </a:solidFill>
              </a:rPr>
              <a:t> and </a:t>
            </a:r>
            <a:r>
              <a:rPr lang="en-US" sz="1900" b="1" dirty="0">
                <a:solidFill>
                  <a:prstClr val="black"/>
                </a:solidFill>
              </a:rPr>
              <a:t>null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prstClr val="black"/>
                </a:solidFill>
              </a:rPr>
              <a:t>Reference</a:t>
            </a:r>
            <a:r>
              <a:rPr lang="en-US" sz="1900" dirty="0">
                <a:solidFill>
                  <a:prstClr val="black"/>
                </a:solidFill>
              </a:rPr>
              <a:t> are datatypes based on </a:t>
            </a:r>
            <a:r>
              <a:rPr lang="en-US" sz="1900" b="1" dirty="0">
                <a:solidFill>
                  <a:prstClr val="black"/>
                </a:solidFill>
              </a:rPr>
              <a:t>primitive</a:t>
            </a:r>
            <a:r>
              <a:rPr lang="en-US" sz="1900" dirty="0">
                <a:solidFill>
                  <a:prstClr val="black"/>
                </a:solidFill>
              </a:rPr>
              <a:t>. Like </a:t>
            </a:r>
            <a:r>
              <a:rPr lang="en-US" sz="1900" b="1" dirty="0">
                <a:solidFill>
                  <a:prstClr val="black"/>
                </a:solidFill>
              </a:rPr>
              <a:t>Array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Object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Functions</a:t>
            </a:r>
            <a:r>
              <a:rPr lang="en-US" sz="1900" dirty="0">
                <a:solidFill>
                  <a:prstClr val="black"/>
                </a:solidFill>
              </a:rPr>
              <a:t>, </a:t>
            </a:r>
            <a:r>
              <a:rPr lang="en-US" sz="1900" b="1" dirty="0">
                <a:solidFill>
                  <a:prstClr val="black"/>
                </a:solidFill>
              </a:rPr>
              <a:t>Date</a:t>
            </a:r>
            <a:r>
              <a:rPr lang="en-US" sz="1900" dirty="0">
                <a:solidFill>
                  <a:prstClr val="black"/>
                </a:solidFill>
              </a:rPr>
              <a:t> and </a:t>
            </a:r>
            <a:r>
              <a:rPr lang="en-US" sz="1900" b="1" dirty="0" err="1">
                <a:solidFill>
                  <a:prstClr val="black"/>
                </a:solidFill>
              </a:rPr>
              <a:t>regex</a:t>
            </a:r>
            <a:r>
              <a:rPr lang="en-US" sz="1900" dirty="0">
                <a:solidFill>
                  <a:prstClr val="black"/>
                </a:solidFill>
              </a:rPr>
              <a:t>.</a:t>
            </a:r>
            <a:endParaRPr lang="en-US" sz="1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1"/>
            <a:ext cx="6781800" cy="50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57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28800"/>
            <a:ext cx="8953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13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1265</Words>
  <Application>Microsoft Office PowerPoint</Application>
  <PresentationFormat>Widescreen</PresentationFormat>
  <Paragraphs>259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Lucida Console</vt:lpstr>
      <vt:lpstr>Roboto</vt:lpstr>
      <vt:lpstr>Tw Cen MT</vt:lpstr>
      <vt:lpstr>Verdana</vt:lpstr>
      <vt:lpstr>Wingdings</vt:lpstr>
      <vt:lpstr>Wingdings 2</vt:lpstr>
      <vt:lpstr>Office Theme</vt:lpstr>
      <vt:lpstr>Material</vt:lpstr>
      <vt:lpstr>1_Material</vt:lpstr>
      <vt:lpstr>Theme2</vt:lpstr>
      <vt:lpstr>1_Theme2</vt:lpstr>
      <vt:lpstr>PowerPoint Presentation</vt:lpstr>
      <vt:lpstr>What are key uses of JavaScript </vt:lpstr>
      <vt:lpstr>Features of JavaScript</vt:lpstr>
      <vt:lpstr>Can JavaScript be in separate file ? Discuss in details How to call JavaScript from HTML Page. </vt:lpstr>
      <vt:lpstr>External JavaScript</vt:lpstr>
      <vt:lpstr>What are different data types in JavaScript ?</vt:lpstr>
      <vt:lpstr>Data Types</vt:lpstr>
      <vt:lpstr>Primitive Data Types</vt:lpstr>
      <vt:lpstr>Reference Data Type</vt:lpstr>
      <vt:lpstr>How to create array and read element in JavaScript</vt:lpstr>
      <vt:lpstr>Array</vt:lpstr>
      <vt:lpstr>Array</vt:lpstr>
      <vt:lpstr>Array</vt:lpstr>
      <vt:lpstr>How to create object in JavaScript with example</vt:lpstr>
      <vt:lpstr>Data type : Objects</vt:lpstr>
      <vt:lpstr>Variable conventions for Java Script</vt:lpstr>
      <vt:lpstr>JavaScript Variables </vt:lpstr>
      <vt:lpstr>PowerPoint Presentation</vt:lpstr>
      <vt:lpstr>List and brief any five functions in JavaScript</vt:lpstr>
      <vt:lpstr>Eval()</vt:lpstr>
      <vt:lpstr>isFinite()</vt:lpstr>
      <vt:lpstr>PowerPoint Presentation</vt:lpstr>
      <vt:lpstr>PowerPoint Presentation</vt:lpstr>
      <vt:lpstr>parseFloat()</vt:lpstr>
      <vt:lpstr>parseInt()</vt:lpstr>
      <vt:lpstr>String()</vt:lpstr>
      <vt:lpstr>Explain Document Object Model with example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Power of JavaScript Using DOM</vt:lpstr>
      <vt:lpstr>Dom Methods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Muddebihalkar</dc:creator>
  <cp:lastModifiedBy>vaibhav Muddebihalkar</cp:lastModifiedBy>
  <cp:revision>9</cp:revision>
  <dcterms:created xsi:type="dcterms:W3CDTF">2019-02-20T05:32:09Z</dcterms:created>
  <dcterms:modified xsi:type="dcterms:W3CDTF">2019-02-20T07:31:08Z</dcterms:modified>
</cp:coreProperties>
</file>