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0" r:id="rId15"/>
    <p:sldId id="271" r:id="rId16"/>
    <p:sldId id="268" r:id="rId17"/>
    <p:sldId id="272" r:id="rId18"/>
    <p:sldId id="269"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0" r:id="rId35"/>
    <p:sldId id="291" r:id="rId36"/>
    <p:sldId id="292" r:id="rId37"/>
    <p:sldId id="293" r:id="rId38"/>
    <p:sldId id="288" r:id="rId39"/>
    <p:sldId id="289" r:id="rId40"/>
    <p:sldId id="294" r:id="rId41"/>
    <p:sldId id="295" r:id="rId42"/>
    <p:sldId id="296" r:id="rId43"/>
    <p:sldId id="297" r:id="rId44"/>
    <p:sldId id="298" r:id="rId45"/>
    <p:sldId id="299" r:id="rId46"/>
    <p:sldId id="30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2B979-C0F7-498B-A0B2-71A632BEAD43}" type="datetimeFigureOut">
              <a:rPr lang="en-IN" smtClean="0"/>
              <a:t>11-02-2019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108F7-35D0-4B96-8FBE-9768251AAB61}" type="slidenum">
              <a:rPr lang="en-IN" smtClean="0"/>
              <a:t>‹#›</a:t>
            </a:fld>
            <a:endParaRPr lang="en-IN" dirty="0"/>
          </a:p>
        </p:txBody>
      </p:sp>
    </p:spTree>
    <p:extLst>
      <p:ext uri="{BB962C8B-B14F-4D97-AF65-F5344CB8AC3E}">
        <p14:creationId xmlns:p14="http://schemas.microsoft.com/office/powerpoint/2010/main" val="1051410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13</a:t>
            </a:fld>
            <a:endParaRPr lang="en-IN"/>
          </a:p>
        </p:txBody>
      </p:sp>
    </p:spTree>
    <p:extLst>
      <p:ext uri="{BB962C8B-B14F-4D97-AF65-F5344CB8AC3E}">
        <p14:creationId xmlns:p14="http://schemas.microsoft.com/office/powerpoint/2010/main" val="359876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649957-B29A-437A-85F6-7E3E63C17452}" type="slidenum">
              <a:rPr lang="en-IN" smtClean="0"/>
              <a:pPr/>
              <a:t>14</a:t>
            </a:fld>
            <a:endParaRPr lang="en-IN"/>
          </a:p>
        </p:txBody>
      </p:sp>
    </p:spTree>
    <p:extLst>
      <p:ext uri="{BB962C8B-B14F-4D97-AF65-F5344CB8AC3E}">
        <p14:creationId xmlns:p14="http://schemas.microsoft.com/office/powerpoint/2010/main" val="3353765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https://www.mnot.net/blog/2014/06/07/rfc2616_is_dead</a:t>
            </a:r>
          </a:p>
          <a:p>
            <a:r>
              <a:rPr lang="en-US" dirty="0" smtClean="0"/>
              <a:t>https://http2.github.io/</a:t>
            </a:r>
            <a:endParaRPr lang="en-US" dirty="0"/>
          </a:p>
        </p:txBody>
      </p:sp>
      <p:sp>
        <p:nvSpPr>
          <p:cNvPr id="4" name="Slide Number Placeholder 3"/>
          <p:cNvSpPr>
            <a:spLocks noGrp="1"/>
          </p:cNvSpPr>
          <p:nvPr>
            <p:ph type="sldNum" idx="10"/>
          </p:nvPr>
        </p:nvSpPr>
        <p:spPr/>
        <p:txBody>
          <a:bodyPr/>
          <a:lstStyle/>
          <a:p>
            <a:pPr marL="0" marR="0" lvl="0" indent="0" algn="r" defTabSz="457200" rtl="0" eaLnBrk="1" fontAlgn="base" latinLnBrk="0" hangingPunct="1">
              <a:lnSpc>
                <a:spcPct val="100000"/>
              </a:lnSpc>
              <a:spcBef>
                <a:spcPct val="0"/>
              </a:spcBef>
              <a:spcAft>
                <a:spcPct val="0"/>
              </a:spcAft>
              <a:buClr>
                <a:srgbClr val="000000"/>
              </a:buClr>
              <a:buSzPct val="45000"/>
              <a:buFont typeface="Wingdings" pitchFamily="2" charset="2"/>
              <a:buNone/>
              <a:tabLst>
                <a:tab pos="723900" algn="l"/>
                <a:tab pos="1447800" algn="l"/>
                <a:tab pos="2171700" algn="l"/>
                <a:tab pos="2895600" algn="l"/>
              </a:tabLst>
              <a:defRPr/>
            </a:pPr>
            <a:fld id="{2A8C0D80-F5A8-4E4A-81EB-DC950893ABFB}"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457200" rtl="0" eaLnBrk="1" fontAlgn="base" latinLnBrk="0" hangingPunct="1">
                <a:lnSpc>
                  <a:spcPct val="100000"/>
                </a:lnSpc>
                <a:spcBef>
                  <a:spcPct val="0"/>
                </a:spcBef>
                <a:spcAft>
                  <a:spcPct val="0"/>
                </a:spcAft>
                <a:buClr>
                  <a:srgbClr val="000000"/>
                </a:buClr>
                <a:buSzPct val="45000"/>
                <a:buFont typeface="Wingdings" pitchFamily="2" charset="2"/>
                <a:buNone/>
                <a:tabLst>
                  <a:tab pos="723900" algn="l"/>
                  <a:tab pos="1447800" algn="l"/>
                  <a:tab pos="2171700" algn="l"/>
                  <a:tab pos="2895600" algn="l"/>
                </a:tabLst>
                <a:defRPr/>
              </a:pPr>
              <a:t>25</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946837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0273BFA-C6B8-4F5C-A4D3-9737ABEA366A}" type="datetimeFigureOut">
              <a:rPr lang="en-IN" smtClean="0"/>
              <a:t>11-02-2019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BEBF85-3606-452F-9508-F00188A9FA20}" type="slidenum">
              <a:rPr lang="en-IN" smtClean="0"/>
              <a:t>‹#›</a:t>
            </a:fld>
            <a:endParaRPr lang="en-IN" dirty="0"/>
          </a:p>
        </p:txBody>
      </p:sp>
    </p:spTree>
    <p:extLst>
      <p:ext uri="{BB962C8B-B14F-4D97-AF65-F5344CB8AC3E}">
        <p14:creationId xmlns:p14="http://schemas.microsoft.com/office/powerpoint/2010/main" val="383125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273BFA-C6B8-4F5C-A4D3-9737ABEA366A}" type="datetimeFigureOut">
              <a:rPr lang="en-IN" smtClean="0"/>
              <a:t>11-02-2019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BEBF85-3606-452F-9508-F00188A9FA20}" type="slidenum">
              <a:rPr lang="en-IN" smtClean="0"/>
              <a:t>‹#›</a:t>
            </a:fld>
            <a:endParaRPr lang="en-IN" dirty="0"/>
          </a:p>
        </p:txBody>
      </p:sp>
    </p:spTree>
    <p:extLst>
      <p:ext uri="{BB962C8B-B14F-4D97-AF65-F5344CB8AC3E}">
        <p14:creationId xmlns:p14="http://schemas.microsoft.com/office/powerpoint/2010/main" val="3926797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273BFA-C6B8-4F5C-A4D3-9737ABEA366A}" type="datetimeFigureOut">
              <a:rPr lang="en-IN" smtClean="0"/>
              <a:t>11-02-2019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BEBF85-3606-452F-9508-F00188A9FA20}" type="slidenum">
              <a:rPr lang="en-IN" smtClean="0"/>
              <a:t>‹#›</a:t>
            </a:fld>
            <a:endParaRPr lang="en-IN" dirty="0"/>
          </a:p>
        </p:txBody>
      </p:sp>
    </p:spTree>
    <p:extLst>
      <p:ext uri="{BB962C8B-B14F-4D97-AF65-F5344CB8AC3E}">
        <p14:creationId xmlns:p14="http://schemas.microsoft.com/office/powerpoint/2010/main" val="3037379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idx="10"/>
          </p:nvPr>
        </p:nvSpPr>
        <p:spPr/>
        <p:txBody>
          <a:bodyPr/>
          <a:lstStyle>
            <a:lvl1pPr>
              <a:defRPr/>
            </a:lvl1pPr>
          </a:lstStyle>
          <a:p>
            <a:r>
              <a:rPr lang="en-US"/>
              <a:t>CSC 666: Secure Software Engineering</a:t>
            </a:r>
          </a:p>
        </p:txBody>
      </p:sp>
      <p:sp>
        <p:nvSpPr>
          <p:cNvPr id="5" name="Slide Number Placeholder 4"/>
          <p:cNvSpPr>
            <a:spLocks noGrp="1"/>
          </p:cNvSpPr>
          <p:nvPr>
            <p:ph type="sldNum" idx="11"/>
          </p:nvPr>
        </p:nvSpPr>
        <p:spPr/>
        <p:txBody>
          <a:bodyPr/>
          <a:lstStyle>
            <a:lvl1pPr>
              <a:defRPr/>
            </a:lvl1pPr>
          </a:lstStyle>
          <a:p>
            <a:r>
              <a:rPr lang="en-US"/>
              <a:t>Slide #</a:t>
            </a:r>
            <a:fld id="{382B1D2B-EF87-49B0-92F7-9724ED8C5AF1}" type="slidenum">
              <a:rPr lang="en-US"/>
              <a:pPr/>
              <a:t>‹#›</a:t>
            </a:fld>
            <a:endParaRPr lang="en-US"/>
          </a:p>
        </p:txBody>
      </p:sp>
    </p:spTree>
    <p:extLst>
      <p:ext uri="{BB962C8B-B14F-4D97-AF65-F5344CB8AC3E}">
        <p14:creationId xmlns:p14="http://schemas.microsoft.com/office/powerpoint/2010/main" val="3414273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idx="10"/>
          </p:nvPr>
        </p:nvSpPr>
        <p:spPr/>
        <p:txBody>
          <a:bodyPr/>
          <a:lstStyle>
            <a:lvl1pPr>
              <a:defRPr/>
            </a:lvl1pPr>
          </a:lstStyle>
          <a:p>
            <a:r>
              <a:rPr lang="en-US"/>
              <a:t>CSC 666: Secure Software Engineering</a:t>
            </a:r>
          </a:p>
        </p:txBody>
      </p:sp>
      <p:sp>
        <p:nvSpPr>
          <p:cNvPr id="5" name="Slide Number Placeholder 4"/>
          <p:cNvSpPr>
            <a:spLocks noGrp="1"/>
          </p:cNvSpPr>
          <p:nvPr>
            <p:ph type="sldNum" idx="11"/>
          </p:nvPr>
        </p:nvSpPr>
        <p:spPr/>
        <p:txBody>
          <a:bodyPr/>
          <a:lstStyle>
            <a:lvl1pPr>
              <a:defRPr/>
            </a:lvl1pPr>
          </a:lstStyle>
          <a:p>
            <a:r>
              <a:rPr lang="en-US"/>
              <a:t>Slide #</a:t>
            </a:r>
            <a:fld id="{97AB3094-C6BA-4DA0-BD71-1DB6742A07DC}" type="slidenum">
              <a:rPr lang="en-US"/>
              <a:pPr/>
              <a:t>‹#›</a:t>
            </a:fld>
            <a:endParaRPr lang="en-US"/>
          </a:p>
        </p:txBody>
      </p:sp>
    </p:spTree>
    <p:extLst>
      <p:ext uri="{BB962C8B-B14F-4D97-AF65-F5344CB8AC3E}">
        <p14:creationId xmlns:p14="http://schemas.microsoft.com/office/powerpoint/2010/main" val="318407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idx="10"/>
          </p:nvPr>
        </p:nvSpPr>
        <p:spPr/>
        <p:txBody>
          <a:bodyPr/>
          <a:lstStyle>
            <a:lvl1pPr>
              <a:defRPr/>
            </a:lvl1pPr>
          </a:lstStyle>
          <a:p>
            <a:r>
              <a:rPr lang="en-US"/>
              <a:t>CSC 666: Secure Software Engineering</a:t>
            </a:r>
          </a:p>
        </p:txBody>
      </p:sp>
      <p:sp>
        <p:nvSpPr>
          <p:cNvPr id="5" name="Slide Number Placeholder 4"/>
          <p:cNvSpPr>
            <a:spLocks noGrp="1"/>
          </p:cNvSpPr>
          <p:nvPr>
            <p:ph type="sldNum" idx="11"/>
          </p:nvPr>
        </p:nvSpPr>
        <p:spPr/>
        <p:txBody>
          <a:bodyPr/>
          <a:lstStyle>
            <a:lvl1pPr>
              <a:defRPr/>
            </a:lvl1pPr>
          </a:lstStyle>
          <a:p>
            <a:r>
              <a:rPr lang="en-US"/>
              <a:t>Slide #</a:t>
            </a:r>
            <a:fld id="{C3E1850B-F632-46BE-9B66-2F7D88E7EBB9}" type="slidenum">
              <a:rPr lang="en-US"/>
              <a:pPr/>
              <a:t>‹#›</a:t>
            </a:fld>
            <a:endParaRPr lang="en-US"/>
          </a:p>
        </p:txBody>
      </p:sp>
    </p:spTree>
    <p:extLst>
      <p:ext uri="{BB962C8B-B14F-4D97-AF65-F5344CB8AC3E}">
        <p14:creationId xmlns:p14="http://schemas.microsoft.com/office/powerpoint/2010/main" val="908330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1" y="1219200"/>
            <a:ext cx="5382684" cy="521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484" y="1219200"/>
            <a:ext cx="5384800" cy="521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idx="10"/>
          </p:nvPr>
        </p:nvSpPr>
        <p:spPr/>
        <p:txBody>
          <a:bodyPr/>
          <a:lstStyle>
            <a:lvl1pPr>
              <a:defRPr/>
            </a:lvl1pPr>
          </a:lstStyle>
          <a:p>
            <a:r>
              <a:rPr lang="en-US"/>
              <a:t>CSC 666: Secure Software Engineering</a:t>
            </a:r>
          </a:p>
        </p:txBody>
      </p:sp>
      <p:sp>
        <p:nvSpPr>
          <p:cNvPr id="6" name="Slide Number Placeholder 5"/>
          <p:cNvSpPr>
            <a:spLocks noGrp="1"/>
          </p:cNvSpPr>
          <p:nvPr>
            <p:ph type="sldNum" idx="11"/>
          </p:nvPr>
        </p:nvSpPr>
        <p:spPr/>
        <p:txBody>
          <a:bodyPr/>
          <a:lstStyle>
            <a:lvl1pPr>
              <a:defRPr/>
            </a:lvl1pPr>
          </a:lstStyle>
          <a:p>
            <a:r>
              <a:rPr lang="en-US"/>
              <a:t>Slide #</a:t>
            </a:r>
            <a:fld id="{873D0370-4ED8-4546-A9E6-23C8B3E837E6}" type="slidenum">
              <a:rPr lang="en-US"/>
              <a:pPr/>
              <a:t>‹#›</a:t>
            </a:fld>
            <a:endParaRPr lang="en-US"/>
          </a:p>
        </p:txBody>
      </p:sp>
    </p:spTree>
    <p:extLst>
      <p:ext uri="{BB962C8B-B14F-4D97-AF65-F5344CB8AC3E}">
        <p14:creationId xmlns:p14="http://schemas.microsoft.com/office/powerpoint/2010/main" val="1881832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idx="10"/>
          </p:nvPr>
        </p:nvSpPr>
        <p:spPr/>
        <p:txBody>
          <a:bodyPr/>
          <a:lstStyle>
            <a:lvl1pPr>
              <a:defRPr/>
            </a:lvl1pPr>
          </a:lstStyle>
          <a:p>
            <a:r>
              <a:rPr lang="en-US"/>
              <a:t>CSC 666: Secure Software Engineering</a:t>
            </a:r>
          </a:p>
        </p:txBody>
      </p:sp>
      <p:sp>
        <p:nvSpPr>
          <p:cNvPr id="8" name="Slide Number Placeholder 7"/>
          <p:cNvSpPr>
            <a:spLocks noGrp="1"/>
          </p:cNvSpPr>
          <p:nvPr>
            <p:ph type="sldNum" idx="11"/>
          </p:nvPr>
        </p:nvSpPr>
        <p:spPr/>
        <p:txBody>
          <a:bodyPr/>
          <a:lstStyle>
            <a:lvl1pPr>
              <a:defRPr/>
            </a:lvl1pPr>
          </a:lstStyle>
          <a:p>
            <a:r>
              <a:rPr lang="en-US"/>
              <a:t>Slide #</a:t>
            </a:r>
            <a:fld id="{0DFD874E-8FE2-490F-B5BC-5516933BFFF7}" type="slidenum">
              <a:rPr lang="en-US"/>
              <a:pPr/>
              <a:t>‹#›</a:t>
            </a:fld>
            <a:endParaRPr lang="en-US"/>
          </a:p>
        </p:txBody>
      </p:sp>
    </p:spTree>
    <p:extLst>
      <p:ext uri="{BB962C8B-B14F-4D97-AF65-F5344CB8AC3E}">
        <p14:creationId xmlns:p14="http://schemas.microsoft.com/office/powerpoint/2010/main" val="2425572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lvl1pPr>
              <a:defRPr/>
            </a:lvl1pPr>
          </a:lstStyle>
          <a:p>
            <a:r>
              <a:rPr lang="en-US"/>
              <a:t>CSC 666: Secure Software Engineering</a:t>
            </a:r>
          </a:p>
        </p:txBody>
      </p:sp>
      <p:sp>
        <p:nvSpPr>
          <p:cNvPr id="4" name="Slide Number Placeholder 3"/>
          <p:cNvSpPr>
            <a:spLocks noGrp="1"/>
          </p:cNvSpPr>
          <p:nvPr>
            <p:ph type="sldNum" idx="11"/>
          </p:nvPr>
        </p:nvSpPr>
        <p:spPr/>
        <p:txBody>
          <a:bodyPr/>
          <a:lstStyle>
            <a:lvl1pPr>
              <a:defRPr/>
            </a:lvl1pPr>
          </a:lstStyle>
          <a:p>
            <a:r>
              <a:rPr lang="en-US"/>
              <a:t>Slide #</a:t>
            </a:r>
            <a:fld id="{FBA1A893-BE6F-4B9D-A72F-FD7B0BFB7C0C}" type="slidenum">
              <a:rPr lang="en-US"/>
              <a:pPr/>
              <a:t>‹#›</a:t>
            </a:fld>
            <a:endParaRPr lang="en-US"/>
          </a:p>
        </p:txBody>
      </p:sp>
    </p:spTree>
    <p:extLst>
      <p:ext uri="{BB962C8B-B14F-4D97-AF65-F5344CB8AC3E}">
        <p14:creationId xmlns:p14="http://schemas.microsoft.com/office/powerpoint/2010/main" val="25257019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r>
              <a:rPr lang="en-US"/>
              <a:t>CSC 666: Secure Software Engineering</a:t>
            </a:r>
          </a:p>
        </p:txBody>
      </p:sp>
      <p:sp>
        <p:nvSpPr>
          <p:cNvPr id="3" name="Slide Number Placeholder 2"/>
          <p:cNvSpPr>
            <a:spLocks noGrp="1"/>
          </p:cNvSpPr>
          <p:nvPr>
            <p:ph type="sldNum" idx="11"/>
          </p:nvPr>
        </p:nvSpPr>
        <p:spPr/>
        <p:txBody>
          <a:bodyPr/>
          <a:lstStyle>
            <a:lvl1pPr>
              <a:defRPr/>
            </a:lvl1pPr>
          </a:lstStyle>
          <a:p>
            <a:r>
              <a:rPr lang="en-US"/>
              <a:t>Slide #</a:t>
            </a:r>
            <a:fld id="{B52946AB-6F78-4186-885B-96638B6B0994}" type="slidenum">
              <a:rPr lang="en-US"/>
              <a:pPr/>
              <a:t>‹#›</a:t>
            </a:fld>
            <a:endParaRPr lang="en-US"/>
          </a:p>
        </p:txBody>
      </p:sp>
    </p:spTree>
    <p:extLst>
      <p:ext uri="{BB962C8B-B14F-4D97-AF65-F5344CB8AC3E}">
        <p14:creationId xmlns:p14="http://schemas.microsoft.com/office/powerpoint/2010/main" val="1962330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idx="10"/>
          </p:nvPr>
        </p:nvSpPr>
        <p:spPr/>
        <p:txBody>
          <a:bodyPr/>
          <a:lstStyle>
            <a:lvl1pPr>
              <a:defRPr/>
            </a:lvl1pPr>
          </a:lstStyle>
          <a:p>
            <a:r>
              <a:rPr lang="en-US"/>
              <a:t>CSC 666: Secure Software Engineering</a:t>
            </a:r>
          </a:p>
        </p:txBody>
      </p:sp>
      <p:sp>
        <p:nvSpPr>
          <p:cNvPr id="6" name="Slide Number Placeholder 5"/>
          <p:cNvSpPr>
            <a:spLocks noGrp="1"/>
          </p:cNvSpPr>
          <p:nvPr>
            <p:ph type="sldNum" idx="11"/>
          </p:nvPr>
        </p:nvSpPr>
        <p:spPr/>
        <p:txBody>
          <a:bodyPr/>
          <a:lstStyle>
            <a:lvl1pPr>
              <a:defRPr/>
            </a:lvl1pPr>
          </a:lstStyle>
          <a:p>
            <a:r>
              <a:rPr lang="en-US"/>
              <a:t>Slide #</a:t>
            </a:r>
            <a:fld id="{19A7C612-C5C5-4DA2-A037-EE24BE882437}" type="slidenum">
              <a:rPr lang="en-US"/>
              <a:pPr/>
              <a:t>‹#›</a:t>
            </a:fld>
            <a:endParaRPr lang="en-US"/>
          </a:p>
        </p:txBody>
      </p:sp>
    </p:spTree>
    <p:extLst>
      <p:ext uri="{BB962C8B-B14F-4D97-AF65-F5344CB8AC3E}">
        <p14:creationId xmlns:p14="http://schemas.microsoft.com/office/powerpoint/2010/main" val="143377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273BFA-C6B8-4F5C-A4D3-9737ABEA366A}" type="datetimeFigureOut">
              <a:rPr lang="en-IN" smtClean="0"/>
              <a:t>11-02-2019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BEBF85-3606-452F-9508-F00188A9FA20}" type="slidenum">
              <a:rPr lang="en-IN" smtClean="0"/>
              <a:t>‹#›</a:t>
            </a:fld>
            <a:endParaRPr lang="en-IN" dirty="0"/>
          </a:p>
        </p:txBody>
      </p:sp>
    </p:spTree>
    <p:extLst>
      <p:ext uri="{BB962C8B-B14F-4D97-AF65-F5344CB8AC3E}">
        <p14:creationId xmlns:p14="http://schemas.microsoft.com/office/powerpoint/2010/main" val="3713020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idx="10"/>
          </p:nvPr>
        </p:nvSpPr>
        <p:spPr/>
        <p:txBody>
          <a:bodyPr/>
          <a:lstStyle>
            <a:lvl1pPr>
              <a:defRPr/>
            </a:lvl1pPr>
          </a:lstStyle>
          <a:p>
            <a:r>
              <a:rPr lang="en-US"/>
              <a:t>CSC 666: Secure Software Engineering</a:t>
            </a:r>
          </a:p>
        </p:txBody>
      </p:sp>
      <p:sp>
        <p:nvSpPr>
          <p:cNvPr id="6" name="Slide Number Placeholder 5"/>
          <p:cNvSpPr>
            <a:spLocks noGrp="1"/>
          </p:cNvSpPr>
          <p:nvPr>
            <p:ph type="sldNum" idx="11"/>
          </p:nvPr>
        </p:nvSpPr>
        <p:spPr/>
        <p:txBody>
          <a:bodyPr/>
          <a:lstStyle>
            <a:lvl1pPr>
              <a:defRPr/>
            </a:lvl1pPr>
          </a:lstStyle>
          <a:p>
            <a:r>
              <a:rPr lang="en-US"/>
              <a:t>Slide #</a:t>
            </a:r>
            <a:fld id="{72B423AC-E50A-4C0A-BFC8-3CF096FB96B7}" type="slidenum">
              <a:rPr lang="en-US"/>
              <a:pPr/>
              <a:t>‹#›</a:t>
            </a:fld>
            <a:endParaRPr lang="en-US"/>
          </a:p>
        </p:txBody>
      </p:sp>
    </p:spTree>
    <p:extLst>
      <p:ext uri="{BB962C8B-B14F-4D97-AF65-F5344CB8AC3E}">
        <p14:creationId xmlns:p14="http://schemas.microsoft.com/office/powerpoint/2010/main" val="721949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idx="10"/>
          </p:nvPr>
        </p:nvSpPr>
        <p:spPr/>
        <p:txBody>
          <a:bodyPr/>
          <a:lstStyle>
            <a:lvl1pPr>
              <a:defRPr/>
            </a:lvl1pPr>
          </a:lstStyle>
          <a:p>
            <a:r>
              <a:rPr lang="en-US"/>
              <a:t>CSC 666: Secure Software Engineering</a:t>
            </a:r>
          </a:p>
        </p:txBody>
      </p:sp>
      <p:sp>
        <p:nvSpPr>
          <p:cNvPr id="5" name="Slide Number Placeholder 4"/>
          <p:cNvSpPr>
            <a:spLocks noGrp="1"/>
          </p:cNvSpPr>
          <p:nvPr>
            <p:ph type="sldNum" idx="11"/>
          </p:nvPr>
        </p:nvSpPr>
        <p:spPr/>
        <p:txBody>
          <a:bodyPr/>
          <a:lstStyle>
            <a:lvl1pPr>
              <a:defRPr/>
            </a:lvl1pPr>
          </a:lstStyle>
          <a:p>
            <a:r>
              <a:rPr lang="en-US"/>
              <a:t>Slide #</a:t>
            </a:r>
            <a:fld id="{193B7614-58E9-43E7-A3FC-0EC9C6849449}" type="slidenum">
              <a:rPr lang="en-US"/>
              <a:pPr/>
              <a:t>‹#›</a:t>
            </a:fld>
            <a:endParaRPr lang="en-US"/>
          </a:p>
        </p:txBody>
      </p:sp>
    </p:spTree>
    <p:extLst>
      <p:ext uri="{BB962C8B-B14F-4D97-AF65-F5344CB8AC3E}">
        <p14:creationId xmlns:p14="http://schemas.microsoft.com/office/powerpoint/2010/main" val="4288516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46050"/>
            <a:ext cx="2741084" cy="62880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46050"/>
            <a:ext cx="8026400" cy="6288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idx="10"/>
          </p:nvPr>
        </p:nvSpPr>
        <p:spPr/>
        <p:txBody>
          <a:bodyPr/>
          <a:lstStyle>
            <a:lvl1pPr>
              <a:defRPr/>
            </a:lvl1pPr>
          </a:lstStyle>
          <a:p>
            <a:r>
              <a:rPr lang="en-US"/>
              <a:t>CSC 666: Secure Software Engineering</a:t>
            </a:r>
          </a:p>
        </p:txBody>
      </p:sp>
      <p:sp>
        <p:nvSpPr>
          <p:cNvPr id="5" name="Slide Number Placeholder 4"/>
          <p:cNvSpPr>
            <a:spLocks noGrp="1"/>
          </p:cNvSpPr>
          <p:nvPr>
            <p:ph type="sldNum" idx="11"/>
          </p:nvPr>
        </p:nvSpPr>
        <p:spPr/>
        <p:txBody>
          <a:bodyPr/>
          <a:lstStyle>
            <a:lvl1pPr>
              <a:defRPr/>
            </a:lvl1pPr>
          </a:lstStyle>
          <a:p>
            <a:r>
              <a:rPr lang="en-US"/>
              <a:t>Slide #</a:t>
            </a:r>
            <a:fld id="{0E975F05-37FA-4B05-AF9E-3B01DC1DFA27}" type="slidenum">
              <a:rPr lang="en-US"/>
              <a:pPr/>
              <a:t>‹#›</a:t>
            </a:fld>
            <a:endParaRPr lang="en-US"/>
          </a:p>
        </p:txBody>
      </p:sp>
    </p:spTree>
    <p:extLst>
      <p:ext uri="{BB962C8B-B14F-4D97-AF65-F5344CB8AC3E}">
        <p14:creationId xmlns:p14="http://schemas.microsoft.com/office/powerpoint/2010/main" val="1295852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1" y="146050"/>
            <a:ext cx="10970684"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1" y="1219200"/>
            <a:ext cx="10970684" cy="5214938"/>
          </a:xfrm>
        </p:spPr>
        <p:txBody>
          <a:bodyPr/>
          <a:lstStyle/>
          <a:p>
            <a:endParaRPr lang="en-US"/>
          </a:p>
        </p:txBody>
      </p:sp>
      <p:sp>
        <p:nvSpPr>
          <p:cNvPr id="4" name="Footer Placeholder 3"/>
          <p:cNvSpPr>
            <a:spLocks noGrp="1"/>
          </p:cNvSpPr>
          <p:nvPr>
            <p:ph type="ftr" idx="10"/>
          </p:nvPr>
        </p:nvSpPr>
        <p:spPr>
          <a:xfrm>
            <a:off x="4516967" y="6537325"/>
            <a:ext cx="4032251" cy="319088"/>
          </a:xfrm>
        </p:spPr>
        <p:txBody>
          <a:bodyPr/>
          <a:lstStyle>
            <a:lvl1pPr>
              <a:defRPr/>
            </a:lvl1pPr>
          </a:lstStyle>
          <a:p>
            <a:r>
              <a:rPr lang="en-US"/>
              <a:t>CSC 666: Secure Software Engineering</a:t>
            </a:r>
          </a:p>
        </p:txBody>
      </p:sp>
      <p:sp>
        <p:nvSpPr>
          <p:cNvPr id="5" name="Slide Number Placeholder 4"/>
          <p:cNvSpPr>
            <a:spLocks noGrp="1"/>
          </p:cNvSpPr>
          <p:nvPr>
            <p:ph type="sldNum" idx="11"/>
          </p:nvPr>
        </p:nvSpPr>
        <p:spPr>
          <a:xfrm>
            <a:off x="10928351" y="6584950"/>
            <a:ext cx="1261533" cy="522288"/>
          </a:xfrm>
        </p:spPr>
        <p:txBody>
          <a:bodyPr/>
          <a:lstStyle>
            <a:lvl1pPr>
              <a:defRPr/>
            </a:lvl1pPr>
          </a:lstStyle>
          <a:p>
            <a:r>
              <a:rPr lang="en-US"/>
              <a:t>Slide #</a:t>
            </a:r>
            <a:fld id="{7B113A2F-A593-4F41-93C7-235865E52B9E}" type="slidenum">
              <a:rPr lang="en-US"/>
              <a:pPr/>
              <a:t>‹#›</a:t>
            </a:fld>
            <a:endParaRPr lang="en-US"/>
          </a:p>
        </p:txBody>
      </p:sp>
    </p:spTree>
    <p:extLst>
      <p:ext uri="{BB962C8B-B14F-4D97-AF65-F5344CB8AC3E}">
        <p14:creationId xmlns:p14="http://schemas.microsoft.com/office/powerpoint/2010/main" val="374301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273BFA-C6B8-4F5C-A4D3-9737ABEA366A}" type="datetimeFigureOut">
              <a:rPr lang="en-IN" smtClean="0"/>
              <a:t>11-02-2019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BEBF85-3606-452F-9508-F00188A9FA20}" type="slidenum">
              <a:rPr lang="en-IN" smtClean="0"/>
              <a:t>‹#›</a:t>
            </a:fld>
            <a:endParaRPr lang="en-IN" dirty="0"/>
          </a:p>
        </p:txBody>
      </p:sp>
    </p:spTree>
    <p:extLst>
      <p:ext uri="{BB962C8B-B14F-4D97-AF65-F5344CB8AC3E}">
        <p14:creationId xmlns:p14="http://schemas.microsoft.com/office/powerpoint/2010/main" val="261209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0273BFA-C6B8-4F5C-A4D3-9737ABEA366A}" type="datetimeFigureOut">
              <a:rPr lang="en-IN" smtClean="0"/>
              <a:t>11-02-2019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BEBF85-3606-452F-9508-F00188A9FA20}" type="slidenum">
              <a:rPr lang="en-IN" smtClean="0"/>
              <a:t>‹#›</a:t>
            </a:fld>
            <a:endParaRPr lang="en-IN" dirty="0"/>
          </a:p>
        </p:txBody>
      </p:sp>
    </p:spTree>
    <p:extLst>
      <p:ext uri="{BB962C8B-B14F-4D97-AF65-F5344CB8AC3E}">
        <p14:creationId xmlns:p14="http://schemas.microsoft.com/office/powerpoint/2010/main" val="386023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0273BFA-C6B8-4F5C-A4D3-9737ABEA366A}" type="datetimeFigureOut">
              <a:rPr lang="en-IN" smtClean="0"/>
              <a:t>11-02-2019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7BEBF85-3606-452F-9508-F00188A9FA20}" type="slidenum">
              <a:rPr lang="en-IN" smtClean="0"/>
              <a:t>‹#›</a:t>
            </a:fld>
            <a:endParaRPr lang="en-IN" dirty="0"/>
          </a:p>
        </p:txBody>
      </p:sp>
    </p:spTree>
    <p:extLst>
      <p:ext uri="{BB962C8B-B14F-4D97-AF65-F5344CB8AC3E}">
        <p14:creationId xmlns:p14="http://schemas.microsoft.com/office/powerpoint/2010/main" val="411681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0273BFA-C6B8-4F5C-A4D3-9737ABEA366A}" type="datetimeFigureOut">
              <a:rPr lang="en-IN" smtClean="0"/>
              <a:t>11-02-2019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7BEBF85-3606-452F-9508-F00188A9FA20}" type="slidenum">
              <a:rPr lang="en-IN" smtClean="0"/>
              <a:t>‹#›</a:t>
            </a:fld>
            <a:endParaRPr lang="en-IN" dirty="0"/>
          </a:p>
        </p:txBody>
      </p:sp>
    </p:spTree>
    <p:extLst>
      <p:ext uri="{BB962C8B-B14F-4D97-AF65-F5344CB8AC3E}">
        <p14:creationId xmlns:p14="http://schemas.microsoft.com/office/powerpoint/2010/main" val="98080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73BFA-C6B8-4F5C-A4D3-9737ABEA366A}" type="datetimeFigureOut">
              <a:rPr lang="en-IN" smtClean="0"/>
              <a:t>11-02-2019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7BEBF85-3606-452F-9508-F00188A9FA20}" type="slidenum">
              <a:rPr lang="en-IN" smtClean="0"/>
              <a:t>‹#›</a:t>
            </a:fld>
            <a:endParaRPr lang="en-IN" dirty="0"/>
          </a:p>
        </p:txBody>
      </p:sp>
    </p:spTree>
    <p:extLst>
      <p:ext uri="{BB962C8B-B14F-4D97-AF65-F5344CB8AC3E}">
        <p14:creationId xmlns:p14="http://schemas.microsoft.com/office/powerpoint/2010/main" val="1853948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273BFA-C6B8-4F5C-A4D3-9737ABEA366A}" type="datetimeFigureOut">
              <a:rPr lang="en-IN" smtClean="0"/>
              <a:t>11-02-2019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BEBF85-3606-452F-9508-F00188A9FA20}" type="slidenum">
              <a:rPr lang="en-IN" smtClean="0"/>
              <a:t>‹#›</a:t>
            </a:fld>
            <a:endParaRPr lang="en-IN" dirty="0"/>
          </a:p>
        </p:txBody>
      </p:sp>
    </p:spTree>
    <p:extLst>
      <p:ext uri="{BB962C8B-B14F-4D97-AF65-F5344CB8AC3E}">
        <p14:creationId xmlns:p14="http://schemas.microsoft.com/office/powerpoint/2010/main" val="375538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273BFA-C6B8-4F5C-A4D3-9737ABEA366A}" type="datetimeFigureOut">
              <a:rPr lang="en-IN" smtClean="0"/>
              <a:t>11-02-2019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BEBF85-3606-452F-9508-F00188A9FA20}" type="slidenum">
              <a:rPr lang="en-IN" smtClean="0"/>
              <a:t>‹#›</a:t>
            </a:fld>
            <a:endParaRPr lang="en-IN" dirty="0"/>
          </a:p>
        </p:txBody>
      </p:sp>
    </p:spTree>
    <p:extLst>
      <p:ext uri="{BB962C8B-B14F-4D97-AF65-F5344CB8AC3E}">
        <p14:creationId xmlns:p14="http://schemas.microsoft.com/office/powerpoint/2010/main" val="419956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73BFA-C6B8-4F5C-A4D3-9737ABEA366A}" type="datetimeFigureOut">
              <a:rPr lang="en-IN" smtClean="0"/>
              <a:t>11-02-2019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EBF85-3606-452F-9508-F00188A9FA20}" type="slidenum">
              <a:rPr lang="en-IN" smtClean="0"/>
              <a:t>‹#›</a:t>
            </a:fld>
            <a:endParaRPr lang="en-IN" dirty="0"/>
          </a:p>
        </p:txBody>
      </p:sp>
    </p:spTree>
    <p:extLst>
      <p:ext uri="{BB962C8B-B14F-4D97-AF65-F5344CB8AC3E}">
        <p14:creationId xmlns:p14="http://schemas.microsoft.com/office/powerpoint/2010/main" val="855985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09601" y="146050"/>
            <a:ext cx="10970684"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609601" y="1219200"/>
            <a:ext cx="10970684" cy="5214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ChangeArrowheads="1"/>
          </p:cNvSpPr>
          <p:nvPr/>
        </p:nvSpPr>
        <p:spPr bwMode="auto">
          <a:xfrm>
            <a:off x="0" y="0"/>
            <a:ext cx="12192000" cy="971550"/>
          </a:xfrm>
          <a:prstGeom prst="rect">
            <a:avLst/>
          </a:prstGeom>
          <a:solidFill>
            <a:srgbClr val="3366FF">
              <a:alpha val="25000"/>
            </a:srgbClr>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1028" name="Rectangle 4"/>
          <p:cNvSpPr>
            <a:spLocks noGrp="1" noChangeArrowheads="1"/>
          </p:cNvSpPr>
          <p:nvPr>
            <p:ph type="ftr"/>
          </p:nvPr>
        </p:nvSpPr>
        <p:spPr bwMode="auto">
          <a:xfrm>
            <a:off x="4516967" y="6537325"/>
            <a:ext cx="4032251"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0" hangingPunct="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Times New Roman" pitchFamily="18" charset="0"/>
              </a:defRPr>
            </a:lvl1pPr>
          </a:lstStyle>
          <a:p>
            <a:r>
              <a:rPr lang="en-US"/>
              <a:t>CSC 666: Secure Software Engineering</a:t>
            </a:r>
          </a:p>
        </p:txBody>
      </p:sp>
      <p:sp>
        <p:nvSpPr>
          <p:cNvPr id="1029" name="Rectangle 5"/>
          <p:cNvSpPr>
            <a:spLocks noGrp="1" noChangeArrowheads="1"/>
          </p:cNvSpPr>
          <p:nvPr>
            <p:ph type="sldNum"/>
          </p:nvPr>
        </p:nvSpPr>
        <p:spPr bwMode="auto">
          <a:xfrm>
            <a:off x="10928351" y="6584950"/>
            <a:ext cx="1261533"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0" hangingPunct="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Times New Roman" pitchFamily="18" charset="0"/>
              </a:defRPr>
            </a:lvl1pPr>
          </a:lstStyle>
          <a:p>
            <a:r>
              <a:rPr lang="en-US"/>
              <a:t>Slide #</a:t>
            </a:r>
            <a:fld id="{B801B1B0-8583-4F75-A95E-9A531A45E0FA}" type="slidenum">
              <a:rPr lang="en-US"/>
              <a:pPr/>
              <a:t>‹#›</a:t>
            </a:fld>
            <a:endParaRPr lang="en-US"/>
          </a:p>
        </p:txBody>
      </p:sp>
    </p:spTree>
    <p:extLst>
      <p:ext uri="{BB962C8B-B14F-4D97-AF65-F5344CB8AC3E}">
        <p14:creationId xmlns:p14="http://schemas.microsoft.com/office/powerpoint/2010/main" val="675686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ctr" defTabSz="457200" rtl="0" fontAlgn="base">
        <a:spcBef>
          <a:spcPct val="0"/>
        </a:spcBef>
        <a:spcAft>
          <a:spcPct val="0"/>
        </a:spcAft>
        <a:buClr>
          <a:srgbClr val="000000"/>
        </a:buClr>
        <a:buSzPct val="100000"/>
        <a:buFont typeface="Arial" charset="0"/>
        <a:defRPr sz="4400">
          <a:solidFill>
            <a:srgbClr val="000000"/>
          </a:solidFill>
          <a:latin typeface="+mj-lt"/>
          <a:ea typeface="+mj-ea"/>
          <a:cs typeface="+mj-cs"/>
        </a:defRPr>
      </a:lvl1pPr>
      <a:lvl2pPr algn="ctr" defTabSz="457200" rtl="0" fontAlgn="base">
        <a:spcBef>
          <a:spcPct val="0"/>
        </a:spcBef>
        <a:spcAft>
          <a:spcPct val="0"/>
        </a:spcAft>
        <a:buClr>
          <a:srgbClr val="000000"/>
        </a:buClr>
        <a:buSzPct val="100000"/>
        <a:buFont typeface="Arial" charset="0"/>
        <a:defRPr sz="4400">
          <a:solidFill>
            <a:srgbClr val="000000"/>
          </a:solidFill>
          <a:latin typeface="Arial" charset="0"/>
        </a:defRPr>
      </a:lvl2pPr>
      <a:lvl3pPr algn="ctr" defTabSz="457200" rtl="0" fontAlgn="base">
        <a:spcBef>
          <a:spcPct val="0"/>
        </a:spcBef>
        <a:spcAft>
          <a:spcPct val="0"/>
        </a:spcAft>
        <a:buClr>
          <a:srgbClr val="000000"/>
        </a:buClr>
        <a:buSzPct val="100000"/>
        <a:buFont typeface="Arial" charset="0"/>
        <a:defRPr sz="4400">
          <a:solidFill>
            <a:srgbClr val="000000"/>
          </a:solidFill>
          <a:latin typeface="Arial" charset="0"/>
        </a:defRPr>
      </a:lvl3pPr>
      <a:lvl4pPr algn="ctr" defTabSz="457200" rtl="0" fontAlgn="base">
        <a:spcBef>
          <a:spcPct val="0"/>
        </a:spcBef>
        <a:spcAft>
          <a:spcPct val="0"/>
        </a:spcAft>
        <a:buClr>
          <a:srgbClr val="000000"/>
        </a:buClr>
        <a:buSzPct val="100000"/>
        <a:buFont typeface="Arial" charset="0"/>
        <a:defRPr sz="4400">
          <a:solidFill>
            <a:srgbClr val="000000"/>
          </a:solidFill>
          <a:latin typeface="Arial" charset="0"/>
        </a:defRPr>
      </a:lvl4pPr>
      <a:lvl5pPr algn="ctr" defTabSz="457200" rtl="0" fontAlgn="base">
        <a:spcBef>
          <a:spcPct val="0"/>
        </a:spcBef>
        <a:spcAft>
          <a:spcPct val="0"/>
        </a:spcAft>
        <a:buClr>
          <a:srgbClr val="000000"/>
        </a:buClr>
        <a:buSzPct val="100000"/>
        <a:buFont typeface="Arial" charset="0"/>
        <a:defRPr sz="4400">
          <a:solidFill>
            <a:srgbClr val="000000"/>
          </a:solidFill>
          <a:latin typeface="Arial" charset="0"/>
        </a:defRPr>
      </a:lvl5pPr>
      <a:lvl6pPr marL="457200" algn="ctr" defTabSz="457200" rtl="0" fontAlgn="base">
        <a:spcBef>
          <a:spcPct val="0"/>
        </a:spcBef>
        <a:spcAft>
          <a:spcPct val="0"/>
        </a:spcAft>
        <a:buClr>
          <a:srgbClr val="000000"/>
        </a:buClr>
        <a:buSzPct val="100000"/>
        <a:buFont typeface="Arial" charset="0"/>
        <a:defRPr sz="4400">
          <a:solidFill>
            <a:srgbClr val="000000"/>
          </a:solidFill>
          <a:latin typeface="Arial" charset="0"/>
        </a:defRPr>
      </a:lvl6pPr>
      <a:lvl7pPr marL="914400" algn="ctr" defTabSz="457200" rtl="0" fontAlgn="base">
        <a:spcBef>
          <a:spcPct val="0"/>
        </a:spcBef>
        <a:spcAft>
          <a:spcPct val="0"/>
        </a:spcAft>
        <a:buClr>
          <a:srgbClr val="000000"/>
        </a:buClr>
        <a:buSzPct val="100000"/>
        <a:buFont typeface="Arial" charset="0"/>
        <a:defRPr sz="4400">
          <a:solidFill>
            <a:srgbClr val="000000"/>
          </a:solidFill>
          <a:latin typeface="Arial" charset="0"/>
        </a:defRPr>
      </a:lvl7pPr>
      <a:lvl8pPr marL="1371600" algn="ctr" defTabSz="457200" rtl="0" fontAlgn="base">
        <a:spcBef>
          <a:spcPct val="0"/>
        </a:spcBef>
        <a:spcAft>
          <a:spcPct val="0"/>
        </a:spcAft>
        <a:buClr>
          <a:srgbClr val="000000"/>
        </a:buClr>
        <a:buSzPct val="100000"/>
        <a:buFont typeface="Arial" charset="0"/>
        <a:defRPr sz="4400">
          <a:solidFill>
            <a:srgbClr val="000000"/>
          </a:solidFill>
          <a:latin typeface="Arial" charset="0"/>
        </a:defRPr>
      </a:lvl8pPr>
      <a:lvl9pPr marL="1828800" algn="ctr" defTabSz="457200" rtl="0" fontAlgn="base">
        <a:spcBef>
          <a:spcPct val="0"/>
        </a:spcBef>
        <a:spcAft>
          <a:spcPct val="0"/>
        </a:spcAft>
        <a:buClr>
          <a:srgbClr val="000000"/>
        </a:buClr>
        <a:buSzPct val="100000"/>
        <a:buFont typeface="Arial" charset="0"/>
        <a:defRPr sz="4400">
          <a:solidFill>
            <a:srgbClr val="000000"/>
          </a:solidFill>
          <a:latin typeface="Arial" charset="0"/>
        </a:defRPr>
      </a:lvl9pPr>
    </p:titleStyle>
    <p:bodyStyle>
      <a:lvl1pPr marL="341313" indent="-341313" algn="l" defTabSz="457200" rtl="0" fontAlgn="base">
        <a:spcBef>
          <a:spcPts val="800"/>
        </a:spcBef>
        <a:spcAft>
          <a:spcPct val="0"/>
        </a:spcAft>
        <a:buClr>
          <a:srgbClr val="000000"/>
        </a:buClr>
        <a:buSzPct val="100000"/>
        <a:buFont typeface="Wingdings" pitchFamily="2" charset="2"/>
        <a:buChar char=""/>
        <a:defRPr sz="3200">
          <a:solidFill>
            <a:srgbClr val="000000"/>
          </a:solidFill>
          <a:latin typeface="+mn-lt"/>
          <a:ea typeface="+mn-ea"/>
          <a:cs typeface="+mn-cs"/>
        </a:defRPr>
      </a:lvl1pPr>
      <a:lvl2pPr marL="741363" indent="-284163" algn="l" defTabSz="457200" rtl="0" fontAlgn="base">
        <a:spcBef>
          <a:spcPts val="700"/>
        </a:spcBef>
        <a:spcAft>
          <a:spcPct val="0"/>
        </a:spcAft>
        <a:buClr>
          <a:srgbClr val="000000"/>
        </a:buClr>
        <a:buSzPct val="100000"/>
        <a:buFont typeface="Wingdings" pitchFamily="2" charset="2"/>
        <a:buChar char=""/>
        <a:defRPr sz="2800">
          <a:solidFill>
            <a:srgbClr val="000000"/>
          </a:solidFill>
          <a:latin typeface="+mn-lt"/>
        </a:defRPr>
      </a:lvl2pPr>
      <a:lvl3pPr marL="1143000" indent="-228600" algn="l" defTabSz="457200" rtl="0" fontAlgn="base">
        <a:spcBef>
          <a:spcPts val="600"/>
        </a:spcBef>
        <a:spcAft>
          <a:spcPct val="0"/>
        </a:spcAft>
        <a:buClr>
          <a:srgbClr val="000000"/>
        </a:buClr>
        <a:buSzPct val="100000"/>
        <a:buFont typeface="Arial" charset="0"/>
        <a:buChar char="-"/>
        <a:defRPr sz="2400">
          <a:solidFill>
            <a:srgbClr val="000000"/>
          </a:solidFill>
          <a:latin typeface="+mn-lt"/>
        </a:defRPr>
      </a:lvl3pPr>
      <a:lvl4pPr marL="1600200" indent="-228600" algn="l" defTabSz="457200" rtl="0" fontAlgn="base">
        <a:spcBef>
          <a:spcPts val="500"/>
        </a:spcBef>
        <a:spcAft>
          <a:spcPct val="0"/>
        </a:spcAft>
        <a:buClr>
          <a:srgbClr val="000000"/>
        </a:buClr>
        <a:buSzPct val="100000"/>
        <a:buFont typeface="Arial" charset="0"/>
        <a:buChar char="–"/>
        <a:defRPr sz="2000">
          <a:solidFill>
            <a:srgbClr val="000000"/>
          </a:solidFill>
          <a:latin typeface="+mn-lt"/>
        </a:defRPr>
      </a:lvl4pPr>
      <a:lvl5pPr marL="2057400" indent="-228600" algn="l" defTabSz="457200" rtl="0" fontAlgn="base">
        <a:spcBef>
          <a:spcPts val="500"/>
        </a:spcBef>
        <a:spcAft>
          <a:spcPct val="0"/>
        </a:spcAft>
        <a:buClr>
          <a:srgbClr val="000000"/>
        </a:buClr>
        <a:buSzPct val="100000"/>
        <a:buFont typeface="Arial" charset="0"/>
        <a:buChar char="»"/>
        <a:defRPr sz="2000">
          <a:solidFill>
            <a:srgbClr val="000000"/>
          </a:solidFill>
          <a:latin typeface="+mn-lt"/>
        </a:defRPr>
      </a:lvl5pPr>
      <a:lvl6pPr marL="2514600" indent="-228600" algn="l" defTabSz="457200" rtl="0" fontAlgn="base">
        <a:spcBef>
          <a:spcPts val="500"/>
        </a:spcBef>
        <a:spcAft>
          <a:spcPct val="0"/>
        </a:spcAft>
        <a:buClr>
          <a:srgbClr val="000000"/>
        </a:buClr>
        <a:buSzPct val="100000"/>
        <a:buFont typeface="Arial" charset="0"/>
        <a:buChar char="»"/>
        <a:defRPr sz="2000">
          <a:solidFill>
            <a:srgbClr val="000000"/>
          </a:solidFill>
          <a:latin typeface="+mn-lt"/>
        </a:defRPr>
      </a:lvl6pPr>
      <a:lvl7pPr marL="2971800" indent="-228600" algn="l" defTabSz="457200" rtl="0" fontAlgn="base">
        <a:spcBef>
          <a:spcPts val="500"/>
        </a:spcBef>
        <a:spcAft>
          <a:spcPct val="0"/>
        </a:spcAft>
        <a:buClr>
          <a:srgbClr val="000000"/>
        </a:buClr>
        <a:buSzPct val="100000"/>
        <a:buFont typeface="Arial" charset="0"/>
        <a:buChar char="»"/>
        <a:defRPr sz="2000">
          <a:solidFill>
            <a:srgbClr val="000000"/>
          </a:solidFill>
          <a:latin typeface="+mn-lt"/>
        </a:defRPr>
      </a:lvl7pPr>
      <a:lvl8pPr marL="3429000" indent="-228600" algn="l" defTabSz="457200" rtl="0" fontAlgn="base">
        <a:spcBef>
          <a:spcPts val="500"/>
        </a:spcBef>
        <a:spcAft>
          <a:spcPct val="0"/>
        </a:spcAft>
        <a:buClr>
          <a:srgbClr val="000000"/>
        </a:buClr>
        <a:buSzPct val="100000"/>
        <a:buFont typeface="Arial" charset="0"/>
        <a:buChar char="»"/>
        <a:defRPr sz="2000">
          <a:solidFill>
            <a:srgbClr val="000000"/>
          </a:solidFill>
          <a:latin typeface="+mn-lt"/>
        </a:defRPr>
      </a:lvl8pPr>
      <a:lvl9pPr marL="3886200" indent="-228600" algn="l" defTabSz="457200" rtl="0" fontAlgn="base">
        <a:spcBef>
          <a:spcPts val="500"/>
        </a:spcBef>
        <a:spcAft>
          <a:spcPct val="0"/>
        </a:spcAft>
        <a:buClr>
          <a:srgbClr val="000000"/>
        </a:buClr>
        <a:buSzPct val="100000"/>
        <a:buFont typeface="Arial" charset="0"/>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programmableweb.com/news/xml-vs.-json-primer/how-to/2013/11/0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87557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8772"/>
          </a:xfrm>
        </p:spPr>
        <p:txBody>
          <a:bodyPr>
            <a:normAutofit fontScale="90000"/>
          </a:bodyPr>
          <a:lstStyle/>
          <a:p>
            <a:r>
              <a:rPr lang="en-GB" dirty="0"/>
              <a:t>What is JSON? Why to use JSON over XML</a:t>
            </a:r>
            <a:r>
              <a:rPr lang="en-GB" dirty="0" smtClean="0"/>
              <a:t>?</a:t>
            </a:r>
            <a:endParaRPr lang="en-IN" dirty="0"/>
          </a:p>
        </p:txBody>
      </p:sp>
      <p:sp>
        <p:nvSpPr>
          <p:cNvPr id="3" name="Content Placeholder 2"/>
          <p:cNvSpPr>
            <a:spLocks noGrp="1"/>
          </p:cNvSpPr>
          <p:nvPr>
            <p:ph idx="1"/>
          </p:nvPr>
        </p:nvSpPr>
        <p:spPr>
          <a:xfrm>
            <a:off x="838200" y="943898"/>
            <a:ext cx="10515600" cy="5796115"/>
          </a:xfrm>
        </p:spPr>
        <p:txBody>
          <a:bodyPr>
            <a:normAutofit fontScale="55000" lnSpcReduction="20000"/>
          </a:bodyPr>
          <a:lstStyle/>
          <a:p>
            <a:r>
              <a:rPr lang="en-IN" dirty="0"/>
              <a:t>JSON stands for </a:t>
            </a:r>
            <a:r>
              <a:rPr lang="en-IN" b="1" dirty="0"/>
              <a:t>J</a:t>
            </a:r>
            <a:r>
              <a:rPr lang="en-IN" dirty="0"/>
              <a:t>ava</a:t>
            </a:r>
            <a:r>
              <a:rPr lang="en-IN" b="1" dirty="0"/>
              <a:t>S</a:t>
            </a:r>
            <a:r>
              <a:rPr lang="en-IN" dirty="0"/>
              <a:t>cript </a:t>
            </a:r>
            <a:r>
              <a:rPr lang="en-IN" b="1" dirty="0"/>
              <a:t>O</a:t>
            </a:r>
            <a:r>
              <a:rPr lang="en-IN" dirty="0"/>
              <a:t>bject </a:t>
            </a:r>
            <a:r>
              <a:rPr lang="en-IN" b="1" dirty="0"/>
              <a:t>N</a:t>
            </a:r>
            <a:r>
              <a:rPr lang="en-IN" dirty="0"/>
              <a:t>otation</a:t>
            </a:r>
          </a:p>
          <a:p>
            <a:r>
              <a:rPr lang="en-IN" dirty="0"/>
              <a:t>JSON is a lightweight format for storing and transporting data</a:t>
            </a:r>
          </a:p>
          <a:p>
            <a:r>
              <a:rPr lang="en-IN" dirty="0"/>
              <a:t>JSON is often used when data is sent from a server to a web page</a:t>
            </a:r>
          </a:p>
          <a:p>
            <a:r>
              <a:rPr lang="en-IN" dirty="0"/>
              <a:t>JSON is "self-describing" and easy to understand</a:t>
            </a:r>
          </a:p>
          <a:p>
            <a:r>
              <a:rPr lang="en-IN" dirty="0"/>
              <a:t>This example defines an </a:t>
            </a:r>
            <a:r>
              <a:rPr lang="en-IN" dirty="0" smtClean="0"/>
              <a:t>Students </a:t>
            </a:r>
            <a:r>
              <a:rPr lang="en-IN" dirty="0"/>
              <a:t>object: an array of 3 </a:t>
            </a:r>
            <a:r>
              <a:rPr lang="en-IN" dirty="0" smtClean="0"/>
              <a:t>student </a:t>
            </a:r>
            <a:r>
              <a:rPr lang="en-IN" dirty="0"/>
              <a:t>records (objects</a:t>
            </a:r>
            <a:r>
              <a:rPr lang="en-IN" dirty="0" smtClean="0"/>
              <a:t>):</a:t>
            </a:r>
          </a:p>
          <a:p>
            <a:pPr marL="0" indent="0">
              <a:buNone/>
            </a:pPr>
            <a:r>
              <a:rPr lang="en-IN" sz="3300" dirty="0" smtClean="0">
                <a:latin typeface="Consolas" panose="020B0609020204030204" pitchFamily="49" charset="0"/>
                <a:cs typeface="Consolas" panose="020B0609020204030204" pitchFamily="49" charset="0"/>
              </a:rPr>
              <a:t>{</a:t>
            </a:r>
            <a:br>
              <a:rPr lang="en-IN" sz="3300" dirty="0" smtClean="0">
                <a:latin typeface="Consolas" panose="020B0609020204030204" pitchFamily="49" charset="0"/>
                <a:cs typeface="Consolas" panose="020B0609020204030204" pitchFamily="49" charset="0"/>
              </a:rPr>
            </a:br>
            <a:r>
              <a:rPr lang="en-IN" sz="3300" dirty="0" smtClean="0">
                <a:latin typeface="Consolas" panose="020B0609020204030204" pitchFamily="49" charset="0"/>
                <a:cs typeface="Consolas" panose="020B0609020204030204" pitchFamily="49" charset="0"/>
              </a:rPr>
              <a:t>	“Students":[</a:t>
            </a:r>
            <a:br>
              <a:rPr lang="en-IN" sz="3300" dirty="0" smtClean="0">
                <a:latin typeface="Consolas" panose="020B0609020204030204" pitchFamily="49" charset="0"/>
                <a:cs typeface="Consolas" panose="020B0609020204030204" pitchFamily="49" charset="0"/>
              </a:rPr>
            </a:br>
            <a:r>
              <a:rPr lang="en-IN" sz="3300" dirty="0">
                <a:latin typeface="Consolas" panose="020B0609020204030204" pitchFamily="49" charset="0"/>
                <a:cs typeface="Consolas" panose="020B0609020204030204" pitchFamily="49" charset="0"/>
              </a:rPr>
              <a:t>    </a:t>
            </a:r>
            <a:r>
              <a:rPr lang="en-IN" sz="3300" dirty="0" smtClean="0">
                <a:latin typeface="Consolas" panose="020B0609020204030204" pitchFamily="49" charset="0"/>
                <a:cs typeface="Consolas" panose="020B0609020204030204" pitchFamily="49" charset="0"/>
              </a:rPr>
              <a:t>				{"</a:t>
            </a:r>
            <a:r>
              <a:rPr lang="en-IN" sz="3300" dirty="0" err="1" smtClean="0">
                <a:latin typeface="Consolas" panose="020B0609020204030204" pitchFamily="49" charset="0"/>
                <a:cs typeface="Consolas" panose="020B0609020204030204" pitchFamily="49" charset="0"/>
              </a:rPr>
              <a:t>firstName</a:t>
            </a:r>
            <a:r>
              <a:rPr lang="en-IN" sz="3300" dirty="0" smtClean="0">
                <a:latin typeface="Consolas" panose="020B0609020204030204" pitchFamily="49" charset="0"/>
                <a:cs typeface="Consolas" panose="020B0609020204030204" pitchFamily="49" charset="0"/>
              </a:rPr>
              <a:t>":"John", "</a:t>
            </a:r>
            <a:r>
              <a:rPr lang="en-IN" sz="3300" dirty="0" err="1" smtClean="0">
                <a:latin typeface="Consolas" panose="020B0609020204030204" pitchFamily="49" charset="0"/>
                <a:cs typeface="Consolas" panose="020B0609020204030204" pitchFamily="49" charset="0"/>
              </a:rPr>
              <a:t>lastName</a:t>
            </a:r>
            <a:r>
              <a:rPr lang="en-IN" sz="3300" dirty="0" smtClean="0">
                <a:latin typeface="Consolas" panose="020B0609020204030204" pitchFamily="49" charset="0"/>
                <a:cs typeface="Consolas" panose="020B0609020204030204" pitchFamily="49" charset="0"/>
              </a:rPr>
              <a:t>":"Doe"}, </a:t>
            </a:r>
            <a:br>
              <a:rPr lang="en-IN" sz="3300" dirty="0" smtClean="0">
                <a:latin typeface="Consolas" panose="020B0609020204030204" pitchFamily="49" charset="0"/>
                <a:cs typeface="Consolas" panose="020B0609020204030204" pitchFamily="49" charset="0"/>
              </a:rPr>
            </a:br>
            <a:r>
              <a:rPr lang="en-IN" sz="3300" dirty="0" smtClean="0">
                <a:latin typeface="Consolas" panose="020B0609020204030204" pitchFamily="49" charset="0"/>
                <a:cs typeface="Consolas" panose="020B0609020204030204" pitchFamily="49" charset="0"/>
              </a:rPr>
              <a:t>			     </a:t>
            </a:r>
          </a:p>
          <a:p>
            <a:pPr marL="0" indent="0">
              <a:buNone/>
            </a:pPr>
            <a:r>
              <a:rPr lang="en-IN" sz="3300" dirty="0">
                <a:latin typeface="Consolas" panose="020B0609020204030204" pitchFamily="49" charset="0"/>
                <a:cs typeface="Consolas" panose="020B0609020204030204" pitchFamily="49" charset="0"/>
              </a:rPr>
              <a:t>	</a:t>
            </a:r>
            <a:r>
              <a:rPr lang="en-IN" sz="3300" dirty="0" smtClean="0">
                <a:latin typeface="Consolas" panose="020B0609020204030204" pitchFamily="49" charset="0"/>
                <a:cs typeface="Consolas" panose="020B0609020204030204" pitchFamily="49" charset="0"/>
              </a:rPr>
              <a:t>			{"</a:t>
            </a:r>
            <a:r>
              <a:rPr lang="en-IN" sz="3300" dirty="0" err="1" smtClean="0">
                <a:latin typeface="Consolas" panose="020B0609020204030204" pitchFamily="49" charset="0"/>
                <a:cs typeface="Consolas" panose="020B0609020204030204" pitchFamily="49" charset="0"/>
              </a:rPr>
              <a:t>firstName</a:t>
            </a:r>
            <a:r>
              <a:rPr lang="en-IN" sz="3300" dirty="0" smtClean="0">
                <a:latin typeface="Consolas" panose="020B0609020204030204" pitchFamily="49" charset="0"/>
                <a:cs typeface="Consolas" panose="020B0609020204030204" pitchFamily="49" charset="0"/>
              </a:rPr>
              <a:t>":"Anna", "</a:t>
            </a:r>
            <a:r>
              <a:rPr lang="en-IN" sz="3300" dirty="0" err="1" smtClean="0">
                <a:latin typeface="Consolas" panose="020B0609020204030204" pitchFamily="49" charset="0"/>
                <a:cs typeface="Consolas" panose="020B0609020204030204" pitchFamily="49" charset="0"/>
              </a:rPr>
              <a:t>lastName</a:t>
            </a:r>
            <a:r>
              <a:rPr lang="en-IN" sz="3300" dirty="0" smtClean="0">
                <a:latin typeface="Consolas" panose="020B0609020204030204" pitchFamily="49" charset="0"/>
                <a:cs typeface="Consolas" panose="020B0609020204030204" pitchFamily="49" charset="0"/>
              </a:rPr>
              <a:t>":"Smith"},</a:t>
            </a:r>
            <a:br>
              <a:rPr lang="en-IN" sz="3300" dirty="0" smtClean="0">
                <a:latin typeface="Consolas" panose="020B0609020204030204" pitchFamily="49" charset="0"/>
                <a:cs typeface="Consolas" panose="020B0609020204030204" pitchFamily="49" charset="0"/>
              </a:rPr>
            </a:br>
            <a:r>
              <a:rPr lang="en-IN" sz="3300" dirty="0" smtClean="0">
                <a:latin typeface="Consolas" panose="020B0609020204030204" pitchFamily="49" charset="0"/>
                <a:cs typeface="Consolas" panose="020B0609020204030204" pitchFamily="49" charset="0"/>
              </a:rPr>
              <a:t>				</a:t>
            </a:r>
          </a:p>
          <a:p>
            <a:pPr marL="0" indent="0">
              <a:buNone/>
            </a:pPr>
            <a:r>
              <a:rPr lang="en-IN" sz="3300" dirty="0">
                <a:latin typeface="Consolas" panose="020B0609020204030204" pitchFamily="49" charset="0"/>
                <a:cs typeface="Consolas" panose="020B0609020204030204" pitchFamily="49" charset="0"/>
              </a:rPr>
              <a:t>	</a:t>
            </a:r>
            <a:r>
              <a:rPr lang="en-IN" sz="3300" dirty="0" smtClean="0">
                <a:latin typeface="Consolas" panose="020B0609020204030204" pitchFamily="49" charset="0"/>
                <a:cs typeface="Consolas" panose="020B0609020204030204" pitchFamily="49" charset="0"/>
              </a:rPr>
              <a:t>			{"</a:t>
            </a:r>
            <a:r>
              <a:rPr lang="en-IN" sz="3300" dirty="0" err="1" smtClean="0">
                <a:latin typeface="Consolas" panose="020B0609020204030204" pitchFamily="49" charset="0"/>
                <a:cs typeface="Consolas" panose="020B0609020204030204" pitchFamily="49" charset="0"/>
              </a:rPr>
              <a:t>firstName</a:t>
            </a:r>
            <a:r>
              <a:rPr lang="en-IN" sz="3300" dirty="0" smtClean="0">
                <a:latin typeface="Consolas" panose="020B0609020204030204" pitchFamily="49" charset="0"/>
                <a:cs typeface="Consolas" panose="020B0609020204030204" pitchFamily="49" charset="0"/>
              </a:rPr>
              <a:t>":"Peter", "</a:t>
            </a:r>
            <a:r>
              <a:rPr lang="en-IN" sz="3300" dirty="0" err="1" smtClean="0">
                <a:latin typeface="Consolas" panose="020B0609020204030204" pitchFamily="49" charset="0"/>
                <a:cs typeface="Consolas" panose="020B0609020204030204" pitchFamily="49" charset="0"/>
              </a:rPr>
              <a:t>lastName</a:t>
            </a:r>
            <a:r>
              <a:rPr lang="en-IN" sz="3300" dirty="0" smtClean="0">
                <a:latin typeface="Consolas" panose="020B0609020204030204" pitchFamily="49" charset="0"/>
                <a:cs typeface="Consolas" panose="020B0609020204030204" pitchFamily="49" charset="0"/>
              </a:rPr>
              <a:t>":"Jones"}</a:t>
            </a:r>
            <a:br>
              <a:rPr lang="en-IN" sz="3300" dirty="0" smtClean="0">
                <a:latin typeface="Consolas" panose="020B0609020204030204" pitchFamily="49" charset="0"/>
                <a:cs typeface="Consolas" panose="020B0609020204030204" pitchFamily="49" charset="0"/>
              </a:rPr>
            </a:br>
            <a:r>
              <a:rPr lang="en-IN" sz="3300" dirty="0" smtClean="0">
                <a:latin typeface="Consolas" panose="020B0609020204030204" pitchFamily="49" charset="0"/>
                <a:cs typeface="Consolas" panose="020B0609020204030204" pitchFamily="49" charset="0"/>
              </a:rPr>
              <a:t>		     ]</a:t>
            </a:r>
            <a:br>
              <a:rPr lang="en-IN" sz="3300" dirty="0" smtClean="0">
                <a:latin typeface="Consolas" panose="020B0609020204030204" pitchFamily="49" charset="0"/>
                <a:cs typeface="Consolas" panose="020B0609020204030204" pitchFamily="49" charset="0"/>
              </a:rPr>
            </a:br>
            <a:r>
              <a:rPr lang="en-IN" sz="3300" dirty="0" smtClean="0">
                <a:latin typeface="Consolas" panose="020B0609020204030204" pitchFamily="49" charset="0"/>
                <a:cs typeface="Consolas" panose="020B0609020204030204" pitchFamily="49" charset="0"/>
              </a:rPr>
              <a:t>}</a:t>
            </a:r>
          </a:p>
          <a:p>
            <a:pPr marL="0" indent="0">
              <a:buNone/>
            </a:pPr>
            <a:r>
              <a:rPr lang="en-IN" sz="3800" dirty="0"/>
              <a:t>JSON Syntax Rules</a:t>
            </a:r>
          </a:p>
          <a:p>
            <a:r>
              <a:rPr lang="en-IN" sz="3800" dirty="0"/>
              <a:t>Data is in name/value pairs</a:t>
            </a:r>
          </a:p>
          <a:p>
            <a:r>
              <a:rPr lang="en-IN" sz="3800" dirty="0"/>
              <a:t>Data is separated by commas</a:t>
            </a:r>
          </a:p>
          <a:p>
            <a:r>
              <a:rPr lang="en-IN" sz="3800" dirty="0"/>
              <a:t>Curly braces hold objects</a:t>
            </a:r>
          </a:p>
          <a:p>
            <a:r>
              <a:rPr lang="en-IN" sz="3800" dirty="0"/>
              <a:t>Square brackets hold </a:t>
            </a:r>
            <a:r>
              <a:rPr lang="en-IN" sz="3800" dirty="0" smtClean="0"/>
              <a:t>arrays</a:t>
            </a:r>
            <a:br>
              <a:rPr lang="en-IN" sz="3800" dirty="0" smtClean="0"/>
            </a:br>
            <a:endParaRPr lang="en-IN" sz="3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09566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974"/>
            <a:ext cx="10515600" cy="5940989"/>
          </a:xfrm>
        </p:spPr>
        <p:txBody>
          <a:bodyPr>
            <a:normAutofit fontScale="85000" lnSpcReduction="20000"/>
          </a:bodyPr>
          <a:lstStyle/>
          <a:p>
            <a:r>
              <a:rPr lang="en-IN" b="1" dirty="0"/>
              <a:t>Less Verbose</a:t>
            </a:r>
            <a:r>
              <a:rPr lang="en-IN" dirty="0"/>
              <a:t>: JSON has a more compact style than XML, and it is often more readable. The lightweight approach of JSON can make significant improvements in RESTful APIs working with complex systems.</a:t>
            </a:r>
          </a:p>
          <a:p>
            <a:r>
              <a:rPr lang="en-IN" b="1" dirty="0"/>
              <a:t>Faster</a:t>
            </a:r>
            <a:r>
              <a:rPr lang="en-IN" dirty="0"/>
              <a:t>: The</a:t>
            </a:r>
            <a:r>
              <a:rPr lang="en-IN" dirty="0">
                <a:hlinkClick r:id="rId2"/>
              </a:rPr>
              <a:t> </a:t>
            </a:r>
            <a:r>
              <a:rPr lang="en-IN" dirty="0"/>
              <a:t>XML software parsing process can take a long time. One reason for this problem is the DOM manipulation libraries that require more memory to handle large XML files. JSON uses less data overall, so you reduce the cost and increase the parsing speed.</a:t>
            </a:r>
          </a:p>
          <a:p>
            <a:r>
              <a:rPr lang="en-IN" b="1" dirty="0"/>
              <a:t>Readable</a:t>
            </a:r>
            <a:r>
              <a:rPr lang="en-IN" dirty="0"/>
              <a:t>: The JSON structure is straightforward and readable. You have an easier time mapping to domain objects, no matter what programming language you're working with.</a:t>
            </a:r>
          </a:p>
          <a:p>
            <a:r>
              <a:rPr lang="en-IN" b="1" dirty="0"/>
              <a:t>Structure Matches the Data</a:t>
            </a:r>
            <a:r>
              <a:rPr lang="en-IN" dirty="0"/>
              <a:t>: JSON uses a map data structure rather than XML's tree. In some situations, key/value pairs can limit what you can do, but you get a predictable and easy-to-understand data model.</a:t>
            </a:r>
          </a:p>
          <a:p>
            <a:r>
              <a:rPr lang="en-IN" b="1" dirty="0"/>
              <a:t>Objects Align in Code:</a:t>
            </a:r>
            <a:r>
              <a:rPr lang="en-IN" dirty="0"/>
              <a:t> JSON objects and code objects match, which is beneficial when quickly creating domain objects in dynamic languages.</a:t>
            </a:r>
          </a:p>
          <a:p>
            <a:r>
              <a:rPr lang="en-IN" b="1" dirty="0"/>
              <a:t>JSON Limitations:</a:t>
            </a:r>
            <a:r>
              <a:rPr lang="en-IN" dirty="0"/>
              <a:t> The limitations in JSON actually end up being one of its biggest benefits. A common line of thought among developers is that XML comes out on top because it supports </a:t>
            </a:r>
            <a:r>
              <a:rPr lang="en-IN" dirty="0" err="1"/>
              <a:t>modeling</a:t>
            </a:r>
            <a:r>
              <a:rPr lang="en-IN" dirty="0"/>
              <a:t> more objects. However, JSON's limitations simplify the code, add predictability and increase readability.</a:t>
            </a:r>
          </a:p>
          <a:p>
            <a:endParaRPr lang="en-IN" dirty="0"/>
          </a:p>
        </p:txBody>
      </p:sp>
    </p:spTree>
    <p:extLst>
      <p:ext uri="{BB962C8B-B14F-4D97-AF65-F5344CB8AC3E}">
        <p14:creationId xmlns:p14="http://schemas.microsoft.com/office/powerpoint/2010/main" val="4248298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1223"/>
          </a:xfrm>
        </p:spPr>
        <p:txBody>
          <a:bodyPr>
            <a:normAutofit fontScale="90000"/>
          </a:bodyPr>
          <a:lstStyle/>
          <a:p>
            <a:r>
              <a:rPr lang="en-GB" sz="3600" dirty="0" smtClean="0"/>
              <a:t>Write </a:t>
            </a:r>
            <a:r>
              <a:rPr lang="en-GB" sz="3600" dirty="0"/>
              <a:t>at least any five Differences between HTML and HTML5.</a:t>
            </a:r>
            <a:r>
              <a:rPr lang="en-IN" dirty="0"/>
              <a:t/>
            </a:r>
            <a:br>
              <a:rPr lang="en-IN" dirty="0"/>
            </a:b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164553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sz="3200" b="1" dirty="0">
                <a:latin typeface="Goudy Old Style" pitchFamily="18" charset="0"/>
                <a:cs typeface="Times New Roman" pitchFamily="18" charset="0"/>
              </a:rPr>
              <a:t>Difference Between HTML4 &amp;HTML5</a:t>
            </a:r>
            <a:endParaRPr lang="en-US" sz="3200"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13</a:t>
            </a:fld>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215080004"/>
              </p:ext>
            </p:extLst>
          </p:nvPr>
        </p:nvGraphicFramePr>
        <p:xfrm>
          <a:off x="294968" y="1219200"/>
          <a:ext cx="11385755" cy="5502274"/>
        </p:xfrm>
        <a:graphic>
          <a:graphicData uri="http://schemas.openxmlformats.org/drawingml/2006/table">
            <a:tbl>
              <a:tblPr firstRow="1" bandRow="1">
                <a:tableStyleId>{00A15C55-8517-42AA-B614-E9B94910E393}</a:tableStyleId>
              </a:tblPr>
              <a:tblGrid>
                <a:gridCol w="792051">
                  <a:extLst>
                    <a:ext uri="{9D8B030D-6E8A-4147-A177-3AD203B41FA5}">
                      <a16:colId xmlns:a16="http://schemas.microsoft.com/office/drawing/2014/main" val="20000"/>
                    </a:ext>
                  </a:extLst>
                </a:gridCol>
                <a:gridCol w="5486076">
                  <a:extLst>
                    <a:ext uri="{9D8B030D-6E8A-4147-A177-3AD203B41FA5}">
                      <a16:colId xmlns:a16="http://schemas.microsoft.com/office/drawing/2014/main" val="20001"/>
                    </a:ext>
                  </a:extLst>
                </a:gridCol>
                <a:gridCol w="5107628">
                  <a:extLst>
                    <a:ext uri="{9D8B030D-6E8A-4147-A177-3AD203B41FA5}">
                      <a16:colId xmlns:a16="http://schemas.microsoft.com/office/drawing/2014/main" val="20002"/>
                    </a:ext>
                  </a:extLst>
                </a:gridCol>
              </a:tblGrid>
              <a:tr h="836995">
                <a:tc>
                  <a:txBody>
                    <a:bodyPr/>
                    <a:lstStyle/>
                    <a:p>
                      <a:pPr algn="ctr"/>
                      <a:r>
                        <a:rPr lang="en-US" sz="2000" dirty="0" smtClean="0">
                          <a:latin typeface="Times New Roman" pitchFamily="18" charset="0"/>
                          <a:cs typeface="Times New Roman" pitchFamily="18" charset="0"/>
                        </a:rPr>
                        <a:t>Sr.No</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HTML4</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HTML5</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077147">
                <a:tc>
                  <a:txBody>
                    <a:bodyPr/>
                    <a:lstStyle/>
                    <a:p>
                      <a:pPr algn="ct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c>
                  <a:txBody>
                    <a:bodyPr/>
                    <a:lstStyle/>
                    <a:p>
                      <a:r>
                        <a:rPr lang="en-US" sz="1800" dirty="0" err="1">
                          <a:latin typeface="Times New Roman" pitchFamily="18" charset="0"/>
                          <a:cs typeface="Times New Roman" pitchFamily="18" charset="0"/>
                        </a:rPr>
                        <a:t>Doctype</a:t>
                      </a:r>
                      <a:r>
                        <a:rPr lang="en-US" sz="1800" dirty="0">
                          <a:latin typeface="Times New Roman" pitchFamily="18" charset="0"/>
                          <a:cs typeface="Times New Roman" pitchFamily="18" charset="0"/>
                        </a:rPr>
                        <a:t> declaration in Html is too longer</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&lt;!DOCTYPE HTML PUBLIC "-//W3C//DTD HTML 4.01//EN" "http://www.w3.org/TR/html4/strict.dtd"&gt;</a:t>
                      </a:r>
                    </a:p>
                  </a:txBody>
                  <a:tcPr anchor="ctr"/>
                </a:tc>
                <a:tc>
                  <a:txBody>
                    <a:bodyPr/>
                    <a:lstStyle/>
                    <a:p>
                      <a:r>
                        <a:rPr lang="en-US" sz="1800" dirty="0">
                          <a:latin typeface="Times New Roman" pitchFamily="18" charset="0"/>
                          <a:cs typeface="Times New Roman" pitchFamily="18" charset="0"/>
                        </a:rPr>
                        <a:t>DOCTYPE declaration in Html5 is very simple "&lt;!DOCTYPE html&gt;</a:t>
                      </a:r>
                    </a:p>
                  </a:txBody>
                  <a:tcPr anchor="ctr"/>
                </a:tc>
                <a:extLst>
                  <a:ext uri="{0D108BD9-81ED-4DB2-BD59-A6C34878D82A}">
                    <a16:rowId xmlns:a16="http://schemas.microsoft.com/office/drawing/2014/main" val="10001"/>
                  </a:ext>
                </a:extLst>
              </a:tr>
              <a:tr h="1077147">
                <a:tc>
                  <a:txBody>
                    <a:bodyPr/>
                    <a:lstStyle/>
                    <a:p>
                      <a:pPr algn="ctr"/>
                      <a:r>
                        <a:rPr lang="en-US" sz="2000" dirty="0" smtClean="0">
                          <a:latin typeface="Times New Roman" pitchFamily="18" charset="0"/>
                          <a:cs typeface="Times New Roman" pitchFamily="18" charset="0"/>
                        </a:rPr>
                        <a:t>2</a:t>
                      </a:r>
                      <a:endParaRPr lang="en-US" sz="2000" dirty="0">
                        <a:latin typeface="Times New Roman" pitchFamily="18" charset="0"/>
                        <a:cs typeface="Times New Roman" pitchFamily="18" charset="0"/>
                      </a:endParaRPr>
                    </a:p>
                  </a:txBody>
                  <a:tcPr/>
                </a:tc>
                <a:tc>
                  <a:txBody>
                    <a:bodyPr/>
                    <a:lstStyle/>
                    <a:p>
                      <a:r>
                        <a:rPr lang="en-US" sz="1800">
                          <a:latin typeface="Times New Roman" pitchFamily="18" charset="0"/>
                          <a:cs typeface="Times New Roman" pitchFamily="18" charset="0"/>
                        </a:rPr>
                        <a:t>character encoding in Html is also longer </a:t>
                      </a:r>
                      <a:br>
                        <a:rPr lang="en-US" sz="1800">
                          <a:latin typeface="Times New Roman" pitchFamily="18" charset="0"/>
                          <a:cs typeface="Times New Roman" pitchFamily="18" charset="0"/>
                        </a:rPr>
                      </a:br>
                      <a:r>
                        <a:rPr lang="en-US" sz="1800">
                          <a:latin typeface="Times New Roman" pitchFamily="18" charset="0"/>
                          <a:cs typeface="Times New Roman" pitchFamily="18" charset="0"/>
                        </a:rPr>
                        <a:t>&lt;!DOCTYPE HTML PUBLIC "-//W3C//DTD HTML 4.0 Transitional//EN"&gt;</a:t>
                      </a:r>
                    </a:p>
                  </a:txBody>
                  <a:tcPr anchor="ctr"/>
                </a:tc>
                <a:tc>
                  <a:txBody>
                    <a:bodyPr/>
                    <a:lstStyle/>
                    <a:p>
                      <a:r>
                        <a:rPr lang="en-US" sz="1800" dirty="0">
                          <a:latin typeface="Times New Roman" pitchFamily="18" charset="0"/>
                          <a:cs typeface="Times New Roman" pitchFamily="18" charset="0"/>
                        </a:rPr>
                        <a:t>character encoding (</a:t>
                      </a:r>
                      <a:r>
                        <a:rPr lang="en-US" sz="1800" dirty="0" err="1">
                          <a:latin typeface="Times New Roman" pitchFamily="18" charset="0"/>
                          <a:cs typeface="Times New Roman" pitchFamily="18" charset="0"/>
                        </a:rPr>
                        <a:t>charset</a:t>
                      </a:r>
                      <a:r>
                        <a:rPr lang="en-US" sz="1800" dirty="0">
                          <a:latin typeface="Times New Roman" pitchFamily="18" charset="0"/>
                          <a:cs typeface="Times New Roman" pitchFamily="18" charset="0"/>
                        </a:rPr>
                        <a:t>) declaration is also very simple &lt;meta </a:t>
                      </a:r>
                      <a:r>
                        <a:rPr lang="en-US" sz="1800" dirty="0" err="1">
                          <a:latin typeface="Times New Roman" pitchFamily="18" charset="0"/>
                          <a:cs typeface="Times New Roman" pitchFamily="18" charset="0"/>
                        </a:rPr>
                        <a:t>charset</a:t>
                      </a:r>
                      <a:r>
                        <a:rPr lang="en-US" sz="1800" dirty="0">
                          <a:latin typeface="Times New Roman" pitchFamily="18" charset="0"/>
                          <a:cs typeface="Times New Roman" pitchFamily="18" charset="0"/>
                        </a:rPr>
                        <a:t>="UTF-8"&gt;</a:t>
                      </a:r>
                    </a:p>
                  </a:txBody>
                  <a:tcPr anchor="ctr"/>
                </a:tc>
                <a:extLst>
                  <a:ext uri="{0D108BD9-81ED-4DB2-BD59-A6C34878D82A}">
                    <a16:rowId xmlns:a16="http://schemas.microsoft.com/office/drawing/2014/main" val="10002"/>
                  </a:ext>
                </a:extLst>
              </a:tr>
              <a:tr h="836995">
                <a:tc>
                  <a:txBody>
                    <a:bodyPr/>
                    <a:lstStyle/>
                    <a:p>
                      <a:pPr algn="ctr"/>
                      <a:r>
                        <a:rPr lang="en-US" sz="2000" dirty="0" smtClean="0">
                          <a:latin typeface="Times New Roman" pitchFamily="18" charset="0"/>
                          <a:cs typeface="Times New Roman" pitchFamily="18" charset="0"/>
                        </a:rPr>
                        <a:t>3</a:t>
                      </a:r>
                      <a:endParaRPr lang="en-US" sz="2000" dirty="0">
                        <a:latin typeface="Times New Roman" pitchFamily="18" charset="0"/>
                        <a:cs typeface="Times New Roman" pitchFamily="18" charset="0"/>
                      </a:endParaRPr>
                    </a:p>
                  </a:txBody>
                  <a:tcPr/>
                </a:tc>
                <a:tc>
                  <a:txBody>
                    <a:bodyPr/>
                    <a:lstStyle/>
                    <a:p>
                      <a:r>
                        <a:rPr lang="en-US" sz="1800">
                          <a:latin typeface="Times New Roman" pitchFamily="18" charset="0"/>
                          <a:cs typeface="Times New Roman" pitchFamily="18" charset="0"/>
                        </a:rPr>
                        <a:t>Audio and Video are not part of HTML4</a:t>
                      </a:r>
                    </a:p>
                  </a:txBody>
                  <a:tcPr anchor="ctr"/>
                </a:tc>
                <a:tc>
                  <a:txBody>
                    <a:bodyPr/>
                    <a:lstStyle/>
                    <a:p>
                      <a:r>
                        <a:rPr lang="en-US" sz="1800" dirty="0">
                          <a:latin typeface="Times New Roman" pitchFamily="18" charset="0"/>
                          <a:cs typeface="Times New Roman" pitchFamily="18" charset="0"/>
                        </a:rPr>
                        <a:t>Audio and Videos are integral part of HTML5 e.g. &lt;audio&gt; and &lt;video&gt; tags.</a:t>
                      </a:r>
                    </a:p>
                  </a:txBody>
                  <a:tcPr anchor="ctr"/>
                </a:tc>
                <a:extLst>
                  <a:ext uri="{0D108BD9-81ED-4DB2-BD59-A6C34878D82A}">
                    <a16:rowId xmlns:a16="http://schemas.microsoft.com/office/drawing/2014/main" val="10003"/>
                  </a:ext>
                </a:extLst>
              </a:tr>
              <a:tr h="836995">
                <a:tc>
                  <a:txBody>
                    <a:bodyPr/>
                    <a:lstStyle/>
                    <a:p>
                      <a:pPr algn="ctr"/>
                      <a:r>
                        <a:rPr lang="en-US" sz="2000" dirty="0" smtClean="0">
                          <a:latin typeface="Times New Roman" pitchFamily="18" charset="0"/>
                          <a:cs typeface="Times New Roman" pitchFamily="18" charset="0"/>
                        </a:rPr>
                        <a:t>4</a:t>
                      </a:r>
                      <a:endParaRPr lang="en-US" sz="2000" dirty="0">
                        <a:latin typeface="Times New Roman" pitchFamily="18" charset="0"/>
                        <a:cs typeface="Times New Roman" pitchFamily="18" charset="0"/>
                      </a:endParaRPr>
                    </a:p>
                  </a:txBody>
                  <a:tcPr/>
                </a:tc>
                <a:tc>
                  <a:txBody>
                    <a:bodyPr/>
                    <a:lstStyle/>
                    <a:p>
                      <a:r>
                        <a:rPr lang="en-US" sz="1800">
                          <a:latin typeface="Times New Roman" pitchFamily="18" charset="0"/>
                          <a:cs typeface="Times New Roman" pitchFamily="18" charset="0"/>
                        </a:rPr>
                        <a:t>Vector Graphics is possible with the help of technologies such as VML, Silverlight, Flash etc</a:t>
                      </a:r>
                    </a:p>
                  </a:txBody>
                  <a:tcPr anchor="ctr"/>
                </a:tc>
                <a:tc>
                  <a:txBody>
                    <a:bodyPr/>
                    <a:lstStyle/>
                    <a:p>
                      <a:r>
                        <a:rPr lang="en-US" sz="1800" dirty="0">
                          <a:latin typeface="Times New Roman" pitchFamily="18" charset="0"/>
                          <a:cs typeface="Times New Roman" pitchFamily="18" charset="0"/>
                        </a:rPr>
                        <a:t>Vector graphics is integral part of HTML5 e.g. SVG and canvas</a:t>
                      </a:r>
                    </a:p>
                  </a:txBody>
                  <a:tcPr anchor="ctr"/>
                </a:tc>
                <a:extLst>
                  <a:ext uri="{0D108BD9-81ED-4DB2-BD59-A6C34878D82A}">
                    <a16:rowId xmlns:a16="http://schemas.microsoft.com/office/drawing/2014/main" val="10004"/>
                  </a:ext>
                </a:extLst>
              </a:tr>
              <a:tr h="836995">
                <a:tc>
                  <a:txBody>
                    <a:bodyPr/>
                    <a:lstStyle/>
                    <a:p>
                      <a:pPr algn="ctr"/>
                      <a:r>
                        <a:rPr lang="en-US" sz="2000" dirty="0" smtClean="0">
                          <a:latin typeface="Times New Roman" pitchFamily="18" charset="0"/>
                          <a:cs typeface="Times New Roman" pitchFamily="18" charset="0"/>
                        </a:rPr>
                        <a:t>5</a:t>
                      </a:r>
                      <a:endParaRPr lang="en-US" sz="2000" dirty="0">
                        <a:latin typeface="Times New Roman" pitchFamily="18" charset="0"/>
                        <a:cs typeface="Times New Roman" pitchFamily="18" charset="0"/>
                      </a:endParaRPr>
                    </a:p>
                  </a:txBody>
                  <a:tcPr/>
                </a:tc>
                <a:tc>
                  <a:txBody>
                    <a:bodyPr/>
                    <a:lstStyle/>
                    <a:p>
                      <a:r>
                        <a:rPr lang="en-US" sz="1800">
                          <a:latin typeface="Times New Roman" pitchFamily="18" charset="0"/>
                          <a:cs typeface="Times New Roman" pitchFamily="18" charset="0"/>
                        </a:rPr>
                        <a:t>Html5 use cookies.</a:t>
                      </a:r>
                    </a:p>
                  </a:txBody>
                  <a:tcPr anchor="ctr"/>
                </a:tc>
                <a:tc>
                  <a:txBody>
                    <a:bodyPr/>
                    <a:lstStyle/>
                    <a:p>
                      <a:r>
                        <a:rPr lang="en-US" sz="1800" dirty="0">
                          <a:latin typeface="Times New Roman" pitchFamily="18" charset="0"/>
                          <a:cs typeface="Times New Roman" pitchFamily="18" charset="0"/>
                        </a:rPr>
                        <a:t>It provides local storage in place of cookies.</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40747854"/>
      </p:ext>
    </p:extLst>
  </p:cSld>
  <p:clrMapOvr>
    <a:masterClrMapping/>
  </p:clrMapOvr>
  <p:transition>
    <p:pull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sz="3200" b="1" dirty="0">
                <a:latin typeface="Goudy Old Style" pitchFamily="18" charset="0"/>
                <a:cs typeface="Times New Roman" pitchFamily="18" charset="0"/>
              </a:rPr>
              <a:t>Difference Between HTML4 &amp;HTML5</a:t>
            </a:r>
            <a:endParaRPr lang="en-US" sz="3200" b="1" dirty="0">
              <a:latin typeface="Goudy Old Style"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EC2BCCD-E9F3-452F-8E6D-2BABC7585300}" type="slidenum">
              <a:rPr lang="en-IN" smtClean="0"/>
              <a:pPr/>
              <a:t>14</a:t>
            </a:fld>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784559899"/>
              </p:ext>
            </p:extLst>
          </p:nvPr>
        </p:nvGraphicFramePr>
        <p:xfrm>
          <a:off x="147485" y="1397000"/>
          <a:ext cx="11798708" cy="5324477"/>
        </p:xfrm>
        <a:graphic>
          <a:graphicData uri="http://schemas.openxmlformats.org/drawingml/2006/table">
            <a:tbl>
              <a:tblPr firstRow="1" bandRow="1">
                <a:tableStyleId>{00A15C55-8517-42AA-B614-E9B94910E393}</a:tableStyleId>
              </a:tblPr>
              <a:tblGrid>
                <a:gridCol w="820778">
                  <a:extLst>
                    <a:ext uri="{9D8B030D-6E8A-4147-A177-3AD203B41FA5}">
                      <a16:colId xmlns:a16="http://schemas.microsoft.com/office/drawing/2014/main" val="20000"/>
                    </a:ext>
                  </a:extLst>
                </a:gridCol>
                <a:gridCol w="5685052">
                  <a:extLst>
                    <a:ext uri="{9D8B030D-6E8A-4147-A177-3AD203B41FA5}">
                      <a16:colId xmlns:a16="http://schemas.microsoft.com/office/drawing/2014/main" val="20001"/>
                    </a:ext>
                  </a:extLst>
                </a:gridCol>
                <a:gridCol w="5292878">
                  <a:extLst>
                    <a:ext uri="{9D8B030D-6E8A-4147-A177-3AD203B41FA5}">
                      <a16:colId xmlns:a16="http://schemas.microsoft.com/office/drawing/2014/main" val="20002"/>
                    </a:ext>
                  </a:extLst>
                </a:gridCol>
              </a:tblGrid>
              <a:tr h="829925">
                <a:tc>
                  <a:txBody>
                    <a:bodyPr/>
                    <a:lstStyle/>
                    <a:p>
                      <a:pPr algn="ctr"/>
                      <a:r>
                        <a:rPr lang="en-US" sz="2000" dirty="0" smtClean="0">
                          <a:latin typeface="Times New Roman" pitchFamily="18" charset="0"/>
                          <a:cs typeface="Times New Roman" pitchFamily="18" charset="0"/>
                        </a:rPr>
                        <a:t>Sr.No</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HTML4</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HTML5</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174852">
                <a:tc>
                  <a:txBody>
                    <a:bodyPr/>
                    <a:lstStyle/>
                    <a:p>
                      <a:pPr algn="ctr"/>
                      <a:r>
                        <a:rPr lang="en-US" sz="2000" dirty="0" smtClean="0">
                          <a:latin typeface="Times New Roman" pitchFamily="18" charset="0"/>
                          <a:cs typeface="Times New Roman" pitchFamily="18" charset="0"/>
                        </a:rPr>
                        <a:t>6</a:t>
                      </a:r>
                      <a:endParaRPr lang="en-US"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It is almost impossible to get true </a:t>
                      </a:r>
                      <a:r>
                        <a:rPr lang="en-US" sz="2000" dirty="0" err="1">
                          <a:latin typeface="Times New Roman" pitchFamily="18" charset="0"/>
                          <a:cs typeface="Times New Roman" pitchFamily="18" charset="0"/>
                        </a:rPr>
                        <a:t>GeoLocation</a:t>
                      </a:r>
                      <a:r>
                        <a:rPr lang="en-US" sz="2000" dirty="0">
                          <a:latin typeface="Times New Roman" pitchFamily="18" charset="0"/>
                          <a:cs typeface="Times New Roman" pitchFamily="18" charset="0"/>
                        </a:rPr>
                        <a:t> of user browsing any website especially if it comes to mobile devices.</a:t>
                      </a:r>
                    </a:p>
                  </a:txBody>
                  <a:tcPr anchor="ctr"/>
                </a:tc>
                <a:tc>
                  <a:txBody>
                    <a:bodyPr/>
                    <a:lstStyle/>
                    <a:p>
                      <a:r>
                        <a:rPr lang="en-US" sz="2000" dirty="0">
                          <a:latin typeface="Times New Roman" pitchFamily="18" charset="0"/>
                          <a:cs typeface="Times New Roman" pitchFamily="18" charset="0"/>
                        </a:rPr>
                        <a:t>JS </a:t>
                      </a:r>
                      <a:r>
                        <a:rPr lang="en-US" sz="2000" dirty="0" err="1">
                          <a:latin typeface="Times New Roman" pitchFamily="18" charset="0"/>
                          <a:cs typeface="Times New Roman" pitchFamily="18" charset="0"/>
                        </a:rPr>
                        <a:t>GeoLocation</a:t>
                      </a:r>
                      <a:r>
                        <a:rPr lang="en-US" sz="2000" dirty="0">
                          <a:latin typeface="Times New Roman" pitchFamily="18" charset="0"/>
                          <a:cs typeface="Times New Roman" pitchFamily="18" charset="0"/>
                        </a:rPr>
                        <a:t> API in HTML5 helps identify location of user browsing any website (provided user allows it)</a:t>
                      </a:r>
                    </a:p>
                  </a:txBody>
                  <a:tcPr anchor="ctr"/>
                </a:tc>
                <a:extLst>
                  <a:ext uri="{0D108BD9-81ED-4DB2-BD59-A6C34878D82A}">
                    <a16:rowId xmlns:a16="http://schemas.microsoft.com/office/drawing/2014/main" val="10001"/>
                  </a:ext>
                </a:extLst>
              </a:tr>
              <a:tr h="829925">
                <a:tc>
                  <a:txBody>
                    <a:bodyPr/>
                    <a:lstStyle/>
                    <a:p>
                      <a:pPr algn="ctr"/>
                      <a:r>
                        <a:rPr lang="en-US" sz="2000" dirty="0" smtClean="0">
                          <a:latin typeface="Times New Roman" pitchFamily="18" charset="0"/>
                          <a:cs typeface="Times New Roman" pitchFamily="18" charset="0"/>
                        </a:rPr>
                        <a:t>7</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possible to draw shapes like circle, rectangle, triangle.</a:t>
                      </a:r>
                    </a:p>
                  </a:txBody>
                  <a:tcPr anchor="ctr"/>
                </a:tc>
                <a:tc>
                  <a:txBody>
                    <a:bodyPr/>
                    <a:lstStyle/>
                    <a:p>
                      <a:r>
                        <a:rPr lang="en-US" sz="2000">
                          <a:latin typeface="Times New Roman" pitchFamily="18" charset="0"/>
                          <a:cs typeface="Times New Roman" pitchFamily="18" charset="0"/>
                        </a:rPr>
                        <a:t>Using Html5 you can draw shapes like circle, rectangle, triangle.</a:t>
                      </a:r>
                    </a:p>
                  </a:txBody>
                  <a:tcPr anchor="ctr"/>
                </a:tc>
                <a:extLst>
                  <a:ext uri="{0D108BD9-81ED-4DB2-BD59-A6C34878D82A}">
                    <a16:rowId xmlns:a16="http://schemas.microsoft.com/office/drawing/2014/main" val="10002"/>
                  </a:ext>
                </a:extLst>
              </a:tr>
              <a:tr h="829925">
                <a:tc>
                  <a:txBody>
                    <a:bodyPr/>
                    <a:lstStyle/>
                    <a:p>
                      <a:pPr algn="ctr"/>
                      <a:r>
                        <a:rPr lang="en-US" sz="2000" dirty="0" smtClean="0">
                          <a:latin typeface="Times New Roman" pitchFamily="18" charset="0"/>
                          <a:cs typeface="Times New Roman" pitchFamily="18" charset="0"/>
                        </a:rPr>
                        <a:t>8</a:t>
                      </a:r>
                      <a:endParaRPr lang="en-US"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Does not allow JavaScript to run in browser. JS runs in same thread as browser interface.</a:t>
                      </a:r>
                    </a:p>
                  </a:txBody>
                  <a:tcPr anchor="ctr"/>
                </a:tc>
                <a:tc>
                  <a:txBody>
                    <a:bodyPr/>
                    <a:lstStyle/>
                    <a:p>
                      <a:r>
                        <a:rPr lang="en-US" sz="2000" dirty="0">
                          <a:latin typeface="Times New Roman" pitchFamily="18" charset="0"/>
                          <a:cs typeface="Times New Roman" pitchFamily="18" charset="0"/>
                        </a:rPr>
                        <a:t>Allows JavaScript to run in background. This is possible due to JS Web worker API in HTML5</a:t>
                      </a:r>
                    </a:p>
                  </a:txBody>
                  <a:tcPr anchor="ctr"/>
                </a:tc>
                <a:extLst>
                  <a:ext uri="{0D108BD9-81ED-4DB2-BD59-A6C34878D82A}">
                    <a16:rowId xmlns:a16="http://schemas.microsoft.com/office/drawing/2014/main" val="10003"/>
                  </a:ext>
                </a:extLst>
              </a:tr>
              <a:tr h="829925">
                <a:tc>
                  <a:txBody>
                    <a:bodyPr/>
                    <a:lstStyle/>
                    <a:p>
                      <a:pPr algn="ctr"/>
                      <a:r>
                        <a:rPr lang="en-US" sz="2000" dirty="0" smtClean="0">
                          <a:latin typeface="Times New Roman" pitchFamily="18" charset="0"/>
                          <a:cs typeface="Times New Roman" pitchFamily="18" charset="0"/>
                        </a:rPr>
                        <a:t>9</a:t>
                      </a:r>
                      <a:endParaRPr lang="en-US" sz="2000" dirty="0">
                        <a:latin typeface="Times New Roman" pitchFamily="18" charset="0"/>
                        <a:cs typeface="Times New Roman" pitchFamily="18" charset="0"/>
                      </a:endParaRPr>
                    </a:p>
                  </a:txBody>
                  <a:tcPr/>
                </a:tc>
                <a:tc>
                  <a:txBody>
                    <a:bodyPr/>
                    <a:lstStyle/>
                    <a:p>
                      <a:r>
                        <a:rPr lang="en-US" sz="2000">
                          <a:latin typeface="Times New Roman" pitchFamily="18" charset="0"/>
                          <a:cs typeface="Times New Roman" pitchFamily="18" charset="0"/>
                        </a:rPr>
                        <a:t>Works with all old browsers</a:t>
                      </a:r>
                    </a:p>
                  </a:txBody>
                  <a:tcPr anchor="ctr"/>
                </a:tc>
                <a:tc>
                  <a:txBody>
                    <a:bodyPr/>
                    <a:lstStyle/>
                    <a:p>
                      <a:r>
                        <a:rPr lang="en-US" sz="2000" dirty="0">
                          <a:latin typeface="Times New Roman" pitchFamily="18" charset="0"/>
                          <a:cs typeface="Times New Roman" pitchFamily="18" charset="0"/>
                        </a:rPr>
                        <a:t>Supported by all new browser.</a:t>
                      </a:r>
                    </a:p>
                  </a:txBody>
                  <a:tcPr anchor="ctr"/>
                </a:tc>
                <a:extLst>
                  <a:ext uri="{0D108BD9-81ED-4DB2-BD59-A6C34878D82A}">
                    <a16:rowId xmlns:a16="http://schemas.microsoft.com/office/drawing/2014/main" val="10004"/>
                  </a:ext>
                </a:extLst>
              </a:tr>
              <a:tr h="829925">
                <a:tc>
                  <a:txBody>
                    <a:bodyPr/>
                    <a:lstStyle/>
                    <a:p>
                      <a:pPr algn="ctr"/>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possible to draw shapes like circle, rectangle, triangle.</a:t>
                      </a:r>
                    </a:p>
                  </a:txBody>
                  <a:tcPr anchor="ctr"/>
                </a:tc>
                <a:tc>
                  <a:txBody>
                    <a:bodyPr/>
                    <a:lstStyle/>
                    <a:p>
                      <a:r>
                        <a:rPr lang="en-US" sz="2000" dirty="0">
                          <a:latin typeface="Times New Roman" pitchFamily="18" charset="0"/>
                          <a:cs typeface="Times New Roman" pitchFamily="18" charset="0"/>
                        </a:rPr>
                        <a:t>Using Html5 you can draw shapes like circle, rectangle, triangle.</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09723042"/>
      </p:ext>
    </p:extLst>
  </p:cSld>
  <p:clrMapOvr>
    <a:masterClrMapping/>
  </p:clrMapOvr>
  <p:transition>
    <p:pull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What are the different design issues in web development? </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991517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600200"/>
            <a:ext cx="8229600" cy="5029200"/>
          </a:xfrm>
        </p:spPr>
        <p:txBody>
          <a:bodyPr>
            <a:normAutofit/>
          </a:bodyPr>
          <a:lstStyle/>
          <a:p>
            <a:r>
              <a:rPr lang="en-US" b="1" dirty="0" smtClean="0"/>
              <a:t>Website accessibility (Simplicity) </a:t>
            </a:r>
          </a:p>
          <a:p>
            <a:r>
              <a:rPr lang="en-US" b="1" dirty="0" smtClean="0"/>
              <a:t>Compatibility with browsers (Compatibility)</a:t>
            </a:r>
          </a:p>
          <a:p>
            <a:r>
              <a:rPr lang="en-US" b="1" dirty="0" smtClean="0"/>
              <a:t>Navigational structure (Navigability)</a:t>
            </a:r>
          </a:p>
          <a:p>
            <a:r>
              <a:rPr lang="en-US" b="1" dirty="0" smtClean="0"/>
              <a:t>Positioning of content(Consistency)</a:t>
            </a:r>
          </a:p>
          <a:p>
            <a:r>
              <a:rPr lang="en-US" b="1" dirty="0" smtClean="0"/>
              <a:t>Scalability</a:t>
            </a:r>
          </a:p>
          <a:p>
            <a:r>
              <a:rPr lang="en-US" b="1" dirty="0" smtClean="0"/>
              <a:t>Performance</a:t>
            </a:r>
          </a:p>
          <a:p>
            <a:r>
              <a:rPr lang="en-US" b="1" dirty="0" smtClean="0"/>
              <a:t>Security</a:t>
            </a:r>
          </a:p>
          <a:p>
            <a:r>
              <a:rPr lang="en-US" b="1" dirty="0" smtClean="0"/>
              <a:t>Robustness</a:t>
            </a:r>
          </a:p>
          <a:p>
            <a:r>
              <a:rPr lang="en-US" b="1" dirty="0" smtClean="0"/>
              <a:t>Visual appeal</a:t>
            </a:r>
          </a:p>
        </p:txBody>
      </p:sp>
      <p:sp>
        <p:nvSpPr>
          <p:cNvPr id="4" name="Slide Number Placeholder 3"/>
          <p:cNvSpPr>
            <a:spLocks noGrp="1"/>
          </p:cNvSpPr>
          <p:nvPr>
            <p:ph type="sldNum" sz="quarter" idx="12"/>
          </p:nvPr>
        </p:nvSpPr>
        <p:spPr/>
        <p:txBody>
          <a:bodyPr/>
          <a:lstStyle/>
          <a:p>
            <a:fld id="{1EC2BCCD-E9F3-452F-8E6D-2BABC7585300}" type="slidenum">
              <a:rPr lang="en-IN" smtClean="0"/>
              <a:pPr/>
              <a:t>16</a:t>
            </a:fld>
            <a:endParaRPr lang="en-IN"/>
          </a:p>
        </p:txBody>
      </p:sp>
      <p:sp>
        <p:nvSpPr>
          <p:cNvPr id="5"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smtClean="0">
                <a:latin typeface="Goudy Old Style" pitchFamily="18" charset="0"/>
                <a:cs typeface="Times New Roman" pitchFamily="18" charset="0"/>
              </a:rPr>
              <a:t/>
            </a:r>
            <a:br>
              <a:rPr lang="en-US" b="1" dirty="0" smtClean="0">
                <a:latin typeface="Goudy Old Style" pitchFamily="18" charset="0"/>
                <a:cs typeface="Times New Roman" pitchFamily="18" charset="0"/>
              </a:rPr>
            </a:br>
            <a:r>
              <a:rPr lang="en-US" sz="4300" b="1" dirty="0">
                <a:latin typeface="Goudy Old Style" pitchFamily="18" charset="0"/>
                <a:cs typeface="Times New Roman" pitchFamily="18" charset="0"/>
              </a:rPr>
              <a:t>Website  Planning and Design Issue</a:t>
            </a:r>
            <a:r>
              <a:rPr lang="en-US" sz="6000" dirty="0"/>
              <a:t>	</a:t>
            </a:r>
            <a:r>
              <a:rPr lang="en-US" dirty="0" smtClean="0"/>
              <a:t/>
            </a:r>
            <a:br>
              <a:rPr lang="en-US" dirty="0" smtClean="0"/>
            </a:br>
            <a:endParaRPr lang="en-US" b="1" dirty="0">
              <a:latin typeface="Goudy Old Style" pitchFamily="18" charset="0"/>
              <a:cs typeface="Times New Roman" pitchFamily="18" charset="0"/>
            </a:endParaRPr>
          </a:p>
        </p:txBody>
      </p:sp>
    </p:spTree>
    <p:extLst>
      <p:ext uri="{BB962C8B-B14F-4D97-AF65-F5344CB8AC3E}">
        <p14:creationId xmlns:p14="http://schemas.microsoft.com/office/powerpoint/2010/main" val="3853543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purpose of HTTP?</a:t>
            </a:r>
            <a:r>
              <a:rPr lang="en-IN" dirty="0"/>
              <a:t/>
            </a:r>
            <a:br>
              <a:rPr lang="en-IN" dirty="0"/>
            </a:br>
            <a:r>
              <a:rPr lang="en-IN" dirty="0" smtClean="0"/>
              <a:t>What are different commands of HTTP</a:t>
            </a:r>
            <a:endParaRPr lang="en-IN" dirty="0"/>
          </a:p>
        </p:txBody>
      </p:sp>
      <p:sp>
        <p:nvSpPr>
          <p:cNvPr id="3" name="Content Placeholder 2"/>
          <p:cNvSpPr>
            <a:spLocks noGrp="1"/>
          </p:cNvSpPr>
          <p:nvPr>
            <p:ph idx="1"/>
          </p:nvPr>
        </p:nvSpPr>
        <p:spPr/>
        <p:txBody>
          <a:bodyPr/>
          <a:lstStyle/>
          <a:p>
            <a:r>
              <a:rPr lang="en-IN" dirty="0" smtClean="0"/>
              <a:t>HTTP means </a:t>
            </a:r>
            <a:r>
              <a:rPr lang="en-IN" dirty="0" err="1" smtClean="0"/>
              <a:t>HyperText</a:t>
            </a:r>
            <a:r>
              <a:rPr lang="en-IN" dirty="0" smtClean="0"/>
              <a:t> Transfer Protocol.</a:t>
            </a:r>
          </a:p>
          <a:p>
            <a:r>
              <a:rPr lang="en-IN" dirty="0" smtClean="0"/>
              <a:t>HTTP is the underlying protocol used by the World Wide Web and this protocol defines how messages are formatted and transmitted, and what actions Web servers and browsers should take in response to various commands.</a:t>
            </a:r>
            <a:endParaRPr lang="en-IN" dirty="0"/>
          </a:p>
        </p:txBody>
      </p:sp>
    </p:spTree>
    <p:extLst>
      <p:ext uri="{BB962C8B-B14F-4D97-AF65-F5344CB8AC3E}">
        <p14:creationId xmlns:p14="http://schemas.microsoft.com/office/powerpoint/2010/main" val="2899793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sz="3600" dirty="0" smtClean="0"/>
              <a:t>Describe the steps involved when a web browser requests for and obtains a web page from a web server.</a:t>
            </a:r>
            <a:endParaRPr lang="en-IN" dirty="0"/>
          </a:p>
        </p:txBody>
      </p:sp>
      <p:sp>
        <p:nvSpPr>
          <p:cNvPr id="6" name="Content Placeholder 5"/>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1EC2BCCD-E9F3-452F-8E6D-2BABC7585300}" type="slidenum">
              <a:rPr lang="en-IN" smtClean="0"/>
              <a:pPr/>
              <a:t>18</a:t>
            </a:fld>
            <a:endParaRPr lang="en-IN"/>
          </a:p>
        </p:txBody>
      </p:sp>
      <p:pic>
        <p:nvPicPr>
          <p:cNvPr id="7" name="Picture 6"/>
          <p:cNvPicPr>
            <a:picLocks noChangeAspect="1"/>
          </p:cNvPicPr>
          <p:nvPr/>
        </p:nvPicPr>
        <p:blipFill>
          <a:blip r:embed="rId2"/>
          <a:stretch>
            <a:fillRect/>
          </a:stretch>
        </p:blipFill>
        <p:spPr>
          <a:xfrm>
            <a:off x="1977571" y="1574800"/>
            <a:ext cx="8233229" cy="4653564"/>
          </a:xfrm>
          <a:prstGeom prst="rect">
            <a:avLst/>
          </a:prstGeom>
        </p:spPr>
      </p:pic>
    </p:spTree>
    <p:extLst>
      <p:ext uri="{BB962C8B-B14F-4D97-AF65-F5344CB8AC3E}">
        <p14:creationId xmlns:p14="http://schemas.microsoft.com/office/powerpoint/2010/main" val="2570491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Commands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219200"/>
            <a:ext cx="7732058" cy="3505200"/>
          </a:xfrm>
        </p:spPr>
      </p:pic>
      <p:sp>
        <p:nvSpPr>
          <p:cNvPr id="4" name="Slide Number Placeholder 3"/>
          <p:cNvSpPr>
            <a:spLocks noGrp="1"/>
          </p:cNvSpPr>
          <p:nvPr>
            <p:ph type="sldNum" sz="quarter" idx="12"/>
          </p:nvPr>
        </p:nvSpPr>
        <p:spPr/>
        <p:txBody>
          <a:bodyPr/>
          <a:lstStyle/>
          <a:p>
            <a:fld id="{1EC2BCCD-E9F3-452F-8E6D-2BABC7585300}" type="slidenum">
              <a:rPr lang="en-IN" smtClean="0"/>
              <a:pPr/>
              <a:t>19</a:t>
            </a:fld>
            <a:endParaRPr lang="en-IN"/>
          </a:p>
        </p:txBody>
      </p:sp>
      <p:sp>
        <p:nvSpPr>
          <p:cNvPr id="6" name="Rectangle 1"/>
          <p:cNvSpPr>
            <a:spLocks noChangeArrowheads="1"/>
          </p:cNvSpPr>
          <p:nvPr/>
        </p:nvSpPr>
        <p:spPr bwMode="auto">
          <a:xfrm>
            <a:off x="1752600" y="5066184"/>
            <a:ext cx="3200400" cy="1538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000">
                <a:solidFill>
                  <a:srgbClr val="333333"/>
                </a:solidFill>
                <a:latin typeface="Consolas" panose="020B0609020204030204" pitchFamily="49" charset="0"/>
                <a:cs typeface="Consolas" panose="020B0609020204030204" pitchFamily="49" charset="0"/>
              </a:rPr>
              <a:t>curl -X OPTIONS http://example.org -i</a:t>
            </a:r>
            <a:r>
              <a:rPr lang="en-US" altLang="en-US" sz="800"/>
              <a:t> </a:t>
            </a:r>
            <a:endParaRPr lang="en-US" altLang="en-US">
              <a:latin typeface="Arial" panose="020B0604020202020204" pitchFamily="34" charset="0"/>
            </a:endParaRPr>
          </a:p>
        </p:txBody>
      </p:sp>
      <p:sp>
        <p:nvSpPr>
          <p:cNvPr id="7" name="Rectangle 2"/>
          <p:cNvSpPr>
            <a:spLocks noChangeArrowheads="1"/>
          </p:cNvSpPr>
          <p:nvPr/>
        </p:nvSpPr>
        <p:spPr bwMode="auto">
          <a:xfrm>
            <a:off x="5562600" y="4924822"/>
            <a:ext cx="3505200" cy="123110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000" dirty="0">
                <a:solidFill>
                  <a:srgbClr val="333333"/>
                </a:solidFill>
                <a:latin typeface="Consolas" panose="020B0609020204030204" pitchFamily="49" charset="0"/>
                <a:cs typeface="Consolas" panose="020B0609020204030204" pitchFamily="49" charset="0"/>
              </a:rPr>
              <a:t>HTTP/1.1 200 OK </a:t>
            </a:r>
          </a:p>
          <a:p>
            <a:pPr eaLnBrk="0" fontAlgn="base" hangingPunct="0">
              <a:spcBef>
                <a:spcPct val="0"/>
              </a:spcBef>
              <a:spcAft>
                <a:spcPct val="0"/>
              </a:spcAft>
            </a:pPr>
            <a:r>
              <a:rPr lang="en-US" altLang="en-US" sz="1000" dirty="0">
                <a:solidFill>
                  <a:srgbClr val="333333"/>
                </a:solidFill>
                <a:latin typeface="Consolas" panose="020B0609020204030204" pitchFamily="49" charset="0"/>
                <a:cs typeface="Consolas" panose="020B0609020204030204" pitchFamily="49" charset="0"/>
              </a:rPr>
              <a:t>Allow: OPTIONS, GET, HEAD, POST </a:t>
            </a:r>
          </a:p>
          <a:p>
            <a:pPr eaLnBrk="0" fontAlgn="base" hangingPunct="0">
              <a:spcBef>
                <a:spcPct val="0"/>
              </a:spcBef>
              <a:spcAft>
                <a:spcPct val="0"/>
              </a:spcAft>
            </a:pPr>
            <a:r>
              <a:rPr lang="en-US" altLang="en-US" sz="1000" dirty="0">
                <a:solidFill>
                  <a:srgbClr val="333333"/>
                </a:solidFill>
                <a:latin typeface="Consolas" panose="020B0609020204030204" pitchFamily="49" charset="0"/>
                <a:cs typeface="Consolas" panose="020B0609020204030204" pitchFamily="49" charset="0"/>
              </a:rPr>
              <a:t>Cache-Control: max-age=604800 </a:t>
            </a:r>
          </a:p>
          <a:p>
            <a:pPr eaLnBrk="0" fontAlgn="base" hangingPunct="0">
              <a:spcBef>
                <a:spcPct val="0"/>
              </a:spcBef>
              <a:spcAft>
                <a:spcPct val="0"/>
              </a:spcAft>
            </a:pPr>
            <a:r>
              <a:rPr lang="en-US" altLang="en-US" sz="1000" dirty="0">
                <a:solidFill>
                  <a:srgbClr val="333333"/>
                </a:solidFill>
                <a:latin typeface="Consolas" panose="020B0609020204030204" pitchFamily="49" charset="0"/>
                <a:cs typeface="Consolas" panose="020B0609020204030204" pitchFamily="49" charset="0"/>
              </a:rPr>
              <a:t>Date: Thu, 13 Oct 2016 11:45:00 GMT </a:t>
            </a:r>
          </a:p>
          <a:p>
            <a:pPr eaLnBrk="0" fontAlgn="base" hangingPunct="0">
              <a:spcBef>
                <a:spcPct val="0"/>
              </a:spcBef>
              <a:spcAft>
                <a:spcPct val="0"/>
              </a:spcAft>
            </a:pPr>
            <a:r>
              <a:rPr lang="en-US" altLang="en-US" sz="1000" dirty="0">
                <a:solidFill>
                  <a:srgbClr val="333333"/>
                </a:solidFill>
                <a:latin typeface="Consolas" panose="020B0609020204030204" pitchFamily="49" charset="0"/>
                <a:cs typeface="Consolas" panose="020B0609020204030204" pitchFamily="49" charset="0"/>
              </a:rPr>
              <a:t>Expires: Thu, 20 Oct 2016 11:45:00 GMT </a:t>
            </a:r>
          </a:p>
          <a:p>
            <a:pPr eaLnBrk="0" fontAlgn="base" hangingPunct="0">
              <a:spcBef>
                <a:spcPct val="0"/>
              </a:spcBef>
              <a:spcAft>
                <a:spcPct val="0"/>
              </a:spcAft>
            </a:pPr>
            <a:r>
              <a:rPr lang="en-US" altLang="en-US" sz="1000" dirty="0">
                <a:solidFill>
                  <a:srgbClr val="333333"/>
                </a:solidFill>
                <a:latin typeface="Consolas" panose="020B0609020204030204" pitchFamily="49" charset="0"/>
                <a:cs typeface="Consolas" panose="020B0609020204030204" pitchFamily="49" charset="0"/>
              </a:rPr>
              <a:t>Server: EOS (lax004/2813)</a:t>
            </a:r>
          </a:p>
          <a:p>
            <a:pPr eaLnBrk="0" fontAlgn="base" hangingPunct="0">
              <a:spcBef>
                <a:spcPct val="0"/>
              </a:spcBef>
              <a:spcAft>
                <a:spcPct val="0"/>
              </a:spcAft>
            </a:pPr>
            <a:r>
              <a:rPr lang="en-US" altLang="en-US" sz="1000" dirty="0">
                <a:solidFill>
                  <a:srgbClr val="333333"/>
                </a:solidFill>
                <a:latin typeface="Consolas" panose="020B0609020204030204" pitchFamily="49" charset="0"/>
                <a:cs typeface="Consolas" panose="020B0609020204030204" pitchFamily="49" charset="0"/>
              </a:rPr>
              <a:t>x-</a:t>
            </a:r>
            <a:r>
              <a:rPr lang="en-US" altLang="en-US" sz="1000" dirty="0" err="1">
                <a:solidFill>
                  <a:srgbClr val="333333"/>
                </a:solidFill>
                <a:latin typeface="Consolas" panose="020B0609020204030204" pitchFamily="49" charset="0"/>
                <a:cs typeface="Consolas" panose="020B0609020204030204" pitchFamily="49" charset="0"/>
              </a:rPr>
              <a:t>ec</a:t>
            </a:r>
            <a:r>
              <a:rPr lang="en-US" altLang="en-US" sz="1000" dirty="0">
                <a:solidFill>
                  <a:srgbClr val="333333"/>
                </a:solidFill>
                <a:latin typeface="Consolas" panose="020B0609020204030204" pitchFamily="49" charset="0"/>
                <a:cs typeface="Consolas" panose="020B0609020204030204" pitchFamily="49" charset="0"/>
              </a:rPr>
              <a:t>-custom-error: 1 </a:t>
            </a:r>
          </a:p>
          <a:p>
            <a:pPr eaLnBrk="0" fontAlgn="base" hangingPunct="0">
              <a:spcBef>
                <a:spcPct val="0"/>
              </a:spcBef>
              <a:spcAft>
                <a:spcPct val="0"/>
              </a:spcAft>
            </a:pPr>
            <a:r>
              <a:rPr lang="en-US" altLang="en-US" sz="1000" dirty="0">
                <a:solidFill>
                  <a:srgbClr val="333333"/>
                </a:solidFill>
                <a:latin typeface="Consolas" panose="020B0609020204030204" pitchFamily="49" charset="0"/>
                <a:cs typeface="Consolas" panose="020B0609020204030204" pitchFamily="49" charset="0"/>
              </a:rPr>
              <a:t>Content-Length: 0</a:t>
            </a:r>
            <a:r>
              <a:rPr lang="en-US" altLang="en-US" sz="800" dirty="0"/>
              <a:t> </a:t>
            </a:r>
            <a:endParaRPr lang="en-US" altLang="en-US" dirty="0">
              <a:latin typeface="Arial" panose="020B0604020202020204" pitchFamily="34" charset="0"/>
            </a:endParaRPr>
          </a:p>
        </p:txBody>
      </p:sp>
    </p:spTree>
    <p:extLst>
      <p:ext uri="{BB962C8B-B14F-4D97-AF65-F5344CB8AC3E}">
        <p14:creationId xmlns:p14="http://schemas.microsoft.com/office/powerpoint/2010/main" val="1445707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Unit I</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2593966"/>
              </p:ext>
            </p:extLst>
          </p:nvPr>
        </p:nvGraphicFramePr>
        <p:xfrm>
          <a:off x="1071408" y="1579156"/>
          <a:ext cx="9827650" cy="5085047"/>
        </p:xfrm>
        <a:graphic>
          <a:graphicData uri="http://schemas.openxmlformats.org/drawingml/2006/table">
            <a:tbl>
              <a:tblPr firstRow="1" firstCol="1" bandRow="1">
                <a:tableStyleId>{5C22544A-7EE6-4342-B048-85BDC9FD1C3A}</a:tableStyleId>
              </a:tblPr>
              <a:tblGrid>
                <a:gridCol w="9827650">
                  <a:extLst>
                    <a:ext uri="{9D8B030D-6E8A-4147-A177-3AD203B41FA5}">
                      <a16:colId xmlns:a16="http://schemas.microsoft.com/office/drawing/2014/main" val="145776225"/>
                    </a:ext>
                  </a:extLst>
                </a:gridCol>
              </a:tblGrid>
              <a:tr h="704300">
                <a:tc>
                  <a:txBody>
                    <a:bodyPr/>
                    <a:lstStyle/>
                    <a:p>
                      <a:pPr>
                        <a:lnSpc>
                          <a:spcPct val="115000"/>
                        </a:lnSpc>
                        <a:spcAft>
                          <a:spcPts val="0"/>
                        </a:spcAft>
                      </a:pPr>
                      <a:r>
                        <a:rPr lang="en-US" sz="2400" dirty="0">
                          <a:effectLst/>
                        </a:rPr>
                        <a:t>Introduction to web technology, internet and www</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36338067"/>
                  </a:ext>
                </a:extLst>
              </a:tr>
              <a:tr h="565206">
                <a:tc>
                  <a:txBody>
                    <a:bodyPr/>
                    <a:lstStyle/>
                    <a:p>
                      <a:pPr>
                        <a:lnSpc>
                          <a:spcPct val="115000"/>
                        </a:lnSpc>
                        <a:spcAft>
                          <a:spcPts val="0"/>
                        </a:spcAft>
                      </a:pPr>
                      <a:r>
                        <a:rPr lang="en-US" sz="2400" dirty="0">
                          <a:effectLst/>
                        </a:rPr>
                        <a:t>Web site planning and design</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2277715"/>
                  </a:ext>
                </a:extLst>
              </a:tr>
              <a:tr h="992423">
                <a:tc>
                  <a:txBody>
                    <a:bodyPr/>
                    <a:lstStyle/>
                    <a:p>
                      <a:pPr>
                        <a:lnSpc>
                          <a:spcPct val="115000"/>
                        </a:lnSpc>
                        <a:spcAft>
                          <a:spcPts val="0"/>
                        </a:spcAft>
                      </a:pPr>
                      <a:r>
                        <a:rPr lang="en-US" sz="2400" dirty="0">
                          <a:effectLst/>
                        </a:rPr>
                        <a:t>HTML: structure of html document , HTML elements: headings, paragraphs, line break, colors &amp; fonts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32742450"/>
                  </a:ext>
                </a:extLst>
              </a:tr>
              <a:tr h="773336">
                <a:tc>
                  <a:txBody>
                    <a:bodyPr/>
                    <a:lstStyle/>
                    <a:p>
                      <a:pPr>
                        <a:lnSpc>
                          <a:spcPct val="115000"/>
                        </a:lnSpc>
                        <a:spcAft>
                          <a:spcPts val="0"/>
                        </a:spcAft>
                      </a:pPr>
                      <a:r>
                        <a:rPr lang="en-US" sz="2400" dirty="0">
                          <a:effectLst/>
                        </a:rPr>
                        <a:t>links, frames, lists, tables, images and forms, Difference between HTML and HTML5</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070270"/>
                  </a:ext>
                </a:extLst>
              </a:tr>
              <a:tr h="773336">
                <a:tc>
                  <a:txBody>
                    <a:bodyPr/>
                    <a:lstStyle/>
                    <a:p>
                      <a:pPr>
                        <a:lnSpc>
                          <a:spcPct val="115000"/>
                        </a:lnSpc>
                        <a:spcAft>
                          <a:spcPts val="0"/>
                        </a:spcAft>
                      </a:pPr>
                      <a:r>
                        <a:rPr lang="en-US" sz="2400" dirty="0">
                          <a:effectLst/>
                        </a:rPr>
                        <a:t>CSS: Introduction to Style Sheet, Inserting CSS in an HTML page, CSS selectors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06780502"/>
                  </a:ext>
                </a:extLst>
              </a:tr>
              <a:tr h="595012">
                <a:tc>
                  <a:txBody>
                    <a:bodyPr/>
                    <a:lstStyle/>
                    <a:p>
                      <a:pPr>
                        <a:lnSpc>
                          <a:spcPct val="115000"/>
                        </a:lnSpc>
                        <a:spcAft>
                          <a:spcPts val="0"/>
                        </a:spcAft>
                      </a:pPr>
                      <a:r>
                        <a:rPr lang="en-US" sz="2400" dirty="0">
                          <a:effectLst/>
                        </a:rPr>
                        <a:t>XML: Introduction to XML, XML key component, Transforming XML into XSLT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86367542"/>
                  </a:ext>
                </a:extLst>
              </a:tr>
              <a:tr h="595012">
                <a:tc>
                  <a:txBody>
                    <a:bodyPr/>
                    <a:lstStyle/>
                    <a:p>
                      <a:pPr>
                        <a:lnSpc>
                          <a:spcPct val="115000"/>
                        </a:lnSpc>
                        <a:spcAft>
                          <a:spcPts val="0"/>
                        </a:spcAft>
                      </a:pPr>
                      <a:r>
                        <a:rPr lang="en-US" sz="2400" dirty="0">
                          <a:effectLst/>
                        </a:rPr>
                        <a:t>DTD: Schema, elements, attributes, Introduction to JSON</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8367503"/>
                  </a:ext>
                </a:extLst>
              </a:tr>
            </a:tbl>
          </a:graphicData>
        </a:graphic>
      </p:graphicFrame>
    </p:spTree>
    <p:extLst>
      <p:ext uri="{BB962C8B-B14F-4D97-AF65-F5344CB8AC3E}">
        <p14:creationId xmlns:p14="http://schemas.microsoft.com/office/powerpoint/2010/main" val="4067315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Why is HTTP called a stateless protocol? Why is it so?</a:t>
            </a:r>
            <a:endParaRPr lang="en-IN" sz="3600"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162609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a:xfrm>
            <a:off x="1981200" y="0"/>
            <a:ext cx="8229600" cy="1143000"/>
          </a:xfrm>
        </p:spPr>
        <p:txBody>
          <a:bodyPr/>
          <a:lstStyle/>
          <a:p>
            <a:r>
              <a:rPr lang="en-US" dirty="0"/>
              <a:t>HTTP </a:t>
            </a:r>
            <a:r>
              <a:rPr lang="en-US" dirty="0" smtClean="0"/>
              <a:t>GET Request</a:t>
            </a:r>
            <a:endParaRPr lang="en-US" dirty="0"/>
          </a:p>
        </p:txBody>
      </p:sp>
      <p:sp>
        <p:nvSpPr>
          <p:cNvPr id="883716" name="Rectangle 4"/>
          <p:cNvSpPr>
            <a:spLocks noGrp="1" noChangeArrowheads="1"/>
          </p:cNvSpPr>
          <p:nvPr>
            <p:ph type="body" idx="1"/>
          </p:nvPr>
        </p:nvSpPr>
        <p:spPr>
          <a:xfrm>
            <a:off x="2133600" y="2286000"/>
            <a:ext cx="7543800" cy="2667000"/>
          </a:xfrm>
        </p:spPr>
        <p:txBody>
          <a:bodyPr>
            <a:normAutofit fontScale="92500" lnSpcReduction="10000"/>
          </a:bodyPr>
          <a:lstStyle/>
          <a:p>
            <a:pPr>
              <a:lnSpc>
                <a:spcPct val="80000"/>
              </a:lnSpc>
              <a:buFontTx/>
              <a:buNone/>
            </a:pPr>
            <a:r>
              <a:rPr lang="en-US" sz="2400" dirty="0">
                <a:latin typeface="Courier New" pitchFamily="49" charset="0"/>
              </a:rPr>
              <a:t>GET http://www.google.com/ HTTP/1.1</a:t>
            </a:r>
          </a:p>
          <a:p>
            <a:pPr>
              <a:lnSpc>
                <a:spcPct val="80000"/>
              </a:lnSpc>
              <a:buFontTx/>
              <a:buNone/>
            </a:pPr>
            <a:r>
              <a:rPr lang="en-US" sz="2400" dirty="0">
                <a:latin typeface="Courier New" pitchFamily="49" charset="0"/>
              </a:rPr>
              <a:t>Host: www.google.com</a:t>
            </a:r>
          </a:p>
          <a:p>
            <a:pPr>
              <a:lnSpc>
                <a:spcPct val="80000"/>
              </a:lnSpc>
              <a:buFontTx/>
              <a:buNone/>
            </a:pPr>
            <a:r>
              <a:rPr lang="en-US" sz="2400" dirty="0">
                <a:latin typeface="Courier New" pitchFamily="49" charset="0"/>
              </a:rPr>
              <a:t>User-Agent: Mozilla/5.0 (Windows NT </a:t>
            </a:r>
            <a:r>
              <a:rPr lang="en-US" sz="2400" dirty="0">
                <a:latin typeface="Courier New" pitchFamily="49" charset="0"/>
              </a:rPr>
              <a:t>6.2) Gecko/20100101 Firefox/35.0</a:t>
            </a:r>
            <a:endParaRPr lang="en-US" sz="2400" dirty="0">
              <a:latin typeface="Courier New" pitchFamily="49" charset="0"/>
            </a:endParaRPr>
          </a:p>
          <a:p>
            <a:pPr>
              <a:lnSpc>
                <a:spcPct val="80000"/>
              </a:lnSpc>
              <a:buFontTx/>
              <a:buNone/>
            </a:pPr>
            <a:r>
              <a:rPr lang="en-US" sz="2400" dirty="0">
                <a:latin typeface="Courier New" pitchFamily="49" charset="0"/>
              </a:rPr>
              <a:t>Accept: text/html, image/</a:t>
            </a:r>
            <a:r>
              <a:rPr lang="en-US" sz="2400" dirty="0" err="1">
                <a:latin typeface="Courier New" pitchFamily="49" charset="0"/>
              </a:rPr>
              <a:t>png</a:t>
            </a:r>
            <a:r>
              <a:rPr lang="en-US" sz="2400" dirty="0">
                <a:latin typeface="Courier New" pitchFamily="49" charset="0"/>
              </a:rPr>
              <a:t>, */*</a:t>
            </a:r>
          </a:p>
          <a:p>
            <a:pPr>
              <a:lnSpc>
                <a:spcPct val="80000"/>
              </a:lnSpc>
              <a:buFontTx/>
              <a:buNone/>
            </a:pPr>
            <a:r>
              <a:rPr lang="en-US" sz="2400" dirty="0">
                <a:latin typeface="Courier New" pitchFamily="49" charset="0"/>
              </a:rPr>
              <a:t>Accept-Language: </a:t>
            </a:r>
            <a:r>
              <a:rPr lang="en-US" sz="2400" dirty="0" err="1">
                <a:latin typeface="Courier New" pitchFamily="49" charset="0"/>
              </a:rPr>
              <a:t>en-us,en;q</a:t>
            </a:r>
            <a:r>
              <a:rPr lang="en-US" sz="2400" dirty="0">
                <a:latin typeface="Courier New" pitchFamily="49" charset="0"/>
              </a:rPr>
              <a:t>=0.5</a:t>
            </a:r>
          </a:p>
          <a:p>
            <a:pPr>
              <a:lnSpc>
                <a:spcPct val="80000"/>
              </a:lnSpc>
              <a:buFontTx/>
              <a:buNone/>
            </a:pPr>
            <a:r>
              <a:rPr lang="en-US" sz="2400" dirty="0">
                <a:latin typeface="Courier New" pitchFamily="49" charset="0"/>
              </a:rPr>
              <a:t>Cookie: </a:t>
            </a:r>
            <a:r>
              <a:rPr lang="en-US" sz="2400" dirty="0" err="1">
                <a:latin typeface="Courier New" pitchFamily="49" charset="0"/>
              </a:rPr>
              <a:t>rememberme</a:t>
            </a:r>
            <a:r>
              <a:rPr lang="en-US" sz="2400" dirty="0">
                <a:latin typeface="Courier New" pitchFamily="49" charset="0"/>
              </a:rPr>
              <a:t>=true; PREF=ID=21039ab4bbc49153:FF=4</a:t>
            </a:r>
          </a:p>
        </p:txBody>
      </p:sp>
      <p:sp>
        <p:nvSpPr>
          <p:cNvPr id="883717" name="Text Box 5"/>
          <p:cNvSpPr txBox="1">
            <a:spLocks noChangeArrowheads="1"/>
          </p:cNvSpPr>
          <p:nvPr/>
        </p:nvSpPr>
        <p:spPr bwMode="auto">
          <a:xfrm>
            <a:off x="1828800" y="1447800"/>
            <a:ext cx="1200150" cy="457200"/>
          </a:xfrm>
          <a:prstGeom prst="rect">
            <a:avLst/>
          </a:prstGeom>
          <a:noFill/>
          <a:ln w="9525">
            <a:noFill/>
            <a:miter lim="800000"/>
            <a:headEnd/>
            <a:tailEnd/>
          </a:ln>
          <a:effectLst/>
        </p:spPr>
        <p:txBody>
          <a:bodyPr wrap="none">
            <a:spAutoFit/>
          </a:bodyPr>
          <a:lstStyle/>
          <a:p>
            <a:r>
              <a:rPr lang="en-US" sz="2400" b="1"/>
              <a:t>Method</a:t>
            </a:r>
          </a:p>
        </p:txBody>
      </p:sp>
      <p:sp>
        <p:nvSpPr>
          <p:cNvPr id="883718" name="Line 6"/>
          <p:cNvSpPr>
            <a:spLocks noChangeShapeType="1"/>
          </p:cNvSpPr>
          <p:nvPr/>
        </p:nvSpPr>
        <p:spPr bwMode="auto">
          <a:xfrm>
            <a:off x="2362200" y="1905000"/>
            <a:ext cx="76200" cy="304800"/>
          </a:xfrm>
          <a:prstGeom prst="line">
            <a:avLst/>
          </a:prstGeom>
          <a:noFill/>
          <a:ln w="9525">
            <a:solidFill>
              <a:schemeClr val="tx1"/>
            </a:solidFill>
            <a:round/>
            <a:headEnd/>
            <a:tailEnd type="triangle" w="med" len="med"/>
          </a:ln>
          <a:effectLst/>
        </p:spPr>
        <p:txBody>
          <a:bodyPr/>
          <a:lstStyle/>
          <a:p>
            <a:endParaRPr lang="en-US"/>
          </a:p>
        </p:txBody>
      </p:sp>
      <p:sp>
        <p:nvSpPr>
          <p:cNvPr id="883719" name="Text Box 7"/>
          <p:cNvSpPr txBox="1">
            <a:spLocks noChangeArrowheads="1"/>
          </p:cNvSpPr>
          <p:nvPr/>
        </p:nvSpPr>
        <p:spPr bwMode="auto">
          <a:xfrm>
            <a:off x="3886201" y="1447801"/>
            <a:ext cx="688009" cy="461665"/>
          </a:xfrm>
          <a:prstGeom prst="rect">
            <a:avLst/>
          </a:prstGeom>
          <a:noFill/>
          <a:ln w="9525">
            <a:noFill/>
            <a:miter lim="800000"/>
            <a:headEnd/>
            <a:tailEnd/>
          </a:ln>
          <a:effectLst/>
        </p:spPr>
        <p:txBody>
          <a:bodyPr wrap="none">
            <a:spAutoFit/>
          </a:bodyPr>
          <a:lstStyle/>
          <a:p>
            <a:r>
              <a:rPr lang="en-US" sz="2400" b="1"/>
              <a:t>URL</a:t>
            </a:r>
          </a:p>
        </p:txBody>
      </p:sp>
      <p:sp>
        <p:nvSpPr>
          <p:cNvPr id="883720" name="Text Box 8"/>
          <p:cNvSpPr txBox="1">
            <a:spLocks noChangeArrowheads="1"/>
          </p:cNvSpPr>
          <p:nvPr/>
        </p:nvSpPr>
        <p:spPr bwMode="auto">
          <a:xfrm>
            <a:off x="6858001" y="1524001"/>
            <a:ext cx="2280817" cy="461665"/>
          </a:xfrm>
          <a:prstGeom prst="rect">
            <a:avLst/>
          </a:prstGeom>
          <a:noFill/>
          <a:ln w="9525">
            <a:noFill/>
            <a:miter lim="800000"/>
            <a:headEnd/>
            <a:tailEnd/>
          </a:ln>
          <a:effectLst/>
        </p:spPr>
        <p:txBody>
          <a:bodyPr wrap="none">
            <a:spAutoFit/>
          </a:bodyPr>
          <a:lstStyle/>
          <a:p>
            <a:r>
              <a:rPr lang="en-US" sz="2400" b="1"/>
              <a:t>Protocol Version</a:t>
            </a:r>
          </a:p>
        </p:txBody>
      </p:sp>
      <p:sp>
        <p:nvSpPr>
          <p:cNvPr id="883721" name="Line 9"/>
          <p:cNvSpPr>
            <a:spLocks noChangeShapeType="1"/>
          </p:cNvSpPr>
          <p:nvPr/>
        </p:nvSpPr>
        <p:spPr bwMode="auto">
          <a:xfrm flipH="1">
            <a:off x="3962400" y="1905000"/>
            <a:ext cx="152400" cy="381000"/>
          </a:xfrm>
          <a:prstGeom prst="line">
            <a:avLst/>
          </a:prstGeom>
          <a:noFill/>
          <a:ln w="9525">
            <a:solidFill>
              <a:schemeClr val="tx1"/>
            </a:solidFill>
            <a:round/>
            <a:headEnd/>
            <a:tailEnd type="triangle" w="med" len="med"/>
          </a:ln>
          <a:effectLst/>
        </p:spPr>
        <p:txBody>
          <a:bodyPr/>
          <a:lstStyle/>
          <a:p>
            <a:endParaRPr lang="en-US"/>
          </a:p>
        </p:txBody>
      </p:sp>
      <p:sp>
        <p:nvSpPr>
          <p:cNvPr id="883722" name="Line 10"/>
          <p:cNvSpPr>
            <a:spLocks noChangeShapeType="1"/>
          </p:cNvSpPr>
          <p:nvPr/>
        </p:nvSpPr>
        <p:spPr bwMode="auto">
          <a:xfrm flipH="1">
            <a:off x="7620000" y="1981200"/>
            <a:ext cx="457200" cy="304800"/>
          </a:xfrm>
          <a:prstGeom prst="line">
            <a:avLst/>
          </a:prstGeom>
          <a:noFill/>
          <a:ln w="9525">
            <a:solidFill>
              <a:schemeClr val="tx1"/>
            </a:solidFill>
            <a:round/>
            <a:headEnd/>
            <a:tailEnd type="triangle" w="med" len="med"/>
          </a:ln>
          <a:effectLst/>
        </p:spPr>
        <p:txBody>
          <a:bodyPr/>
          <a:lstStyle/>
          <a:p>
            <a:endParaRPr lang="en-US"/>
          </a:p>
        </p:txBody>
      </p:sp>
      <p:sp>
        <p:nvSpPr>
          <p:cNvPr id="883723" name="Text Box 11"/>
          <p:cNvSpPr txBox="1">
            <a:spLocks noChangeArrowheads="1"/>
          </p:cNvSpPr>
          <p:nvPr/>
        </p:nvSpPr>
        <p:spPr bwMode="auto">
          <a:xfrm>
            <a:off x="9067801" y="2209800"/>
            <a:ext cx="1266825" cy="457200"/>
          </a:xfrm>
          <a:prstGeom prst="rect">
            <a:avLst/>
          </a:prstGeom>
          <a:noFill/>
          <a:ln w="9525">
            <a:noFill/>
            <a:miter lim="800000"/>
            <a:headEnd/>
            <a:tailEnd/>
          </a:ln>
          <a:effectLst/>
        </p:spPr>
        <p:txBody>
          <a:bodyPr wrap="none">
            <a:spAutoFit/>
          </a:bodyPr>
          <a:lstStyle/>
          <a:p>
            <a:r>
              <a:rPr lang="en-US" sz="2400" b="1"/>
              <a:t>Headers</a:t>
            </a:r>
          </a:p>
        </p:txBody>
      </p:sp>
      <p:sp>
        <p:nvSpPr>
          <p:cNvPr id="883724" name="Line 12"/>
          <p:cNvSpPr>
            <a:spLocks noChangeShapeType="1"/>
          </p:cNvSpPr>
          <p:nvPr/>
        </p:nvSpPr>
        <p:spPr bwMode="auto">
          <a:xfrm flipH="1">
            <a:off x="8229600" y="2667000"/>
            <a:ext cx="1219200" cy="304800"/>
          </a:xfrm>
          <a:prstGeom prst="line">
            <a:avLst/>
          </a:prstGeom>
          <a:noFill/>
          <a:ln w="9525">
            <a:solidFill>
              <a:schemeClr val="tx1"/>
            </a:solidFill>
            <a:round/>
            <a:headEnd/>
            <a:tailEnd type="triangle" w="med" len="med"/>
          </a:ln>
          <a:effectLst/>
        </p:spPr>
        <p:txBody>
          <a:bodyPr/>
          <a:lstStyle/>
          <a:p>
            <a:endParaRPr lang="en-US"/>
          </a:p>
        </p:txBody>
      </p:sp>
      <p:sp>
        <p:nvSpPr>
          <p:cNvPr id="883725" name="Text Box 13"/>
          <p:cNvSpPr txBox="1">
            <a:spLocks noChangeArrowheads="1"/>
          </p:cNvSpPr>
          <p:nvPr/>
        </p:nvSpPr>
        <p:spPr bwMode="auto">
          <a:xfrm>
            <a:off x="7086600" y="5105401"/>
            <a:ext cx="1492716" cy="461665"/>
          </a:xfrm>
          <a:prstGeom prst="rect">
            <a:avLst/>
          </a:prstGeom>
          <a:noFill/>
          <a:ln w="9525">
            <a:noFill/>
            <a:miter lim="800000"/>
            <a:headEnd/>
            <a:tailEnd/>
          </a:ln>
          <a:effectLst/>
        </p:spPr>
        <p:txBody>
          <a:bodyPr wrap="none">
            <a:spAutoFit/>
          </a:bodyPr>
          <a:lstStyle/>
          <a:p>
            <a:r>
              <a:rPr lang="en-US" sz="2400" b="1"/>
              <a:t>Blank Line</a:t>
            </a:r>
          </a:p>
        </p:txBody>
      </p:sp>
      <p:sp>
        <p:nvSpPr>
          <p:cNvPr id="883727" name="Text Box 15"/>
          <p:cNvSpPr txBox="1">
            <a:spLocks noChangeArrowheads="1"/>
          </p:cNvSpPr>
          <p:nvPr/>
        </p:nvSpPr>
        <p:spPr bwMode="auto">
          <a:xfrm>
            <a:off x="7086601" y="5562601"/>
            <a:ext cx="3299429" cy="461665"/>
          </a:xfrm>
          <a:prstGeom prst="rect">
            <a:avLst/>
          </a:prstGeom>
          <a:noFill/>
          <a:ln w="9525">
            <a:noFill/>
            <a:miter lim="800000"/>
            <a:headEnd/>
            <a:tailEnd/>
          </a:ln>
          <a:effectLst/>
        </p:spPr>
        <p:txBody>
          <a:bodyPr wrap="none">
            <a:spAutoFit/>
          </a:bodyPr>
          <a:lstStyle/>
          <a:p>
            <a:r>
              <a:rPr lang="en-US" sz="2400" b="1"/>
              <a:t>No Data for GET method</a:t>
            </a:r>
          </a:p>
        </p:txBody>
      </p:sp>
      <p:sp>
        <p:nvSpPr>
          <p:cNvPr id="883728" name="Line 16"/>
          <p:cNvSpPr>
            <a:spLocks noChangeShapeType="1"/>
          </p:cNvSpPr>
          <p:nvPr/>
        </p:nvSpPr>
        <p:spPr bwMode="auto">
          <a:xfrm flipH="1" flipV="1">
            <a:off x="3810000" y="5181600"/>
            <a:ext cx="3276600" cy="152400"/>
          </a:xfrm>
          <a:prstGeom prst="line">
            <a:avLst/>
          </a:prstGeom>
          <a:noFill/>
          <a:ln w="9525">
            <a:solidFill>
              <a:schemeClr val="tx1"/>
            </a:solidFill>
            <a:round/>
            <a:headEnd/>
            <a:tailEnd type="triangle" w="med" len="med"/>
          </a:ln>
          <a:effectLst/>
        </p:spPr>
        <p:txBody>
          <a:bodyPr/>
          <a:lstStyle/>
          <a:p>
            <a:endParaRPr lang="en-US"/>
          </a:p>
        </p:txBody>
      </p:sp>
      <p:sp>
        <p:nvSpPr>
          <p:cNvPr id="883729" name="Line 17"/>
          <p:cNvSpPr>
            <a:spLocks noChangeShapeType="1"/>
          </p:cNvSpPr>
          <p:nvPr/>
        </p:nvSpPr>
        <p:spPr bwMode="auto">
          <a:xfrm flipH="1">
            <a:off x="3810000" y="5867400"/>
            <a:ext cx="3276600" cy="15240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2365775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a:xfrm>
            <a:off x="1981200" y="0"/>
            <a:ext cx="8229600" cy="1143000"/>
          </a:xfrm>
        </p:spPr>
        <p:txBody>
          <a:bodyPr/>
          <a:lstStyle/>
          <a:p>
            <a:r>
              <a:rPr lang="en-US" dirty="0"/>
              <a:t>HTTP </a:t>
            </a:r>
            <a:r>
              <a:rPr lang="en-US" dirty="0" smtClean="0"/>
              <a:t>POST Request</a:t>
            </a:r>
            <a:endParaRPr lang="en-US" dirty="0"/>
          </a:p>
        </p:txBody>
      </p:sp>
      <p:sp>
        <p:nvSpPr>
          <p:cNvPr id="883716" name="Rectangle 4"/>
          <p:cNvSpPr>
            <a:spLocks noGrp="1" noChangeArrowheads="1"/>
          </p:cNvSpPr>
          <p:nvPr>
            <p:ph type="body" idx="1"/>
          </p:nvPr>
        </p:nvSpPr>
        <p:spPr>
          <a:xfrm>
            <a:off x="2133600" y="2286000"/>
            <a:ext cx="7543800" cy="2133600"/>
          </a:xfrm>
        </p:spPr>
        <p:txBody>
          <a:bodyPr>
            <a:normAutofit fontScale="92500" lnSpcReduction="10000"/>
          </a:bodyPr>
          <a:lstStyle/>
          <a:p>
            <a:pPr>
              <a:lnSpc>
                <a:spcPct val="80000"/>
              </a:lnSpc>
              <a:buFontTx/>
              <a:buNone/>
            </a:pPr>
            <a:r>
              <a:rPr lang="en-US" sz="2400" dirty="0">
                <a:latin typeface="Courier New" pitchFamily="49" charset="0"/>
              </a:rPr>
              <a:t>POST http</a:t>
            </a:r>
            <a:r>
              <a:rPr lang="en-US" sz="2400" dirty="0">
                <a:latin typeface="Courier New" pitchFamily="49" charset="0"/>
              </a:rPr>
              <a:t>://</a:t>
            </a:r>
            <a:r>
              <a:rPr lang="en-US" sz="2400" dirty="0">
                <a:latin typeface="Courier New" pitchFamily="49" charset="0"/>
              </a:rPr>
              <a:t>www.example.com</a:t>
            </a:r>
            <a:r>
              <a:rPr lang="en-US" sz="2400" dirty="0">
                <a:latin typeface="Courier New" pitchFamily="49" charset="0"/>
              </a:rPr>
              <a:t>/ HTTP/1.1</a:t>
            </a:r>
          </a:p>
          <a:p>
            <a:pPr>
              <a:lnSpc>
                <a:spcPct val="80000"/>
              </a:lnSpc>
              <a:buFontTx/>
              <a:buNone/>
            </a:pPr>
            <a:r>
              <a:rPr lang="en-US" sz="2400" dirty="0">
                <a:latin typeface="Courier New" pitchFamily="49" charset="0"/>
              </a:rPr>
              <a:t>Host: </a:t>
            </a:r>
            <a:r>
              <a:rPr lang="en-US" sz="2400" dirty="0">
                <a:latin typeface="Courier New" pitchFamily="49" charset="0"/>
              </a:rPr>
              <a:t>www.example.com</a:t>
            </a:r>
            <a:endParaRPr lang="en-US" sz="2400" dirty="0">
              <a:latin typeface="Courier New" pitchFamily="49" charset="0"/>
            </a:endParaRPr>
          </a:p>
          <a:p>
            <a:pPr>
              <a:lnSpc>
                <a:spcPct val="80000"/>
              </a:lnSpc>
              <a:buFontTx/>
              <a:buNone/>
            </a:pPr>
            <a:r>
              <a:rPr lang="en-US" sz="2400" dirty="0">
                <a:latin typeface="Courier New" pitchFamily="49" charset="0"/>
              </a:rPr>
              <a:t>User-Agent: Mozilla/5.0 (Windows NT </a:t>
            </a:r>
            <a:r>
              <a:rPr lang="en-US" sz="2400" dirty="0">
                <a:latin typeface="Courier New" pitchFamily="49" charset="0"/>
              </a:rPr>
              <a:t>6.2) Gecko/20100101 Firefox/35.0</a:t>
            </a:r>
            <a:endParaRPr lang="en-US" sz="2400" dirty="0">
              <a:latin typeface="Courier New" pitchFamily="49" charset="0"/>
            </a:endParaRPr>
          </a:p>
          <a:p>
            <a:pPr>
              <a:lnSpc>
                <a:spcPct val="80000"/>
              </a:lnSpc>
              <a:buFontTx/>
              <a:buNone/>
            </a:pPr>
            <a:r>
              <a:rPr lang="en-US" sz="2400" dirty="0">
                <a:latin typeface="Courier New" pitchFamily="49" charset="0"/>
              </a:rPr>
              <a:t>Accept: text/html, image/</a:t>
            </a:r>
            <a:r>
              <a:rPr lang="en-US" sz="2400" dirty="0" err="1">
                <a:latin typeface="Courier New" pitchFamily="49" charset="0"/>
              </a:rPr>
              <a:t>png</a:t>
            </a:r>
            <a:r>
              <a:rPr lang="en-US" sz="2400" dirty="0">
                <a:latin typeface="Courier New" pitchFamily="49" charset="0"/>
              </a:rPr>
              <a:t>, */*</a:t>
            </a:r>
          </a:p>
          <a:p>
            <a:pPr>
              <a:lnSpc>
                <a:spcPct val="80000"/>
              </a:lnSpc>
              <a:buFontTx/>
              <a:buNone/>
            </a:pPr>
            <a:r>
              <a:rPr lang="en-US" sz="2400" dirty="0">
                <a:latin typeface="Courier New" pitchFamily="49" charset="0"/>
              </a:rPr>
              <a:t>Accept-Language: </a:t>
            </a:r>
            <a:r>
              <a:rPr lang="en-US" sz="2400" dirty="0" err="1">
                <a:latin typeface="Courier New" pitchFamily="49" charset="0"/>
              </a:rPr>
              <a:t>en-us,en;q</a:t>
            </a:r>
            <a:r>
              <a:rPr lang="en-US" sz="2400" dirty="0">
                <a:latin typeface="Courier New" pitchFamily="49" charset="0"/>
              </a:rPr>
              <a:t>=0.5</a:t>
            </a:r>
            <a:endParaRPr lang="en-US" sz="2400" dirty="0">
              <a:latin typeface="Courier New" pitchFamily="49" charset="0"/>
            </a:endParaRPr>
          </a:p>
        </p:txBody>
      </p:sp>
      <p:sp>
        <p:nvSpPr>
          <p:cNvPr id="883717" name="Text Box 5"/>
          <p:cNvSpPr txBox="1">
            <a:spLocks noChangeArrowheads="1"/>
          </p:cNvSpPr>
          <p:nvPr/>
        </p:nvSpPr>
        <p:spPr bwMode="auto">
          <a:xfrm>
            <a:off x="1828800" y="1447800"/>
            <a:ext cx="1200150" cy="457200"/>
          </a:xfrm>
          <a:prstGeom prst="rect">
            <a:avLst/>
          </a:prstGeom>
          <a:noFill/>
          <a:ln w="9525">
            <a:noFill/>
            <a:miter lim="800000"/>
            <a:headEnd/>
            <a:tailEnd/>
          </a:ln>
          <a:effectLst/>
        </p:spPr>
        <p:txBody>
          <a:bodyPr wrap="none">
            <a:spAutoFit/>
          </a:bodyPr>
          <a:lstStyle/>
          <a:p>
            <a:r>
              <a:rPr lang="en-US" sz="2400" b="1"/>
              <a:t>Method</a:t>
            </a:r>
          </a:p>
        </p:txBody>
      </p:sp>
      <p:sp>
        <p:nvSpPr>
          <p:cNvPr id="883718" name="Line 6"/>
          <p:cNvSpPr>
            <a:spLocks noChangeShapeType="1"/>
          </p:cNvSpPr>
          <p:nvPr/>
        </p:nvSpPr>
        <p:spPr bwMode="auto">
          <a:xfrm>
            <a:off x="2362200" y="1905000"/>
            <a:ext cx="76200" cy="304800"/>
          </a:xfrm>
          <a:prstGeom prst="line">
            <a:avLst/>
          </a:prstGeom>
          <a:noFill/>
          <a:ln w="9525">
            <a:solidFill>
              <a:schemeClr val="tx1"/>
            </a:solidFill>
            <a:round/>
            <a:headEnd/>
            <a:tailEnd type="triangle" w="med" len="med"/>
          </a:ln>
          <a:effectLst/>
        </p:spPr>
        <p:txBody>
          <a:bodyPr/>
          <a:lstStyle/>
          <a:p>
            <a:endParaRPr lang="en-US"/>
          </a:p>
        </p:txBody>
      </p:sp>
      <p:sp>
        <p:nvSpPr>
          <p:cNvPr id="883719" name="Text Box 7"/>
          <p:cNvSpPr txBox="1">
            <a:spLocks noChangeArrowheads="1"/>
          </p:cNvSpPr>
          <p:nvPr/>
        </p:nvSpPr>
        <p:spPr bwMode="auto">
          <a:xfrm>
            <a:off x="3886201" y="1447801"/>
            <a:ext cx="688009" cy="461665"/>
          </a:xfrm>
          <a:prstGeom prst="rect">
            <a:avLst/>
          </a:prstGeom>
          <a:noFill/>
          <a:ln w="9525">
            <a:noFill/>
            <a:miter lim="800000"/>
            <a:headEnd/>
            <a:tailEnd/>
          </a:ln>
          <a:effectLst/>
        </p:spPr>
        <p:txBody>
          <a:bodyPr wrap="none">
            <a:spAutoFit/>
          </a:bodyPr>
          <a:lstStyle/>
          <a:p>
            <a:r>
              <a:rPr lang="en-US" sz="2400" b="1"/>
              <a:t>URL</a:t>
            </a:r>
          </a:p>
        </p:txBody>
      </p:sp>
      <p:sp>
        <p:nvSpPr>
          <p:cNvPr id="883720" name="Text Box 8"/>
          <p:cNvSpPr txBox="1">
            <a:spLocks noChangeArrowheads="1"/>
          </p:cNvSpPr>
          <p:nvPr/>
        </p:nvSpPr>
        <p:spPr bwMode="auto">
          <a:xfrm>
            <a:off x="6858001" y="1524001"/>
            <a:ext cx="2280817" cy="461665"/>
          </a:xfrm>
          <a:prstGeom prst="rect">
            <a:avLst/>
          </a:prstGeom>
          <a:noFill/>
          <a:ln w="9525">
            <a:noFill/>
            <a:miter lim="800000"/>
            <a:headEnd/>
            <a:tailEnd/>
          </a:ln>
          <a:effectLst/>
        </p:spPr>
        <p:txBody>
          <a:bodyPr wrap="none">
            <a:spAutoFit/>
          </a:bodyPr>
          <a:lstStyle/>
          <a:p>
            <a:r>
              <a:rPr lang="en-US" sz="2400" b="1"/>
              <a:t>Protocol Version</a:t>
            </a:r>
          </a:p>
        </p:txBody>
      </p:sp>
      <p:sp>
        <p:nvSpPr>
          <p:cNvPr id="883721" name="Line 9"/>
          <p:cNvSpPr>
            <a:spLocks noChangeShapeType="1"/>
          </p:cNvSpPr>
          <p:nvPr/>
        </p:nvSpPr>
        <p:spPr bwMode="auto">
          <a:xfrm flipH="1">
            <a:off x="3962400" y="1905000"/>
            <a:ext cx="152400" cy="381000"/>
          </a:xfrm>
          <a:prstGeom prst="line">
            <a:avLst/>
          </a:prstGeom>
          <a:noFill/>
          <a:ln w="9525">
            <a:solidFill>
              <a:schemeClr val="tx1"/>
            </a:solidFill>
            <a:round/>
            <a:headEnd/>
            <a:tailEnd type="triangle" w="med" len="med"/>
          </a:ln>
          <a:effectLst/>
        </p:spPr>
        <p:txBody>
          <a:bodyPr/>
          <a:lstStyle/>
          <a:p>
            <a:endParaRPr lang="en-US"/>
          </a:p>
        </p:txBody>
      </p:sp>
      <p:sp>
        <p:nvSpPr>
          <p:cNvPr id="883722" name="Line 10"/>
          <p:cNvSpPr>
            <a:spLocks noChangeShapeType="1"/>
          </p:cNvSpPr>
          <p:nvPr/>
        </p:nvSpPr>
        <p:spPr bwMode="auto">
          <a:xfrm flipH="1">
            <a:off x="8224836" y="1905000"/>
            <a:ext cx="268289" cy="381000"/>
          </a:xfrm>
          <a:prstGeom prst="line">
            <a:avLst/>
          </a:prstGeom>
          <a:noFill/>
          <a:ln w="9525">
            <a:solidFill>
              <a:schemeClr val="tx1"/>
            </a:solidFill>
            <a:round/>
            <a:headEnd/>
            <a:tailEnd type="triangle" w="med" len="med"/>
          </a:ln>
          <a:effectLst/>
        </p:spPr>
        <p:txBody>
          <a:bodyPr/>
          <a:lstStyle/>
          <a:p>
            <a:endParaRPr lang="en-US"/>
          </a:p>
        </p:txBody>
      </p:sp>
      <p:sp>
        <p:nvSpPr>
          <p:cNvPr id="883723" name="Text Box 11"/>
          <p:cNvSpPr txBox="1">
            <a:spLocks noChangeArrowheads="1"/>
          </p:cNvSpPr>
          <p:nvPr/>
        </p:nvSpPr>
        <p:spPr bwMode="auto">
          <a:xfrm>
            <a:off x="9067801" y="2209800"/>
            <a:ext cx="1266825" cy="457200"/>
          </a:xfrm>
          <a:prstGeom prst="rect">
            <a:avLst/>
          </a:prstGeom>
          <a:noFill/>
          <a:ln w="9525">
            <a:noFill/>
            <a:miter lim="800000"/>
            <a:headEnd/>
            <a:tailEnd/>
          </a:ln>
          <a:effectLst/>
        </p:spPr>
        <p:txBody>
          <a:bodyPr wrap="none">
            <a:spAutoFit/>
          </a:bodyPr>
          <a:lstStyle/>
          <a:p>
            <a:r>
              <a:rPr lang="en-US" sz="2400" b="1"/>
              <a:t>Headers</a:t>
            </a:r>
          </a:p>
        </p:txBody>
      </p:sp>
      <p:sp>
        <p:nvSpPr>
          <p:cNvPr id="883724" name="Line 12"/>
          <p:cNvSpPr>
            <a:spLocks noChangeShapeType="1"/>
          </p:cNvSpPr>
          <p:nvPr/>
        </p:nvSpPr>
        <p:spPr bwMode="auto">
          <a:xfrm flipH="1">
            <a:off x="8224836" y="2590800"/>
            <a:ext cx="1219200" cy="304800"/>
          </a:xfrm>
          <a:prstGeom prst="line">
            <a:avLst/>
          </a:prstGeom>
          <a:noFill/>
          <a:ln w="9525">
            <a:solidFill>
              <a:schemeClr val="tx1"/>
            </a:solidFill>
            <a:round/>
            <a:headEnd/>
            <a:tailEnd type="triangle" w="med" len="med"/>
          </a:ln>
          <a:effectLst/>
        </p:spPr>
        <p:txBody>
          <a:bodyPr/>
          <a:lstStyle/>
          <a:p>
            <a:endParaRPr lang="en-US"/>
          </a:p>
        </p:txBody>
      </p:sp>
      <p:sp>
        <p:nvSpPr>
          <p:cNvPr id="883725" name="Text Box 13"/>
          <p:cNvSpPr txBox="1">
            <a:spLocks noChangeArrowheads="1"/>
          </p:cNvSpPr>
          <p:nvPr/>
        </p:nvSpPr>
        <p:spPr bwMode="auto">
          <a:xfrm>
            <a:off x="7634287" y="4191001"/>
            <a:ext cx="1492716" cy="461665"/>
          </a:xfrm>
          <a:prstGeom prst="rect">
            <a:avLst/>
          </a:prstGeom>
          <a:noFill/>
          <a:ln w="9525">
            <a:noFill/>
            <a:miter lim="800000"/>
            <a:headEnd/>
            <a:tailEnd/>
          </a:ln>
          <a:effectLst/>
        </p:spPr>
        <p:txBody>
          <a:bodyPr wrap="none">
            <a:spAutoFit/>
          </a:bodyPr>
          <a:lstStyle/>
          <a:p>
            <a:r>
              <a:rPr lang="en-US" sz="2400" b="1" dirty="0"/>
              <a:t>Blank Line</a:t>
            </a:r>
          </a:p>
        </p:txBody>
      </p:sp>
      <p:sp>
        <p:nvSpPr>
          <p:cNvPr id="883727" name="Text Box 15"/>
          <p:cNvSpPr txBox="1">
            <a:spLocks noChangeArrowheads="1"/>
          </p:cNvSpPr>
          <p:nvPr/>
        </p:nvSpPr>
        <p:spPr bwMode="auto">
          <a:xfrm>
            <a:off x="8810626" y="5634336"/>
            <a:ext cx="1491819" cy="461665"/>
          </a:xfrm>
          <a:prstGeom prst="rect">
            <a:avLst/>
          </a:prstGeom>
          <a:noFill/>
          <a:ln w="9525">
            <a:noFill/>
            <a:miter lim="800000"/>
            <a:headEnd/>
            <a:tailEnd/>
          </a:ln>
          <a:effectLst/>
        </p:spPr>
        <p:txBody>
          <a:bodyPr wrap="none">
            <a:spAutoFit/>
          </a:bodyPr>
          <a:lstStyle/>
          <a:p>
            <a:r>
              <a:rPr lang="en-US" sz="2400" b="1" dirty="0"/>
              <a:t>POST data</a:t>
            </a:r>
            <a:endParaRPr lang="en-US" sz="2400" b="1" dirty="0"/>
          </a:p>
        </p:txBody>
      </p:sp>
      <p:sp>
        <p:nvSpPr>
          <p:cNvPr id="883728" name="Line 16"/>
          <p:cNvSpPr>
            <a:spLocks noChangeShapeType="1"/>
          </p:cNvSpPr>
          <p:nvPr/>
        </p:nvSpPr>
        <p:spPr bwMode="auto">
          <a:xfrm flipH="1">
            <a:off x="4300538" y="4419600"/>
            <a:ext cx="3324225" cy="76200"/>
          </a:xfrm>
          <a:prstGeom prst="line">
            <a:avLst/>
          </a:prstGeom>
          <a:noFill/>
          <a:ln w="9525">
            <a:solidFill>
              <a:schemeClr val="tx1"/>
            </a:solidFill>
            <a:round/>
            <a:headEnd/>
            <a:tailEnd type="triangle" w="med" len="med"/>
          </a:ln>
          <a:effectLst/>
        </p:spPr>
        <p:txBody>
          <a:bodyPr/>
          <a:lstStyle/>
          <a:p>
            <a:endParaRPr lang="en-US"/>
          </a:p>
        </p:txBody>
      </p:sp>
      <p:sp>
        <p:nvSpPr>
          <p:cNvPr id="18" name="Rectangle 4"/>
          <p:cNvSpPr txBox="1">
            <a:spLocks noChangeArrowheads="1"/>
          </p:cNvSpPr>
          <p:nvPr/>
        </p:nvSpPr>
        <p:spPr bwMode="auto">
          <a:xfrm>
            <a:off x="1746250" y="4648200"/>
            <a:ext cx="78835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80000"/>
              </a:lnSpc>
              <a:buFontTx/>
              <a:buNone/>
            </a:pPr>
            <a:r>
              <a:rPr lang="en-US" sz="2400" kern="0" dirty="0">
                <a:latin typeface="Courier New" pitchFamily="49" charset="0"/>
              </a:rPr>
              <a:t>	name=</a:t>
            </a:r>
            <a:r>
              <a:rPr lang="en-US" sz="2400" kern="0" dirty="0" err="1">
                <a:latin typeface="Courier New" pitchFamily="49" charset="0"/>
              </a:rPr>
              <a:t>Jane+Doe&amp;sex</a:t>
            </a:r>
            <a:r>
              <a:rPr lang="en-US" sz="2400" kern="0" dirty="0">
                <a:latin typeface="Courier New" pitchFamily="49" charset="0"/>
              </a:rPr>
              <a:t>=</a:t>
            </a:r>
            <a:r>
              <a:rPr lang="en-US" sz="2400" kern="0" dirty="0" err="1">
                <a:latin typeface="Courier New" pitchFamily="49" charset="0"/>
              </a:rPr>
              <a:t>female&amp;color</a:t>
            </a:r>
            <a:r>
              <a:rPr lang="en-US" sz="2400" kern="0" dirty="0">
                <a:latin typeface="Courier New" pitchFamily="49" charset="0"/>
              </a:rPr>
              <a:t>=green&amp;over6feet=true&amp;over200pounds=</a:t>
            </a:r>
            <a:r>
              <a:rPr lang="en-US" sz="2400" kern="0" dirty="0" err="1">
                <a:latin typeface="Courier New" pitchFamily="49" charset="0"/>
              </a:rPr>
              <a:t>false&amp;athleticability</a:t>
            </a:r>
            <a:r>
              <a:rPr lang="en-US" sz="2400" kern="0" dirty="0">
                <a:latin typeface="Courier New" pitchFamily="49" charset="0"/>
              </a:rPr>
              <a:t>=NA</a:t>
            </a:r>
          </a:p>
        </p:txBody>
      </p:sp>
      <p:sp>
        <p:nvSpPr>
          <p:cNvPr id="19" name="Line 12"/>
          <p:cNvSpPr>
            <a:spLocks noChangeShapeType="1"/>
          </p:cNvSpPr>
          <p:nvPr/>
        </p:nvSpPr>
        <p:spPr bwMode="auto">
          <a:xfrm flipH="1" flipV="1">
            <a:off x="7696200" y="5372100"/>
            <a:ext cx="1114425" cy="483542"/>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1554021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a:xfrm>
            <a:off x="1981200" y="0"/>
            <a:ext cx="8229600" cy="1143000"/>
          </a:xfrm>
        </p:spPr>
        <p:txBody>
          <a:bodyPr/>
          <a:lstStyle/>
          <a:p>
            <a:r>
              <a:rPr lang="en-US" dirty="0"/>
              <a:t>HTTP Response</a:t>
            </a:r>
          </a:p>
        </p:txBody>
      </p:sp>
      <p:sp>
        <p:nvSpPr>
          <p:cNvPr id="884739" name="Rectangle 3"/>
          <p:cNvSpPr>
            <a:spLocks noGrp="1" noChangeArrowheads="1"/>
          </p:cNvSpPr>
          <p:nvPr>
            <p:ph type="body" idx="1"/>
          </p:nvPr>
        </p:nvSpPr>
        <p:spPr>
          <a:xfrm>
            <a:off x="2743200" y="2286000"/>
            <a:ext cx="6705600" cy="3505200"/>
          </a:xfrm>
        </p:spPr>
        <p:txBody>
          <a:bodyPr/>
          <a:lstStyle/>
          <a:p>
            <a:pPr>
              <a:buFontTx/>
              <a:buNone/>
            </a:pPr>
            <a:r>
              <a:rPr lang="en-US" sz="2400" dirty="0">
                <a:latin typeface="Courier New" pitchFamily="49" charset="0"/>
              </a:rPr>
              <a:t>HTTP/1.1 200 OK</a:t>
            </a:r>
          </a:p>
          <a:p>
            <a:pPr>
              <a:buFontTx/>
              <a:buNone/>
            </a:pPr>
            <a:r>
              <a:rPr lang="en-US" sz="2400" dirty="0">
                <a:latin typeface="Courier New" pitchFamily="49" charset="0"/>
              </a:rPr>
              <a:t>Cache-Control: private</a:t>
            </a:r>
          </a:p>
          <a:p>
            <a:pPr>
              <a:buFontTx/>
              <a:buNone/>
            </a:pPr>
            <a:r>
              <a:rPr lang="en-US" sz="2400" dirty="0">
                <a:latin typeface="Courier New" pitchFamily="49" charset="0"/>
              </a:rPr>
              <a:t>Content-Type: text/html</a:t>
            </a:r>
          </a:p>
          <a:p>
            <a:pPr>
              <a:buFontTx/>
              <a:buNone/>
            </a:pPr>
            <a:r>
              <a:rPr lang="en-US" sz="2400" dirty="0">
                <a:latin typeface="Courier New" pitchFamily="49" charset="0"/>
              </a:rPr>
              <a:t>Server: GWS/2.1</a:t>
            </a:r>
          </a:p>
          <a:p>
            <a:pPr>
              <a:buFontTx/>
              <a:buNone/>
            </a:pPr>
            <a:r>
              <a:rPr lang="en-US" sz="2400" dirty="0">
                <a:latin typeface="Courier New" pitchFamily="49" charset="0"/>
              </a:rPr>
              <a:t>Date: Fri, 13 Oct 2006 03:16:30 GMT</a:t>
            </a:r>
          </a:p>
          <a:p>
            <a:pPr>
              <a:buFontTx/>
              <a:buNone/>
            </a:pPr>
            <a:endParaRPr lang="en-US" sz="2400" dirty="0">
              <a:latin typeface="Courier New" pitchFamily="49" charset="0"/>
            </a:endParaRPr>
          </a:p>
          <a:p>
            <a:pPr>
              <a:buFontTx/>
              <a:buNone/>
            </a:pPr>
            <a:r>
              <a:rPr lang="en-US" sz="2400" dirty="0">
                <a:latin typeface="Courier New" pitchFamily="49" charset="0"/>
              </a:rPr>
              <a:t>&lt;HTML&gt; ... </a:t>
            </a:r>
            <a:r>
              <a:rPr lang="en-US" sz="2400" i="1" dirty="0">
                <a:latin typeface="Courier New" pitchFamily="49" charset="0"/>
              </a:rPr>
              <a:t>(page data)</a:t>
            </a:r>
            <a:r>
              <a:rPr lang="en-US" sz="2400" dirty="0">
                <a:latin typeface="Courier New" pitchFamily="49" charset="0"/>
              </a:rPr>
              <a:t> ... &lt;/HTML&gt;</a:t>
            </a:r>
          </a:p>
        </p:txBody>
      </p:sp>
      <p:sp>
        <p:nvSpPr>
          <p:cNvPr id="884740" name="Text Box 4"/>
          <p:cNvSpPr txBox="1">
            <a:spLocks noChangeArrowheads="1"/>
          </p:cNvSpPr>
          <p:nvPr/>
        </p:nvSpPr>
        <p:spPr bwMode="auto">
          <a:xfrm>
            <a:off x="1905001" y="1447801"/>
            <a:ext cx="2280817" cy="461665"/>
          </a:xfrm>
          <a:prstGeom prst="rect">
            <a:avLst/>
          </a:prstGeom>
          <a:noFill/>
          <a:ln w="9525">
            <a:noFill/>
            <a:miter lim="800000"/>
            <a:headEnd/>
            <a:tailEnd/>
          </a:ln>
          <a:effectLst/>
        </p:spPr>
        <p:txBody>
          <a:bodyPr wrap="none">
            <a:spAutoFit/>
          </a:bodyPr>
          <a:lstStyle/>
          <a:p>
            <a:r>
              <a:rPr lang="en-US" sz="2400" b="1" dirty="0"/>
              <a:t>Protocol Version</a:t>
            </a:r>
          </a:p>
        </p:txBody>
      </p:sp>
      <p:sp>
        <p:nvSpPr>
          <p:cNvPr id="884741" name="Text Box 5"/>
          <p:cNvSpPr txBox="1">
            <a:spLocks noChangeArrowheads="1"/>
          </p:cNvSpPr>
          <p:nvPr/>
        </p:nvSpPr>
        <p:spPr bwMode="auto">
          <a:xfrm>
            <a:off x="4800601" y="1447801"/>
            <a:ext cx="2859373" cy="461665"/>
          </a:xfrm>
          <a:prstGeom prst="rect">
            <a:avLst/>
          </a:prstGeom>
          <a:noFill/>
          <a:ln w="9525">
            <a:noFill/>
            <a:miter lim="800000"/>
            <a:headEnd/>
            <a:tailEnd/>
          </a:ln>
          <a:effectLst/>
        </p:spPr>
        <p:txBody>
          <a:bodyPr wrap="none">
            <a:spAutoFit/>
          </a:bodyPr>
          <a:lstStyle/>
          <a:p>
            <a:r>
              <a:rPr lang="en-US" sz="2400" b="1" dirty="0"/>
              <a:t>HTTP Response Code</a:t>
            </a:r>
          </a:p>
        </p:txBody>
      </p:sp>
      <p:sp>
        <p:nvSpPr>
          <p:cNvPr id="884743" name="Line 7"/>
          <p:cNvSpPr>
            <a:spLocks noChangeShapeType="1"/>
          </p:cNvSpPr>
          <p:nvPr/>
        </p:nvSpPr>
        <p:spPr bwMode="auto">
          <a:xfrm>
            <a:off x="2971800" y="1905000"/>
            <a:ext cx="304800" cy="304800"/>
          </a:xfrm>
          <a:prstGeom prst="line">
            <a:avLst/>
          </a:prstGeom>
          <a:noFill/>
          <a:ln w="9525">
            <a:solidFill>
              <a:schemeClr val="tx1"/>
            </a:solidFill>
            <a:round/>
            <a:headEnd/>
            <a:tailEnd type="triangle" w="med" len="med"/>
          </a:ln>
          <a:effectLst/>
        </p:spPr>
        <p:txBody>
          <a:bodyPr/>
          <a:lstStyle/>
          <a:p>
            <a:endParaRPr lang="en-US" dirty="0"/>
          </a:p>
        </p:txBody>
      </p:sp>
      <p:sp>
        <p:nvSpPr>
          <p:cNvPr id="884744" name="Line 8"/>
          <p:cNvSpPr>
            <a:spLocks noChangeShapeType="1"/>
          </p:cNvSpPr>
          <p:nvPr/>
        </p:nvSpPr>
        <p:spPr bwMode="auto">
          <a:xfrm flipH="1">
            <a:off x="5105400" y="1905000"/>
            <a:ext cx="685800" cy="457200"/>
          </a:xfrm>
          <a:prstGeom prst="line">
            <a:avLst/>
          </a:prstGeom>
          <a:noFill/>
          <a:ln w="9525">
            <a:solidFill>
              <a:schemeClr val="tx1"/>
            </a:solidFill>
            <a:round/>
            <a:headEnd/>
            <a:tailEnd type="triangle" w="med" len="med"/>
          </a:ln>
          <a:effectLst/>
        </p:spPr>
        <p:txBody>
          <a:bodyPr/>
          <a:lstStyle/>
          <a:p>
            <a:endParaRPr lang="en-US" dirty="0"/>
          </a:p>
        </p:txBody>
      </p:sp>
      <p:sp>
        <p:nvSpPr>
          <p:cNvPr id="884745" name="Text Box 9"/>
          <p:cNvSpPr txBox="1">
            <a:spLocks noChangeArrowheads="1"/>
          </p:cNvSpPr>
          <p:nvPr/>
        </p:nvSpPr>
        <p:spPr bwMode="auto">
          <a:xfrm>
            <a:off x="8518526" y="2327275"/>
            <a:ext cx="1266825" cy="457200"/>
          </a:xfrm>
          <a:prstGeom prst="rect">
            <a:avLst/>
          </a:prstGeom>
          <a:noFill/>
          <a:ln w="9525">
            <a:noFill/>
            <a:miter lim="800000"/>
            <a:headEnd/>
            <a:tailEnd/>
          </a:ln>
          <a:effectLst/>
        </p:spPr>
        <p:txBody>
          <a:bodyPr wrap="none">
            <a:spAutoFit/>
          </a:bodyPr>
          <a:lstStyle/>
          <a:p>
            <a:r>
              <a:rPr lang="en-US" sz="2400" b="1" dirty="0"/>
              <a:t>Headers</a:t>
            </a:r>
          </a:p>
        </p:txBody>
      </p:sp>
      <p:sp>
        <p:nvSpPr>
          <p:cNvPr id="884746" name="Line 10"/>
          <p:cNvSpPr>
            <a:spLocks noChangeShapeType="1"/>
          </p:cNvSpPr>
          <p:nvPr/>
        </p:nvSpPr>
        <p:spPr bwMode="auto">
          <a:xfrm flipH="1">
            <a:off x="7162800" y="2743200"/>
            <a:ext cx="1371600" cy="609600"/>
          </a:xfrm>
          <a:prstGeom prst="line">
            <a:avLst/>
          </a:prstGeom>
          <a:noFill/>
          <a:ln w="9525">
            <a:solidFill>
              <a:schemeClr val="tx1"/>
            </a:solidFill>
            <a:round/>
            <a:headEnd/>
            <a:tailEnd type="triangle" w="med" len="med"/>
          </a:ln>
          <a:effectLst/>
        </p:spPr>
        <p:txBody>
          <a:bodyPr/>
          <a:lstStyle/>
          <a:p>
            <a:endParaRPr lang="en-US" dirty="0"/>
          </a:p>
        </p:txBody>
      </p:sp>
      <p:sp>
        <p:nvSpPr>
          <p:cNvPr id="884747" name="Text Box 11"/>
          <p:cNvSpPr txBox="1">
            <a:spLocks noChangeArrowheads="1"/>
          </p:cNvSpPr>
          <p:nvPr/>
        </p:nvSpPr>
        <p:spPr bwMode="auto">
          <a:xfrm>
            <a:off x="1736726" y="3394076"/>
            <a:ext cx="898003" cy="830997"/>
          </a:xfrm>
          <a:prstGeom prst="rect">
            <a:avLst/>
          </a:prstGeom>
          <a:noFill/>
          <a:ln w="9525">
            <a:noFill/>
            <a:miter lim="800000"/>
            <a:headEnd/>
            <a:tailEnd/>
          </a:ln>
          <a:effectLst/>
        </p:spPr>
        <p:txBody>
          <a:bodyPr wrap="none">
            <a:spAutoFit/>
          </a:bodyPr>
          <a:lstStyle/>
          <a:p>
            <a:r>
              <a:rPr lang="en-US" sz="2400" b="1" dirty="0"/>
              <a:t>Blank</a:t>
            </a:r>
          </a:p>
          <a:p>
            <a:r>
              <a:rPr lang="en-US" sz="2400" b="1" dirty="0"/>
              <a:t>Line</a:t>
            </a:r>
          </a:p>
        </p:txBody>
      </p:sp>
      <p:sp>
        <p:nvSpPr>
          <p:cNvPr id="884748" name="Line 12"/>
          <p:cNvSpPr>
            <a:spLocks noChangeShapeType="1"/>
          </p:cNvSpPr>
          <p:nvPr/>
        </p:nvSpPr>
        <p:spPr bwMode="auto">
          <a:xfrm>
            <a:off x="2362200" y="4267200"/>
            <a:ext cx="609600" cy="457200"/>
          </a:xfrm>
          <a:prstGeom prst="line">
            <a:avLst/>
          </a:prstGeom>
          <a:noFill/>
          <a:ln w="9525">
            <a:solidFill>
              <a:schemeClr val="tx1"/>
            </a:solidFill>
            <a:round/>
            <a:headEnd/>
            <a:tailEnd type="triangle" w="med" len="med"/>
          </a:ln>
          <a:effectLst/>
        </p:spPr>
        <p:txBody>
          <a:bodyPr/>
          <a:lstStyle/>
          <a:p>
            <a:endParaRPr lang="en-US" dirty="0"/>
          </a:p>
        </p:txBody>
      </p:sp>
      <p:sp>
        <p:nvSpPr>
          <p:cNvPr id="884749" name="Text Box 13"/>
          <p:cNvSpPr txBox="1">
            <a:spLocks noChangeArrowheads="1"/>
          </p:cNvSpPr>
          <p:nvPr/>
        </p:nvSpPr>
        <p:spPr bwMode="auto">
          <a:xfrm>
            <a:off x="1828800" y="5741988"/>
            <a:ext cx="2198688" cy="457200"/>
          </a:xfrm>
          <a:prstGeom prst="rect">
            <a:avLst/>
          </a:prstGeom>
          <a:noFill/>
          <a:ln w="9525">
            <a:noFill/>
            <a:miter lim="800000"/>
            <a:headEnd/>
            <a:tailEnd/>
          </a:ln>
          <a:effectLst/>
        </p:spPr>
        <p:txBody>
          <a:bodyPr wrap="none">
            <a:spAutoFit/>
          </a:bodyPr>
          <a:lstStyle/>
          <a:p>
            <a:r>
              <a:rPr lang="en-US" sz="2400" b="1" dirty="0"/>
              <a:t>Web Page Data</a:t>
            </a:r>
          </a:p>
        </p:txBody>
      </p:sp>
      <p:sp>
        <p:nvSpPr>
          <p:cNvPr id="884750" name="Line 14"/>
          <p:cNvSpPr>
            <a:spLocks noChangeShapeType="1"/>
          </p:cNvSpPr>
          <p:nvPr/>
        </p:nvSpPr>
        <p:spPr bwMode="auto">
          <a:xfrm flipV="1">
            <a:off x="3352800" y="5410200"/>
            <a:ext cx="1371600" cy="381000"/>
          </a:xfrm>
          <a:prstGeom prst="line">
            <a:avLst/>
          </a:prstGeom>
          <a:noFill/>
          <a:ln w="9525">
            <a:solidFill>
              <a:schemeClr val="tx1"/>
            </a:solidFill>
            <a:round/>
            <a:headEnd/>
            <a:tailEnd type="triangle" w="med" len="med"/>
          </a:ln>
          <a:effectLst/>
        </p:spPr>
        <p:txBody>
          <a:bodyPr/>
          <a:lstStyle/>
          <a:p>
            <a:endParaRPr lang="en-US" dirty="0"/>
          </a:p>
        </p:txBody>
      </p:sp>
    </p:spTree>
    <p:extLst>
      <p:ext uri="{BB962C8B-B14F-4D97-AF65-F5344CB8AC3E}">
        <p14:creationId xmlns:p14="http://schemas.microsoft.com/office/powerpoint/2010/main" val="3516253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908050"/>
          </a:xfrm>
        </p:spPr>
        <p:txBody>
          <a:bodyPr/>
          <a:lstStyle/>
          <a:p>
            <a:r>
              <a:rPr lang="en-US" dirty="0" smtClean="0"/>
              <a:t>Common HTTP Response Codes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4706341"/>
              </p:ext>
            </p:extLst>
          </p:nvPr>
        </p:nvGraphicFramePr>
        <p:xfrm>
          <a:off x="907026" y="859605"/>
          <a:ext cx="9760974" cy="5589640"/>
        </p:xfrm>
        <a:graphic>
          <a:graphicData uri="http://schemas.openxmlformats.org/drawingml/2006/table">
            <a:tbl>
              <a:tblPr firstRow="1" bandRow="1">
                <a:tableStyleId>{5C22544A-7EE6-4342-B048-85BDC9FD1C3A}</a:tableStyleId>
              </a:tblPr>
              <a:tblGrid>
                <a:gridCol w="2484612">
                  <a:extLst>
                    <a:ext uri="{9D8B030D-6E8A-4147-A177-3AD203B41FA5}">
                      <a16:colId xmlns:a16="http://schemas.microsoft.com/office/drawing/2014/main" val="20000"/>
                    </a:ext>
                  </a:extLst>
                </a:gridCol>
                <a:gridCol w="7276362">
                  <a:extLst>
                    <a:ext uri="{9D8B030D-6E8A-4147-A177-3AD203B41FA5}">
                      <a16:colId xmlns:a16="http://schemas.microsoft.com/office/drawing/2014/main" val="20001"/>
                    </a:ext>
                  </a:extLst>
                </a:gridCol>
              </a:tblGrid>
              <a:tr h="512618">
                <a:tc>
                  <a:txBody>
                    <a:bodyPr/>
                    <a:lstStyle/>
                    <a:p>
                      <a:r>
                        <a:rPr lang="en-US" dirty="0" smtClean="0"/>
                        <a:t>Response</a:t>
                      </a:r>
                      <a:r>
                        <a:rPr lang="en-US" baseline="0" dirty="0" smtClean="0"/>
                        <a:t> Code</a:t>
                      </a:r>
                      <a:endParaRPr lang="en-US" dirty="0"/>
                    </a:p>
                  </a:txBody>
                  <a:tcPr/>
                </a:tc>
                <a:tc>
                  <a:txBody>
                    <a:bodyPr/>
                    <a:lstStyle/>
                    <a:p>
                      <a:r>
                        <a:rPr lang="en-US" dirty="0" smtClean="0"/>
                        <a:t>Meaning</a:t>
                      </a:r>
                      <a:endParaRPr lang="en-US" dirty="0"/>
                    </a:p>
                  </a:txBody>
                  <a:tcPr/>
                </a:tc>
                <a:extLst>
                  <a:ext uri="{0D108BD9-81ED-4DB2-BD59-A6C34878D82A}">
                    <a16:rowId xmlns:a16="http://schemas.microsoft.com/office/drawing/2014/main" val="10000"/>
                  </a:ext>
                </a:extLst>
              </a:tr>
              <a:tr h="512618">
                <a:tc>
                  <a:txBody>
                    <a:bodyPr/>
                    <a:lstStyle/>
                    <a:p>
                      <a:r>
                        <a:rPr lang="en-US" dirty="0" smtClean="0"/>
                        <a:t>200 OK</a:t>
                      </a:r>
                      <a:endParaRPr lang="en-US" dirty="0"/>
                    </a:p>
                  </a:txBody>
                  <a:tcPr/>
                </a:tc>
                <a:tc>
                  <a:txBody>
                    <a:bodyPr/>
                    <a:lstStyle/>
                    <a:p>
                      <a:r>
                        <a:rPr lang="en-US" dirty="0" smtClean="0"/>
                        <a:t>Resource</a:t>
                      </a:r>
                      <a:r>
                        <a:rPr lang="en-US" baseline="0" dirty="0" smtClean="0"/>
                        <a:t> is available in the body of the response.  No errors.</a:t>
                      </a:r>
                      <a:endParaRPr lang="en-US" dirty="0"/>
                    </a:p>
                  </a:txBody>
                  <a:tcPr/>
                </a:tc>
                <a:extLst>
                  <a:ext uri="{0D108BD9-81ED-4DB2-BD59-A6C34878D82A}">
                    <a16:rowId xmlns:a16="http://schemas.microsoft.com/office/drawing/2014/main" val="10001"/>
                  </a:ext>
                </a:extLst>
              </a:tr>
              <a:tr h="884792">
                <a:tc>
                  <a:txBody>
                    <a:bodyPr/>
                    <a:lstStyle/>
                    <a:p>
                      <a:r>
                        <a:rPr lang="en-US" dirty="0" smtClean="0"/>
                        <a:t>400 BAD REQUEST</a:t>
                      </a:r>
                      <a:endParaRPr lang="en-US" dirty="0"/>
                    </a:p>
                  </a:txBody>
                  <a:tcPr/>
                </a:tc>
                <a:tc>
                  <a:txBody>
                    <a:bodyPr/>
                    <a:lstStyle/>
                    <a:p>
                      <a:r>
                        <a:rPr lang="en-US" dirty="0" smtClean="0"/>
                        <a:t>Client</a:t>
                      </a:r>
                      <a:r>
                        <a:rPr lang="en-US" baseline="0" dirty="0" smtClean="0"/>
                        <a:t> sent a request with an error.  If there is a response body, it contains an error message.</a:t>
                      </a:r>
                      <a:endParaRPr lang="en-US" dirty="0"/>
                    </a:p>
                  </a:txBody>
                  <a:tcPr/>
                </a:tc>
                <a:extLst>
                  <a:ext uri="{0D108BD9-81ED-4DB2-BD59-A6C34878D82A}">
                    <a16:rowId xmlns:a16="http://schemas.microsoft.com/office/drawing/2014/main" val="10002"/>
                  </a:ext>
                </a:extLst>
              </a:tr>
              <a:tr h="884792">
                <a:tc>
                  <a:txBody>
                    <a:bodyPr/>
                    <a:lstStyle/>
                    <a:p>
                      <a:r>
                        <a:rPr lang="en-US" dirty="0" smtClean="0"/>
                        <a:t>500 INTERNAL</a:t>
                      </a:r>
                    </a:p>
                    <a:p>
                      <a:r>
                        <a:rPr lang="en-US" baseline="0" dirty="0" smtClean="0"/>
                        <a:t>SERVER ERROR</a:t>
                      </a:r>
                      <a:endParaRPr lang="en-US" dirty="0"/>
                    </a:p>
                  </a:txBody>
                  <a:tcPr/>
                </a:tc>
                <a:tc>
                  <a:txBody>
                    <a:bodyPr/>
                    <a:lstStyle/>
                    <a:p>
                      <a:r>
                        <a:rPr lang="en-US" dirty="0" smtClean="0"/>
                        <a:t>Server error.</a:t>
                      </a:r>
                      <a:r>
                        <a:rPr lang="en-US" baseline="0" dirty="0" smtClean="0"/>
                        <a:t> If there is a response body, it contains an error message.</a:t>
                      </a:r>
                      <a:endParaRPr lang="en-US" dirty="0"/>
                    </a:p>
                  </a:txBody>
                  <a:tcPr/>
                </a:tc>
                <a:extLst>
                  <a:ext uri="{0D108BD9-81ED-4DB2-BD59-A6C34878D82A}">
                    <a16:rowId xmlns:a16="http://schemas.microsoft.com/office/drawing/2014/main" val="10003"/>
                  </a:ext>
                </a:extLst>
              </a:tr>
              <a:tr h="884792">
                <a:tc>
                  <a:txBody>
                    <a:bodyPr/>
                    <a:lstStyle/>
                    <a:p>
                      <a:r>
                        <a:rPr lang="en-US" dirty="0" smtClean="0"/>
                        <a:t>301 MOVED</a:t>
                      </a:r>
                      <a:r>
                        <a:rPr lang="en-US" baseline="0" dirty="0" smtClean="0"/>
                        <a:t>  </a:t>
                      </a:r>
                      <a:r>
                        <a:rPr lang="en-US" dirty="0" smtClean="0"/>
                        <a:t>PERMANENTLY</a:t>
                      </a:r>
                      <a:endParaRPr lang="en-US" dirty="0"/>
                    </a:p>
                  </a:txBody>
                  <a:tcPr/>
                </a:tc>
                <a:tc>
                  <a:txBody>
                    <a:bodyPr/>
                    <a:lstStyle/>
                    <a:p>
                      <a:r>
                        <a:rPr lang="en-US" dirty="0" smtClean="0"/>
                        <a:t>Client triggered action that caused</a:t>
                      </a:r>
                      <a:r>
                        <a:rPr lang="en-US" baseline="0" dirty="0" smtClean="0"/>
                        <a:t> URI to change or attempted to access old URI.</a:t>
                      </a:r>
                      <a:endParaRPr lang="en-US" dirty="0"/>
                    </a:p>
                  </a:txBody>
                  <a:tcPr/>
                </a:tc>
                <a:extLst>
                  <a:ext uri="{0D108BD9-81ED-4DB2-BD59-A6C34878D82A}">
                    <a16:rowId xmlns:a16="http://schemas.microsoft.com/office/drawing/2014/main" val="10004"/>
                  </a:ext>
                </a:extLst>
              </a:tr>
              <a:tr h="512618">
                <a:tc>
                  <a:txBody>
                    <a:bodyPr/>
                    <a:lstStyle/>
                    <a:p>
                      <a:r>
                        <a:rPr lang="en-US" dirty="0" smtClean="0"/>
                        <a:t>404 NOT FOUND</a:t>
                      </a:r>
                      <a:endParaRPr lang="en-US" dirty="0"/>
                    </a:p>
                  </a:txBody>
                  <a:tcPr/>
                </a:tc>
                <a:tc>
                  <a:txBody>
                    <a:bodyPr/>
                    <a:lstStyle/>
                    <a:p>
                      <a:r>
                        <a:rPr lang="en-US" dirty="0" smtClean="0"/>
                        <a:t>No resource is available</a:t>
                      </a:r>
                      <a:r>
                        <a:rPr lang="en-US" baseline="0" dirty="0" smtClean="0"/>
                        <a:t> at the specified URI.</a:t>
                      </a:r>
                      <a:endParaRPr lang="en-US" dirty="0"/>
                    </a:p>
                  </a:txBody>
                  <a:tcPr/>
                </a:tc>
                <a:extLst>
                  <a:ext uri="{0D108BD9-81ED-4DB2-BD59-A6C34878D82A}">
                    <a16:rowId xmlns:a16="http://schemas.microsoft.com/office/drawing/2014/main" val="10005"/>
                  </a:ext>
                </a:extLst>
              </a:tr>
              <a:tr h="512618">
                <a:tc>
                  <a:txBody>
                    <a:bodyPr/>
                    <a:lstStyle/>
                    <a:p>
                      <a:r>
                        <a:rPr lang="en-US" dirty="0" smtClean="0"/>
                        <a:t>410 GONE</a:t>
                      </a:r>
                      <a:endParaRPr lang="en-US" dirty="0"/>
                    </a:p>
                  </a:txBody>
                  <a:tcPr/>
                </a:tc>
                <a:tc>
                  <a:txBody>
                    <a:bodyPr/>
                    <a:lstStyle/>
                    <a:p>
                      <a:r>
                        <a:rPr lang="en-US" dirty="0" smtClean="0"/>
                        <a:t>Resource is no longer available at the specified URI.</a:t>
                      </a:r>
                      <a:endParaRPr lang="en-US" dirty="0"/>
                    </a:p>
                  </a:txBody>
                  <a:tcPr/>
                </a:tc>
                <a:extLst>
                  <a:ext uri="{0D108BD9-81ED-4DB2-BD59-A6C34878D82A}">
                    <a16:rowId xmlns:a16="http://schemas.microsoft.com/office/drawing/2014/main" val="10006"/>
                  </a:ext>
                </a:extLst>
              </a:tr>
              <a:tr h="884792">
                <a:tc>
                  <a:txBody>
                    <a:bodyPr/>
                    <a:lstStyle/>
                    <a:p>
                      <a:r>
                        <a:rPr lang="en-US" dirty="0" smtClean="0"/>
                        <a:t>409 CONFLICT</a:t>
                      </a:r>
                      <a:endParaRPr lang="en-US" dirty="0"/>
                    </a:p>
                  </a:txBody>
                  <a:tcPr/>
                </a:tc>
                <a:tc>
                  <a:txBody>
                    <a:bodyPr/>
                    <a:lstStyle/>
                    <a:p>
                      <a:r>
                        <a:rPr lang="en-US" dirty="0" smtClean="0"/>
                        <a:t>Client requested action that would put resources in</a:t>
                      </a:r>
                      <a:r>
                        <a:rPr lang="en-US" baseline="0" dirty="0" smtClean="0"/>
                        <a:t> an inconsistent state.</a:t>
                      </a:r>
                      <a:endParaRPr lang="en-US" dirty="0"/>
                    </a:p>
                  </a:txBody>
                  <a:tcPr/>
                </a:tc>
                <a:extLst>
                  <a:ext uri="{0D108BD9-81ED-4DB2-BD59-A6C34878D82A}">
                    <a16:rowId xmlns:a16="http://schemas.microsoft.com/office/drawing/2014/main" val="10007"/>
                  </a:ext>
                </a:extLst>
              </a:tr>
            </a:tbl>
          </a:graphicData>
        </a:graphic>
      </p:graphicFrame>
      <p:sp>
        <p:nvSpPr>
          <p:cNvPr id="5" name="Rectangle 4"/>
          <p:cNvSpPr/>
          <p:nvPr/>
        </p:nvSpPr>
        <p:spPr>
          <a:xfrm>
            <a:off x="4991100" y="6400800"/>
            <a:ext cx="2209800" cy="369332"/>
          </a:xfrm>
          <a:prstGeom prst="rect">
            <a:avLst/>
          </a:prstGeom>
        </p:spPr>
        <p:txBody>
          <a:bodyPr wrap="square">
            <a:spAutoFit/>
          </a:bodyPr>
          <a:lstStyle/>
          <a:p>
            <a:r>
              <a:rPr lang="en-US" dirty="0">
                <a:solidFill>
                  <a:srgbClr val="000000"/>
                </a:solidFill>
              </a:rPr>
              <a:t>http://httpstatus.es/</a:t>
            </a:r>
          </a:p>
        </p:txBody>
      </p:sp>
    </p:spTree>
    <p:extLst>
      <p:ext uri="{BB962C8B-B14F-4D97-AF65-F5344CB8AC3E}">
        <p14:creationId xmlns:p14="http://schemas.microsoft.com/office/powerpoint/2010/main" val="24882005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Standards</a:t>
            </a:r>
            <a:endParaRPr lang="en-US" dirty="0"/>
          </a:p>
        </p:txBody>
      </p:sp>
      <p:sp>
        <p:nvSpPr>
          <p:cNvPr id="3" name="Content Placeholder 2"/>
          <p:cNvSpPr>
            <a:spLocks noGrp="1"/>
          </p:cNvSpPr>
          <p:nvPr>
            <p:ph idx="1"/>
          </p:nvPr>
        </p:nvSpPr>
        <p:spPr/>
        <p:txBody>
          <a:bodyPr/>
          <a:lstStyle/>
          <a:p>
            <a:pPr marL="0" indent="0">
              <a:buNone/>
            </a:pPr>
            <a:r>
              <a:rPr lang="en-US" sz="2800" dirty="0"/>
              <a:t>Historical Standards</a:t>
            </a:r>
          </a:p>
          <a:p>
            <a:pPr lvl="1"/>
            <a:r>
              <a:rPr lang="en-US" sz="2400" dirty="0"/>
              <a:t>HTTP 0.9 (1991) 1</a:t>
            </a:r>
            <a:r>
              <a:rPr lang="en-US" sz="2400" baseline="30000" dirty="0"/>
              <a:t>st</a:t>
            </a:r>
            <a:r>
              <a:rPr lang="en-US" sz="2400" dirty="0"/>
              <a:t> documented version.</a:t>
            </a:r>
          </a:p>
          <a:p>
            <a:pPr lvl="1"/>
            <a:r>
              <a:rPr lang="en-US" sz="2400" dirty="0"/>
              <a:t>HTTP 1.0 (1996) defined in RFC 1945.</a:t>
            </a:r>
          </a:p>
          <a:p>
            <a:pPr lvl="1"/>
            <a:r>
              <a:rPr lang="en-US" sz="2400" dirty="0"/>
              <a:t>HTTP 1.1 (1999) defined in RFC 2616.</a:t>
            </a:r>
          </a:p>
          <a:p>
            <a:pPr marL="0" indent="0">
              <a:buNone/>
            </a:pPr>
            <a:r>
              <a:rPr lang="en-US" sz="2800" dirty="0"/>
              <a:t>Current Standard (well specified HTTP/1.1, 2014)</a:t>
            </a:r>
          </a:p>
          <a:p>
            <a:pPr lvl="1"/>
            <a:r>
              <a:rPr lang="en-US" sz="2400" dirty="0"/>
              <a:t>RFC 7230: Message Syntax and Routing</a:t>
            </a:r>
          </a:p>
          <a:p>
            <a:pPr lvl="1"/>
            <a:r>
              <a:rPr lang="en-US" sz="2400" dirty="0"/>
              <a:t>RFC 7231: Semantics and Content</a:t>
            </a:r>
          </a:p>
          <a:p>
            <a:pPr lvl="1"/>
            <a:r>
              <a:rPr lang="en-US" sz="2400" dirty="0"/>
              <a:t>RFC 7232: Conditional Requests</a:t>
            </a:r>
          </a:p>
          <a:p>
            <a:pPr lvl="1"/>
            <a:r>
              <a:rPr lang="en-US" sz="2400" dirty="0"/>
              <a:t>RFC 7233: Range Requests</a:t>
            </a:r>
          </a:p>
          <a:p>
            <a:pPr lvl="1"/>
            <a:r>
              <a:rPr lang="en-US" sz="2400" dirty="0"/>
              <a:t>RFC 7234: Caching</a:t>
            </a:r>
          </a:p>
          <a:p>
            <a:pPr lvl="1"/>
            <a:r>
              <a:rPr lang="en-US" sz="2400" dirty="0"/>
              <a:t>RFC 7235: Authentication</a:t>
            </a:r>
            <a:endParaRPr lang="en-US" sz="2400" dirty="0"/>
          </a:p>
        </p:txBody>
      </p:sp>
    </p:spTree>
    <p:extLst>
      <p:ext uri="{BB962C8B-B14F-4D97-AF65-F5344CB8AC3E}">
        <p14:creationId xmlns:p14="http://schemas.microsoft.com/office/powerpoint/2010/main" val="3684925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is a stateless protocol</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 </a:t>
            </a:r>
            <a:r>
              <a:rPr lang="en-US" b="1" dirty="0" smtClean="0"/>
              <a:t>stateful protocol </a:t>
            </a:r>
            <a:r>
              <a:rPr lang="en-US" dirty="0" smtClean="0"/>
              <a:t>allows requests to move the server into a different state, in which a request may produce a different result.</a:t>
            </a:r>
          </a:p>
          <a:p>
            <a:pPr lvl="1"/>
            <a:r>
              <a:rPr lang="en-US" dirty="0" smtClean="0"/>
              <a:t>Example protocols: FTP, SMTP, TCP </a:t>
            </a:r>
          </a:p>
          <a:p>
            <a:pPr lvl="1"/>
            <a:r>
              <a:rPr lang="en-US" dirty="0" smtClean="0"/>
              <a:t>FTP command “get rest.txt” will return a different file when cwd is /public rather than /private.</a:t>
            </a:r>
          </a:p>
          <a:p>
            <a:pPr marL="0" indent="0">
              <a:buNone/>
            </a:pPr>
            <a:r>
              <a:rPr lang="en-US" dirty="0"/>
              <a:t>A </a:t>
            </a:r>
            <a:r>
              <a:rPr lang="en-US" b="1" dirty="0"/>
              <a:t>stateless protocol</a:t>
            </a:r>
            <a:r>
              <a:rPr lang="en-US" dirty="0"/>
              <a:t> treats each request as an independent transaction that is unrelated to any previous request so that communication consists of independent pairs of requests and responses.</a:t>
            </a:r>
          </a:p>
          <a:p>
            <a:pPr lvl="1"/>
            <a:r>
              <a:rPr lang="en-US" dirty="0"/>
              <a:t>Examples: HTTP, IP</a:t>
            </a:r>
          </a:p>
          <a:p>
            <a:pPr lvl="1"/>
            <a:endParaRPr lang="en-US" dirty="0" smtClean="0"/>
          </a:p>
        </p:txBody>
      </p:sp>
      <p:sp>
        <p:nvSpPr>
          <p:cNvPr id="4" name="Footer Placeholder 3"/>
          <p:cNvSpPr>
            <a:spLocks noGrp="1"/>
          </p:cNvSpPr>
          <p:nvPr>
            <p:ph type="ftr" idx="10"/>
          </p:nvPr>
        </p:nvSpPr>
        <p:spPr/>
        <p:txBody>
          <a:bodyPr/>
          <a:lstStyle/>
          <a:p>
            <a:pPr defTabSz="457200" fontAlgn="base">
              <a:spcBef>
                <a:spcPct val="0"/>
              </a:spcBef>
              <a:spcAft>
                <a:spcPct val="0"/>
              </a:spcAft>
              <a:buClr>
                <a:srgbClr val="000000"/>
              </a:buClr>
              <a:buSzPct val="100000"/>
            </a:pPr>
            <a:r>
              <a:rPr lang="en-US"/>
              <a:t>CSC 666: Secure Software Engineering</a:t>
            </a:r>
            <a:endParaRPr lang="en-US"/>
          </a:p>
        </p:txBody>
      </p:sp>
    </p:spTree>
    <p:extLst>
      <p:ext uri="{BB962C8B-B14F-4D97-AF65-F5344CB8AC3E}">
        <p14:creationId xmlns:p14="http://schemas.microsoft.com/office/powerpoint/2010/main" val="1656361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a:p>
        </p:txBody>
      </p:sp>
      <p:sp>
        <p:nvSpPr>
          <p:cNvPr id="7" name="Content Placeholder 6"/>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CSC 666: Secure Software Engineering</a:t>
            </a:r>
            <a:endParaRPr lang="en-US"/>
          </a:p>
        </p:txBody>
      </p:sp>
      <p:pic>
        <p:nvPicPr>
          <p:cNvPr id="5" name="Picture 4"/>
          <p:cNvPicPr>
            <a:picLocks noChangeAspect="1"/>
          </p:cNvPicPr>
          <p:nvPr/>
        </p:nvPicPr>
        <p:blipFill>
          <a:blip r:embed="rId2"/>
          <a:stretch>
            <a:fillRect/>
          </a:stretch>
        </p:blipFill>
        <p:spPr>
          <a:xfrm>
            <a:off x="1747523" y="81508"/>
            <a:ext cx="8696954" cy="6579766"/>
          </a:xfrm>
          <a:prstGeom prst="rect">
            <a:avLst/>
          </a:prstGeom>
        </p:spPr>
      </p:pic>
    </p:spTree>
    <p:extLst>
      <p:ext uri="{BB962C8B-B14F-4D97-AF65-F5344CB8AC3E}">
        <p14:creationId xmlns:p14="http://schemas.microsoft.com/office/powerpoint/2010/main" val="2110807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836268" y="145456"/>
            <a:ext cx="8519465" cy="6567088"/>
          </a:xfrm>
          <a:prstGeom prst="rect">
            <a:avLst/>
          </a:prstGeom>
        </p:spPr>
      </p:pic>
    </p:spTree>
    <p:extLst>
      <p:ext uri="{BB962C8B-B14F-4D97-AF65-F5344CB8AC3E}">
        <p14:creationId xmlns:p14="http://schemas.microsoft.com/office/powerpoint/2010/main" val="2517610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709490" y="101083"/>
            <a:ext cx="8773020" cy="6655833"/>
          </a:xfrm>
          <a:prstGeom prst="rect">
            <a:avLst/>
          </a:prstGeom>
        </p:spPr>
      </p:pic>
    </p:spTree>
    <p:extLst>
      <p:ext uri="{BB962C8B-B14F-4D97-AF65-F5344CB8AC3E}">
        <p14:creationId xmlns:p14="http://schemas.microsoft.com/office/powerpoint/2010/main" val="1205571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What do you mean by CSS? </a:t>
            </a:r>
            <a:br>
              <a:rPr lang="en-GB" sz="4000" dirty="0" smtClean="0"/>
            </a:br>
            <a:endParaRPr lang="en-IN" dirty="0"/>
          </a:p>
        </p:txBody>
      </p:sp>
      <p:sp>
        <p:nvSpPr>
          <p:cNvPr id="3" name="Content Placeholder 2"/>
          <p:cNvSpPr>
            <a:spLocks noGrp="1"/>
          </p:cNvSpPr>
          <p:nvPr>
            <p:ph idx="1"/>
          </p:nvPr>
        </p:nvSpPr>
        <p:spPr>
          <a:xfrm>
            <a:off x="838200" y="1224116"/>
            <a:ext cx="10515600" cy="4952847"/>
          </a:xfrm>
        </p:spPr>
        <p:txBody>
          <a:bodyPr>
            <a:normAutofit fontScale="92500" lnSpcReduction="10000"/>
          </a:bodyPr>
          <a:lstStyle/>
          <a:p>
            <a:r>
              <a:rPr lang="en-IN" dirty="0"/>
              <a:t>CSS stands for Cascading Style Sheet. </a:t>
            </a:r>
          </a:p>
          <a:p>
            <a:r>
              <a:rPr lang="en-IN" dirty="0"/>
              <a:t>Typical CSS file is a text file with an extention.css and contains a series of commands or rules. </a:t>
            </a:r>
          </a:p>
          <a:p>
            <a:r>
              <a:rPr lang="en-IN" dirty="0"/>
              <a:t>These rules tell the HTML how to display.</a:t>
            </a:r>
          </a:p>
          <a:p>
            <a:r>
              <a:rPr lang="en-US" dirty="0"/>
              <a:t>CSS are like a dress code</a:t>
            </a:r>
          </a:p>
          <a:p>
            <a:r>
              <a:rPr lang="en-US" dirty="0"/>
              <a:t>It describe how web pages should look </a:t>
            </a:r>
          </a:p>
          <a:p>
            <a:r>
              <a:rPr lang="en-US" dirty="0"/>
              <a:t>CSS can be easily separated from HTML file so it is easy to find and easy to modify</a:t>
            </a:r>
            <a:r>
              <a:rPr lang="en-US" dirty="0" smtClean="0">
                <a:latin typeface="Times New Roman" panose="02020603050405020304" pitchFamily="18" charset="0"/>
                <a:cs typeface="Times New Roman" panose="02020603050405020304" pitchFamily="18" charset="0"/>
              </a:rPr>
              <a:t>.</a:t>
            </a:r>
          </a:p>
          <a:p>
            <a:r>
              <a:rPr lang="en-IN" dirty="0" smtClean="0"/>
              <a:t>Cascading Style Sheet(CSS) is used to set the style in web pages which contain HTML elements. It sets the background </a:t>
            </a:r>
            <a:r>
              <a:rPr lang="en-IN" dirty="0" err="1" smtClean="0"/>
              <a:t>color</a:t>
            </a:r>
            <a:r>
              <a:rPr lang="en-IN" dirty="0" smtClean="0"/>
              <a:t>, font-size, font-family, </a:t>
            </a:r>
            <a:r>
              <a:rPr lang="en-IN" dirty="0" err="1" smtClean="0"/>
              <a:t>color</a:t>
            </a:r>
            <a:r>
              <a:rPr lang="en-IN" dirty="0" smtClean="0"/>
              <a:t>, … </a:t>
            </a:r>
            <a:r>
              <a:rPr lang="en-IN" dirty="0" err="1" smtClean="0"/>
              <a:t>etc</a:t>
            </a:r>
            <a:r>
              <a:rPr lang="en-IN" dirty="0" smtClean="0"/>
              <a:t> property of elements in a web pages.</a:t>
            </a:r>
            <a:br>
              <a:rPr lang="en-IN" dirty="0" smtClean="0"/>
            </a:br>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8970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t>Define </a:t>
            </a:r>
            <a:r>
              <a:rPr lang="en-GB" sz="3200" dirty="0"/>
              <a:t>the terms </a:t>
            </a:r>
            <a:r>
              <a:rPr lang="en-GB" sz="3200" dirty="0" err="1"/>
              <a:t>i</a:t>
            </a:r>
            <a:r>
              <a:rPr lang="en-GB" sz="3200" dirty="0"/>
              <a:t>. Website, ii. Web Page, iii. Web Server</a:t>
            </a:r>
            <a:r>
              <a:rPr lang="en-GB" sz="3200" dirty="0" smtClean="0"/>
              <a:t>,</a:t>
            </a:r>
            <a:br>
              <a:rPr lang="en-GB" sz="3200" dirty="0" smtClean="0"/>
            </a:br>
            <a:r>
              <a:rPr lang="en-GB" sz="3200" dirty="0" smtClean="0"/>
              <a:t> </a:t>
            </a:r>
            <a:r>
              <a:rPr lang="en-GB" sz="3200" dirty="0"/>
              <a:t>iv.  URL and v. Home Page.</a:t>
            </a:r>
            <a:r>
              <a:rPr lang="en-IN" sz="3200" dirty="0"/>
              <a:t/>
            </a:r>
            <a:br>
              <a:rPr lang="en-IN" sz="3200" dirty="0"/>
            </a:br>
            <a:endParaRPr lang="en-IN" sz="3200" dirty="0"/>
          </a:p>
        </p:txBody>
      </p:sp>
      <p:sp>
        <p:nvSpPr>
          <p:cNvPr id="3" name="Content Placeholder 2"/>
          <p:cNvSpPr>
            <a:spLocks noGrp="1"/>
          </p:cNvSpPr>
          <p:nvPr>
            <p:ph idx="1"/>
          </p:nvPr>
        </p:nvSpPr>
        <p:spPr/>
        <p:txBody>
          <a:bodyPr>
            <a:normAutofit lnSpcReduction="10000"/>
          </a:bodyPr>
          <a:lstStyle/>
          <a:p>
            <a:r>
              <a:rPr lang="en-US" b="1" dirty="0" smtClean="0"/>
              <a:t>Website </a:t>
            </a:r>
            <a:r>
              <a:rPr lang="en-US" dirty="0" smtClean="0"/>
              <a:t>:</a:t>
            </a:r>
            <a:r>
              <a:rPr lang="en-IN" dirty="0" smtClean="0"/>
              <a:t>A website is a collection of related web pages, including multimedia content, typically identified with a common domain name, and published on at least one web server. </a:t>
            </a:r>
          </a:p>
          <a:p>
            <a:r>
              <a:rPr lang="en-US" b="1" dirty="0" smtClean="0"/>
              <a:t>Web Page:</a:t>
            </a:r>
            <a:r>
              <a:rPr lang="en-IN" dirty="0"/>
              <a:t>A </a:t>
            </a:r>
            <a:r>
              <a:rPr lang="en-IN" b="1" dirty="0"/>
              <a:t>web page</a:t>
            </a:r>
            <a:r>
              <a:rPr lang="en-IN" dirty="0"/>
              <a:t> </a:t>
            </a:r>
            <a:r>
              <a:rPr lang="en-IN" dirty="0" smtClean="0"/>
              <a:t>is </a:t>
            </a:r>
            <a:r>
              <a:rPr lang="en-IN" dirty="0"/>
              <a:t>a document that is suitable for the World </a:t>
            </a:r>
            <a:r>
              <a:rPr lang="en-IN" dirty="0" smtClean="0"/>
              <a:t>Wide </a:t>
            </a:r>
            <a:r>
              <a:rPr lang="en-IN" dirty="0"/>
              <a:t>Web and web browsers. A web browser displays a web page on a monitor or mobile </a:t>
            </a:r>
            <a:r>
              <a:rPr lang="en-IN" dirty="0" smtClean="0"/>
              <a:t>device.</a:t>
            </a:r>
          </a:p>
          <a:p>
            <a:r>
              <a:rPr lang="en-US" b="1" dirty="0" smtClean="0"/>
              <a:t>Web Server: </a:t>
            </a:r>
            <a:r>
              <a:rPr lang="en-IN" dirty="0" smtClean="0"/>
              <a:t>A Web server is a program that uses HTTP (Hypertext Transfer Protocol) to serve the files that form Web pages to users, in response to their requests, which are forwarded by their computers' HTTP clients. Dedicated computers and appliances may be referred to as Web servers as well.</a:t>
            </a:r>
          </a:p>
          <a:p>
            <a:endParaRPr lang="en-IN" b="1" dirty="0"/>
          </a:p>
        </p:txBody>
      </p:sp>
    </p:spTree>
    <p:extLst>
      <p:ext uri="{BB962C8B-B14F-4D97-AF65-F5344CB8AC3E}">
        <p14:creationId xmlns:p14="http://schemas.microsoft.com/office/powerpoint/2010/main" val="2116759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smtClean="0"/>
              <a:t>URL:</a:t>
            </a:r>
            <a:r>
              <a:rPr lang="en-IN" dirty="0" smtClean="0"/>
              <a:t>URL is the abbreviation of Uniform Resource Locator and is defined as the global address of documents and other resources on the World Wide Web. ... The term "web address" is a synonym for a URL that uses the HTTP or HTTPS protocol.</a:t>
            </a:r>
          </a:p>
          <a:p>
            <a:r>
              <a:rPr lang="en-US" b="1" dirty="0" smtClean="0"/>
              <a:t>Home Page:</a:t>
            </a:r>
            <a:r>
              <a:rPr lang="en-IN" dirty="0" smtClean="0"/>
              <a:t>A home page or a start page is the initial or main web page of a website or a browser</a:t>
            </a:r>
            <a:endParaRPr lang="en-US" dirty="0" smtClean="0"/>
          </a:p>
        </p:txBody>
      </p:sp>
    </p:spTree>
    <p:extLst>
      <p:ext uri="{BB962C8B-B14F-4D97-AF65-F5344CB8AC3E}">
        <p14:creationId xmlns:p14="http://schemas.microsoft.com/office/powerpoint/2010/main" val="37749661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Explain the need  for XML in detail</a:t>
            </a:r>
            <a:r>
              <a:rPr lang="en-GB" dirty="0" smtClean="0"/>
              <a:t>.</a:t>
            </a:r>
            <a:endParaRPr lang="en-IN" dirty="0"/>
          </a:p>
        </p:txBody>
      </p:sp>
      <p:sp>
        <p:nvSpPr>
          <p:cNvPr id="3" name="Content Placeholder 2"/>
          <p:cNvSpPr>
            <a:spLocks noGrp="1"/>
          </p:cNvSpPr>
          <p:nvPr>
            <p:ph idx="1"/>
          </p:nvPr>
        </p:nvSpPr>
        <p:spPr/>
        <p:txBody>
          <a:bodyPr/>
          <a:lstStyle/>
          <a:p>
            <a:r>
              <a:rPr lang="en-IN" dirty="0"/>
              <a:t>The purpose of XML is to support dependable, long-term storage, transmission, conversion, and consumption of data</a:t>
            </a:r>
            <a:r>
              <a:rPr lang="en-IN" dirty="0" smtClean="0"/>
              <a:t>.</a:t>
            </a:r>
          </a:p>
          <a:p>
            <a:r>
              <a:rPr lang="en-IN" dirty="0" smtClean="0"/>
              <a:t>XML is an international standard :</a:t>
            </a:r>
            <a:r>
              <a:rPr lang="en-IN" sz="2000" dirty="0" smtClean="0"/>
              <a:t>XML</a:t>
            </a:r>
            <a:r>
              <a:rPr lang="en-IN" sz="2400" dirty="0" smtClean="0"/>
              <a:t> is a document standard that is maintained by the W3C, an organization that is responsible for Web standards. XML documents are vendor-neutral, and they are not tied to one application or one company</a:t>
            </a:r>
            <a:r>
              <a:rPr lang="en-IN" dirty="0" smtClean="0"/>
              <a:t>.</a:t>
            </a:r>
          </a:p>
          <a:p>
            <a:endParaRPr lang="en-IN" dirty="0"/>
          </a:p>
        </p:txBody>
      </p:sp>
    </p:spTree>
    <p:extLst>
      <p:ext uri="{BB962C8B-B14F-4D97-AF65-F5344CB8AC3E}">
        <p14:creationId xmlns:p14="http://schemas.microsoft.com/office/powerpoint/2010/main" val="8581430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0942" y="228600"/>
            <a:ext cx="11282516" cy="5683250"/>
          </a:xfrm>
        </p:spPr>
        <p:txBody>
          <a:bodyPr/>
          <a:lstStyle/>
          <a:p>
            <a:pPr>
              <a:defRPr/>
            </a:pPr>
            <a:endParaRPr lang="en-US" sz="1800" dirty="0"/>
          </a:p>
          <a:p>
            <a:pPr marL="0" indent="0">
              <a:buNone/>
              <a:defRPr/>
            </a:pPr>
            <a:endParaRPr lang="en-US" sz="1800" dirty="0"/>
          </a:p>
          <a:p>
            <a:pPr marL="0" indent="0">
              <a:buNone/>
              <a:defRPr/>
            </a:pPr>
            <a:endParaRPr lang="en-US" sz="1800" dirty="0"/>
          </a:p>
          <a:p>
            <a:pPr marL="0" indent="0">
              <a:buNone/>
              <a:defRPr/>
            </a:pPr>
            <a:endParaRPr lang="en-US" sz="1800" dirty="0"/>
          </a:p>
          <a:p>
            <a:pPr>
              <a:defRPr/>
            </a:pPr>
            <a:endParaRPr lang="en-IN" sz="1800" dirty="0" smtClean="0"/>
          </a:p>
          <a:p>
            <a:pPr>
              <a:defRPr/>
            </a:pPr>
            <a:endParaRPr lang="en-IN" sz="1800" dirty="0"/>
          </a:p>
          <a:p>
            <a:pPr>
              <a:defRPr/>
            </a:pPr>
            <a:r>
              <a:rPr lang="en-IN" sz="2400" dirty="0" smtClean="0"/>
              <a:t>The </a:t>
            </a:r>
            <a:r>
              <a:rPr lang="en-IN" sz="2400" dirty="0"/>
              <a:t>trouble with HTML is that it was designed with humans in mind. </a:t>
            </a:r>
            <a:r>
              <a:rPr lang="en-IN" sz="2400" dirty="0"/>
              <a:t>Even without viewing the above HTML document in a browser, you and I can figure out that it is someone's postal address. </a:t>
            </a:r>
          </a:p>
          <a:p>
            <a:pPr>
              <a:defRPr/>
            </a:pPr>
            <a:r>
              <a:rPr lang="en-IN" dirty="0"/>
              <a:t>While the tags in this document tell a browser how to display this information, the tags don't tell the browser </a:t>
            </a:r>
            <a:r>
              <a:rPr lang="en-IN" b="1" dirty="0"/>
              <a:t>what the information is</a:t>
            </a:r>
            <a:r>
              <a:rPr lang="en-IN" dirty="0"/>
              <a:t>.</a:t>
            </a:r>
          </a:p>
          <a:p>
            <a:pPr>
              <a:defRPr/>
            </a:pPr>
            <a:r>
              <a:rPr lang="en-IN" dirty="0"/>
              <a:t>You and I know it's an address, but a machine doesn't.</a:t>
            </a:r>
            <a:endParaRPr lang="en-IN" sz="1800" dirty="0"/>
          </a:p>
        </p:txBody>
      </p:sp>
      <p:sp>
        <p:nvSpPr>
          <p:cNvPr id="19459" name="Rectangle 2"/>
          <p:cNvSpPr>
            <a:spLocks noChangeArrowheads="1"/>
          </p:cNvSpPr>
          <p:nvPr/>
        </p:nvSpPr>
        <p:spPr bwMode="auto">
          <a:xfrm>
            <a:off x="3886200" y="336947"/>
            <a:ext cx="4038600"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ibm-plex-mono"/>
              </a:rPr>
              <a:t>&lt;p&gt;&lt;b&gt;Mrs. Mary </a:t>
            </a:r>
            <a:r>
              <a:rPr lang="en-US" altLang="en-US" sz="1600" dirty="0" err="1">
                <a:solidFill>
                  <a:srgbClr val="000000"/>
                </a:solidFill>
                <a:latin typeface="ibm-plex-mono"/>
              </a:rPr>
              <a:t>McGoon</a:t>
            </a:r>
            <a:r>
              <a:rPr lang="en-US" altLang="en-US" sz="1600" dirty="0">
                <a:solidFill>
                  <a:srgbClr val="000000"/>
                </a:solidFill>
                <a:latin typeface="ibm-plex-mono"/>
              </a:rPr>
              <a:t>&lt;/b&gt;</a:t>
            </a:r>
            <a:endParaRPr lang="en-US" altLang="en-US" sz="1600" dirty="0"/>
          </a:p>
          <a:p>
            <a:r>
              <a:rPr lang="en-US" altLang="en-US" sz="1600" dirty="0">
                <a:solidFill>
                  <a:srgbClr val="000000"/>
                </a:solidFill>
                <a:latin typeface="ibm-plex-mono"/>
              </a:rPr>
              <a:t>&lt;</a:t>
            </a:r>
            <a:r>
              <a:rPr lang="en-US" altLang="en-US" sz="1600" dirty="0" err="1">
                <a:solidFill>
                  <a:srgbClr val="000000"/>
                </a:solidFill>
                <a:latin typeface="ibm-plex-mono"/>
              </a:rPr>
              <a:t>br</a:t>
            </a:r>
            <a:r>
              <a:rPr lang="en-US" altLang="en-US" sz="1600" dirty="0">
                <a:solidFill>
                  <a:srgbClr val="000000"/>
                </a:solidFill>
                <a:latin typeface="ibm-plex-mono"/>
              </a:rPr>
              <a:t>&gt;</a:t>
            </a:r>
            <a:endParaRPr lang="en-US" altLang="en-US" sz="1600" dirty="0"/>
          </a:p>
          <a:p>
            <a:r>
              <a:rPr lang="en-US" altLang="en-US" sz="1600" dirty="0">
                <a:solidFill>
                  <a:srgbClr val="000000"/>
                </a:solidFill>
                <a:latin typeface="ibm-plex-mono"/>
              </a:rPr>
              <a:t>1401 Main Street</a:t>
            </a:r>
            <a:endParaRPr lang="en-US" altLang="en-US" sz="1600" dirty="0"/>
          </a:p>
          <a:p>
            <a:r>
              <a:rPr lang="en-US" altLang="en-US" sz="1600" dirty="0">
                <a:solidFill>
                  <a:srgbClr val="000000"/>
                </a:solidFill>
                <a:latin typeface="ibm-plex-mono"/>
              </a:rPr>
              <a:t>&lt;</a:t>
            </a:r>
            <a:r>
              <a:rPr lang="en-US" altLang="en-US" sz="1600" dirty="0" err="1">
                <a:solidFill>
                  <a:srgbClr val="000000"/>
                </a:solidFill>
                <a:latin typeface="ibm-plex-mono"/>
              </a:rPr>
              <a:t>br</a:t>
            </a:r>
            <a:r>
              <a:rPr lang="en-US" altLang="en-US" sz="1600" dirty="0">
                <a:solidFill>
                  <a:srgbClr val="000000"/>
                </a:solidFill>
                <a:latin typeface="ibm-plex-mono"/>
              </a:rPr>
              <a:t>&gt;</a:t>
            </a:r>
            <a:endParaRPr lang="en-US" altLang="en-US" sz="1600" dirty="0"/>
          </a:p>
          <a:p>
            <a:r>
              <a:rPr lang="en-US" altLang="en-US" sz="1600" dirty="0" err="1">
                <a:solidFill>
                  <a:srgbClr val="000000"/>
                </a:solidFill>
                <a:latin typeface="ibm-plex-mono"/>
              </a:rPr>
              <a:t>Anytown</a:t>
            </a:r>
            <a:r>
              <a:rPr lang="en-US" altLang="en-US" sz="1600" dirty="0">
                <a:solidFill>
                  <a:srgbClr val="000000"/>
                </a:solidFill>
                <a:latin typeface="ibm-plex-mono"/>
              </a:rPr>
              <a:t>, NC 34829&lt;/p&gt;</a:t>
            </a:r>
            <a:endParaRPr lang="en-US" altLang="en-US" sz="1600" dirty="0"/>
          </a:p>
        </p:txBody>
      </p:sp>
    </p:spTree>
    <p:extLst>
      <p:ext uri="{BB962C8B-B14F-4D97-AF65-F5344CB8AC3E}">
        <p14:creationId xmlns:p14="http://schemas.microsoft.com/office/powerpoint/2010/main" val="2952462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51746" y="0"/>
            <a:ext cx="6589712" cy="1281112"/>
          </a:xfrm>
        </p:spPr>
        <p:txBody>
          <a:bodyPr/>
          <a:lstStyle/>
          <a:p>
            <a:r>
              <a:rPr lang="en-US" altLang="en-US" dirty="0" smtClean="0">
                <a:latin typeface="Times New Roman" panose="02020603050405020304" pitchFamily="18" charset="0"/>
                <a:cs typeface="Times New Roman" panose="02020603050405020304" pitchFamily="18" charset="0"/>
              </a:rPr>
              <a:t>Need of XML</a:t>
            </a:r>
            <a:endParaRPr lang="en-IN" altLang="en-US" dirty="0" smtClean="0">
              <a:latin typeface="Times New Roman" panose="02020603050405020304" pitchFamily="18" charset="0"/>
              <a:cs typeface="Times New Roman" panose="02020603050405020304" pitchFamily="18" charset="0"/>
            </a:endParaRPr>
          </a:p>
        </p:txBody>
      </p:sp>
      <p:sp>
        <p:nvSpPr>
          <p:cNvPr id="20483" name="Content Placeholder 2"/>
          <p:cNvSpPr>
            <a:spLocks noGrp="1"/>
          </p:cNvSpPr>
          <p:nvPr>
            <p:ph idx="1"/>
          </p:nvPr>
        </p:nvSpPr>
        <p:spPr>
          <a:xfrm>
            <a:off x="442452" y="1143000"/>
            <a:ext cx="11518490" cy="4768850"/>
          </a:xfrm>
        </p:spPr>
        <p:txBody>
          <a:bodyPr/>
          <a:lstStyle/>
          <a:p>
            <a:r>
              <a:rPr lang="en-IN" altLang="en-US" sz="2400" dirty="0">
                <a:latin typeface="Times New Roman" panose="02020603050405020304" pitchFamily="18" charset="0"/>
                <a:cs typeface="Times New Roman" panose="02020603050405020304" pitchFamily="18" charset="0"/>
              </a:rPr>
              <a:t>XML is used for, is to outsource data.</a:t>
            </a:r>
          </a:p>
          <a:p>
            <a:endParaRPr lang="en-IN" altLang="en-US" sz="2400" dirty="0">
              <a:latin typeface="Times New Roman" panose="02020603050405020304" pitchFamily="18" charset="0"/>
              <a:cs typeface="Times New Roman" panose="02020603050405020304" pitchFamily="18" charset="0"/>
            </a:endParaRPr>
          </a:p>
          <a:p>
            <a:r>
              <a:rPr lang="en-IN" altLang="en-US" sz="2400" dirty="0">
                <a:latin typeface="Times New Roman" panose="02020603050405020304" pitchFamily="18" charset="0"/>
                <a:cs typeface="Times New Roman" panose="02020603050405020304" pitchFamily="18" charset="0"/>
              </a:rPr>
              <a:t>Rather than integrating them into the HTML document, they are stored in separate XML files.</a:t>
            </a:r>
          </a:p>
          <a:p>
            <a:endParaRPr lang="en-IN" altLang="en-US" sz="2400" dirty="0">
              <a:latin typeface="Times New Roman" panose="02020603050405020304" pitchFamily="18" charset="0"/>
              <a:cs typeface="Times New Roman" panose="02020603050405020304" pitchFamily="18" charset="0"/>
            </a:endParaRPr>
          </a:p>
          <a:p>
            <a:r>
              <a:rPr lang="en-IN" altLang="en-US" sz="2400" dirty="0">
                <a:latin typeface="Times New Roman" panose="02020603050405020304" pitchFamily="18" charset="0"/>
                <a:cs typeface="Times New Roman" panose="02020603050405020304" pitchFamily="18" charset="0"/>
              </a:rPr>
              <a:t>XML stores data in plain text format, the storage is independent of your platform and your data can be exported</a:t>
            </a:r>
          </a:p>
        </p:txBody>
      </p:sp>
    </p:spTree>
    <p:extLst>
      <p:ext uri="{BB962C8B-B14F-4D97-AF65-F5344CB8AC3E}">
        <p14:creationId xmlns:p14="http://schemas.microsoft.com/office/powerpoint/2010/main" val="9235072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8206" y="331839"/>
            <a:ext cx="6589712" cy="762000"/>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What is XML Used For?</a:t>
            </a:r>
          </a:p>
        </p:txBody>
      </p:sp>
      <p:sp>
        <p:nvSpPr>
          <p:cNvPr id="24579" name="Rectangle 3"/>
          <p:cNvSpPr>
            <a:spLocks noGrp="1" noChangeArrowheads="1"/>
          </p:cNvSpPr>
          <p:nvPr>
            <p:ph idx="1"/>
          </p:nvPr>
        </p:nvSpPr>
        <p:spPr>
          <a:xfrm>
            <a:off x="398206" y="1447800"/>
            <a:ext cx="11326762" cy="4464050"/>
          </a:xfrm>
        </p:spPr>
        <p:txBody>
          <a:bodyPr/>
          <a:lstStyle/>
          <a:p>
            <a:pPr eaLnBrk="1" hangingPunct="1">
              <a:lnSpc>
                <a:spcPct val="90000"/>
              </a:lnSpc>
            </a:pPr>
            <a:r>
              <a:rPr lang="en-US" altLang="en-US" sz="2400" dirty="0">
                <a:latin typeface="Times New Roman" panose="02020603050405020304" pitchFamily="18" charset="0"/>
                <a:cs typeface="Times New Roman" panose="02020603050405020304" pitchFamily="18" charset="0"/>
              </a:rPr>
              <a:t>XML documents are used to transfer data from one place to another often over the Internet.</a:t>
            </a: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XML subsets are designed for particular applications.</a:t>
            </a: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Example : One is RSS (Rich Site Summary or Really Simple Syndication ).  It is used to send breaking news bulletins from one web site to another.</a:t>
            </a: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A number of fields have their own subsets.  These include chemistry, mathematics, and  books publishing.</a:t>
            </a: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Most of these subsets are registered with the W3Consortium and are available for anyone’s use.</a:t>
            </a:r>
          </a:p>
        </p:txBody>
      </p:sp>
    </p:spTree>
    <p:extLst>
      <p:ext uri="{BB962C8B-B14F-4D97-AF65-F5344CB8AC3E}">
        <p14:creationId xmlns:p14="http://schemas.microsoft.com/office/powerpoint/2010/main" val="9350948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63677" y="0"/>
            <a:ext cx="10559846" cy="1281112"/>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Advantages of XML</a:t>
            </a:r>
          </a:p>
        </p:txBody>
      </p:sp>
      <p:sp>
        <p:nvSpPr>
          <p:cNvPr id="31747" name="Rectangle 3"/>
          <p:cNvSpPr>
            <a:spLocks noGrp="1" noChangeArrowheads="1"/>
          </p:cNvSpPr>
          <p:nvPr>
            <p:ph idx="1"/>
          </p:nvPr>
        </p:nvSpPr>
        <p:spPr>
          <a:xfrm>
            <a:off x="663677" y="1281111"/>
            <a:ext cx="11253020" cy="4986953"/>
          </a:xfrm>
        </p:spPr>
        <p:txBody>
          <a:bodyPr rtlCol="0">
            <a:normAutofit lnSpcReduction="10000"/>
          </a:bodyPr>
          <a:lstStyle/>
          <a:p>
            <a:pPr>
              <a:buFont typeface="Wingdings 3" charset="2"/>
              <a:buChar char=""/>
              <a:defRPr/>
            </a:pPr>
            <a:r>
              <a:rPr lang="en-US" altLang="en-US" dirty="0">
                <a:latin typeface="Times New Roman" panose="02020603050405020304" pitchFamily="18" charset="0"/>
                <a:cs typeface="Times New Roman" panose="02020603050405020304" pitchFamily="18" charset="0"/>
              </a:rPr>
              <a:t>XML is text (Unicode) based.</a:t>
            </a:r>
          </a:p>
          <a:p>
            <a:pPr lvl="1">
              <a:buFont typeface="Wingdings 3" charset="2"/>
              <a:buChar char=""/>
              <a:defRPr/>
            </a:pPr>
            <a:r>
              <a:rPr lang="en-US" altLang="en-US" sz="2800" dirty="0">
                <a:latin typeface="Times New Roman" panose="02020603050405020304" pitchFamily="18" charset="0"/>
                <a:cs typeface="Times New Roman" panose="02020603050405020304" pitchFamily="18" charset="0"/>
              </a:rPr>
              <a:t>Takes up less space.</a:t>
            </a:r>
          </a:p>
          <a:p>
            <a:pPr lvl="1">
              <a:buFont typeface="Wingdings 3" charset="2"/>
              <a:buChar char=""/>
              <a:defRPr/>
            </a:pPr>
            <a:r>
              <a:rPr lang="en-US" altLang="en-US" sz="2800" dirty="0">
                <a:latin typeface="Times New Roman" panose="02020603050405020304" pitchFamily="18" charset="0"/>
                <a:cs typeface="Times New Roman" panose="02020603050405020304" pitchFamily="18" charset="0"/>
              </a:rPr>
              <a:t>Can be transmitted efficiently.</a:t>
            </a:r>
          </a:p>
          <a:p>
            <a:pPr>
              <a:buFont typeface="Wingdings 3" charset="2"/>
              <a:buChar char=""/>
              <a:defRPr/>
            </a:pPr>
            <a:r>
              <a:rPr lang="en-US" altLang="en-US" dirty="0">
                <a:latin typeface="Times New Roman" panose="02020603050405020304" pitchFamily="18" charset="0"/>
                <a:cs typeface="Times New Roman" panose="02020603050405020304" pitchFamily="18" charset="0"/>
              </a:rPr>
              <a:t>One XML document can be displayed differently in different media.</a:t>
            </a:r>
          </a:p>
          <a:p>
            <a:pPr lvl="1">
              <a:buFont typeface="Wingdings 3" charset="2"/>
              <a:buChar char=""/>
              <a:defRPr/>
            </a:pPr>
            <a:r>
              <a:rPr lang="en-US" altLang="en-US" sz="2800" dirty="0">
                <a:latin typeface="Times New Roman" panose="02020603050405020304" pitchFamily="18" charset="0"/>
                <a:cs typeface="Times New Roman" panose="02020603050405020304" pitchFamily="18" charset="0"/>
              </a:rPr>
              <a:t>Html, video, CD, DVD,</a:t>
            </a:r>
          </a:p>
          <a:p>
            <a:pPr lvl="1">
              <a:buFont typeface="Wingdings 3" charset="2"/>
              <a:buChar char=""/>
              <a:defRPr/>
            </a:pPr>
            <a:r>
              <a:rPr lang="en-US" altLang="en-US" sz="2800" dirty="0">
                <a:latin typeface="Times New Roman" panose="02020603050405020304" pitchFamily="18" charset="0"/>
                <a:cs typeface="Times New Roman" panose="02020603050405020304" pitchFamily="18" charset="0"/>
              </a:rPr>
              <a:t>You only have to change the XML document in order to change all the rest.</a:t>
            </a:r>
          </a:p>
          <a:p>
            <a:pPr>
              <a:buFont typeface="Wingdings 3" charset="2"/>
              <a:buChar char=""/>
              <a:defRPr/>
            </a:pPr>
            <a:r>
              <a:rPr lang="en-US" altLang="en-US" dirty="0">
                <a:latin typeface="Times New Roman" panose="02020603050405020304" pitchFamily="18" charset="0"/>
                <a:cs typeface="Times New Roman" panose="02020603050405020304" pitchFamily="18" charset="0"/>
              </a:rPr>
              <a:t>XML documents can be modularized.  Parts can be reused.</a:t>
            </a:r>
          </a:p>
          <a:p>
            <a:pPr>
              <a:buFont typeface="Wingdings 3" charset="2"/>
              <a:buChar char=""/>
              <a:defRPr/>
            </a:pPr>
            <a:r>
              <a:rPr lang="en-US" altLang="en-US" dirty="0">
                <a:latin typeface="Times New Roman" panose="02020603050405020304" pitchFamily="18" charset="0"/>
                <a:cs typeface="Times New Roman" panose="02020603050405020304" pitchFamily="18" charset="0"/>
              </a:rPr>
              <a:t>XML documents are used to transfer data from one place to another often over the </a:t>
            </a:r>
            <a:r>
              <a:rPr lang="en-US" altLang="en-US" dirty="0" smtClean="0">
                <a:latin typeface="Times New Roman" panose="02020603050405020304" pitchFamily="18" charset="0"/>
                <a:cs typeface="Times New Roman" panose="02020603050405020304" pitchFamily="18" charset="0"/>
              </a:rPr>
              <a:t>Internet</a:t>
            </a:r>
          </a:p>
          <a:p>
            <a:pPr>
              <a:buFont typeface="Wingdings 3" charset="2"/>
              <a:buChar char=""/>
              <a:defRPr/>
            </a:pPr>
            <a:r>
              <a:rPr lang="en-IN" altLang="en-US" dirty="0">
                <a:latin typeface="Times New Roman" panose="02020603050405020304" pitchFamily="18" charset="0"/>
                <a:cs typeface="Times New Roman" panose="02020603050405020304" pitchFamily="18" charset="0"/>
              </a:rPr>
              <a:t>XML stores data in plain text format, the storage is independent of your platform and your data can be </a:t>
            </a:r>
            <a:r>
              <a:rPr lang="en-IN" altLang="en-US" dirty="0" smtClean="0">
                <a:latin typeface="Times New Roman" panose="02020603050405020304" pitchFamily="18" charset="0"/>
                <a:cs typeface="Times New Roman" panose="02020603050405020304" pitchFamily="18" charset="0"/>
              </a:rPr>
              <a:t>exported</a:t>
            </a:r>
            <a:endParaRPr lang="en-US"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9670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What are DTDs? How do they work</a:t>
            </a:r>
            <a:r>
              <a:rPr lang="en-GB" b="1" dirty="0" smtClean="0"/>
              <a:t>?</a:t>
            </a:r>
            <a:endParaRPr lang="en-IN" dirty="0"/>
          </a:p>
        </p:txBody>
      </p:sp>
      <p:sp>
        <p:nvSpPr>
          <p:cNvPr id="3" name="Content Placeholder 2"/>
          <p:cNvSpPr>
            <a:spLocks noGrp="1"/>
          </p:cNvSpPr>
          <p:nvPr>
            <p:ph idx="1"/>
          </p:nvPr>
        </p:nvSpPr>
        <p:spPr>
          <a:xfrm>
            <a:off x="734961" y="1825625"/>
            <a:ext cx="10515600" cy="4351338"/>
          </a:xfrm>
        </p:spPr>
        <p:txBody>
          <a:bodyPr/>
          <a:lstStyle/>
          <a:p>
            <a:r>
              <a:rPr lang="en-IN" dirty="0"/>
              <a:t>DTDs check vocabulary and validity of the structure of XML documents against grammatical rules of appropriate XML language</a:t>
            </a:r>
            <a:r>
              <a:rPr lang="en-IN" dirty="0" smtClean="0"/>
              <a:t>.</a:t>
            </a:r>
          </a:p>
          <a:p>
            <a:r>
              <a:rPr lang="en-IN" dirty="0"/>
              <a:t>An XML DTD can be either specified inside the document, or it can be kept in a separate document and then liked separately</a:t>
            </a:r>
            <a:r>
              <a:rPr lang="en-IN" dirty="0" smtClean="0"/>
              <a:t>.</a:t>
            </a:r>
          </a:p>
          <a:p>
            <a:r>
              <a:rPr lang="en-US" dirty="0" smtClean="0"/>
              <a:t>DTD’s are of two types</a:t>
            </a:r>
          </a:p>
          <a:p>
            <a:pPr lvl="1"/>
            <a:r>
              <a:rPr lang="en-US" dirty="0" smtClean="0"/>
              <a:t>Internal DTD</a:t>
            </a:r>
          </a:p>
          <a:p>
            <a:pPr lvl="1"/>
            <a:r>
              <a:rPr lang="en-US" dirty="0" smtClean="0"/>
              <a:t>External DTD</a:t>
            </a:r>
          </a:p>
          <a:p>
            <a:pPr lvl="1"/>
            <a:endParaRPr lang="en-IN" dirty="0"/>
          </a:p>
        </p:txBody>
      </p:sp>
      <p:sp>
        <p:nvSpPr>
          <p:cNvPr id="4" name="Rectangle 1"/>
          <p:cNvSpPr>
            <a:spLocks noChangeArrowheads="1"/>
          </p:cNvSpPr>
          <p:nvPr/>
        </p:nvSpPr>
        <p:spPr bwMode="auto">
          <a:xfrm>
            <a:off x="4820265" y="4001294"/>
            <a:ext cx="5783826" cy="265578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Basic syntax of a DTD is as follows −</a:t>
            </a:r>
            <a:endParaRPr kumimoji="0" lang="en-US" altLang="en-US" sz="1400" b="0" i="0" u="none" strike="noStrike" cap="none" normalizeH="0" baseline="0" dirty="0" smtClean="0">
              <a:ln>
                <a:noFill/>
              </a:ln>
              <a:solidFill>
                <a:srgbClr val="7F0055"/>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&lt;!DOCTYPE element DTD identifier </a:t>
            </a:r>
          </a:p>
          <a:p>
            <a:pPr lvl="2" eaLnBrk="0" fontAlgn="base" hangingPunct="0">
              <a:spcBef>
                <a:spcPct val="0"/>
              </a:spcBef>
              <a:spcAft>
                <a:spcPct val="0"/>
              </a:spcAft>
            </a:pPr>
            <a:r>
              <a:rPr kumimoji="0" lang="en-US" altLang="en-US" sz="2400"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 </a:t>
            </a:r>
          </a:p>
          <a:p>
            <a:pPr lvl="3" eaLnBrk="0" fontAlgn="base" hangingPunct="0">
              <a:spcBef>
                <a:spcPct val="0"/>
              </a:spcBef>
              <a:spcAft>
                <a:spcPct val="0"/>
              </a:spcAft>
            </a:pPr>
            <a:r>
              <a:rPr kumimoji="0" lang="en-US" altLang="en-US" sz="2400"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declaration1 </a:t>
            </a:r>
          </a:p>
          <a:p>
            <a:pPr lvl="3" eaLnBrk="0" fontAlgn="base" hangingPunct="0">
              <a:spcBef>
                <a:spcPct val="0"/>
              </a:spcBef>
              <a:spcAft>
                <a:spcPct val="0"/>
              </a:spcAft>
            </a:pPr>
            <a:r>
              <a:rPr kumimoji="0" lang="en-US" altLang="en-US" sz="2400"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declaration2 ........ </a:t>
            </a:r>
          </a:p>
          <a:p>
            <a:pPr lvl="2" eaLnBrk="0" fontAlgn="base" hangingPunct="0">
              <a:spcBef>
                <a:spcPct val="0"/>
              </a:spcBef>
              <a:spcAft>
                <a:spcPct val="0"/>
              </a:spcAft>
            </a:pPr>
            <a:r>
              <a:rPr kumimoji="0" lang="en-US" altLang="en-US" sz="2400"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&gt;</a:t>
            </a:r>
            <a:r>
              <a:rPr kumimoji="0" lang="en-US" altLang="en-US"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8417794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7"/>
            <a:ext cx="10515600" cy="909023"/>
          </a:xfrm>
        </p:spPr>
        <p:txBody>
          <a:bodyPr/>
          <a:lstStyle/>
          <a:p>
            <a:r>
              <a:rPr lang="en-IN" dirty="0"/>
              <a:t>Internal </a:t>
            </a:r>
            <a:r>
              <a:rPr lang="en-IN" dirty="0" smtClean="0"/>
              <a:t>DTD</a:t>
            </a:r>
            <a:endParaRPr lang="en-IN" dirty="0"/>
          </a:p>
        </p:txBody>
      </p:sp>
      <p:sp>
        <p:nvSpPr>
          <p:cNvPr id="3" name="Content Placeholder 2"/>
          <p:cNvSpPr>
            <a:spLocks noGrp="1"/>
          </p:cNvSpPr>
          <p:nvPr>
            <p:ph idx="1"/>
          </p:nvPr>
        </p:nvSpPr>
        <p:spPr>
          <a:xfrm>
            <a:off x="838200" y="1253613"/>
            <a:ext cx="10515600" cy="4923350"/>
          </a:xfrm>
        </p:spPr>
        <p:txBody>
          <a:bodyPr/>
          <a:lstStyle/>
          <a:p>
            <a:r>
              <a:rPr lang="en-IN" dirty="0"/>
              <a:t>A DTD is referred to as an internal DTD if elements are declared within the XML files. </a:t>
            </a:r>
            <a:endParaRPr lang="en-IN" dirty="0" smtClean="0"/>
          </a:p>
          <a:p>
            <a:r>
              <a:rPr lang="en-IN" dirty="0" smtClean="0"/>
              <a:t>To </a:t>
            </a:r>
            <a:r>
              <a:rPr lang="en-IN" dirty="0"/>
              <a:t>refer it as internal DTD, </a:t>
            </a:r>
            <a:r>
              <a:rPr lang="en-IN" i="1" dirty="0"/>
              <a:t>standalone</a:t>
            </a:r>
            <a:r>
              <a:rPr lang="en-IN" dirty="0"/>
              <a:t> attribute in XML declaration must be set to </a:t>
            </a:r>
            <a:r>
              <a:rPr lang="en-IN" b="1" dirty="0">
                <a:solidFill>
                  <a:srgbClr val="FF0000"/>
                </a:solidFill>
              </a:rPr>
              <a:t>yes</a:t>
            </a:r>
            <a:r>
              <a:rPr lang="en-IN" dirty="0"/>
              <a:t>. This means, the declaration works independent of an external source</a:t>
            </a:r>
            <a:r>
              <a:rPr lang="en-IN" dirty="0" smtClean="0"/>
              <a:t>.</a:t>
            </a:r>
          </a:p>
          <a:p>
            <a:endParaRPr lang="en-IN" dirty="0"/>
          </a:p>
        </p:txBody>
      </p:sp>
      <p:sp>
        <p:nvSpPr>
          <p:cNvPr id="5" name="Rectangle 2"/>
          <p:cNvSpPr>
            <a:spLocks noChangeArrowheads="1"/>
          </p:cNvSpPr>
          <p:nvPr/>
        </p:nvSpPr>
        <p:spPr bwMode="auto">
          <a:xfrm>
            <a:off x="3657600" y="3451222"/>
            <a:ext cx="7888378" cy="32713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&lt;?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xml version </a:t>
            </a:r>
            <a:r>
              <a:rPr kumimoji="0" lang="en-US" altLang="en-US"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8800"/>
                </a:solidFill>
                <a:effectLst/>
                <a:latin typeface="Consolas" panose="020B0609020204030204" pitchFamily="49" charset="0"/>
                <a:cs typeface="Consolas" panose="020B0609020204030204" pitchFamily="49" charset="0"/>
              </a:rPr>
              <a:t>"1.0"</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encoding </a:t>
            </a:r>
            <a:r>
              <a:rPr kumimoji="0" lang="en-US" altLang="en-US"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8800"/>
                </a:solidFill>
                <a:effectLst/>
                <a:latin typeface="Consolas" panose="020B0609020204030204" pitchFamily="49" charset="0"/>
                <a:cs typeface="Consolas" panose="020B0609020204030204" pitchFamily="49" charset="0"/>
              </a:rPr>
              <a:t>"UTF-8"</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standalone </a:t>
            </a:r>
            <a:r>
              <a:rPr kumimoji="0" lang="en-US" altLang="en-US"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8800"/>
                </a:solidFill>
                <a:effectLst/>
                <a:latin typeface="Consolas" panose="020B0609020204030204" pitchFamily="49" charset="0"/>
                <a:cs typeface="Consolas" panose="020B0609020204030204" pitchFamily="49" charset="0"/>
              </a:rPr>
              <a:t>"yes"</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&lt;!DOCTYPE address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7F0055"/>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&lt;!ELEMENT address (</a:t>
            </a:r>
            <a:r>
              <a:rPr kumimoji="0" lang="en-US" altLang="en-US" b="0" i="0" u="none" strike="noStrike" cap="none" normalizeH="0" baseline="0" dirty="0" err="1" smtClean="0">
                <a:ln>
                  <a:noFill/>
                </a:ln>
                <a:solidFill>
                  <a:srgbClr val="7F0055"/>
                </a:solidFill>
                <a:effectLst/>
                <a:latin typeface="Consolas" panose="020B0609020204030204" pitchFamily="49" charset="0"/>
                <a:cs typeface="Consolas" panose="020B0609020204030204" pitchFamily="49" charset="0"/>
              </a:rPr>
              <a:t>name,company,phone</a:t>
            </a:r>
            <a:r>
              <a:rPr kumimoji="0" lang="en-US" altLang="en-US"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13131"/>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&lt;!ELEMENT name (#PCDATA)&gt;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&lt;!ELEMENT company (#PCDATA)&gt;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13131"/>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&lt;!ELEMENT phone (#PCDATA)&gt;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&lt;address&gt;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solidFill>
                  <a:srgbClr val="313131"/>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&lt;name&gt;</a:t>
            </a:r>
            <a:r>
              <a:rPr kumimoji="0" lang="en-US" altLang="en-US" b="0" i="0" u="none" strike="noStrike" cap="none" normalizeH="0" baseline="0" dirty="0" err="1" smtClean="0">
                <a:ln>
                  <a:noFill/>
                </a:ln>
                <a:solidFill>
                  <a:srgbClr val="313131"/>
                </a:solidFill>
                <a:effectLst/>
                <a:latin typeface="Consolas" panose="020B0609020204030204" pitchFamily="49" charset="0"/>
                <a:cs typeface="Consolas" panose="020B0609020204030204" pitchFamily="49" charset="0"/>
              </a:rPr>
              <a:t>Tanmay</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Patil</a:t>
            </a:r>
            <a:r>
              <a:rPr kumimoji="0" lang="en-US" altLang="en-US"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&lt;/name&gt;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13131"/>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&lt;company&gt;</a:t>
            </a:r>
            <a:r>
              <a:rPr kumimoji="0" lang="en-US" altLang="en-US" b="0" i="0" u="none" strike="noStrike" cap="none" normalizeH="0" baseline="0" dirty="0" err="1" smtClean="0">
                <a:ln>
                  <a:noFill/>
                </a:ln>
                <a:solidFill>
                  <a:srgbClr val="313131"/>
                </a:solidFill>
                <a:effectLst/>
                <a:latin typeface="Consolas" panose="020B0609020204030204" pitchFamily="49" charset="0"/>
                <a:cs typeface="Consolas" panose="020B0609020204030204" pitchFamily="49" charset="0"/>
              </a:rPr>
              <a:t>TutorialsPoint</a:t>
            </a:r>
            <a:r>
              <a:rPr kumimoji="0" lang="en-US" altLang="en-US"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&lt;/company&gt;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13131"/>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&lt;phone&gt;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(011) 123-4567</a:t>
            </a:r>
            <a:r>
              <a:rPr kumimoji="0" lang="en-US" altLang="en-US"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&lt;/phone&gt;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&lt;/address&gt;</a:t>
            </a:r>
            <a:r>
              <a:rPr kumimoji="0" lang="en-US" altLang="en-US"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779861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805"/>
            <a:ext cx="10515600" cy="351155"/>
          </a:xfrm>
        </p:spPr>
        <p:txBody>
          <a:bodyPr>
            <a:normAutofit fontScale="90000"/>
          </a:bodyPr>
          <a:lstStyle/>
          <a:p>
            <a:r>
              <a:rPr lang="en-IN" dirty="0"/>
              <a:t>External </a:t>
            </a:r>
            <a:r>
              <a:rPr lang="en-IN" dirty="0" smtClean="0"/>
              <a:t>DTD</a:t>
            </a:r>
            <a:endParaRPr lang="en-IN" dirty="0"/>
          </a:p>
        </p:txBody>
      </p:sp>
      <p:sp>
        <p:nvSpPr>
          <p:cNvPr id="3" name="Content Placeholder 2"/>
          <p:cNvSpPr>
            <a:spLocks noGrp="1"/>
          </p:cNvSpPr>
          <p:nvPr>
            <p:ph idx="1"/>
          </p:nvPr>
        </p:nvSpPr>
        <p:spPr>
          <a:xfrm>
            <a:off x="838200" y="594360"/>
            <a:ext cx="10515600" cy="5582603"/>
          </a:xfrm>
        </p:spPr>
        <p:txBody>
          <a:bodyPr/>
          <a:lstStyle/>
          <a:p>
            <a:r>
              <a:rPr lang="en-IN" dirty="0"/>
              <a:t>In external DTD elements are declared outside the XML file. They are accessed by specifying the system attributes which may be either the legal </a:t>
            </a:r>
            <a:r>
              <a:rPr lang="en-IN" i="1" dirty="0">
                <a:solidFill>
                  <a:srgbClr val="FF0000"/>
                </a:solidFill>
              </a:rPr>
              <a:t>.</a:t>
            </a:r>
            <a:r>
              <a:rPr lang="en-IN" i="1" dirty="0" err="1">
                <a:solidFill>
                  <a:srgbClr val="FF0000"/>
                </a:solidFill>
              </a:rPr>
              <a:t>dtd</a:t>
            </a:r>
            <a:r>
              <a:rPr lang="en-IN" dirty="0"/>
              <a:t> file or a valid URL. </a:t>
            </a:r>
            <a:endParaRPr lang="en-IN" dirty="0" smtClean="0"/>
          </a:p>
          <a:p>
            <a:r>
              <a:rPr lang="en-IN" dirty="0" smtClean="0"/>
              <a:t>To </a:t>
            </a:r>
            <a:r>
              <a:rPr lang="en-IN" dirty="0"/>
              <a:t>refer it as external DTD, </a:t>
            </a:r>
            <a:r>
              <a:rPr lang="en-IN" i="1" dirty="0"/>
              <a:t>standalone</a:t>
            </a:r>
            <a:r>
              <a:rPr lang="en-IN" dirty="0"/>
              <a:t> attribute in the XML declaration must be set as </a:t>
            </a:r>
            <a:r>
              <a:rPr lang="en-IN" b="1" dirty="0">
                <a:solidFill>
                  <a:srgbClr val="FF0000"/>
                </a:solidFill>
              </a:rPr>
              <a:t>no</a:t>
            </a:r>
            <a:r>
              <a:rPr lang="en-IN" dirty="0"/>
              <a:t>. This means, declaration includes information from the external source</a:t>
            </a:r>
            <a:r>
              <a:rPr lang="en-IN" dirty="0" smtClean="0"/>
              <a:t>.</a:t>
            </a:r>
          </a:p>
          <a:p>
            <a:endParaRPr lang="en-IN" dirty="0"/>
          </a:p>
        </p:txBody>
      </p:sp>
      <p:sp>
        <p:nvSpPr>
          <p:cNvPr id="4" name="Rectangle 1"/>
          <p:cNvSpPr>
            <a:spLocks noChangeArrowheads="1"/>
          </p:cNvSpPr>
          <p:nvPr/>
        </p:nvSpPr>
        <p:spPr bwMode="auto">
          <a:xfrm>
            <a:off x="103242" y="4285074"/>
            <a:ext cx="7724872" cy="24403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&lt;?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xml version </a:t>
            </a:r>
            <a:r>
              <a:rPr kumimoji="0" lang="en-US" altLang="en-US"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8800"/>
                </a:solidFill>
                <a:effectLst/>
                <a:latin typeface="Consolas" panose="020B0609020204030204" pitchFamily="49" charset="0"/>
                <a:cs typeface="Consolas" panose="020B0609020204030204" pitchFamily="49" charset="0"/>
              </a:rPr>
              <a:t>"1.0"</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encoding </a:t>
            </a:r>
            <a:r>
              <a:rPr kumimoji="0" lang="en-US" altLang="en-US"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8800"/>
                </a:solidFill>
                <a:effectLst/>
                <a:latin typeface="Consolas" panose="020B0609020204030204" pitchFamily="49" charset="0"/>
                <a:cs typeface="Consolas" panose="020B0609020204030204" pitchFamily="49" charset="0"/>
              </a:rPr>
              <a:t>"UTF-8"</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standalone </a:t>
            </a:r>
            <a:r>
              <a:rPr kumimoji="0" lang="en-US" altLang="en-US"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8800"/>
                </a:solidFill>
                <a:effectLst/>
                <a:latin typeface="Consolas" panose="020B0609020204030204" pitchFamily="49" charset="0"/>
                <a:cs typeface="Consolas" panose="020B0609020204030204" pitchFamily="49" charset="0"/>
              </a:rPr>
              <a:t>"no"</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6666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&lt;!DOCTYPE address SYSTEM "address.dtd"&gt;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&lt;address&gt;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13131"/>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&lt;name&gt;</a:t>
            </a:r>
            <a:r>
              <a:rPr kumimoji="0" lang="en-US" altLang="en-US" b="0" i="0" u="none" strike="noStrike" cap="none" normalizeH="0" baseline="0" dirty="0" err="1" smtClean="0">
                <a:ln>
                  <a:noFill/>
                </a:ln>
                <a:solidFill>
                  <a:srgbClr val="313131"/>
                </a:solidFill>
                <a:effectLst/>
                <a:latin typeface="Consolas" panose="020B0609020204030204" pitchFamily="49" charset="0"/>
                <a:cs typeface="Consolas" panose="020B0609020204030204" pitchFamily="49" charset="0"/>
              </a:rPr>
              <a:t>Tanmay</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Patil</a:t>
            </a:r>
            <a:r>
              <a:rPr kumimoji="0" lang="en-US" altLang="en-US"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&lt;/name&gt;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13131"/>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&lt;company&gt;</a:t>
            </a:r>
            <a:r>
              <a:rPr kumimoji="0" lang="en-US" altLang="en-US" b="0" i="0" u="none" strike="noStrike" cap="none" normalizeH="0" baseline="0" dirty="0" err="1" smtClean="0">
                <a:ln>
                  <a:noFill/>
                </a:ln>
                <a:solidFill>
                  <a:srgbClr val="313131"/>
                </a:solidFill>
                <a:effectLst/>
                <a:latin typeface="Consolas" panose="020B0609020204030204" pitchFamily="49" charset="0"/>
                <a:cs typeface="Consolas" panose="020B0609020204030204" pitchFamily="49" charset="0"/>
              </a:rPr>
              <a:t>TutorialsPoint</a:t>
            </a:r>
            <a:r>
              <a:rPr kumimoji="0" lang="en-US" altLang="en-US"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&lt;/company&gt;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13131"/>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&lt;phone&gt;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(011) 123-4567</a:t>
            </a:r>
            <a:r>
              <a:rPr kumimoji="0" lang="en-US" altLang="en-US"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&lt;/phone&gt;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nsolas" panose="020B0609020204030204" pitchFamily="49" charset="0"/>
                <a:cs typeface="Consolas" panose="020B0609020204030204" pitchFamily="49" charset="0"/>
              </a:rPr>
              <a:t>&lt;/address&gt;</a:t>
            </a:r>
            <a:r>
              <a:rPr kumimoji="0" lang="en-US" altLang="en-US"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
        <p:nvSpPr>
          <p:cNvPr id="5" name="Rectangle 2"/>
          <p:cNvSpPr>
            <a:spLocks noChangeArrowheads="1"/>
          </p:cNvSpPr>
          <p:nvPr/>
        </p:nvSpPr>
        <p:spPr bwMode="auto">
          <a:xfrm>
            <a:off x="7031699" y="2709315"/>
            <a:ext cx="5065489" cy="133234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&lt;!ELEMENT address (</a:t>
            </a:r>
            <a:r>
              <a:rPr kumimoji="0" lang="en-US" altLang="en-US" b="0" i="0" u="none" strike="noStrike" cap="none" normalizeH="0" baseline="0" dirty="0" err="1" smtClean="0">
                <a:ln>
                  <a:noFill/>
                </a:ln>
                <a:solidFill>
                  <a:srgbClr val="7F0055"/>
                </a:solidFill>
                <a:effectLst/>
                <a:latin typeface="Consolas" panose="020B0609020204030204" pitchFamily="49" charset="0"/>
                <a:cs typeface="Consolas" panose="020B0609020204030204" pitchFamily="49" charset="0"/>
              </a:rPr>
              <a:t>name,company,phone</a:t>
            </a:r>
            <a:r>
              <a:rPr kumimoji="0" lang="en-US" altLang="en-US"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&lt;!ELEMENT name (#PCDATA)&gt;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&lt;!ELEMENT company (#PCDATA)&gt;</a:t>
            </a:r>
            <a:r>
              <a:rPr kumimoji="0" lang="en-US" altLang="en-US" b="0" i="0" u="none" strike="noStrike" cap="none" normalizeH="0" baseline="0" dirty="0" smtClean="0">
                <a:ln>
                  <a:noFill/>
                </a:ln>
                <a:solidFill>
                  <a:srgbClr val="31313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7F0055"/>
                </a:solidFill>
                <a:effectLst/>
                <a:latin typeface="Consolas" panose="020B0609020204030204" pitchFamily="49" charset="0"/>
                <a:cs typeface="Consolas" panose="020B0609020204030204" pitchFamily="49" charset="0"/>
              </a:rPr>
              <a:t>&lt;!ELEMENT phone (#PCDATA)&gt;</a:t>
            </a:r>
            <a:r>
              <a:rPr kumimoji="0" lang="en-US" altLang="en-US"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
        <p:nvSpPr>
          <p:cNvPr id="6" name="TextBox 5"/>
          <p:cNvSpPr txBox="1"/>
          <p:nvPr/>
        </p:nvSpPr>
        <p:spPr>
          <a:xfrm>
            <a:off x="10397613" y="3990108"/>
            <a:ext cx="1308050" cy="369332"/>
          </a:xfrm>
          <a:prstGeom prst="rect">
            <a:avLst/>
          </a:prstGeom>
          <a:noFill/>
        </p:spPr>
        <p:txBody>
          <a:bodyPr wrap="none" rtlCol="0">
            <a:spAutoFit/>
          </a:bodyPr>
          <a:lstStyle/>
          <a:p>
            <a:r>
              <a:rPr lang="en-US" b="1" dirty="0" smtClean="0"/>
              <a:t>address.dtd</a:t>
            </a:r>
            <a:endParaRPr lang="en-IN" b="1" dirty="0"/>
          </a:p>
        </p:txBody>
      </p:sp>
    </p:spTree>
    <p:extLst>
      <p:ext uri="{BB962C8B-B14F-4D97-AF65-F5344CB8AC3E}">
        <p14:creationId xmlns:p14="http://schemas.microsoft.com/office/powerpoint/2010/main" val="1374883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3236"/>
          </a:xfrm>
        </p:spPr>
        <p:txBody>
          <a:bodyPr/>
          <a:lstStyle/>
          <a:p>
            <a:r>
              <a:rPr lang="en-GB" dirty="0"/>
              <a:t>What are the different ways to create CSS</a:t>
            </a:r>
            <a:r>
              <a:rPr lang="en-GB" dirty="0" smtClean="0"/>
              <a:t>?</a:t>
            </a:r>
            <a:endParaRPr lang="en-IN" dirty="0"/>
          </a:p>
        </p:txBody>
      </p:sp>
      <p:sp>
        <p:nvSpPr>
          <p:cNvPr id="3" name="Content Placeholder 2"/>
          <p:cNvSpPr>
            <a:spLocks noGrp="1"/>
          </p:cNvSpPr>
          <p:nvPr>
            <p:ph idx="1"/>
          </p:nvPr>
        </p:nvSpPr>
        <p:spPr>
          <a:xfrm>
            <a:off x="838200" y="1268362"/>
            <a:ext cx="10515600" cy="4908601"/>
          </a:xfrm>
        </p:spPr>
        <p:txBody>
          <a:bodyPr/>
          <a:lstStyle/>
          <a:p>
            <a:pPr fontAlgn="base"/>
            <a:r>
              <a:rPr lang="en-IN" dirty="0" smtClean="0"/>
              <a:t>There </a:t>
            </a:r>
            <a:r>
              <a:rPr lang="en-IN" dirty="0"/>
              <a:t>are three types of CSS which are given below:</a:t>
            </a:r>
          </a:p>
          <a:p>
            <a:pPr lvl="1" fontAlgn="base"/>
            <a:r>
              <a:rPr lang="en-IN" dirty="0"/>
              <a:t>Inline CSS</a:t>
            </a:r>
          </a:p>
          <a:p>
            <a:pPr lvl="1" fontAlgn="base"/>
            <a:r>
              <a:rPr lang="en-IN" dirty="0"/>
              <a:t>Internal or Embedded CSS</a:t>
            </a:r>
          </a:p>
          <a:p>
            <a:pPr lvl="1" fontAlgn="base"/>
            <a:r>
              <a:rPr lang="en-IN" dirty="0"/>
              <a:t>External </a:t>
            </a:r>
            <a:r>
              <a:rPr lang="en-IN" dirty="0" smtClean="0"/>
              <a:t>CSS</a:t>
            </a:r>
          </a:p>
          <a:p>
            <a:pPr fontAlgn="base"/>
            <a:r>
              <a:rPr lang="en-IN" b="1" dirty="0"/>
              <a:t>Inline CSS:</a:t>
            </a:r>
            <a:r>
              <a:rPr lang="en-IN" dirty="0"/>
              <a:t> Inline CSS contains the CSS property in the body section attached with element is known as inline CSS. This kind of style is specified within an HTML tag using style attribute</a:t>
            </a:r>
            <a:endParaRPr lang="en-IN" dirty="0" smtClean="0"/>
          </a:p>
          <a:p>
            <a:pPr marL="457200" lvl="1" indent="0" fontAlgn="base">
              <a:buNone/>
            </a:pPr>
            <a:r>
              <a:rPr lang="en-US" dirty="0"/>
              <a:t>	</a:t>
            </a:r>
            <a:r>
              <a:rPr lang="en-US" dirty="0" smtClean="0"/>
              <a:t>	</a:t>
            </a:r>
            <a:endParaRPr lang="en-IN" dirty="0"/>
          </a:p>
          <a:p>
            <a:endParaRPr lang="en-US" dirty="0" smtClean="0"/>
          </a:p>
          <a:p>
            <a:endParaRPr lang="en-IN" dirty="0"/>
          </a:p>
        </p:txBody>
      </p:sp>
    </p:spTree>
    <p:extLst>
      <p:ext uri="{BB962C8B-B14F-4D97-AF65-F5344CB8AC3E}">
        <p14:creationId xmlns:p14="http://schemas.microsoft.com/office/powerpoint/2010/main" val="24422869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514"/>
          </a:xfrm>
        </p:spPr>
        <p:txBody>
          <a:bodyPr>
            <a:normAutofit fontScale="90000"/>
          </a:bodyPr>
          <a:lstStyle/>
          <a:p>
            <a:r>
              <a:rPr lang="en-IN" dirty="0"/>
              <a:t>CDATA vs </a:t>
            </a:r>
            <a:r>
              <a:rPr lang="en-IN" dirty="0" smtClean="0"/>
              <a:t>PCDATA</a:t>
            </a:r>
            <a:endParaRPr lang="en-IN" dirty="0"/>
          </a:p>
        </p:txBody>
      </p:sp>
      <p:sp>
        <p:nvSpPr>
          <p:cNvPr id="3" name="Content Placeholder 2"/>
          <p:cNvSpPr>
            <a:spLocks noGrp="1"/>
          </p:cNvSpPr>
          <p:nvPr>
            <p:ph idx="1"/>
          </p:nvPr>
        </p:nvSpPr>
        <p:spPr>
          <a:xfrm>
            <a:off x="838200" y="1017640"/>
            <a:ext cx="10515600" cy="5159323"/>
          </a:xfrm>
        </p:spPr>
        <p:txBody>
          <a:bodyPr/>
          <a:lstStyle/>
          <a:p>
            <a:r>
              <a:rPr lang="en-IN" dirty="0" smtClean="0"/>
              <a:t>CDATA</a:t>
            </a:r>
            <a:r>
              <a:rPr lang="en-IN" dirty="0"/>
              <a:t>: (Unparsed Character data): CDATA contains the text which is not parsed further in an XML document. Tags inside the CDATA text are not treated as </a:t>
            </a:r>
            <a:r>
              <a:rPr lang="en-IN" dirty="0" err="1"/>
              <a:t>markup</a:t>
            </a:r>
            <a:r>
              <a:rPr lang="en-IN" dirty="0"/>
              <a:t> and entities will not be expanded.</a:t>
            </a:r>
          </a:p>
          <a:p>
            <a:endParaRPr lang="en-IN" dirty="0"/>
          </a:p>
        </p:txBody>
      </p:sp>
      <p:pic>
        <p:nvPicPr>
          <p:cNvPr id="4" name="Picture 3"/>
          <p:cNvPicPr>
            <a:picLocks noChangeAspect="1"/>
          </p:cNvPicPr>
          <p:nvPr/>
        </p:nvPicPr>
        <p:blipFill>
          <a:blip r:embed="rId2"/>
          <a:stretch>
            <a:fillRect/>
          </a:stretch>
        </p:blipFill>
        <p:spPr>
          <a:xfrm>
            <a:off x="1080512" y="2657850"/>
            <a:ext cx="5635957" cy="3813553"/>
          </a:xfrm>
          <a:prstGeom prst="rect">
            <a:avLst/>
          </a:prstGeom>
        </p:spPr>
      </p:pic>
      <p:sp>
        <p:nvSpPr>
          <p:cNvPr id="5" name="Rectangle 1"/>
          <p:cNvSpPr>
            <a:spLocks noChangeArrowheads="1"/>
          </p:cNvSpPr>
          <p:nvPr/>
        </p:nvSpPr>
        <p:spPr bwMode="auto">
          <a:xfrm>
            <a:off x="7326415" y="3818345"/>
            <a:ext cx="4663456" cy="1850828"/>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Arial Unicode MS" panose="020B0604020202020204" pitchFamily="34" charset="-128"/>
              </a:rPr>
              <a:t>&lt;</a:t>
            </a:r>
            <a:r>
              <a:rPr kumimoji="0" lang="en-US" altLang="en-US" sz="2000" b="1" i="0" u="none" strike="noStrike" cap="none" normalizeH="0" baseline="0" dirty="0" err="1" smtClean="0">
                <a:ln>
                  <a:noFill/>
                </a:ln>
                <a:solidFill>
                  <a:srgbClr val="000000"/>
                </a:solidFill>
                <a:effectLst/>
                <a:latin typeface="Arial Unicode MS" panose="020B0604020202020204" pitchFamily="34" charset="-128"/>
              </a:rPr>
              <a:t>firstname</a:t>
            </a:r>
            <a:r>
              <a:rPr kumimoji="0" lang="en-US" altLang="en-US" sz="2000" b="1" i="0" u="none" strike="noStrike" cap="none" normalizeH="0" baseline="0" dirty="0" smtClean="0">
                <a:ln>
                  <a:noFill/>
                </a:ln>
                <a:solidFill>
                  <a:srgbClr val="000000"/>
                </a:solidFill>
                <a:effectLst/>
                <a:latin typeface="Arial Unicode MS" panose="020B0604020202020204" pitchFamily="34" charset="-128"/>
              </a:rPr>
              <a:t>&gt;</a:t>
            </a:r>
            <a:r>
              <a:rPr kumimoji="0" lang="en-US" altLang="en-US" sz="2000" b="1" i="0" u="none" strike="noStrike" cap="none" normalizeH="0" baseline="0" dirty="0" err="1" smtClean="0">
                <a:ln>
                  <a:noFill/>
                </a:ln>
                <a:solidFill>
                  <a:srgbClr val="000000"/>
                </a:solidFill>
                <a:effectLst/>
                <a:latin typeface="Arial Unicode MS" panose="020B0604020202020204" pitchFamily="34" charset="-128"/>
              </a:rPr>
              <a:t>vimal</a:t>
            </a:r>
            <a:r>
              <a:rPr kumimoji="0" lang="en-US" altLang="en-US" sz="2000" b="1" i="0" u="none" strike="noStrike" cap="none" normalizeH="0" baseline="0" dirty="0" smtClean="0">
                <a:ln>
                  <a:noFill/>
                </a:ln>
                <a:solidFill>
                  <a:srgbClr val="000000"/>
                </a:solidFill>
                <a:effectLst/>
                <a:latin typeface="Arial Unicode MS" panose="020B0604020202020204" pitchFamily="34" charset="-128"/>
              </a:rPr>
              <a:t>&lt;/</a:t>
            </a:r>
            <a:r>
              <a:rPr kumimoji="0" lang="en-US" altLang="en-US" sz="2000" b="1" i="0" u="none" strike="noStrike" cap="none" normalizeH="0" baseline="0" dirty="0" err="1" smtClean="0">
                <a:ln>
                  <a:noFill/>
                </a:ln>
                <a:solidFill>
                  <a:srgbClr val="000000"/>
                </a:solidFill>
                <a:effectLst/>
                <a:latin typeface="Arial Unicode MS" panose="020B0604020202020204" pitchFamily="34" charset="-128"/>
              </a:rPr>
              <a:t>firstname</a:t>
            </a:r>
            <a:r>
              <a:rPr kumimoji="0" lang="en-US" altLang="en-US" sz="2000" b="1" i="0" u="none" strike="noStrike" cap="none" normalizeH="0" baseline="0" dirty="0" smtClean="0">
                <a:ln>
                  <a:noFill/>
                </a:ln>
                <a:solidFill>
                  <a:srgbClr val="000000"/>
                </a:solidFill>
                <a:effectLst/>
                <a:latin typeface="Arial Unicode MS" panose="020B0604020202020204" pitchFamily="34" charset="-128"/>
              </a:rPr>
              <a:t>&gt;</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Arial Unicode MS" panose="020B0604020202020204" pitchFamily="34" charset="-128"/>
              </a:rPr>
              <a:t>&lt;</a:t>
            </a:r>
            <a:r>
              <a:rPr kumimoji="0" lang="en-US" altLang="en-US" sz="2000" b="1" i="0" u="none" strike="noStrike" cap="none" normalizeH="0" baseline="0" dirty="0" err="1" smtClean="0">
                <a:ln>
                  <a:noFill/>
                </a:ln>
                <a:solidFill>
                  <a:srgbClr val="000000"/>
                </a:solidFill>
                <a:effectLst/>
                <a:latin typeface="Arial Unicode MS" panose="020B0604020202020204" pitchFamily="34" charset="-128"/>
              </a:rPr>
              <a:t>lastname</a:t>
            </a:r>
            <a:r>
              <a:rPr kumimoji="0" lang="en-US" altLang="en-US" sz="2000" b="1" i="0" u="none" strike="noStrike" cap="none" normalizeH="0" baseline="0" dirty="0" smtClean="0">
                <a:ln>
                  <a:noFill/>
                </a:ln>
                <a:solidFill>
                  <a:srgbClr val="000000"/>
                </a:solidFill>
                <a:effectLst/>
                <a:latin typeface="Arial Unicode MS" panose="020B0604020202020204" pitchFamily="34" charset="-128"/>
              </a:rPr>
              <a:t>&gt;</a:t>
            </a:r>
            <a:r>
              <a:rPr kumimoji="0" lang="en-US" altLang="en-US" sz="2000" b="1" i="0" u="none" strike="noStrike" cap="none" normalizeH="0" baseline="0" dirty="0" err="1" smtClean="0">
                <a:ln>
                  <a:noFill/>
                </a:ln>
                <a:solidFill>
                  <a:srgbClr val="000000"/>
                </a:solidFill>
                <a:effectLst/>
                <a:latin typeface="Arial Unicode MS" panose="020B0604020202020204" pitchFamily="34" charset="-128"/>
              </a:rPr>
              <a:t>jaiswal</a:t>
            </a:r>
            <a:r>
              <a:rPr kumimoji="0" lang="en-US" altLang="en-US" sz="2000" b="1" i="0" u="none" strike="noStrike" cap="none" normalizeH="0" baseline="0" dirty="0" smtClean="0">
                <a:ln>
                  <a:noFill/>
                </a:ln>
                <a:solidFill>
                  <a:srgbClr val="000000"/>
                </a:solidFill>
                <a:effectLst/>
                <a:latin typeface="Arial Unicode MS" panose="020B0604020202020204" pitchFamily="34" charset="-128"/>
              </a:rPr>
              <a:t>&lt;/</a:t>
            </a:r>
            <a:r>
              <a:rPr kumimoji="0" lang="en-US" altLang="en-US" sz="2000" b="1" i="0" u="none" strike="noStrike" cap="none" normalizeH="0" baseline="0" dirty="0" err="1" smtClean="0">
                <a:ln>
                  <a:noFill/>
                </a:ln>
                <a:solidFill>
                  <a:srgbClr val="000000"/>
                </a:solidFill>
                <a:effectLst/>
                <a:latin typeface="Arial Unicode MS" panose="020B0604020202020204" pitchFamily="34" charset="-128"/>
              </a:rPr>
              <a:t>lastname</a:t>
            </a:r>
            <a:r>
              <a:rPr kumimoji="0" lang="en-US" altLang="en-US" sz="2000" b="1" i="0" u="none" strike="noStrike" cap="none" normalizeH="0" baseline="0" dirty="0" smtClean="0">
                <a:ln>
                  <a:noFill/>
                </a:ln>
                <a:solidFill>
                  <a:srgbClr val="000000"/>
                </a:solidFill>
                <a:effectLst/>
                <a:latin typeface="Arial Unicode MS" panose="020B0604020202020204" pitchFamily="34" charset="-128"/>
              </a:rPr>
              <a:t>&gt;</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Arial Unicode MS" panose="020B0604020202020204" pitchFamily="34" charset="-128"/>
              </a:rPr>
              <a:t>&lt;email&gt;vimal@javatpoint.com&lt;/email&gt;</a:t>
            </a:r>
            <a:r>
              <a:rPr kumimoji="0" lang="en-US" altLang="en-US" sz="2000" b="1" i="0" u="none" strike="noStrike" cap="none" normalizeH="0" baseline="0" dirty="0" smtClean="0">
                <a:ln>
                  <a:noFill/>
                </a:ln>
                <a:solidFill>
                  <a:schemeClr val="tx1"/>
                </a:solidFill>
                <a:effectLst/>
              </a:rPr>
              <a:t> </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98165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729"/>
            <a:ext cx="10515600" cy="5985234"/>
          </a:xfrm>
        </p:spPr>
        <p:txBody>
          <a:bodyPr/>
          <a:lstStyle/>
          <a:p>
            <a:r>
              <a:rPr lang="en-IN" dirty="0" smtClean="0"/>
              <a:t>PCDATA</a:t>
            </a:r>
            <a:r>
              <a:rPr lang="en-IN" dirty="0"/>
              <a:t>: (Parsed Character Data): XML parsers are used to parse all the text in an XML document. PCDATA stands for Parsed Character data. PCDATA is the text that will be parsed by a parser. Tags inside the PCDATA will be treated as </a:t>
            </a:r>
            <a:r>
              <a:rPr lang="en-IN" dirty="0" err="1"/>
              <a:t>markup</a:t>
            </a:r>
            <a:r>
              <a:rPr lang="en-IN" dirty="0"/>
              <a:t> and entities will be expanded.</a:t>
            </a:r>
          </a:p>
          <a:p>
            <a:r>
              <a:rPr lang="en-IN" dirty="0"/>
              <a:t>In other words you can say that a parsed character data means the XML parser examine the data and ensure that it doesn't content entity if it contains that will be replaced</a:t>
            </a:r>
          </a:p>
          <a:p>
            <a:endParaRPr lang="en-IN" dirty="0"/>
          </a:p>
        </p:txBody>
      </p:sp>
      <p:pic>
        <p:nvPicPr>
          <p:cNvPr id="4" name="Picture 3"/>
          <p:cNvPicPr>
            <a:picLocks noChangeAspect="1"/>
          </p:cNvPicPr>
          <p:nvPr/>
        </p:nvPicPr>
        <p:blipFill>
          <a:blip r:embed="rId2"/>
          <a:stretch>
            <a:fillRect/>
          </a:stretch>
        </p:blipFill>
        <p:spPr>
          <a:xfrm>
            <a:off x="714177" y="3200400"/>
            <a:ext cx="4657815" cy="3338280"/>
          </a:xfrm>
          <a:prstGeom prst="rect">
            <a:avLst/>
          </a:prstGeom>
        </p:spPr>
      </p:pic>
      <p:sp>
        <p:nvSpPr>
          <p:cNvPr id="5" name="Rectangle 1"/>
          <p:cNvSpPr>
            <a:spLocks noChangeArrowheads="1"/>
          </p:cNvSpPr>
          <p:nvPr/>
        </p:nvSpPr>
        <p:spPr bwMode="auto">
          <a:xfrm>
            <a:off x="7919883" y="3329131"/>
            <a:ext cx="2844048" cy="1675202"/>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vimal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jaiswal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vimal@javatpoint.com</a:t>
            </a:r>
            <a:r>
              <a:rPr kumimoji="0" lang="en-US" altLang="en-US"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9078802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are XML schemas? </a:t>
            </a:r>
            <a:r>
              <a:rPr lang="en-GB" dirty="0" smtClean="0"/>
              <a:t/>
            </a:r>
            <a:br>
              <a:rPr lang="en-GB" dirty="0" smtClean="0"/>
            </a:br>
            <a:endParaRPr lang="en-IN" dirty="0"/>
          </a:p>
        </p:txBody>
      </p:sp>
      <p:sp>
        <p:nvSpPr>
          <p:cNvPr id="3" name="Content Placeholder 2"/>
          <p:cNvSpPr>
            <a:spLocks noGrp="1"/>
          </p:cNvSpPr>
          <p:nvPr>
            <p:ph idx="1"/>
          </p:nvPr>
        </p:nvSpPr>
        <p:spPr>
          <a:xfrm>
            <a:off x="838200" y="1002890"/>
            <a:ext cx="10515600" cy="5174073"/>
          </a:xfrm>
        </p:spPr>
        <p:txBody>
          <a:bodyPr>
            <a:normAutofit fontScale="92500" lnSpcReduction="10000"/>
          </a:bodyPr>
          <a:lstStyle/>
          <a:p>
            <a:r>
              <a:rPr lang="en-IN" dirty="0"/>
              <a:t>An XML Schema is a language for expressing constraints about XML documents. </a:t>
            </a:r>
            <a:endParaRPr lang="en-IN" dirty="0" smtClean="0"/>
          </a:p>
          <a:p>
            <a:r>
              <a:rPr lang="en-IN" dirty="0" smtClean="0"/>
              <a:t>There </a:t>
            </a:r>
            <a:r>
              <a:rPr lang="en-IN" dirty="0"/>
              <a:t>are several different schema languages in widespread use, but the main ones are Document Type Definitions (DTDs), Relax-NG, </a:t>
            </a:r>
            <a:r>
              <a:rPr lang="en-IN" dirty="0" err="1"/>
              <a:t>Schematron</a:t>
            </a:r>
            <a:r>
              <a:rPr lang="en-IN" dirty="0"/>
              <a:t> and </a:t>
            </a:r>
            <a:r>
              <a:rPr lang="en-IN" dirty="0" smtClean="0"/>
              <a:t>W3C XSD (XML Schema Definitions).</a:t>
            </a:r>
          </a:p>
          <a:p>
            <a:r>
              <a:rPr lang="en-IN" dirty="0"/>
              <a:t>A Schema can be used:</a:t>
            </a:r>
          </a:p>
          <a:p>
            <a:pPr lvl="1"/>
            <a:r>
              <a:rPr lang="en-IN" dirty="0"/>
              <a:t>to provide a list of elements and attributes in a vocabulary;</a:t>
            </a:r>
          </a:p>
          <a:p>
            <a:pPr lvl="1"/>
            <a:r>
              <a:rPr lang="en-IN" dirty="0"/>
              <a:t>to associate types, such as integer, string, etc., or more specifically such as </a:t>
            </a:r>
            <a:r>
              <a:rPr lang="en-IN" dirty="0" err="1"/>
              <a:t>hatsize</a:t>
            </a:r>
            <a:r>
              <a:rPr lang="en-IN" dirty="0"/>
              <a:t>, </a:t>
            </a:r>
            <a:r>
              <a:rPr lang="en-IN" dirty="0" err="1"/>
              <a:t>sock_colour</a:t>
            </a:r>
            <a:r>
              <a:rPr lang="en-IN" dirty="0"/>
              <a:t>, etc., with values found in documents;</a:t>
            </a:r>
          </a:p>
          <a:p>
            <a:pPr lvl="1"/>
            <a:r>
              <a:rPr lang="en-IN" dirty="0"/>
              <a:t>to constrain where elements and attributes can appear, and what can appear inside those elements, such as saying that a chapter title occurs inside a chapter, and that a chapter must consist of a chapter title followed by one or more paragraphs of text;</a:t>
            </a:r>
          </a:p>
          <a:p>
            <a:pPr lvl="1"/>
            <a:r>
              <a:rPr lang="en-IN" dirty="0"/>
              <a:t>to provide documentation that is both human-readable and machine-</a:t>
            </a:r>
            <a:r>
              <a:rPr lang="en-IN" dirty="0" err="1"/>
              <a:t>processable</a:t>
            </a:r>
            <a:r>
              <a:rPr lang="en-IN" dirty="0"/>
              <a:t>;</a:t>
            </a:r>
          </a:p>
          <a:p>
            <a:pPr lvl="1"/>
            <a:r>
              <a:rPr lang="en-IN" dirty="0"/>
              <a:t>to give a formal description of one or more documents.</a:t>
            </a:r>
          </a:p>
          <a:p>
            <a:endParaRPr lang="en-IN" dirty="0"/>
          </a:p>
        </p:txBody>
      </p:sp>
    </p:spTree>
    <p:extLst>
      <p:ext uri="{BB962C8B-B14F-4D97-AF65-F5344CB8AC3E}">
        <p14:creationId xmlns:p14="http://schemas.microsoft.com/office/powerpoint/2010/main" val="33650090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402"/>
            <a:ext cx="10515600" cy="623012"/>
          </a:xfrm>
        </p:spPr>
        <p:txBody>
          <a:bodyPr>
            <a:normAutofit fontScale="90000"/>
          </a:bodyPr>
          <a:lstStyle/>
          <a:p>
            <a:r>
              <a:rPr lang="en-GB" sz="4000" dirty="0" smtClean="0"/>
              <a:t>How are they better than DTDs?</a:t>
            </a:r>
            <a:endParaRPr lang="en-IN" sz="4000" dirty="0"/>
          </a:p>
        </p:txBody>
      </p:sp>
      <p:sp>
        <p:nvSpPr>
          <p:cNvPr id="3" name="Content Placeholder 2"/>
          <p:cNvSpPr>
            <a:spLocks noGrp="1"/>
          </p:cNvSpPr>
          <p:nvPr>
            <p:ph idx="1"/>
          </p:nvPr>
        </p:nvSpPr>
        <p:spPr>
          <a:xfrm>
            <a:off x="838200" y="796414"/>
            <a:ext cx="10515600" cy="6061586"/>
          </a:xfrm>
        </p:spPr>
        <p:txBody>
          <a:bodyPr>
            <a:normAutofit fontScale="92500" lnSpcReduction="10000"/>
          </a:bodyPr>
          <a:lstStyle/>
          <a:p>
            <a:pPr fontAlgn="base"/>
            <a:r>
              <a:rPr lang="en-IN" sz="2600" dirty="0"/>
              <a:t>XML schemas are written in XML while DTD are derived from SGML syntax.</a:t>
            </a:r>
          </a:p>
          <a:p>
            <a:pPr fontAlgn="base"/>
            <a:r>
              <a:rPr lang="en-IN" sz="2600" dirty="0"/>
              <a:t>XML schemas define datatypes for elements and attributes while DTD doesn't support datatypes.</a:t>
            </a:r>
          </a:p>
          <a:p>
            <a:pPr fontAlgn="base"/>
            <a:r>
              <a:rPr lang="en-IN" sz="2600" dirty="0"/>
              <a:t>XML schemas allow support for namespaces while DTD does not.</a:t>
            </a:r>
          </a:p>
          <a:p>
            <a:pPr fontAlgn="base"/>
            <a:r>
              <a:rPr lang="en-IN" sz="2600" dirty="0"/>
              <a:t>XML schemas define number and order of child elements, while DTD does not.</a:t>
            </a:r>
          </a:p>
          <a:p>
            <a:pPr fontAlgn="base"/>
            <a:r>
              <a:rPr lang="en-IN" sz="2600" dirty="0"/>
              <a:t>XML schemas can be manipulated on your own with XML DOM but it is not possible in case of DTD.</a:t>
            </a:r>
          </a:p>
          <a:p>
            <a:pPr fontAlgn="base"/>
            <a:r>
              <a:rPr lang="en-IN" sz="2600" dirty="0"/>
              <a:t>using XML schema user need not to learn a new language but working with DTD is difficult for a user.</a:t>
            </a:r>
          </a:p>
          <a:p>
            <a:pPr fontAlgn="base"/>
            <a:r>
              <a:rPr lang="en-IN" sz="2600" dirty="0"/>
              <a:t>XML schema provides secure data communication </a:t>
            </a:r>
            <a:r>
              <a:rPr lang="en-IN" sz="2600" dirty="0" err="1"/>
              <a:t>i.e</a:t>
            </a:r>
            <a:r>
              <a:rPr lang="en-IN" sz="2600" dirty="0"/>
              <a:t> sender can describe the data in a way that receiver will understand, but in case of DTD data can be misunderstood by the receiver.</a:t>
            </a:r>
          </a:p>
          <a:p>
            <a:pPr fontAlgn="base"/>
            <a:r>
              <a:rPr lang="en-IN" sz="2600" dirty="0"/>
              <a:t>XML schemas are extensible while DTD is not extensible</a:t>
            </a:r>
          </a:p>
          <a:p>
            <a:pPr fontAlgn="base"/>
            <a:r>
              <a:rPr lang="en-IN" sz="2600" dirty="0"/>
              <a:t>DTD lets you define new </a:t>
            </a:r>
            <a:r>
              <a:rPr lang="en-IN" sz="2600" b="1" dirty="0"/>
              <a:t>ENTITY</a:t>
            </a:r>
            <a:r>
              <a:rPr lang="en-IN" sz="2600" dirty="0"/>
              <a:t> values for use in your XML file.</a:t>
            </a:r>
          </a:p>
          <a:p>
            <a:pPr fontAlgn="base"/>
            <a:r>
              <a:rPr lang="en-IN" sz="2600" dirty="0"/>
              <a:t>DTD lets you extend it local to an individual XML file.</a:t>
            </a:r>
          </a:p>
          <a:p>
            <a:endParaRPr lang="en-IN" dirty="0"/>
          </a:p>
        </p:txBody>
      </p:sp>
    </p:spTree>
    <p:extLst>
      <p:ext uri="{BB962C8B-B14F-4D97-AF65-F5344CB8AC3E}">
        <p14:creationId xmlns:p14="http://schemas.microsoft.com/office/powerpoint/2010/main" val="22961934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23486" y="559270"/>
            <a:ext cx="9468031" cy="6180991"/>
          </a:xfrm>
          <a:prstGeom prst="rect">
            <a:avLst/>
          </a:prstGeom>
        </p:spPr>
      </p:pic>
    </p:spTree>
    <p:extLst>
      <p:ext uri="{BB962C8B-B14F-4D97-AF65-F5344CB8AC3E}">
        <p14:creationId xmlns:p14="http://schemas.microsoft.com/office/powerpoint/2010/main" val="28827891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87843" y="408533"/>
            <a:ext cx="10816312" cy="6040935"/>
          </a:xfrm>
          <a:prstGeom prst="rect">
            <a:avLst/>
          </a:prstGeom>
        </p:spPr>
      </p:pic>
    </p:spTree>
    <p:extLst>
      <p:ext uri="{BB962C8B-B14F-4D97-AF65-F5344CB8AC3E}">
        <p14:creationId xmlns:p14="http://schemas.microsoft.com/office/powerpoint/2010/main" val="2621793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974" y="232798"/>
            <a:ext cx="10515600" cy="6625201"/>
          </a:xfrm>
        </p:spPr>
        <p:txBody>
          <a:bodyPr>
            <a:normAutofit fontScale="92500" lnSpcReduction="20000"/>
          </a:bodyPr>
          <a:lstStyle/>
          <a:p>
            <a:pPr marL="0" indent="0">
              <a:buNone/>
            </a:pPr>
            <a:r>
              <a:rPr lang="en-IN" dirty="0" smtClean="0"/>
              <a:t>&lt;!DOCTYPE html&gt; </a:t>
            </a:r>
          </a:p>
          <a:p>
            <a:pPr marL="0" indent="0">
              <a:buNone/>
            </a:pPr>
            <a:r>
              <a:rPr lang="en-IN" dirty="0" smtClean="0"/>
              <a:t>&lt;html&gt; </a:t>
            </a:r>
          </a:p>
          <a:p>
            <a:pPr marL="0" indent="0">
              <a:spcBef>
                <a:spcPts val="0"/>
              </a:spcBef>
              <a:buNone/>
            </a:pPr>
            <a:r>
              <a:rPr lang="en-IN" dirty="0" smtClean="0"/>
              <a:t>&lt;head&gt; </a:t>
            </a:r>
          </a:p>
          <a:p>
            <a:pPr marL="0" indent="0">
              <a:spcBef>
                <a:spcPts val="0"/>
              </a:spcBef>
              <a:buNone/>
            </a:pPr>
            <a:r>
              <a:rPr lang="en-IN" dirty="0"/>
              <a:t> </a:t>
            </a:r>
            <a:r>
              <a:rPr lang="en-IN" dirty="0" smtClean="0"/>
              <a:t>          &lt;title&gt;Inline CSS&lt;/title&gt; </a:t>
            </a:r>
          </a:p>
          <a:p>
            <a:pPr marL="0" indent="0">
              <a:buNone/>
            </a:pPr>
            <a:r>
              <a:rPr lang="en-IN" dirty="0" smtClean="0"/>
              <a:t>&lt;/head&gt; </a:t>
            </a:r>
          </a:p>
          <a:p>
            <a:pPr marL="0" indent="0">
              <a:buNone/>
            </a:pPr>
            <a:r>
              <a:rPr lang="en-IN" dirty="0" smtClean="0"/>
              <a:t>&lt;body&gt; </a:t>
            </a:r>
          </a:p>
          <a:p>
            <a:pPr marL="0" indent="0">
              <a:buNone/>
            </a:pPr>
            <a:r>
              <a:rPr lang="en-IN" dirty="0" smtClean="0"/>
              <a:t>&lt;p </a:t>
            </a:r>
            <a:r>
              <a:rPr lang="en-IN" dirty="0" smtClean="0">
                <a:solidFill>
                  <a:srgbClr val="FF0000"/>
                </a:solidFill>
              </a:rPr>
              <a:t>style = "</a:t>
            </a:r>
            <a:r>
              <a:rPr lang="en-IN" dirty="0" err="1" smtClean="0">
                <a:solidFill>
                  <a:srgbClr val="FF0000"/>
                </a:solidFill>
              </a:rPr>
              <a:t>color</a:t>
            </a:r>
            <a:r>
              <a:rPr lang="en-IN" dirty="0" smtClean="0">
                <a:solidFill>
                  <a:srgbClr val="FF0000"/>
                </a:solidFill>
              </a:rPr>
              <a:t>:#009900; font-size:50px;font-style:italic; </a:t>
            </a:r>
            <a:r>
              <a:rPr lang="en-IN" dirty="0" err="1" smtClean="0">
                <a:solidFill>
                  <a:srgbClr val="FF0000"/>
                </a:solidFill>
              </a:rPr>
              <a:t>text-align:center</a:t>
            </a:r>
            <a:r>
              <a:rPr lang="en-IN" dirty="0" smtClean="0">
                <a:solidFill>
                  <a:srgbClr val="FF0000"/>
                </a:solidFill>
              </a:rPr>
              <a:t>;</a:t>
            </a:r>
            <a:r>
              <a:rPr lang="en-IN" dirty="0" smtClean="0"/>
              <a:t>"&gt; </a:t>
            </a:r>
          </a:p>
          <a:p>
            <a:pPr marL="0" indent="0">
              <a:buNone/>
            </a:pPr>
            <a:r>
              <a:rPr lang="en-IN" dirty="0" smtClean="0"/>
              <a:t>		Hello CSS&lt;/p&gt; </a:t>
            </a:r>
          </a:p>
          <a:p>
            <a:pPr marL="0" indent="0">
              <a:buNone/>
            </a:pPr>
            <a:r>
              <a:rPr lang="en-IN" dirty="0" smtClean="0"/>
              <a:t>	&lt;/body&gt; </a:t>
            </a:r>
          </a:p>
          <a:p>
            <a:pPr marL="0" indent="0">
              <a:buNone/>
            </a:pPr>
            <a:r>
              <a:rPr lang="en-IN" dirty="0" smtClean="0"/>
              <a:t>&lt;/html&gt;	</a:t>
            </a:r>
          </a:p>
          <a:p>
            <a:pPr marL="0" indent="0" algn="ctr">
              <a:buNone/>
            </a:pPr>
            <a:endParaRPr lang="en-US" sz="5400" i="1" dirty="0" smtClean="0">
              <a:solidFill>
                <a:srgbClr val="92D050"/>
              </a:solidFill>
            </a:endParaRPr>
          </a:p>
          <a:p>
            <a:pPr marL="0" indent="0" algn="ctr">
              <a:buNone/>
            </a:pPr>
            <a:r>
              <a:rPr lang="en-US" sz="5400" i="1" dirty="0" smtClean="0">
                <a:solidFill>
                  <a:srgbClr val="92D050"/>
                </a:solidFill>
              </a:rPr>
              <a:t>Hello CSS</a:t>
            </a:r>
            <a:endParaRPr lang="en-IN" sz="5400" i="1" dirty="0">
              <a:solidFill>
                <a:srgbClr val="92D050"/>
              </a:solidFill>
            </a:endParaRPr>
          </a:p>
          <a:p>
            <a:pPr marL="0" indent="0">
              <a:buNone/>
            </a:pPr>
            <a:endParaRPr lang="en-IN" dirty="0" smtClean="0"/>
          </a:p>
          <a:p>
            <a:pPr marL="0" indent="0">
              <a:buNone/>
            </a:pPr>
            <a:endParaRPr lang="en-IN" dirty="0"/>
          </a:p>
          <a:p>
            <a:pPr marL="0" indent="0">
              <a:buNone/>
            </a:pPr>
            <a:r>
              <a:rPr lang="en-IN" dirty="0" smtClean="0"/>
              <a:t>				 </a:t>
            </a:r>
          </a:p>
          <a:p>
            <a:endParaRPr lang="en-IN" dirty="0"/>
          </a:p>
        </p:txBody>
      </p:sp>
      <p:cxnSp>
        <p:nvCxnSpPr>
          <p:cNvPr id="5" name="Straight Connector 4"/>
          <p:cNvCxnSpPr/>
          <p:nvPr/>
        </p:nvCxnSpPr>
        <p:spPr>
          <a:xfrm>
            <a:off x="604684" y="4527755"/>
            <a:ext cx="10486103" cy="147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885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Internal or Embedded CSS:</a:t>
            </a:r>
            <a:r>
              <a:rPr lang="en-IN" dirty="0"/>
              <a:t> This can be used when a single HTML document must be styled uniquely. The CSS rule set should be within the HTML file in the head section </a:t>
            </a:r>
            <a:r>
              <a:rPr lang="en-IN" dirty="0" err="1"/>
              <a:t>i.e</a:t>
            </a:r>
            <a:r>
              <a:rPr lang="en-IN" dirty="0"/>
              <a:t> the CSS is embedded within the HTML file.</a:t>
            </a:r>
          </a:p>
        </p:txBody>
      </p:sp>
    </p:spTree>
    <p:extLst>
      <p:ext uri="{BB962C8B-B14F-4D97-AF65-F5344CB8AC3E}">
        <p14:creationId xmlns:p14="http://schemas.microsoft.com/office/powerpoint/2010/main" val="1838407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0"/>
            <a:ext cx="6182032" cy="6029479"/>
          </a:xfrm>
        </p:spPr>
        <p:txBody>
          <a:bodyPr>
            <a:normAutofit fontScale="70000" lnSpcReduction="20000"/>
          </a:bodyPr>
          <a:lstStyle/>
          <a:p>
            <a:pPr marL="0" indent="0">
              <a:spcBef>
                <a:spcPts val="0"/>
              </a:spcBef>
              <a:buNone/>
            </a:pPr>
            <a:r>
              <a:rPr lang="en-IN" dirty="0" smtClean="0"/>
              <a:t>&lt;!DOCTYPE html&gt; </a:t>
            </a:r>
          </a:p>
          <a:p>
            <a:pPr marL="0" indent="0">
              <a:spcBef>
                <a:spcPts val="0"/>
              </a:spcBef>
              <a:buNone/>
            </a:pPr>
            <a:r>
              <a:rPr lang="en-IN" dirty="0" smtClean="0"/>
              <a:t>&lt;html&gt; </a:t>
            </a:r>
          </a:p>
          <a:p>
            <a:pPr marL="0" indent="0">
              <a:spcBef>
                <a:spcPts val="0"/>
              </a:spcBef>
              <a:buNone/>
            </a:pPr>
            <a:r>
              <a:rPr lang="en-IN" dirty="0" smtClean="0"/>
              <a:t>&lt;head&gt; </a:t>
            </a:r>
          </a:p>
          <a:p>
            <a:pPr marL="0" indent="0">
              <a:spcBef>
                <a:spcPts val="0"/>
              </a:spcBef>
              <a:buNone/>
            </a:pPr>
            <a:r>
              <a:rPr lang="en-IN" dirty="0" smtClean="0"/>
              <a:t>	&lt;title&gt;Internal CSS&lt;/title&gt; </a:t>
            </a:r>
          </a:p>
          <a:p>
            <a:pPr marL="0" indent="0">
              <a:spcBef>
                <a:spcPts val="0"/>
              </a:spcBef>
              <a:buNone/>
            </a:pPr>
            <a:r>
              <a:rPr lang="en-IN" dirty="0" smtClean="0"/>
              <a:t>	</a:t>
            </a:r>
            <a:r>
              <a:rPr lang="en-IN" dirty="0" smtClean="0">
                <a:solidFill>
                  <a:srgbClr val="FF0000"/>
                </a:solidFill>
              </a:rPr>
              <a:t>      &lt;style&gt; </a:t>
            </a:r>
          </a:p>
          <a:p>
            <a:pPr marL="0" indent="0">
              <a:spcBef>
                <a:spcPts val="0"/>
              </a:spcBef>
              <a:buNone/>
            </a:pPr>
            <a:r>
              <a:rPr lang="en-IN" dirty="0" smtClean="0">
                <a:solidFill>
                  <a:srgbClr val="FF0000"/>
                </a:solidFill>
              </a:rPr>
              <a:t>	</a:t>
            </a:r>
            <a:r>
              <a:rPr lang="en-IN" dirty="0">
                <a:solidFill>
                  <a:srgbClr val="FF0000"/>
                </a:solidFill>
              </a:rPr>
              <a:t> </a:t>
            </a:r>
            <a:r>
              <a:rPr lang="en-IN" dirty="0" smtClean="0">
                <a:solidFill>
                  <a:srgbClr val="FF0000"/>
                </a:solidFill>
              </a:rPr>
              <a:t> 	</a:t>
            </a:r>
            <a:r>
              <a:rPr lang="en-IN" dirty="0" smtClean="0">
                <a:solidFill>
                  <a:srgbClr val="00B050"/>
                </a:solidFill>
              </a:rPr>
              <a:t>.main </a:t>
            </a:r>
            <a:r>
              <a:rPr lang="en-IN" dirty="0" smtClean="0">
                <a:solidFill>
                  <a:srgbClr val="FF0000"/>
                </a:solidFill>
              </a:rPr>
              <a:t>{ </a:t>
            </a:r>
          </a:p>
          <a:p>
            <a:pPr marL="0" indent="0">
              <a:spcBef>
                <a:spcPts val="0"/>
              </a:spcBef>
              <a:buNone/>
            </a:pPr>
            <a:r>
              <a:rPr lang="en-IN" dirty="0" smtClean="0">
                <a:solidFill>
                  <a:srgbClr val="FF0000"/>
                </a:solidFill>
              </a:rPr>
              <a:t>			 </a:t>
            </a:r>
            <a:r>
              <a:rPr lang="en-IN" dirty="0" err="1" smtClean="0">
                <a:solidFill>
                  <a:srgbClr val="FF0000"/>
                </a:solidFill>
              </a:rPr>
              <a:t>text-align:center</a:t>
            </a:r>
            <a:r>
              <a:rPr lang="en-IN" dirty="0" smtClean="0">
                <a:solidFill>
                  <a:srgbClr val="FF0000"/>
                </a:solidFill>
              </a:rPr>
              <a:t>; </a:t>
            </a:r>
          </a:p>
          <a:p>
            <a:pPr marL="0" indent="0">
              <a:spcBef>
                <a:spcPts val="0"/>
              </a:spcBef>
              <a:buNone/>
            </a:pPr>
            <a:r>
              <a:rPr lang="en-IN" dirty="0" smtClean="0">
                <a:solidFill>
                  <a:srgbClr val="FF0000"/>
                </a:solidFill>
              </a:rPr>
              <a:t>		            } </a:t>
            </a:r>
          </a:p>
          <a:p>
            <a:pPr marL="0" indent="0">
              <a:spcBef>
                <a:spcPts val="0"/>
              </a:spcBef>
              <a:buNone/>
            </a:pPr>
            <a:r>
              <a:rPr lang="en-IN" dirty="0" smtClean="0">
                <a:solidFill>
                  <a:srgbClr val="FF0000"/>
                </a:solidFill>
              </a:rPr>
              <a:t>		</a:t>
            </a:r>
            <a:r>
              <a:rPr lang="en-IN" dirty="0" smtClean="0">
                <a:solidFill>
                  <a:srgbClr val="00B050"/>
                </a:solidFill>
              </a:rPr>
              <a:t>.GFG </a:t>
            </a:r>
            <a:r>
              <a:rPr lang="en-IN" dirty="0" smtClean="0">
                <a:solidFill>
                  <a:srgbClr val="FF0000"/>
                </a:solidFill>
              </a:rPr>
              <a:t>{ </a:t>
            </a:r>
          </a:p>
          <a:p>
            <a:pPr marL="0" indent="0">
              <a:spcBef>
                <a:spcPts val="0"/>
              </a:spcBef>
              <a:buNone/>
            </a:pPr>
            <a:r>
              <a:rPr lang="en-IN" dirty="0" smtClean="0">
                <a:solidFill>
                  <a:srgbClr val="FF0000"/>
                </a:solidFill>
              </a:rPr>
              <a:t>			 </a:t>
            </a:r>
            <a:r>
              <a:rPr lang="en-IN" dirty="0" err="1" smtClean="0">
                <a:solidFill>
                  <a:srgbClr val="FF0000"/>
                </a:solidFill>
              </a:rPr>
              <a:t>color</a:t>
            </a:r>
            <a:r>
              <a:rPr lang="en-IN" dirty="0" smtClean="0">
                <a:solidFill>
                  <a:srgbClr val="FF0000"/>
                </a:solidFill>
              </a:rPr>
              <a:t>:#009900; </a:t>
            </a:r>
          </a:p>
          <a:p>
            <a:pPr marL="0" indent="0">
              <a:spcBef>
                <a:spcPts val="0"/>
              </a:spcBef>
              <a:buNone/>
            </a:pPr>
            <a:r>
              <a:rPr lang="en-IN" dirty="0" smtClean="0">
                <a:solidFill>
                  <a:srgbClr val="FF0000"/>
                </a:solidFill>
              </a:rPr>
              <a:t>			 font-size:50px; </a:t>
            </a:r>
          </a:p>
          <a:p>
            <a:pPr marL="0" indent="0">
              <a:spcBef>
                <a:spcPts val="0"/>
              </a:spcBef>
              <a:buNone/>
            </a:pPr>
            <a:r>
              <a:rPr lang="en-IN" dirty="0" smtClean="0">
                <a:solidFill>
                  <a:srgbClr val="FF0000"/>
                </a:solidFill>
              </a:rPr>
              <a:t>			 </a:t>
            </a:r>
            <a:r>
              <a:rPr lang="en-IN" dirty="0" err="1" smtClean="0">
                <a:solidFill>
                  <a:srgbClr val="FF0000"/>
                </a:solidFill>
              </a:rPr>
              <a:t>font-weight:bold</a:t>
            </a:r>
            <a:r>
              <a:rPr lang="en-IN" dirty="0" smtClean="0">
                <a:solidFill>
                  <a:srgbClr val="FF0000"/>
                </a:solidFill>
              </a:rPr>
              <a:t>; </a:t>
            </a:r>
          </a:p>
          <a:p>
            <a:pPr marL="0" indent="0">
              <a:spcBef>
                <a:spcPts val="0"/>
              </a:spcBef>
              <a:buNone/>
            </a:pPr>
            <a:r>
              <a:rPr lang="en-IN" dirty="0" smtClean="0">
                <a:solidFill>
                  <a:srgbClr val="FF0000"/>
                </a:solidFill>
              </a:rPr>
              <a:t>		           } </a:t>
            </a:r>
          </a:p>
          <a:p>
            <a:pPr marL="0" indent="0">
              <a:spcBef>
                <a:spcPts val="0"/>
              </a:spcBef>
              <a:buNone/>
            </a:pPr>
            <a:r>
              <a:rPr lang="en-IN" dirty="0" smtClean="0">
                <a:solidFill>
                  <a:srgbClr val="FF0000"/>
                </a:solidFill>
              </a:rPr>
              <a:t>		</a:t>
            </a:r>
            <a:r>
              <a:rPr lang="en-IN" dirty="0" smtClean="0">
                <a:solidFill>
                  <a:srgbClr val="00B050"/>
                </a:solidFill>
              </a:rPr>
              <a:t>.geeks </a:t>
            </a:r>
            <a:r>
              <a:rPr lang="en-IN" dirty="0" smtClean="0">
                <a:solidFill>
                  <a:srgbClr val="FF0000"/>
                </a:solidFill>
              </a:rPr>
              <a:t>{ </a:t>
            </a:r>
          </a:p>
          <a:p>
            <a:pPr marL="0" indent="0">
              <a:spcBef>
                <a:spcPts val="0"/>
              </a:spcBef>
              <a:buNone/>
            </a:pPr>
            <a:r>
              <a:rPr lang="en-IN" dirty="0" smtClean="0">
                <a:solidFill>
                  <a:srgbClr val="FF0000"/>
                </a:solidFill>
              </a:rPr>
              <a:t>			</a:t>
            </a:r>
            <a:r>
              <a:rPr lang="en-IN" dirty="0" err="1" smtClean="0">
                <a:solidFill>
                  <a:srgbClr val="FF0000"/>
                </a:solidFill>
              </a:rPr>
              <a:t>font-style:bold</a:t>
            </a:r>
            <a:r>
              <a:rPr lang="en-IN" dirty="0" smtClean="0">
                <a:solidFill>
                  <a:srgbClr val="FF0000"/>
                </a:solidFill>
              </a:rPr>
              <a:t>; </a:t>
            </a:r>
          </a:p>
          <a:p>
            <a:pPr marL="0" indent="0">
              <a:spcBef>
                <a:spcPts val="0"/>
              </a:spcBef>
              <a:buNone/>
            </a:pPr>
            <a:r>
              <a:rPr lang="en-IN" dirty="0" smtClean="0">
                <a:solidFill>
                  <a:srgbClr val="FF0000"/>
                </a:solidFill>
              </a:rPr>
              <a:t>			font-size:20px; </a:t>
            </a:r>
          </a:p>
          <a:p>
            <a:pPr marL="0" indent="0">
              <a:spcBef>
                <a:spcPts val="0"/>
              </a:spcBef>
              <a:buNone/>
            </a:pPr>
            <a:r>
              <a:rPr lang="en-IN" dirty="0" smtClean="0">
                <a:solidFill>
                  <a:srgbClr val="FF0000"/>
                </a:solidFill>
              </a:rPr>
              <a:t>		} </a:t>
            </a:r>
          </a:p>
          <a:p>
            <a:pPr marL="0" indent="0">
              <a:spcBef>
                <a:spcPts val="0"/>
              </a:spcBef>
              <a:buNone/>
            </a:pPr>
            <a:r>
              <a:rPr lang="en-IN" dirty="0" smtClean="0">
                <a:solidFill>
                  <a:srgbClr val="FF0000"/>
                </a:solidFill>
              </a:rPr>
              <a:t>	  &lt;/style&gt;</a:t>
            </a:r>
            <a:r>
              <a:rPr lang="en-IN" dirty="0" smtClean="0"/>
              <a:t> </a:t>
            </a:r>
          </a:p>
          <a:p>
            <a:pPr marL="0" indent="0">
              <a:spcBef>
                <a:spcPts val="0"/>
              </a:spcBef>
              <a:buNone/>
            </a:pPr>
            <a:r>
              <a:rPr lang="en-IN" dirty="0" smtClean="0"/>
              <a:t>&lt;/head&gt; </a:t>
            </a:r>
          </a:p>
          <a:p>
            <a:pPr marL="0" indent="0">
              <a:spcBef>
                <a:spcPts val="0"/>
              </a:spcBef>
              <a:buNone/>
            </a:pPr>
            <a:r>
              <a:rPr lang="en-IN" dirty="0" smtClean="0"/>
              <a:t>&lt;body&gt; </a:t>
            </a:r>
          </a:p>
          <a:p>
            <a:pPr marL="0" indent="0">
              <a:spcBef>
                <a:spcPts val="0"/>
              </a:spcBef>
              <a:buNone/>
            </a:pPr>
            <a:r>
              <a:rPr lang="en-IN" dirty="0"/>
              <a:t> </a:t>
            </a:r>
            <a:r>
              <a:rPr lang="en-IN" dirty="0" smtClean="0"/>
              <a:t>         &lt;div class = "main"&gt; </a:t>
            </a:r>
          </a:p>
          <a:p>
            <a:pPr marL="0" indent="0">
              <a:spcBef>
                <a:spcPts val="0"/>
              </a:spcBef>
              <a:buNone/>
            </a:pPr>
            <a:r>
              <a:rPr lang="en-IN" dirty="0" smtClean="0"/>
              <a:t>	&lt;div class ="GFG"&gt;CSS&lt;/div&gt; </a:t>
            </a:r>
          </a:p>
          <a:p>
            <a:pPr marL="0" indent="0">
              <a:spcBef>
                <a:spcPts val="0"/>
              </a:spcBef>
              <a:buNone/>
            </a:pPr>
            <a:r>
              <a:rPr lang="en-IN" dirty="0" smtClean="0"/>
              <a:t>	&lt;div class ="geeks"&gt;A Cascading Style Sheet&lt;/p&gt; </a:t>
            </a:r>
          </a:p>
          <a:p>
            <a:pPr marL="0" indent="0">
              <a:spcBef>
                <a:spcPts val="0"/>
              </a:spcBef>
              <a:buNone/>
            </a:pPr>
            <a:r>
              <a:rPr lang="en-IN" dirty="0"/>
              <a:t> </a:t>
            </a:r>
            <a:r>
              <a:rPr lang="en-IN" dirty="0" smtClean="0"/>
              <a:t>          &lt;/div&gt; </a:t>
            </a:r>
          </a:p>
          <a:p>
            <a:pPr marL="0" indent="0">
              <a:spcBef>
                <a:spcPts val="0"/>
              </a:spcBef>
              <a:buNone/>
            </a:pPr>
            <a:r>
              <a:rPr lang="en-IN" dirty="0" smtClean="0"/>
              <a:t>&lt;/body&gt; </a:t>
            </a:r>
          </a:p>
          <a:p>
            <a:pPr marL="0" indent="0">
              <a:spcBef>
                <a:spcPts val="0"/>
              </a:spcBef>
              <a:buNone/>
            </a:pPr>
            <a:r>
              <a:rPr lang="en-IN" dirty="0" smtClean="0"/>
              <a:t>&lt;/html&gt;					 </a:t>
            </a:r>
          </a:p>
          <a:p>
            <a:pPr marL="0" indent="0">
              <a:buNone/>
            </a:pPr>
            <a:endParaRPr lang="en-IN" dirty="0"/>
          </a:p>
        </p:txBody>
      </p:sp>
      <p:sp>
        <p:nvSpPr>
          <p:cNvPr id="5" name="TextBox 4"/>
          <p:cNvSpPr txBox="1"/>
          <p:nvPr/>
        </p:nvSpPr>
        <p:spPr>
          <a:xfrm>
            <a:off x="7536426" y="2551472"/>
            <a:ext cx="4114800" cy="1169551"/>
          </a:xfrm>
          <a:prstGeom prst="rect">
            <a:avLst/>
          </a:prstGeom>
          <a:noFill/>
        </p:spPr>
        <p:txBody>
          <a:bodyPr wrap="square" rtlCol="0">
            <a:spAutoFit/>
          </a:bodyPr>
          <a:lstStyle/>
          <a:p>
            <a:pPr algn="ctr"/>
            <a:r>
              <a:rPr lang="en-US" sz="5000" dirty="0" smtClean="0">
                <a:solidFill>
                  <a:srgbClr val="00B050"/>
                </a:solidFill>
              </a:rPr>
              <a:t>CSS</a:t>
            </a:r>
          </a:p>
          <a:p>
            <a:pPr algn="ctr"/>
            <a:r>
              <a:rPr lang="en-US" sz="2000" b="1" dirty="0" smtClean="0"/>
              <a:t>A Cascading Style Sheet</a:t>
            </a:r>
            <a:endParaRPr lang="en-IN" sz="2000" b="1" dirty="0"/>
          </a:p>
        </p:txBody>
      </p:sp>
    </p:spTree>
    <p:extLst>
      <p:ext uri="{BB962C8B-B14F-4D97-AF65-F5344CB8AC3E}">
        <p14:creationId xmlns:p14="http://schemas.microsoft.com/office/powerpoint/2010/main" val="3202597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a:t>External CSS:</a:t>
            </a:r>
            <a:r>
              <a:rPr lang="en-IN" dirty="0"/>
              <a:t> External CSS contains separate CSS file which contains only style property with the help of tag attributes (For example class, id, heading, … </a:t>
            </a:r>
            <a:r>
              <a:rPr lang="en-IN" dirty="0" err="1"/>
              <a:t>etc</a:t>
            </a:r>
            <a:r>
              <a:rPr lang="en-IN" dirty="0"/>
              <a:t>). </a:t>
            </a:r>
            <a:endParaRPr lang="en-IN" dirty="0" smtClean="0"/>
          </a:p>
          <a:p>
            <a:r>
              <a:rPr lang="en-IN" dirty="0" smtClean="0"/>
              <a:t>CSS </a:t>
            </a:r>
            <a:r>
              <a:rPr lang="en-IN" dirty="0"/>
              <a:t>property written in a separate file with .</a:t>
            </a:r>
            <a:r>
              <a:rPr lang="en-IN" dirty="0" err="1"/>
              <a:t>css</a:t>
            </a:r>
            <a:r>
              <a:rPr lang="en-IN" dirty="0"/>
              <a:t> extension and should be linked to the HTML document using </a:t>
            </a:r>
            <a:r>
              <a:rPr lang="en-IN" b="1" dirty="0"/>
              <a:t>link</a:t>
            </a:r>
            <a:r>
              <a:rPr lang="en-IN" dirty="0"/>
              <a:t> tag. </a:t>
            </a:r>
            <a:endParaRPr lang="en-IN" dirty="0" smtClean="0"/>
          </a:p>
          <a:p>
            <a:r>
              <a:rPr lang="en-IN" dirty="0" smtClean="0"/>
              <a:t>This </a:t>
            </a:r>
            <a:r>
              <a:rPr lang="en-IN" dirty="0"/>
              <a:t>means that for each element, style can be set only once and that will be applied across web pages</a:t>
            </a:r>
            <a:r>
              <a:rPr lang="en-IN" dirty="0" smtClean="0"/>
              <a:t>.</a:t>
            </a:r>
          </a:p>
          <a:p>
            <a:pPr fontAlgn="base"/>
            <a:r>
              <a:rPr lang="en-IN" b="1" dirty="0"/>
              <a:t>link</a:t>
            </a:r>
            <a:r>
              <a:rPr lang="en-IN" dirty="0"/>
              <a:t> tag is used to link the external style sheet with the html webpage.</a:t>
            </a:r>
          </a:p>
          <a:p>
            <a:pPr fontAlgn="base"/>
            <a:r>
              <a:rPr lang="en-IN" b="1" dirty="0" err="1"/>
              <a:t>href</a:t>
            </a:r>
            <a:r>
              <a:rPr lang="en-IN" dirty="0"/>
              <a:t> attribute is used to specify the location of the external style sheet file.</a:t>
            </a:r>
          </a:p>
          <a:p>
            <a:endParaRPr lang="en-IN" dirty="0"/>
          </a:p>
        </p:txBody>
      </p:sp>
    </p:spTree>
    <p:extLst>
      <p:ext uri="{BB962C8B-B14F-4D97-AF65-F5344CB8AC3E}">
        <p14:creationId xmlns:p14="http://schemas.microsoft.com/office/powerpoint/2010/main" val="1095962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768" y="55817"/>
            <a:ext cx="3615813" cy="4351338"/>
          </a:xfrm>
        </p:spPr>
        <p:txBody>
          <a:bodyPr>
            <a:noAutofit/>
          </a:bodyPr>
          <a:lstStyle/>
          <a:p>
            <a:pPr marL="0" indent="0" algn="ctr">
              <a:buNone/>
            </a:pPr>
            <a:r>
              <a:rPr lang="en-US" sz="2000" dirty="0" smtClean="0">
                <a:solidFill>
                  <a:srgbClr val="FF0000"/>
                </a:solidFill>
              </a:rPr>
              <a:t>Style.css</a:t>
            </a:r>
            <a:endParaRPr lang="en-IN" sz="2000" dirty="0" smtClean="0">
              <a:solidFill>
                <a:srgbClr val="FF0000"/>
              </a:solidFill>
            </a:endParaRPr>
          </a:p>
          <a:p>
            <a:pPr marL="0" indent="0">
              <a:buNone/>
            </a:pPr>
            <a:endParaRPr lang="en-IN" sz="2000" dirty="0"/>
          </a:p>
          <a:p>
            <a:pPr marL="0" indent="0">
              <a:buNone/>
            </a:pPr>
            <a:r>
              <a:rPr lang="en-IN" sz="2000" dirty="0" smtClean="0"/>
              <a:t>body {</a:t>
            </a:r>
          </a:p>
          <a:p>
            <a:pPr marL="0" indent="0">
              <a:buNone/>
            </a:pPr>
            <a:r>
              <a:rPr lang="en-IN" sz="2000" dirty="0" smtClean="0"/>
              <a:t>    </a:t>
            </a:r>
            <a:r>
              <a:rPr lang="en-IN" sz="2000" dirty="0" err="1" smtClean="0"/>
              <a:t>background-color:powderblue</a:t>
            </a:r>
            <a:r>
              <a:rPr lang="en-IN" sz="2000" dirty="0" smtClean="0"/>
              <a:t>;</a:t>
            </a:r>
          </a:p>
          <a:p>
            <a:pPr marL="0" indent="0">
              <a:buNone/>
            </a:pPr>
            <a:r>
              <a:rPr lang="en-IN" sz="2000" dirty="0" smtClean="0"/>
              <a:t>}</a:t>
            </a:r>
          </a:p>
          <a:p>
            <a:pPr marL="0" indent="0">
              <a:buNone/>
            </a:pPr>
            <a:r>
              <a:rPr lang="en-IN" sz="2000" dirty="0" smtClean="0"/>
              <a:t>.main {</a:t>
            </a:r>
          </a:p>
          <a:p>
            <a:pPr marL="0" indent="0">
              <a:buNone/>
            </a:pPr>
            <a:r>
              <a:rPr lang="en-IN" sz="2000" dirty="0" smtClean="0"/>
              <a:t>    </a:t>
            </a:r>
            <a:r>
              <a:rPr lang="en-IN" sz="2000" dirty="0" err="1" smtClean="0"/>
              <a:t>text-align:center</a:t>
            </a:r>
            <a:r>
              <a:rPr lang="en-IN" sz="2000" dirty="0" smtClean="0"/>
              <a:t>;   </a:t>
            </a:r>
          </a:p>
          <a:p>
            <a:pPr marL="0" indent="0">
              <a:buNone/>
            </a:pPr>
            <a:r>
              <a:rPr lang="en-IN" sz="2000" dirty="0" smtClean="0"/>
              <a:t>}</a:t>
            </a:r>
          </a:p>
          <a:p>
            <a:pPr marL="0" indent="0">
              <a:buNone/>
            </a:pPr>
            <a:r>
              <a:rPr lang="en-IN" sz="2000" dirty="0" smtClean="0"/>
              <a:t>.GFG {</a:t>
            </a:r>
          </a:p>
          <a:p>
            <a:pPr marL="0" indent="0">
              <a:buNone/>
            </a:pPr>
            <a:r>
              <a:rPr lang="en-IN" sz="2000" dirty="0" smtClean="0"/>
              <a:t>    </a:t>
            </a:r>
            <a:r>
              <a:rPr lang="en-IN" sz="2000" dirty="0" err="1" smtClean="0"/>
              <a:t>color</a:t>
            </a:r>
            <a:r>
              <a:rPr lang="en-IN" sz="2000" dirty="0" smtClean="0"/>
              <a:t>:#009900;</a:t>
            </a:r>
          </a:p>
          <a:p>
            <a:pPr marL="0" indent="0">
              <a:buNone/>
            </a:pPr>
            <a:r>
              <a:rPr lang="en-IN" sz="2000" dirty="0" smtClean="0"/>
              <a:t>    font-size:50px;</a:t>
            </a:r>
          </a:p>
          <a:p>
            <a:pPr marL="0" indent="0">
              <a:buNone/>
            </a:pPr>
            <a:r>
              <a:rPr lang="en-IN" sz="2000" dirty="0" smtClean="0"/>
              <a:t>    </a:t>
            </a:r>
            <a:r>
              <a:rPr lang="en-IN" sz="2000" dirty="0" err="1" smtClean="0"/>
              <a:t>font-weight:bold</a:t>
            </a:r>
            <a:r>
              <a:rPr lang="en-IN" sz="2000" dirty="0" smtClean="0"/>
              <a:t>;</a:t>
            </a:r>
          </a:p>
          <a:p>
            <a:pPr marL="0" indent="0">
              <a:buNone/>
            </a:pPr>
            <a:r>
              <a:rPr lang="en-IN" sz="2000" dirty="0" smtClean="0"/>
              <a:t>}</a:t>
            </a:r>
          </a:p>
          <a:p>
            <a:pPr marL="0" indent="0">
              <a:buNone/>
            </a:pPr>
            <a:r>
              <a:rPr lang="en-IN" sz="2000" dirty="0" smtClean="0"/>
              <a:t>#geeks {</a:t>
            </a:r>
          </a:p>
          <a:p>
            <a:pPr marL="0" indent="0">
              <a:buNone/>
            </a:pPr>
            <a:r>
              <a:rPr lang="en-IN" sz="2000" dirty="0" smtClean="0"/>
              <a:t>    </a:t>
            </a:r>
            <a:r>
              <a:rPr lang="en-IN" sz="2000" dirty="0" err="1" smtClean="0"/>
              <a:t>font-style:bold</a:t>
            </a:r>
            <a:r>
              <a:rPr lang="en-IN" sz="2000" dirty="0" smtClean="0"/>
              <a:t>;</a:t>
            </a:r>
          </a:p>
          <a:p>
            <a:pPr marL="0" indent="0">
              <a:buNone/>
            </a:pPr>
            <a:r>
              <a:rPr lang="en-IN" sz="2000" dirty="0" smtClean="0"/>
              <a:t>    font-size:20px;</a:t>
            </a:r>
          </a:p>
          <a:p>
            <a:pPr marL="0" indent="0">
              <a:buNone/>
            </a:pPr>
            <a:r>
              <a:rPr lang="en-IN" sz="2000" dirty="0" smtClean="0"/>
              <a:t>}</a:t>
            </a:r>
            <a:endParaRPr lang="en-IN" sz="2000" dirty="0"/>
          </a:p>
        </p:txBody>
      </p:sp>
      <p:sp>
        <p:nvSpPr>
          <p:cNvPr id="6" name="TextBox 5"/>
          <p:cNvSpPr txBox="1"/>
          <p:nvPr/>
        </p:nvSpPr>
        <p:spPr>
          <a:xfrm>
            <a:off x="4070555" y="55817"/>
            <a:ext cx="4468761" cy="4616648"/>
          </a:xfrm>
          <a:prstGeom prst="rect">
            <a:avLst/>
          </a:prstGeom>
          <a:noFill/>
        </p:spPr>
        <p:txBody>
          <a:bodyPr wrap="square" rtlCol="0">
            <a:spAutoFit/>
          </a:bodyPr>
          <a:lstStyle/>
          <a:p>
            <a:r>
              <a:rPr lang="en-IN" dirty="0" smtClean="0"/>
              <a:t>&lt;!DOCTYPE html&gt; </a:t>
            </a:r>
          </a:p>
          <a:p>
            <a:r>
              <a:rPr lang="en-IN" dirty="0" smtClean="0"/>
              <a:t>&lt;html&gt; </a:t>
            </a:r>
          </a:p>
          <a:p>
            <a:r>
              <a:rPr lang="en-IN" sz="2000" dirty="0" smtClean="0"/>
              <a:t>&lt;head&gt; </a:t>
            </a:r>
          </a:p>
          <a:p>
            <a:r>
              <a:rPr lang="en-IN" sz="2000" dirty="0" smtClean="0">
                <a:solidFill>
                  <a:srgbClr val="FF0000"/>
                </a:solidFill>
              </a:rPr>
              <a:t>&lt;link </a:t>
            </a:r>
            <a:r>
              <a:rPr lang="en-IN" sz="2000" dirty="0" err="1" smtClean="0">
                <a:solidFill>
                  <a:srgbClr val="FF0000"/>
                </a:solidFill>
              </a:rPr>
              <a:t>rel</a:t>
            </a:r>
            <a:r>
              <a:rPr lang="en-IN" sz="2000" dirty="0" smtClean="0">
                <a:solidFill>
                  <a:srgbClr val="FF0000"/>
                </a:solidFill>
              </a:rPr>
              <a:t>="stylesheet" </a:t>
            </a:r>
            <a:r>
              <a:rPr lang="en-IN" sz="2000" dirty="0" err="1" smtClean="0">
                <a:solidFill>
                  <a:srgbClr val="FF0000"/>
                </a:solidFill>
              </a:rPr>
              <a:t>href</a:t>
            </a:r>
            <a:r>
              <a:rPr lang="en-IN" sz="2000" dirty="0" smtClean="0">
                <a:solidFill>
                  <a:srgbClr val="FF0000"/>
                </a:solidFill>
              </a:rPr>
              <a:t>="geeks.css"/&gt;</a:t>
            </a:r>
            <a:r>
              <a:rPr lang="en-IN" sz="2000" dirty="0" smtClean="0"/>
              <a:t> </a:t>
            </a:r>
          </a:p>
          <a:p>
            <a:r>
              <a:rPr lang="en-IN" sz="2000" dirty="0" smtClean="0"/>
              <a:t>&lt;/head&gt; </a:t>
            </a:r>
          </a:p>
          <a:p>
            <a:r>
              <a:rPr lang="en-IN" sz="2000" dirty="0" smtClean="0"/>
              <a:t>&lt;body&gt; </a:t>
            </a:r>
          </a:p>
          <a:p>
            <a:r>
              <a:rPr lang="en-IN" sz="2000" dirty="0"/>
              <a:t> </a:t>
            </a:r>
            <a:r>
              <a:rPr lang="en-IN" sz="2000" dirty="0" smtClean="0"/>
              <a:t>   &lt;div class = "main"&gt; </a:t>
            </a:r>
          </a:p>
          <a:p>
            <a:r>
              <a:rPr lang="en-IN" sz="2000" dirty="0"/>
              <a:t> </a:t>
            </a:r>
            <a:r>
              <a:rPr lang="en-IN" sz="2000" dirty="0" smtClean="0"/>
              <a:t>       &lt;div class ="GFG"&gt;CSS&lt;/div&gt; </a:t>
            </a:r>
          </a:p>
          <a:p>
            <a:r>
              <a:rPr lang="en-IN" sz="2000" dirty="0"/>
              <a:t> </a:t>
            </a:r>
            <a:r>
              <a:rPr lang="en-IN" sz="2000" dirty="0" smtClean="0"/>
              <a:t>            &lt;div id ="geeks"&gt;</a:t>
            </a:r>
          </a:p>
          <a:p>
            <a:r>
              <a:rPr lang="en-IN" sz="2000" dirty="0" smtClean="0"/>
              <a:t>A Cascading Style sheet</a:t>
            </a:r>
          </a:p>
          <a:p>
            <a:r>
              <a:rPr lang="en-IN" sz="2000" dirty="0" smtClean="0"/>
              <a:t>	&lt;/p&gt; </a:t>
            </a:r>
          </a:p>
          <a:p>
            <a:r>
              <a:rPr lang="en-IN" sz="2000" dirty="0" smtClean="0"/>
              <a:t>&lt;/div&gt; </a:t>
            </a:r>
          </a:p>
          <a:p>
            <a:r>
              <a:rPr lang="en-IN" sz="2000" dirty="0"/>
              <a:t> </a:t>
            </a:r>
            <a:r>
              <a:rPr lang="en-IN" sz="2000" dirty="0" smtClean="0"/>
              <a:t>&lt;/body&gt; </a:t>
            </a:r>
          </a:p>
          <a:p>
            <a:r>
              <a:rPr lang="en-IN" sz="2000" dirty="0" smtClean="0"/>
              <a:t>&lt;/html&gt;	 </a:t>
            </a:r>
          </a:p>
          <a:p>
            <a:endParaRPr lang="en-IN" dirty="0"/>
          </a:p>
        </p:txBody>
      </p:sp>
      <p:sp>
        <p:nvSpPr>
          <p:cNvPr id="7" name="TextBox 6"/>
          <p:cNvSpPr txBox="1"/>
          <p:nvPr/>
        </p:nvSpPr>
        <p:spPr>
          <a:xfrm>
            <a:off x="8775290" y="2507227"/>
            <a:ext cx="3416710" cy="1169551"/>
          </a:xfrm>
          <a:prstGeom prst="rect">
            <a:avLst/>
          </a:prstGeom>
          <a:solidFill>
            <a:schemeClr val="accent1">
              <a:lumMod val="20000"/>
              <a:lumOff val="80000"/>
            </a:schemeClr>
          </a:solidFill>
        </p:spPr>
        <p:txBody>
          <a:bodyPr wrap="square" rtlCol="0">
            <a:spAutoFit/>
          </a:bodyPr>
          <a:lstStyle/>
          <a:p>
            <a:pPr algn="ctr"/>
            <a:r>
              <a:rPr lang="en-US" sz="5000" dirty="0" smtClean="0">
                <a:solidFill>
                  <a:srgbClr val="00B050"/>
                </a:solidFill>
              </a:rPr>
              <a:t>CSS</a:t>
            </a:r>
          </a:p>
          <a:p>
            <a:pPr algn="ctr"/>
            <a:r>
              <a:rPr lang="en-US" sz="2000" b="1" dirty="0" smtClean="0"/>
              <a:t>A Cascading Style Sheet</a:t>
            </a:r>
            <a:endParaRPr lang="en-IN" sz="2000" b="1" dirty="0"/>
          </a:p>
        </p:txBody>
      </p:sp>
    </p:spTree>
    <p:extLst>
      <p:ext uri="{BB962C8B-B14F-4D97-AF65-F5344CB8AC3E}">
        <p14:creationId xmlns:p14="http://schemas.microsoft.com/office/powerpoint/2010/main" val="897758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2548</Words>
  <Application>Microsoft Office PowerPoint</Application>
  <PresentationFormat>Widescreen</PresentationFormat>
  <Paragraphs>397</Paragraphs>
  <Slides>45</Slides>
  <Notes>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45</vt:i4>
      </vt:variant>
    </vt:vector>
  </HeadingPairs>
  <TitlesOfParts>
    <vt:vector size="60" baseType="lpstr">
      <vt:lpstr>Arial Unicode MS</vt:lpstr>
      <vt:lpstr>Arial</vt:lpstr>
      <vt:lpstr>Calibri</vt:lpstr>
      <vt:lpstr>Calibri Light</vt:lpstr>
      <vt:lpstr>Consolas</vt:lpstr>
      <vt:lpstr>Courier New</vt:lpstr>
      <vt:lpstr>Goudy Old Style</vt:lpstr>
      <vt:lpstr>ibm-plex-mono</vt:lpstr>
      <vt:lpstr>Menlo</vt:lpstr>
      <vt:lpstr>Times New Roman</vt:lpstr>
      <vt:lpstr>Verdana</vt:lpstr>
      <vt:lpstr>Wingdings</vt:lpstr>
      <vt:lpstr>Wingdings 3</vt:lpstr>
      <vt:lpstr>Office Theme</vt:lpstr>
      <vt:lpstr>Default Design</vt:lpstr>
      <vt:lpstr>PowerPoint Presentation</vt:lpstr>
      <vt:lpstr>Revision Unit I</vt:lpstr>
      <vt:lpstr>What do you mean by CSS?  </vt:lpstr>
      <vt:lpstr>What are the different ways to create CSS?</vt:lpstr>
      <vt:lpstr>PowerPoint Presentation</vt:lpstr>
      <vt:lpstr>PowerPoint Presentation</vt:lpstr>
      <vt:lpstr>PowerPoint Presentation</vt:lpstr>
      <vt:lpstr>PowerPoint Presentation</vt:lpstr>
      <vt:lpstr>PowerPoint Presentation</vt:lpstr>
      <vt:lpstr>What is JSON? Why to use JSON over XML?</vt:lpstr>
      <vt:lpstr>PowerPoint Presentation</vt:lpstr>
      <vt:lpstr>Write at least any five Differences between HTML and HTML5. </vt:lpstr>
      <vt:lpstr>Difference Between HTML4 &amp;HTML5</vt:lpstr>
      <vt:lpstr>Difference Between HTML4 &amp;HTML5</vt:lpstr>
      <vt:lpstr>What are the different design issues in web development? </vt:lpstr>
      <vt:lpstr> Website  Planning and Design Issue  </vt:lpstr>
      <vt:lpstr>What is purpose of HTTP? What are different commands of HTTP</vt:lpstr>
      <vt:lpstr>Describe the steps involved when a web browser requests for and obtains a web page from a web server.</vt:lpstr>
      <vt:lpstr>HTTP Commands</vt:lpstr>
      <vt:lpstr>Why is HTTP called a stateless protocol? Why is it so?</vt:lpstr>
      <vt:lpstr>HTTP GET Request</vt:lpstr>
      <vt:lpstr>HTTP POST Request</vt:lpstr>
      <vt:lpstr>HTTP Response</vt:lpstr>
      <vt:lpstr>Common HTTP Response Codes</vt:lpstr>
      <vt:lpstr>HTTP Standards</vt:lpstr>
      <vt:lpstr>HTTP is a stateless protocol</vt:lpstr>
      <vt:lpstr>PowerPoint Presentation</vt:lpstr>
      <vt:lpstr>PowerPoint Presentation</vt:lpstr>
      <vt:lpstr>PowerPoint Presentation</vt:lpstr>
      <vt:lpstr>Define the terms i. Website, ii. Web Page, iii. Web Server,  iv.  URL and v. Home Page. </vt:lpstr>
      <vt:lpstr>PowerPoint Presentation</vt:lpstr>
      <vt:lpstr>Explain the need  for XML in detail.</vt:lpstr>
      <vt:lpstr>PowerPoint Presentation</vt:lpstr>
      <vt:lpstr>Need of XML</vt:lpstr>
      <vt:lpstr>What is XML Used For?</vt:lpstr>
      <vt:lpstr>Advantages of XML</vt:lpstr>
      <vt:lpstr>What are DTDs? How do they work?</vt:lpstr>
      <vt:lpstr>Internal DTD</vt:lpstr>
      <vt:lpstr>External DTD</vt:lpstr>
      <vt:lpstr>CDATA vs PCDATA</vt:lpstr>
      <vt:lpstr>PowerPoint Presentation</vt:lpstr>
      <vt:lpstr>What are XML schemas?  </vt:lpstr>
      <vt:lpstr>How are they better than DTDs?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abc</cp:lastModifiedBy>
  <cp:revision>16</cp:revision>
  <dcterms:created xsi:type="dcterms:W3CDTF">2019-02-11T00:26:49Z</dcterms:created>
  <dcterms:modified xsi:type="dcterms:W3CDTF">2019-02-11T10:25:58Z</dcterms:modified>
</cp:coreProperties>
</file>