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17D415-D146-4C82-9543-CBF49D26DB16}">
  <a:tblStyle styleId="{2817D415-D146-4C82-9543-CBF49D26DB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86c9998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86c9998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f17bd2c8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f17bd2c8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f17bd2c86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f17bd2c86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f17bd2c86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f17bd2c86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f17bd2c86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f17bd2c86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67c9d86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67c9d86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f17bd2c86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f17bd2c86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c0b3f029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c0b3f02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c0b3f029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c0b3f029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c0b3f02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c0b3f02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c0b3f02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c0b3f02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0e46f0b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0e46f0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c0b3f029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c0b3f029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c0b3f029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c0b3f029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c0b3f029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c0b3f029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f17bd2c86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f17bd2c86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70871b948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70871b948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70871b9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70871b9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70871b9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70871b9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70871b9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70871b9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70871b94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70871b94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70871b9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70871b9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70871b9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70871b94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70871b94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70871b94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70871b94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70871b94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70871b94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70871b94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70871b94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70871b94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70871b94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70871b94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70871b94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70871b94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70871b94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70871b94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70871b94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70871b94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70871b94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70871b94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f17bd2c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f17bd2c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70871b94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70871b94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70871b948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70871b948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70871b94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70871b94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70871b94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70871b94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a70871b94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a70871b94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70871b94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70871b94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70871b94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70871b94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70871b948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a70871b948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70871b94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a70871b94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a70871b948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a70871b94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f17bd2c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f17bd2c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a70871b94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a70871b94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a10b79d8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a10b79d8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a8c8fed6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a8c8fed6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a8c8fed6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a8c8fed6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a8c8fed6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a8c8fed6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a8c8fed6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a8c8fed6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a8c8fed6c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a8c8fed6c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a8c8fed6c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a8c8fed6c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a8c8fed6c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a8c8fed6c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a8c8fed6c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a8c8fed6c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f17bd2c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f17bd2c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a8c8fed6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a8c8fed6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acfcbe0c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acfcbe0c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acfcbe0c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acfcbe0c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acfcbe0c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acfcbe0c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acfcbe0c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acfcbe0c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b8a17318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b8a17318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b8a17318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b8a17318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b8a17318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b8a17318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b8a17318b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b8a17318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b8a17318b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b8a17318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f17bd2c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f17bd2c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b8a17318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b8a17318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b8a17318b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b8a17318b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b8a17318b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b8a17318b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3c0b3f02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3c0b3f02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f17bd2c86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f17bd2c86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f17bd2c86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f17bd2c8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jpg"/><Relationship Id="rId4" Type="http://schemas.openxmlformats.org/officeDocument/2006/relationships/image" Target="../media/image14.jpg"/><Relationship Id="rId5" Type="http://schemas.openxmlformats.org/officeDocument/2006/relationships/image" Target="../media/image19.jpg"/><Relationship Id="rId6" Type="http://schemas.openxmlformats.org/officeDocument/2006/relationships/image" Target="../media/image2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jp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1.jpg"/><Relationship Id="rId8" Type="http://schemas.openxmlformats.org/officeDocument/2006/relationships/image" Target="../media/image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169325" y="858475"/>
            <a:ext cx="7260000" cy="3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 of firmware for NEP on ESP32</a:t>
            </a:r>
            <a:endParaRPr/>
          </a:p>
          <a:p>
            <a:pPr indent="-317500" lvl="0" marL="457200" rtl="0" algn="l">
              <a:spcBef>
                <a:spcPts val="0"/>
              </a:spcBef>
              <a:spcAft>
                <a:spcPts val="0"/>
              </a:spcAft>
              <a:buSzPts val="1400"/>
              <a:buChar char="●"/>
            </a:pPr>
            <a:r>
              <a:rPr lang="en-GB"/>
              <a:t>Sample rest POST call</a:t>
            </a:r>
            <a:endParaRPr/>
          </a:p>
          <a:p>
            <a:pPr indent="-317500" lvl="0" marL="457200" rtl="0" algn="l">
              <a:spcBef>
                <a:spcPts val="0"/>
              </a:spcBef>
              <a:spcAft>
                <a:spcPts val="0"/>
              </a:spcAft>
              <a:buSzPts val="1400"/>
              <a:buChar char="●"/>
            </a:pPr>
            <a:r>
              <a:rPr lang="en-GB"/>
              <a:t>Sample rest GET call</a:t>
            </a:r>
            <a:endParaRPr/>
          </a:p>
          <a:p>
            <a:pPr indent="-317500" lvl="0" marL="457200" rtl="0" algn="l">
              <a:spcBef>
                <a:spcPts val="0"/>
              </a:spcBef>
              <a:spcAft>
                <a:spcPts val="0"/>
              </a:spcAft>
              <a:buSzPts val="1400"/>
              <a:buChar char="●"/>
            </a:pPr>
            <a:r>
              <a:rPr lang="en-GB"/>
              <a:t>Algo design</a:t>
            </a:r>
            <a:endParaRPr/>
          </a:p>
          <a:p>
            <a:pPr indent="-317500" lvl="0" marL="457200" rtl="0" algn="l">
              <a:spcBef>
                <a:spcPts val="0"/>
              </a:spcBef>
              <a:spcAft>
                <a:spcPts val="0"/>
              </a:spcAft>
              <a:buSzPts val="1400"/>
              <a:buChar char="●"/>
            </a:pPr>
            <a:r>
              <a:rPr lang="en-GB"/>
              <a:t>Security issues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p:nvPr/>
        </p:nvSpPr>
        <p:spPr>
          <a:xfrm>
            <a:off x="1796950" y="3324725"/>
            <a:ext cx="2269800" cy="42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- 2</a:t>
            </a:r>
            <a:endParaRPr/>
          </a:p>
        </p:txBody>
      </p:sp>
      <p:pic>
        <p:nvPicPr>
          <p:cNvPr descr="R.S.V.P.® Ballpoint Pen — Pentel of America, Ltd." id="137" name="Google Shape;137;p22"/>
          <p:cNvPicPr preferRelativeResize="0"/>
          <p:nvPr/>
        </p:nvPicPr>
        <p:blipFill>
          <a:blip r:embed="rId3">
            <a:alphaModFix/>
          </a:blip>
          <a:stretch>
            <a:fillRect/>
          </a:stretch>
        </p:blipFill>
        <p:spPr>
          <a:xfrm rot="-1473512">
            <a:off x="-1640150" y="717549"/>
            <a:ext cx="5048249" cy="5048249"/>
          </a:xfrm>
          <a:prstGeom prst="rect">
            <a:avLst/>
          </a:prstGeom>
          <a:noFill/>
          <a:ln>
            <a:noFill/>
          </a:ln>
        </p:spPr>
      </p:pic>
      <p:sp>
        <p:nvSpPr>
          <p:cNvPr id="138" name="Google Shape;138;p22"/>
          <p:cNvSpPr txBox="1"/>
          <p:nvPr/>
        </p:nvSpPr>
        <p:spPr>
          <a:xfrm>
            <a:off x="1313550" y="1341150"/>
            <a:ext cx="2837400" cy="3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Pen Color</a:t>
            </a:r>
            <a:endParaRPr/>
          </a:p>
          <a:p>
            <a:pPr indent="-317500" lvl="0" marL="457200" rtl="0" algn="l">
              <a:spcBef>
                <a:spcPts val="0"/>
              </a:spcBef>
              <a:spcAft>
                <a:spcPts val="0"/>
              </a:spcAft>
              <a:buSzPts val="1400"/>
              <a:buChar char="●"/>
            </a:pPr>
            <a:r>
              <a:rPr lang="en-GB"/>
              <a:t>Height</a:t>
            </a:r>
            <a:endParaRPr/>
          </a:p>
          <a:p>
            <a:pPr indent="-317500" lvl="0" marL="457200" rtl="0" algn="l">
              <a:spcBef>
                <a:spcPts val="0"/>
              </a:spcBef>
              <a:spcAft>
                <a:spcPts val="0"/>
              </a:spcAft>
              <a:buSzPts val="1400"/>
              <a:buChar char="●"/>
            </a:pPr>
            <a:r>
              <a:rPr lang="en-GB"/>
              <a:t>Width</a:t>
            </a:r>
            <a:endParaRPr/>
          </a:p>
          <a:p>
            <a:pPr indent="-317500" lvl="0" marL="457200" rtl="0" algn="l">
              <a:spcBef>
                <a:spcPts val="0"/>
              </a:spcBef>
              <a:spcAft>
                <a:spcPts val="0"/>
              </a:spcAft>
              <a:buSzPts val="1400"/>
              <a:buChar char="●"/>
            </a:pPr>
            <a:r>
              <a:rPr lang="en-GB"/>
              <a:t>Ink color</a:t>
            </a:r>
            <a:endParaRPr/>
          </a:p>
          <a:p>
            <a:pPr indent="-317500" lvl="0" marL="457200" rtl="0" algn="l">
              <a:spcBef>
                <a:spcPts val="0"/>
              </a:spcBef>
              <a:spcAft>
                <a:spcPts val="0"/>
              </a:spcAft>
              <a:buSzPts val="1400"/>
              <a:buChar char="●"/>
            </a:pPr>
            <a:r>
              <a:rPr lang="en-GB"/>
              <a:t>Date of Manufacturing</a:t>
            </a:r>
            <a:endParaRPr/>
          </a:p>
          <a:p>
            <a:pPr indent="-317500" lvl="0" marL="457200" rtl="0" algn="l">
              <a:spcBef>
                <a:spcPts val="0"/>
              </a:spcBef>
              <a:spcAft>
                <a:spcPts val="0"/>
              </a:spcAft>
              <a:buSzPts val="1400"/>
              <a:buChar char="●"/>
            </a:pPr>
            <a:r>
              <a:rPr lang="en-GB"/>
              <a:t>.</a:t>
            </a:r>
            <a:endParaRPr/>
          </a:p>
          <a:p>
            <a:pPr indent="-317500" lvl="0" marL="457200" rtl="0" algn="l">
              <a:spcBef>
                <a:spcPts val="0"/>
              </a:spcBef>
              <a:spcAft>
                <a:spcPts val="0"/>
              </a:spcAft>
              <a:buSzPts val="1400"/>
              <a:buChar char="●"/>
            </a:pPr>
            <a:r>
              <a:rPr lang="en-GB"/>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 of ink </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Cap status(open/close)</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Working status(writing/off)</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Direction of movement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Temp around the pen</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Location of Pen</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p:txBody>
      </p:sp>
      <p:sp>
        <p:nvSpPr>
          <p:cNvPr id="139" name="Google Shape;139;p22"/>
          <p:cNvSpPr txBox="1"/>
          <p:nvPr/>
        </p:nvSpPr>
        <p:spPr>
          <a:xfrm>
            <a:off x="4432550" y="2026050"/>
            <a:ext cx="4190400" cy="10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Product Name : </a:t>
            </a:r>
            <a:r>
              <a:rPr lang="en-GB"/>
              <a:t>Digital</a:t>
            </a:r>
            <a:r>
              <a:rPr lang="en-GB"/>
              <a:t> 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USP : It will make a soft copy of what you have written.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p:nvPr/>
        </p:nvSpPr>
        <p:spPr>
          <a:xfrm>
            <a:off x="1833325" y="3964925"/>
            <a:ext cx="1396800" cy="24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- 3</a:t>
            </a:r>
            <a:endParaRPr/>
          </a:p>
        </p:txBody>
      </p:sp>
      <p:pic>
        <p:nvPicPr>
          <p:cNvPr descr="R.S.V.P.® Ballpoint Pen — Pentel of America, Ltd." id="146" name="Google Shape;146;p23"/>
          <p:cNvPicPr preferRelativeResize="0"/>
          <p:nvPr/>
        </p:nvPicPr>
        <p:blipFill>
          <a:blip r:embed="rId3">
            <a:alphaModFix/>
          </a:blip>
          <a:stretch>
            <a:fillRect/>
          </a:stretch>
        </p:blipFill>
        <p:spPr>
          <a:xfrm rot="-1473512">
            <a:off x="-1640150" y="717549"/>
            <a:ext cx="5048249" cy="5048249"/>
          </a:xfrm>
          <a:prstGeom prst="rect">
            <a:avLst/>
          </a:prstGeom>
          <a:noFill/>
          <a:ln>
            <a:noFill/>
          </a:ln>
        </p:spPr>
      </p:pic>
      <p:sp>
        <p:nvSpPr>
          <p:cNvPr id="147" name="Google Shape;147;p23"/>
          <p:cNvSpPr txBox="1"/>
          <p:nvPr/>
        </p:nvSpPr>
        <p:spPr>
          <a:xfrm>
            <a:off x="1313550" y="1341150"/>
            <a:ext cx="2837400" cy="3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Pen Color</a:t>
            </a:r>
            <a:endParaRPr/>
          </a:p>
          <a:p>
            <a:pPr indent="-317500" lvl="0" marL="457200" rtl="0" algn="l">
              <a:spcBef>
                <a:spcPts val="0"/>
              </a:spcBef>
              <a:spcAft>
                <a:spcPts val="0"/>
              </a:spcAft>
              <a:buSzPts val="1400"/>
              <a:buChar char="●"/>
            </a:pPr>
            <a:r>
              <a:rPr lang="en-GB"/>
              <a:t>Height</a:t>
            </a:r>
            <a:endParaRPr/>
          </a:p>
          <a:p>
            <a:pPr indent="-317500" lvl="0" marL="457200" rtl="0" algn="l">
              <a:spcBef>
                <a:spcPts val="0"/>
              </a:spcBef>
              <a:spcAft>
                <a:spcPts val="0"/>
              </a:spcAft>
              <a:buSzPts val="1400"/>
              <a:buChar char="●"/>
            </a:pPr>
            <a:r>
              <a:rPr lang="en-GB"/>
              <a:t>Width</a:t>
            </a:r>
            <a:endParaRPr/>
          </a:p>
          <a:p>
            <a:pPr indent="-317500" lvl="0" marL="457200" rtl="0" algn="l">
              <a:spcBef>
                <a:spcPts val="0"/>
              </a:spcBef>
              <a:spcAft>
                <a:spcPts val="0"/>
              </a:spcAft>
              <a:buSzPts val="1400"/>
              <a:buChar char="●"/>
            </a:pPr>
            <a:r>
              <a:rPr lang="en-GB"/>
              <a:t>Ink color</a:t>
            </a:r>
            <a:endParaRPr/>
          </a:p>
          <a:p>
            <a:pPr indent="-317500" lvl="0" marL="457200" rtl="0" algn="l">
              <a:spcBef>
                <a:spcPts val="0"/>
              </a:spcBef>
              <a:spcAft>
                <a:spcPts val="0"/>
              </a:spcAft>
              <a:buSzPts val="1400"/>
              <a:buChar char="●"/>
            </a:pPr>
            <a:r>
              <a:rPr lang="en-GB"/>
              <a:t>Date of Manufacturing</a:t>
            </a:r>
            <a:endParaRPr/>
          </a:p>
          <a:p>
            <a:pPr indent="-317500" lvl="0" marL="457200" rtl="0" algn="l">
              <a:spcBef>
                <a:spcPts val="0"/>
              </a:spcBef>
              <a:spcAft>
                <a:spcPts val="0"/>
              </a:spcAft>
              <a:buSzPts val="1400"/>
              <a:buChar char="●"/>
            </a:pPr>
            <a:r>
              <a:rPr lang="en-GB"/>
              <a:t>.</a:t>
            </a:r>
            <a:endParaRPr/>
          </a:p>
          <a:p>
            <a:pPr indent="-317500" lvl="0" marL="457200" rtl="0" algn="l">
              <a:spcBef>
                <a:spcPts val="0"/>
              </a:spcBef>
              <a:spcAft>
                <a:spcPts val="0"/>
              </a:spcAft>
              <a:buSzPts val="1400"/>
              <a:buChar char="●"/>
            </a:pPr>
            <a:r>
              <a:rPr lang="en-GB"/>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 of ink </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Cap status(open/close)</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Working status(writing/off)</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Direction of movement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Temp around the pen</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Location of Pen</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p:txBody>
      </p:sp>
      <p:sp>
        <p:nvSpPr>
          <p:cNvPr id="148" name="Google Shape;148;p23"/>
          <p:cNvSpPr txBox="1"/>
          <p:nvPr/>
        </p:nvSpPr>
        <p:spPr>
          <a:xfrm>
            <a:off x="4432550" y="2026050"/>
            <a:ext cx="4190400" cy="10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Product Name : Tracking 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USP : You can track your phone from your mobile.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p:nvPr/>
        </p:nvSpPr>
        <p:spPr>
          <a:xfrm>
            <a:off x="1847875" y="3957650"/>
            <a:ext cx="1324200" cy="23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1811500" y="2895500"/>
            <a:ext cx="800400" cy="24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- 4</a:t>
            </a:r>
            <a:endParaRPr/>
          </a:p>
        </p:txBody>
      </p:sp>
      <p:pic>
        <p:nvPicPr>
          <p:cNvPr descr="R.S.V.P.® Ballpoint Pen — Pentel of America, Ltd." id="156" name="Google Shape;156;p24"/>
          <p:cNvPicPr preferRelativeResize="0"/>
          <p:nvPr/>
        </p:nvPicPr>
        <p:blipFill>
          <a:blip r:embed="rId3">
            <a:alphaModFix/>
          </a:blip>
          <a:stretch>
            <a:fillRect/>
          </a:stretch>
        </p:blipFill>
        <p:spPr>
          <a:xfrm rot="-1473512">
            <a:off x="-1640150" y="717549"/>
            <a:ext cx="5048249" cy="5048249"/>
          </a:xfrm>
          <a:prstGeom prst="rect">
            <a:avLst/>
          </a:prstGeom>
          <a:noFill/>
          <a:ln>
            <a:noFill/>
          </a:ln>
        </p:spPr>
      </p:pic>
      <p:sp>
        <p:nvSpPr>
          <p:cNvPr id="157" name="Google Shape;157;p24"/>
          <p:cNvSpPr txBox="1"/>
          <p:nvPr/>
        </p:nvSpPr>
        <p:spPr>
          <a:xfrm>
            <a:off x="1313550" y="1341150"/>
            <a:ext cx="2837400" cy="3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Pen Color</a:t>
            </a:r>
            <a:endParaRPr/>
          </a:p>
          <a:p>
            <a:pPr indent="-317500" lvl="0" marL="457200" rtl="0" algn="l">
              <a:spcBef>
                <a:spcPts val="0"/>
              </a:spcBef>
              <a:spcAft>
                <a:spcPts val="0"/>
              </a:spcAft>
              <a:buSzPts val="1400"/>
              <a:buChar char="●"/>
            </a:pPr>
            <a:r>
              <a:rPr lang="en-GB"/>
              <a:t>Height</a:t>
            </a:r>
            <a:endParaRPr/>
          </a:p>
          <a:p>
            <a:pPr indent="-317500" lvl="0" marL="457200" rtl="0" algn="l">
              <a:spcBef>
                <a:spcPts val="0"/>
              </a:spcBef>
              <a:spcAft>
                <a:spcPts val="0"/>
              </a:spcAft>
              <a:buSzPts val="1400"/>
              <a:buChar char="●"/>
            </a:pPr>
            <a:r>
              <a:rPr lang="en-GB"/>
              <a:t>Width</a:t>
            </a:r>
            <a:endParaRPr/>
          </a:p>
          <a:p>
            <a:pPr indent="-317500" lvl="0" marL="457200" rtl="0" algn="l">
              <a:spcBef>
                <a:spcPts val="0"/>
              </a:spcBef>
              <a:spcAft>
                <a:spcPts val="0"/>
              </a:spcAft>
              <a:buSzPts val="1400"/>
              <a:buChar char="●"/>
            </a:pPr>
            <a:r>
              <a:rPr lang="en-GB"/>
              <a:t>Ink color</a:t>
            </a:r>
            <a:endParaRPr/>
          </a:p>
          <a:p>
            <a:pPr indent="-317500" lvl="0" marL="457200" rtl="0" algn="l">
              <a:spcBef>
                <a:spcPts val="0"/>
              </a:spcBef>
              <a:spcAft>
                <a:spcPts val="0"/>
              </a:spcAft>
              <a:buSzPts val="1400"/>
              <a:buChar char="●"/>
            </a:pPr>
            <a:r>
              <a:rPr lang="en-GB"/>
              <a:t>Date of Manufacturing</a:t>
            </a:r>
            <a:endParaRPr/>
          </a:p>
          <a:p>
            <a:pPr indent="-317500" lvl="0" marL="457200" rtl="0" algn="l">
              <a:spcBef>
                <a:spcPts val="0"/>
              </a:spcBef>
              <a:spcAft>
                <a:spcPts val="0"/>
              </a:spcAft>
              <a:buSzPts val="1400"/>
              <a:buChar char="●"/>
            </a:pPr>
            <a:r>
              <a:rPr lang="en-GB"/>
              <a:t>.</a:t>
            </a:r>
            <a:endParaRPr/>
          </a:p>
          <a:p>
            <a:pPr indent="-317500" lvl="0" marL="457200" rtl="0" algn="l">
              <a:spcBef>
                <a:spcPts val="0"/>
              </a:spcBef>
              <a:spcAft>
                <a:spcPts val="0"/>
              </a:spcAft>
              <a:buSzPts val="1400"/>
              <a:buChar char="●"/>
            </a:pPr>
            <a:r>
              <a:rPr lang="en-GB"/>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 of ink </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Cap status(open/close)</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Working status(writing/off)</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Direction of movement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Temp around the pen</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Location of Pen</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p:txBody>
      </p:sp>
      <p:sp>
        <p:nvSpPr>
          <p:cNvPr id="158" name="Google Shape;158;p24"/>
          <p:cNvSpPr txBox="1"/>
          <p:nvPr/>
        </p:nvSpPr>
        <p:spPr>
          <a:xfrm>
            <a:off x="4432550" y="2026050"/>
            <a:ext cx="4190400" cy="10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Product Name : Never Ending 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USP : We will deliver you a new pen to doorstep, before running out of juice.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 The Never Ending Pen</a:t>
            </a:r>
            <a:endParaRPr/>
          </a:p>
        </p:txBody>
      </p:sp>
      <p:sp>
        <p:nvSpPr>
          <p:cNvPr id="164" name="Google Shape;16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Aim : Have to build a software, to which the “The Never Ending Pen” sends a request when its ink status is below 10% to replace it.</a:t>
            </a:r>
            <a:endParaRPr/>
          </a:p>
          <a:p>
            <a:pPr indent="0" lvl="0" marL="0" rtl="0" algn="l">
              <a:spcBef>
                <a:spcPts val="1600"/>
              </a:spcBef>
              <a:spcAft>
                <a:spcPts val="0"/>
              </a:spcAft>
              <a:buNone/>
            </a:pPr>
            <a:r>
              <a:rPr lang="en-GB"/>
              <a:t>Design a solution : (Home work)</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87500"/>
              </a:lnSpc>
              <a:spcBef>
                <a:spcPts val="1600"/>
              </a:spcBef>
              <a:spcAft>
                <a:spcPts val="0"/>
              </a:spcAft>
              <a:buNone/>
            </a:pPr>
            <a:r>
              <a:t/>
            </a:r>
            <a:endParaRPr/>
          </a:p>
          <a:p>
            <a:pPr indent="0" lvl="0" marL="0" rtl="0" algn="l">
              <a:spcBef>
                <a:spcPts val="20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26"/>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The Anatomy of a &quot;Thank You&quot;" id="176" name="Google Shape;176;p27"/>
          <p:cNvPicPr preferRelativeResize="0"/>
          <p:nvPr/>
        </p:nvPicPr>
        <p:blipFill>
          <a:blip r:embed="rId3">
            <a:alphaModFix/>
          </a:blip>
          <a:stretch>
            <a:fillRect/>
          </a:stretch>
        </p:blipFill>
        <p:spPr>
          <a:xfrm>
            <a:off x="1669450" y="746125"/>
            <a:ext cx="5805100" cy="365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Cryptography</a:t>
            </a:r>
            <a:endParaRPr/>
          </a:p>
        </p:txBody>
      </p:sp>
      <p:sp>
        <p:nvSpPr>
          <p:cNvPr id="182" name="Google Shape;18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700"/>
              </a:spcBef>
              <a:spcAft>
                <a:spcPts val="0"/>
              </a:spcAft>
              <a:buNone/>
            </a:pPr>
            <a:r>
              <a:rPr b="1" lang="en-GB"/>
              <a:t>Cryptography </a:t>
            </a:r>
            <a:r>
              <a:rPr lang="en-GB"/>
              <a:t>: The field of study related to encoded information (comes from Greek word for "secret writing")</a:t>
            </a:r>
            <a:endParaRPr/>
          </a:p>
          <a:p>
            <a:pPr indent="0" lvl="0" marL="0" marR="0" rtl="0" algn="l">
              <a:lnSpc>
                <a:spcPct val="115000"/>
              </a:lnSpc>
              <a:spcBef>
                <a:spcPts val="1700"/>
              </a:spcBef>
              <a:spcAft>
                <a:spcPts val="0"/>
              </a:spcAft>
              <a:buNone/>
            </a:pPr>
            <a:r>
              <a:rPr b="1" lang="en-GB"/>
              <a:t>Encryption </a:t>
            </a:r>
            <a:r>
              <a:rPr lang="en-GB"/>
              <a:t>: The process of converting plaintext into ciphertext</a:t>
            </a:r>
            <a:endParaRPr/>
          </a:p>
          <a:p>
            <a:pPr indent="0" lvl="0" marL="0" marR="0" rtl="0" algn="l">
              <a:lnSpc>
                <a:spcPct val="115000"/>
              </a:lnSpc>
              <a:spcBef>
                <a:spcPts val="1700"/>
              </a:spcBef>
              <a:spcAft>
                <a:spcPts val="0"/>
              </a:spcAft>
              <a:buNone/>
            </a:pPr>
            <a:r>
              <a:rPr b="1" lang="en-GB"/>
              <a:t>Decryption </a:t>
            </a:r>
            <a:r>
              <a:rPr lang="en-GB"/>
              <a:t>: The process of converting ciphertext into plaintext</a:t>
            </a:r>
            <a:endParaRPr/>
          </a:p>
          <a:p>
            <a:pPr indent="0" lvl="0" marL="0" marR="0" rtl="0" algn="l">
              <a:lnSpc>
                <a:spcPct val="115000"/>
              </a:lnSpc>
              <a:spcBef>
                <a:spcPts val="1700"/>
              </a:spcBef>
              <a:spcAft>
                <a:spcPts val="0"/>
              </a:spcAft>
              <a:buNone/>
            </a:pPr>
            <a:r>
              <a:rPr lang="en-GB"/>
              <a:t>Encrypted(Information) cannot be read</a:t>
            </a:r>
            <a:endParaRPr/>
          </a:p>
          <a:p>
            <a:pPr indent="0" lvl="0" marL="0" marR="0" rtl="0" algn="l">
              <a:lnSpc>
                <a:spcPct val="115000"/>
              </a:lnSpc>
              <a:spcBef>
                <a:spcPts val="1700"/>
              </a:spcBef>
              <a:spcAft>
                <a:spcPts val="0"/>
              </a:spcAft>
              <a:buNone/>
            </a:pPr>
            <a:r>
              <a:rPr lang="en-GB"/>
              <a:t>Decrypted(Encrypted(Information)) can be</a:t>
            </a:r>
            <a:endParaRPr sz="2400">
              <a:solidFill>
                <a:schemeClr val="dk1"/>
              </a:solidFill>
            </a:endParaRPr>
          </a:p>
          <a:p>
            <a:pPr indent="0" lvl="0" marL="0" marR="0" rtl="0" algn="l">
              <a:lnSpc>
                <a:spcPct val="115000"/>
              </a:lnSpc>
              <a:spcBef>
                <a:spcPts val="170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Cryptography</a:t>
            </a:r>
            <a:endParaRPr/>
          </a:p>
        </p:txBody>
      </p:sp>
      <p:pic>
        <p:nvPicPr>
          <p:cNvPr id="188" name="Google Shape;188;p29"/>
          <p:cNvPicPr preferRelativeResize="0"/>
          <p:nvPr/>
        </p:nvPicPr>
        <p:blipFill>
          <a:blip r:embed="rId3">
            <a:alphaModFix/>
          </a:blip>
          <a:stretch>
            <a:fillRect/>
          </a:stretch>
        </p:blipFill>
        <p:spPr>
          <a:xfrm>
            <a:off x="252413" y="809625"/>
            <a:ext cx="8639175" cy="3524250"/>
          </a:xfrm>
          <a:prstGeom prst="rect">
            <a:avLst/>
          </a:prstGeom>
          <a:noFill/>
          <a:ln>
            <a:noFill/>
          </a:ln>
        </p:spPr>
      </p:pic>
      <p:sp>
        <p:nvSpPr>
          <p:cNvPr id="189" name="Google Shape;18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Cryptography</a:t>
            </a:r>
            <a:endParaRPr/>
          </a:p>
        </p:txBody>
      </p:sp>
      <p:sp>
        <p:nvSpPr>
          <p:cNvPr id="195" name="Google Shape;19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700"/>
              </a:spcBef>
              <a:spcAft>
                <a:spcPts val="0"/>
              </a:spcAft>
              <a:buNone/>
            </a:pPr>
            <a:r>
              <a:rPr lang="en-GB"/>
              <a:t>Cipher : An algorithm used to encrypt and decrypt text</a:t>
            </a:r>
            <a:endParaRPr/>
          </a:p>
          <a:p>
            <a:pPr indent="0" lvl="0" marL="0" marR="0" rtl="0" algn="l">
              <a:lnSpc>
                <a:spcPct val="115000"/>
              </a:lnSpc>
              <a:spcBef>
                <a:spcPts val="1700"/>
              </a:spcBef>
              <a:spcAft>
                <a:spcPts val="0"/>
              </a:spcAft>
              <a:buNone/>
            </a:pPr>
            <a:r>
              <a:rPr lang="en-GB"/>
              <a:t>Key : The set of parameters that guide a cipher</a:t>
            </a:r>
            <a:endParaRPr/>
          </a:p>
          <a:p>
            <a:pPr indent="0" lvl="0" marL="0" marR="0" rtl="0" algn="l">
              <a:lnSpc>
                <a:spcPct val="115000"/>
              </a:lnSpc>
              <a:spcBef>
                <a:spcPts val="1700"/>
              </a:spcBef>
              <a:spcAft>
                <a:spcPts val="0"/>
              </a:spcAft>
              <a:buNone/>
            </a:pPr>
            <a:r>
              <a:rPr lang="en-GB"/>
              <a:t>Neither is any good without the other</a:t>
            </a:r>
            <a:endParaRPr sz="3200">
              <a:solidFill>
                <a:schemeClr val="dk1"/>
              </a:solidFill>
            </a:endParaRPr>
          </a:p>
          <a:p>
            <a:pPr indent="0" lvl="0" marL="0" marR="0" rtl="0" algn="l">
              <a:lnSpc>
                <a:spcPct val="115000"/>
              </a:lnSpc>
              <a:spcBef>
                <a:spcPts val="1700"/>
              </a:spcBef>
              <a:spcAft>
                <a:spcPts val="0"/>
              </a:spcAft>
              <a:buNone/>
            </a:pPr>
            <a:r>
              <a:t/>
            </a:r>
            <a:endParaRPr/>
          </a:p>
          <a:p>
            <a:pPr indent="0" lvl="0" marL="0" marR="0" rtl="0" algn="l">
              <a:lnSpc>
                <a:spcPct val="115000"/>
              </a:lnSpc>
              <a:spcBef>
                <a:spcPts val="170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Substitution Ciphers</a:t>
            </a:r>
            <a:endParaRPr/>
          </a:p>
        </p:txBody>
      </p:sp>
      <p:sp>
        <p:nvSpPr>
          <p:cNvPr id="201" name="Google Shape;20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900"/>
              </a:spcBef>
              <a:spcAft>
                <a:spcPts val="0"/>
              </a:spcAft>
              <a:buClr>
                <a:schemeClr val="dk1"/>
              </a:buClr>
              <a:buSzPts val="1100"/>
              <a:buFont typeface="Arial"/>
              <a:buNone/>
            </a:pPr>
            <a:r>
              <a:rPr lang="en-GB"/>
              <a:t>•A cipher that substitutes one character with another.</a:t>
            </a:r>
            <a:endParaRPr/>
          </a:p>
          <a:p>
            <a:pPr indent="0" lvl="0" marL="0" rtl="0" algn="l">
              <a:spcBef>
                <a:spcPts val="1900"/>
              </a:spcBef>
              <a:spcAft>
                <a:spcPts val="0"/>
              </a:spcAft>
              <a:buClr>
                <a:schemeClr val="dk1"/>
              </a:buClr>
              <a:buSzPts val="1100"/>
              <a:buFont typeface="Arial"/>
              <a:buNone/>
            </a:pPr>
            <a:r>
              <a:rPr lang="en-GB"/>
              <a:t>•These can be as simple as swapping a list, or can be based on more complex rules.</a:t>
            </a:r>
            <a:endParaRPr/>
          </a:p>
          <a:p>
            <a:pPr indent="0" lvl="0" marL="0" rtl="0" algn="l">
              <a:spcBef>
                <a:spcPts val="1900"/>
              </a:spcBef>
              <a:spcAft>
                <a:spcPts val="0"/>
              </a:spcAft>
              <a:buClr>
                <a:schemeClr val="dk1"/>
              </a:buClr>
              <a:buSzPts val="1100"/>
              <a:buFont typeface="Arial"/>
              <a:buNone/>
            </a:pPr>
            <a:r>
              <a:rPr lang="en-GB"/>
              <a:t>•These are NOT secure anymore, but they used to be quite common.  What has changed?</a:t>
            </a:r>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p:nvPr/>
        </p:nvSpPr>
        <p:spPr>
          <a:xfrm>
            <a:off x="1169325" y="1635550"/>
            <a:ext cx="1591200" cy="57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Customers</a:t>
            </a:r>
            <a:endParaRPr/>
          </a:p>
        </p:txBody>
      </p:sp>
      <p:sp>
        <p:nvSpPr>
          <p:cNvPr id="60" name="Google Shape;60;p14"/>
          <p:cNvSpPr/>
          <p:nvPr/>
        </p:nvSpPr>
        <p:spPr>
          <a:xfrm>
            <a:off x="1169325" y="2491000"/>
            <a:ext cx="1591200" cy="57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M</a:t>
            </a:r>
            <a:r>
              <a:rPr lang="en-GB"/>
              <a:t>anufacturer</a:t>
            </a:r>
            <a:endParaRPr/>
          </a:p>
        </p:txBody>
      </p:sp>
      <p:sp>
        <p:nvSpPr>
          <p:cNvPr id="61" name="Google Shape;61;p14"/>
          <p:cNvSpPr/>
          <p:nvPr/>
        </p:nvSpPr>
        <p:spPr>
          <a:xfrm>
            <a:off x="1169325" y="3346450"/>
            <a:ext cx="1591200" cy="57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SmartPens</a:t>
            </a:r>
            <a:endParaRPr/>
          </a:p>
        </p:txBody>
      </p:sp>
      <p:sp>
        <p:nvSpPr>
          <p:cNvPr id="62" name="Google Shape;62;p14"/>
          <p:cNvSpPr/>
          <p:nvPr/>
        </p:nvSpPr>
        <p:spPr>
          <a:xfrm>
            <a:off x="5158300" y="2354200"/>
            <a:ext cx="1827900" cy="843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REST Server</a:t>
            </a:r>
            <a:endParaRPr/>
          </a:p>
        </p:txBody>
      </p:sp>
      <p:sp>
        <p:nvSpPr>
          <p:cNvPr id="63" name="Google Shape;63;p14"/>
          <p:cNvSpPr/>
          <p:nvPr/>
        </p:nvSpPr>
        <p:spPr>
          <a:xfrm>
            <a:off x="2938075" y="1642950"/>
            <a:ext cx="444000" cy="2273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14"/>
          <p:cNvCxnSpPr/>
          <p:nvPr/>
        </p:nvCxnSpPr>
        <p:spPr>
          <a:xfrm>
            <a:off x="3493150" y="2560650"/>
            <a:ext cx="1398600" cy="14700"/>
          </a:xfrm>
          <a:prstGeom prst="straightConnector1">
            <a:avLst/>
          </a:prstGeom>
          <a:noFill/>
          <a:ln cap="flat" cmpd="sng" w="9525">
            <a:solidFill>
              <a:schemeClr val="dk2"/>
            </a:solidFill>
            <a:prstDash val="solid"/>
            <a:round/>
            <a:headEnd len="med" w="med" type="none"/>
            <a:tailEnd len="med" w="med" type="triangle"/>
          </a:ln>
        </p:spPr>
      </p:cxnSp>
      <p:cxnSp>
        <p:nvCxnSpPr>
          <p:cNvPr id="65" name="Google Shape;65;p14"/>
          <p:cNvCxnSpPr/>
          <p:nvPr/>
        </p:nvCxnSpPr>
        <p:spPr>
          <a:xfrm>
            <a:off x="3493150" y="3017850"/>
            <a:ext cx="1398600" cy="14700"/>
          </a:xfrm>
          <a:prstGeom prst="straightConnector1">
            <a:avLst/>
          </a:prstGeom>
          <a:noFill/>
          <a:ln cap="flat" cmpd="sng" w="9525">
            <a:solidFill>
              <a:schemeClr val="dk2"/>
            </a:solidFill>
            <a:prstDash val="solid"/>
            <a:round/>
            <a:headEnd len="med" w="med" type="triangle"/>
            <a:tailEnd len="med" w="med" type="none"/>
          </a:ln>
        </p:spPr>
      </p:cxnSp>
      <p:sp>
        <p:nvSpPr>
          <p:cNvPr id="66" name="Google Shape;66;p14"/>
          <p:cNvSpPr txBox="1"/>
          <p:nvPr/>
        </p:nvSpPr>
        <p:spPr>
          <a:xfrm>
            <a:off x="3877975" y="2205550"/>
            <a:ext cx="444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req</a:t>
            </a:r>
            <a:endParaRPr/>
          </a:p>
        </p:txBody>
      </p:sp>
      <p:sp>
        <p:nvSpPr>
          <p:cNvPr id="67" name="Google Shape;67;p14"/>
          <p:cNvSpPr txBox="1"/>
          <p:nvPr/>
        </p:nvSpPr>
        <p:spPr>
          <a:xfrm>
            <a:off x="3877975" y="2967550"/>
            <a:ext cx="4440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req</a:t>
            </a:r>
            <a:endParaRPr/>
          </a:p>
        </p:txBody>
      </p:sp>
      <p:sp>
        <p:nvSpPr>
          <p:cNvPr id="68" name="Google Shape;68;p14"/>
          <p:cNvSpPr/>
          <p:nvPr/>
        </p:nvSpPr>
        <p:spPr>
          <a:xfrm>
            <a:off x="3595065" y="2660814"/>
            <a:ext cx="1194773" cy="26577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HTTP</a:t>
            </a:r>
          </a:p>
        </p:txBody>
      </p:sp>
      <p:sp>
        <p:nvSpPr>
          <p:cNvPr id="69" name="Google Shape;69;p14"/>
          <p:cNvSpPr/>
          <p:nvPr/>
        </p:nvSpPr>
        <p:spPr>
          <a:xfrm>
            <a:off x="3448750" y="310825"/>
            <a:ext cx="1827900" cy="710400"/>
          </a:xfrm>
          <a:prstGeom prst="snipRoundRect">
            <a:avLst>
              <a:gd fmla="val 16667"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MQTT Broker</a:t>
            </a:r>
            <a:endParaRPr/>
          </a:p>
        </p:txBody>
      </p:sp>
      <p:cxnSp>
        <p:nvCxnSpPr>
          <p:cNvPr id="70" name="Google Shape;70;p14"/>
          <p:cNvCxnSpPr>
            <a:stCxn id="61" idx="3"/>
            <a:endCxn id="69" idx="2"/>
          </p:cNvCxnSpPr>
          <p:nvPr/>
        </p:nvCxnSpPr>
        <p:spPr>
          <a:xfrm flipH="1" rot="10800000">
            <a:off x="2760525" y="665950"/>
            <a:ext cx="688200" cy="2965500"/>
          </a:xfrm>
          <a:prstGeom prst="straightConnector1">
            <a:avLst/>
          </a:prstGeom>
          <a:noFill/>
          <a:ln cap="flat" cmpd="sng" w="9525">
            <a:solidFill>
              <a:schemeClr val="dk2"/>
            </a:solidFill>
            <a:prstDash val="solid"/>
            <a:round/>
            <a:headEnd len="med" w="med" type="triangle"/>
            <a:tailEnd len="med" w="med" type="none"/>
          </a:ln>
        </p:spPr>
      </p:cxnSp>
      <p:cxnSp>
        <p:nvCxnSpPr>
          <p:cNvPr id="71" name="Google Shape;71;p14"/>
          <p:cNvCxnSpPr>
            <a:stCxn id="62" idx="3"/>
            <a:endCxn id="69" idx="0"/>
          </p:cNvCxnSpPr>
          <p:nvPr/>
        </p:nvCxnSpPr>
        <p:spPr>
          <a:xfrm rot="10800000">
            <a:off x="5276650" y="666100"/>
            <a:ext cx="795600" cy="168810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14"/>
          <p:cNvSpPr txBox="1"/>
          <p:nvPr/>
        </p:nvSpPr>
        <p:spPr>
          <a:xfrm>
            <a:off x="5628250" y="1151650"/>
            <a:ext cx="1965300" cy="10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Pub</a:t>
            </a:r>
            <a:endParaRPr/>
          </a:p>
          <a:p>
            <a:pPr indent="0" lvl="0" marL="0" rtl="0" algn="l">
              <a:spcBef>
                <a:spcPts val="0"/>
              </a:spcBef>
              <a:spcAft>
                <a:spcPts val="0"/>
              </a:spcAft>
              <a:buNone/>
            </a:pPr>
            <a:r>
              <a:rPr lang="en-GB"/>
              <a:t>Topic: xyz</a:t>
            </a:r>
            <a:endParaRPr/>
          </a:p>
          <a:p>
            <a:pPr indent="0" lvl="0" marL="0" rtl="0" algn="l">
              <a:spcBef>
                <a:spcPts val="0"/>
              </a:spcBef>
              <a:spcAft>
                <a:spcPts val="0"/>
              </a:spcAft>
              <a:buNone/>
            </a:pPr>
            <a:r>
              <a:rPr lang="en-GB"/>
              <a:t>Username: xyz</a:t>
            </a:r>
            <a:endParaRPr/>
          </a:p>
          <a:p>
            <a:pPr indent="0" lvl="0" marL="0" rtl="0" algn="l">
              <a:spcBef>
                <a:spcPts val="0"/>
              </a:spcBef>
              <a:spcAft>
                <a:spcPts val="0"/>
              </a:spcAft>
              <a:buNone/>
            </a:pPr>
            <a:r>
              <a:rPr lang="en-GB"/>
              <a:t>Password : xxxx</a:t>
            </a:r>
            <a:endParaRPr/>
          </a:p>
        </p:txBody>
      </p:sp>
      <p:sp>
        <p:nvSpPr>
          <p:cNvPr id="73" name="Google Shape;73;p14"/>
          <p:cNvSpPr txBox="1"/>
          <p:nvPr/>
        </p:nvSpPr>
        <p:spPr>
          <a:xfrm>
            <a:off x="2843775" y="1151650"/>
            <a:ext cx="1650300" cy="10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a:t>
            </a:r>
            <a:r>
              <a:rPr lang="en-GB"/>
              <a:t>ub</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Topic: xyz</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Username: xyz</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Password : xxxx</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Caesar </a:t>
            </a:r>
            <a:r>
              <a:rPr lang="en-GB"/>
              <a:t>Ci</a:t>
            </a:r>
            <a:r>
              <a:rPr lang="en-GB"/>
              <a:t>phers</a:t>
            </a:r>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900"/>
              </a:spcBef>
              <a:spcAft>
                <a:spcPts val="0"/>
              </a:spcAft>
              <a:buNone/>
            </a:pPr>
            <a:r>
              <a:rPr lang="en-GB" sz="1600"/>
              <a:t>A B C D E F G H I J K L M N O P Q R S T U V W X Y Z</a:t>
            </a:r>
            <a:endParaRPr sz="1600"/>
          </a:p>
          <a:p>
            <a:pPr indent="0" lvl="0" marL="0" marR="0" rtl="0" algn="l">
              <a:lnSpc>
                <a:spcPct val="115000"/>
              </a:lnSpc>
              <a:spcBef>
                <a:spcPts val="1900"/>
              </a:spcBef>
              <a:spcAft>
                <a:spcPts val="0"/>
              </a:spcAft>
              <a:buNone/>
            </a:pPr>
            <a:r>
              <a:rPr lang="en-GB" sz="1600"/>
              <a:t>D E F G H I J K L M N O P Q R S T U V W X Y Z A B C</a:t>
            </a:r>
            <a:endParaRPr sz="1600"/>
          </a:p>
          <a:p>
            <a:pPr indent="0" lvl="0" marL="0" marR="0" rtl="0" algn="l">
              <a:lnSpc>
                <a:spcPct val="115000"/>
              </a:lnSpc>
              <a:spcBef>
                <a:spcPts val="1900"/>
              </a:spcBef>
              <a:spcAft>
                <a:spcPts val="0"/>
              </a:spcAft>
              <a:buNone/>
            </a:pPr>
            <a:r>
              <a:rPr lang="en-GB" sz="1600"/>
              <a:t>Substitute the letters in the second row for the letters in the top row to encrypt a message</a:t>
            </a:r>
            <a:endParaRPr sz="1600"/>
          </a:p>
          <a:p>
            <a:pPr indent="0" lvl="0" marL="0" marR="0" rtl="0" algn="l">
              <a:lnSpc>
                <a:spcPct val="115000"/>
              </a:lnSpc>
              <a:spcBef>
                <a:spcPts val="1900"/>
              </a:spcBef>
              <a:spcAft>
                <a:spcPts val="0"/>
              </a:spcAft>
              <a:buNone/>
            </a:pPr>
            <a:r>
              <a:rPr lang="en-GB" sz="1600"/>
              <a:t>Encrypt(COMPUTER) gives FRPSXWHU</a:t>
            </a:r>
            <a:endParaRPr sz="1600"/>
          </a:p>
          <a:p>
            <a:pPr indent="0" lvl="0" marL="0" marR="0" rtl="0" algn="l">
              <a:lnSpc>
                <a:spcPct val="115000"/>
              </a:lnSpc>
              <a:spcBef>
                <a:spcPts val="1900"/>
              </a:spcBef>
              <a:spcAft>
                <a:spcPts val="0"/>
              </a:spcAft>
              <a:buNone/>
            </a:pPr>
            <a:r>
              <a:rPr lang="en-GB" sz="1600"/>
              <a:t>Substitute the letters in the first row for the letters in the second row to decrypt a message</a:t>
            </a:r>
            <a:endParaRPr sz="1600"/>
          </a:p>
          <a:p>
            <a:pPr indent="0" lvl="0" marL="0" marR="0" rtl="0" algn="l">
              <a:lnSpc>
                <a:spcPct val="115000"/>
              </a:lnSpc>
              <a:spcBef>
                <a:spcPts val="1900"/>
              </a:spcBef>
              <a:spcAft>
                <a:spcPts val="0"/>
              </a:spcAft>
              <a:buNone/>
            </a:pPr>
            <a:r>
              <a:rPr lang="en-GB" sz="1600"/>
              <a:t>Decrypt(Encrypt(COMPUTER))  = Decrypt(FRPSXWHU) = COMPUTER</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t>Transposition</a:t>
            </a:r>
            <a:r>
              <a:rPr b="1" lang="en-GB" sz="4000">
                <a:solidFill>
                  <a:srgbClr val="1F497D"/>
                </a:solidFill>
              </a:rPr>
              <a:t> </a:t>
            </a:r>
            <a:r>
              <a:rPr lang="en-GB"/>
              <a:t>Ciphers</a:t>
            </a:r>
            <a:endParaRPr/>
          </a:p>
        </p:txBody>
      </p:sp>
      <p:sp>
        <p:nvSpPr>
          <p:cNvPr id="213" name="Google Shape;21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900"/>
              </a:spcBef>
              <a:spcAft>
                <a:spcPts val="0"/>
              </a:spcAft>
              <a:buNone/>
            </a:pPr>
            <a:r>
              <a:rPr lang="en-GB" sz="1300"/>
              <a:t>T O D A Y</a:t>
            </a:r>
            <a:endParaRPr sz="1300"/>
          </a:p>
          <a:p>
            <a:pPr indent="0" lvl="0" marL="0" marR="0" rtl="0" algn="l">
              <a:lnSpc>
                <a:spcPct val="115000"/>
              </a:lnSpc>
              <a:spcBef>
                <a:spcPts val="1900"/>
              </a:spcBef>
              <a:spcAft>
                <a:spcPts val="0"/>
              </a:spcAft>
              <a:buNone/>
            </a:pPr>
            <a:r>
              <a:rPr lang="en-GB" sz="1300"/>
              <a:t>+ I S + M</a:t>
            </a:r>
            <a:endParaRPr sz="1300"/>
          </a:p>
          <a:p>
            <a:pPr indent="0" lvl="0" marL="0" marR="0" rtl="0" algn="l">
              <a:lnSpc>
                <a:spcPct val="115000"/>
              </a:lnSpc>
              <a:spcBef>
                <a:spcPts val="1900"/>
              </a:spcBef>
              <a:spcAft>
                <a:spcPts val="0"/>
              </a:spcAft>
              <a:buNone/>
            </a:pPr>
            <a:r>
              <a:rPr lang="en-GB" sz="1300"/>
              <a:t>O N D A Y</a:t>
            </a:r>
            <a:endParaRPr sz="1300"/>
          </a:p>
          <a:p>
            <a:pPr indent="0" lvl="0" marL="0" marR="0" rtl="0" algn="l">
              <a:lnSpc>
                <a:spcPct val="115000"/>
              </a:lnSpc>
              <a:spcBef>
                <a:spcPts val="1900"/>
              </a:spcBef>
              <a:spcAft>
                <a:spcPts val="0"/>
              </a:spcAft>
              <a:buNone/>
            </a:pPr>
            <a:r>
              <a:rPr lang="en-GB" sz="1300"/>
              <a:t>Write the letters in a row of five, using '+' as a blank. Encrypt by starting spiraling inward from the top left moving counter clockwise</a:t>
            </a:r>
            <a:endParaRPr sz="1300"/>
          </a:p>
          <a:p>
            <a:pPr indent="0" lvl="0" marL="0" marR="0" rtl="0" algn="l">
              <a:lnSpc>
                <a:spcPct val="115000"/>
              </a:lnSpc>
              <a:spcBef>
                <a:spcPts val="1900"/>
              </a:spcBef>
              <a:spcAft>
                <a:spcPts val="0"/>
              </a:spcAft>
              <a:buNone/>
            </a:pPr>
            <a:r>
              <a:rPr lang="en-GB" sz="1300"/>
              <a:t>Encrypt(TODAY IS MONDAY) gives T+ONDAYMYADOIS+</a:t>
            </a:r>
            <a:endParaRPr sz="1300"/>
          </a:p>
          <a:p>
            <a:pPr indent="0" lvl="0" marL="0" marR="0" rtl="0" algn="l">
              <a:lnSpc>
                <a:spcPct val="115000"/>
              </a:lnSpc>
              <a:spcBef>
                <a:spcPts val="1900"/>
              </a:spcBef>
              <a:spcAft>
                <a:spcPts val="0"/>
              </a:spcAft>
              <a:buNone/>
            </a:pPr>
            <a:r>
              <a:rPr lang="en-GB" sz="1300"/>
              <a:t>Decrypt by recreating the grid and reading the letters across the row</a:t>
            </a:r>
            <a:endParaRPr sz="1300"/>
          </a:p>
          <a:p>
            <a:pPr indent="0" lvl="0" marL="0" marR="0" rtl="0" algn="l">
              <a:lnSpc>
                <a:spcPct val="115000"/>
              </a:lnSpc>
              <a:spcBef>
                <a:spcPts val="1900"/>
              </a:spcBef>
              <a:spcAft>
                <a:spcPts val="0"/>
              </a:spcAft>
              <a:buNone/>
            </a:pPr>
            <a:r>
              <a:rPr lang="en-GB" sz="1300"/>
              <a:t>The key are the dimension of the grid and the route used to encrypt the data</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Identity and Access Management design constraints</a:t>
            </a:r>
            <a:endParaRPr/>
          </a:p>
        </p:txBody>
      </p:sp>
      <p:sp>
        <p:nvSpPr>
          <p:cNvPr id="225" name="Google Shape;22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660400" rtl="0" algn="l">
              <a:lnSpc>
                <a:spcPct val="187500"/>
              </a:lnSpc>
              <a:spcBef>
                <a:spcPts val="1200"/>
              </a:spcBef>
              <a:spcAft>
                <a:spcPts val="0"/>
              </a:spcAft>
              <a:buClr>
                <a:srgbClr val="29323D"/>
              </a:buClr>
              <a:buSzPts val="1200"/>
              <a:buChar char="●"/>
            </a:pPr>
            <a:r>
              <a:rPr lang="en-GB"/>
              <a:t>Create a flexible identity lifecycle for each entity/resource.</a:t>
            </a:r>
            <a:endParaRPr/>
          </a:p>
          <a:p>
            <a:pPr indent="-304800" lvl="0" marL="660400" rtl="0" algn="l">
              <a:lnSpc>
                <a:spcPct val="187500"/>
              </a:lnSpc>
              <a:spcBef>
                <a:spcPts val="0"/>
              </a:spcBef>
              <a:spcAft>
                <a:spcPts val="0"/>
              </a:spcAft>
              <a:buClr>
                <a:srgbClr val="29323D"/>
              </a:buClr>
              <a:buSzPts val="1200"/>
              <a:buChar char="●"/>
            </a:pPr>
            <a:r>
              <a:rPr lang="en-GB"/>
              <a:t>Determine a process for registering each entity/resource.</a:t>
            </a:r>
            <a:endParaRPr/>
          </a:p>
          <a:p>
            <a:pPr indent="-304800" lvl="0" marL="660400" rtl="0" algn="l">
              <a:lnSpc>
                <a:spcPct val="187500"/>
              </a:lnSpc>
              <a:spcBef>
                <a:spcPts val="0"/>
              </a:spcBef>
              <a:spcAft>
                <a:spcPts val="0"/>
              </a:spcAft>
              <a:buClr>
                <a:srgbClr val="29323D"/>
              </a:buClr>
              <a:buSzPts val="1200"/>
              <a:buChar char="●"/>
            </a:pPr>
            <a:r>
              <a:rPr lang="en-GB"/>
              <a:t>Set up security safeguards.</a:t>
            </a:r>
            <a:endParaRPr/>
          </a:p>
          <a:p>
            <a:pPr indent="-304800" lvl="0" marL="660400" rtl="0" algn="l">
              <a:lnSpc>
                <a:spcPct val="187500"/>
              </a:lnSpc>
              <a:spcBef>
                <a:spcPts val="0"/>
              </a:spcBef>
              <a:spcAft>
                <a:spcPts val="0"/>
              </a:spcAft>
              <a:buClr>
                <a:srgbClr val="29323D"/>
              </a:buClr>
              <a:buSzPts val="1200"/>
              <a:buChar char="●"/>
            </a:pPr>
            <a:r>
              <a:rPr lang="en-GB"/>
              <a:t>Outline policies for protecting personally identifiable information (PII).</a:t>
            </a:r>
            <a:endParaRPr/>
          </a:p>
          <a:p>
            <a:pPr indent="-304800" lvl="0" marL="660400" rtl="0" algn="l">
              <a:lnSpc>
                <a:spcPct val="187500"/>
              </a:lnSpc>
              <a:spcBef>
                <a:spcPts val="0"/>
              </a:spcBef>
              <a:spcAft>
                <a:spcPts val="0"/>
              </a:spcAft>
              <a:buClr>
                <a:srgbClr val="29323D"/>
              </a:buClr>
              <a:buSzPts val="1200"/>
              <a:buChar char="●"/>
            </a:pPr>
            <a:r>
              <a:rPr lang="en-GB"/>
              <a:t>Establish company procedures for access control.</a:t>
            </a:r>
            <a:endParaRPr/>
          </a:p>
          <a:p>
            <a:pPr indent="-304800" lvl="0" marL="660400" rtl="0" algn="l">
              <a:lnSpc>
                <a:spcPct val="187500"/>
              </a:lnSpc>
              <a:spcBef>
                <a:spcPts val="0"/>
              </a:spcBef>
              <a:spcAft>
                <a:spcPts val="0"/>
              </a:spcAft>
              <a:buClr>
                <a:srgbClr val="29323D"/>
              </a:buClr>
              <a:buSzPts val="1200"/>
              <a:buChar char="●"/>
            </a:pPr>
            <a:r>
              <a:rPr lang="en-GB"/>
              <a:t>Create a well-defined authentication and authorization process for connected devices.</a:t>
            </a:r>
            <a:endParaRPr/>
          </a:p>
          <a:p>
            <a:pPr indent="0" lvl="0" marL="0" rtl="0" algn="l">
              <a:spcBef>
                <a:spcPts val="20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Identity and Access Management in IoT</a:t>
            </a:r>
            <a:endParaRPr/>
          </a:p>
        </p:txBody>
      </p:sp>
      <p:sp>
        <p:nvSpPr>
          <p:cNvPr id="231" name="Google Shape;231;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Class-2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Identity and Entity</a:t>
            </a:r>
            <a:endParaRPr/>
          </a:p>
        </p:txBody>
      </p:sp>
      <p:sp>
        <p:nvSpPr>
          <p:cNvPr id="237" name="Google Shape;237;p37"/>
          <p:cNvSpPr txBox="1"/>
          <p:nvPr>
            <p:ph idx="1" type="body"/>
          </p:nvPr>
        </p:nvSpPr>
        <p:spPr>
          <a:xfrm>
            <a:off x="311700" y="1152475"/>
            <a:ext cx="6045600" cy="3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According to ISO/IEC 24760-1:2011, an identity is “a set of </a:t>
            </a:r>
            <a:r>
              <a:rPr lang="en-GB">
                <a:solidFill>
                  <a:srgbClr val="FF0000"/>
                </a:solidFill>
              </a:rPr>
              <a:t>attributes </a:t>
            </a:r>
            <a:r>
              <a:rPr lang="en-GB"/>
              <a:t>related to an </a:t>
            </a:r>
            <a:r>
              <a:rPr lang="en-GB">
                <a:solidFill>
                  <a:srgbClr val="FF0000"/>
                </a:solidFill>
              </a:rPr>
              <a:t>entity</a:t>
            </a:r>
            <a:r>
              <a:rPr lang="en-GB"/>
              <a:t>”, and an entity is defined as “an </a:t>
            </a:r>
            <a:r>
              <a:rPr lang="en-GB">
                <a:solidFill>
                  <a:srgbClr val="FF0000"/>
                </a:solidFill>
              </a:rPr>
              <a:t>item</a:t>
            </a:r>
            <a:r>
              <a:rPr lang="en-GB"/>
              <a:t>... that has a recognizably distinct existence”. These definitions are very broad, and clearly cover more than just devices and people. For example, not only is an IoT device an entity according to this definition; all of its physical and virtual components are also entities, as are all of the actors that interact with them. The definition also covers parts and groups of such items, as long as they have a recognizably distinct existence.</a:t>
            </a:r>
            <a:endParaRPr/>
          </a:p>
        </p:txBody>
      </p:sp>
      <p:sp>
        <p:nvSpPr>
          <p:cNvPr id="238" name="Google Shape;238;p37"/>
          <p:cNvSpPr txBox="1"/>
          <p:nvPr>
            <p:ph idx="1" type="body"/>
          </p:nvPr>
        </p:nvSpPr>
        <p:spPr>
          <a:xfrm>
            <a:off x="6357225" y="1152475"/>
            <a:ext cx="2405700" cy="34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getAttributes(identity){</a:t>
            </a:r>
            <a:endParaRPr/>
          </a:p>
          <a:p>
            <a:pPr indent="0" lvl="0" marL="0" rtl="0" algn="l">
              <a:spcBef>
                <a:spcPts val="1600"/>
              </a:spcBef>
              <a:spcAft>
                <a:spcPts val="0"/>
              </a:spcAft>
              <a:buClr>
                <a:schemeClr val="dk1"/>
              </a:buClr>
              <a:buSzPts val="1100"/>
              <a:buFont typeface="Arial"/>
              <a:buNone/>
            </a:pPr>
            <a:r>
              <a:rPr lang="en-GB"/>
              <a:t>	return attributes;</a:t>
            </a:r>
            <a:endParaRPr/>
          </a:p>
          <a:p>
            <a:pPr indent="0" lvl="0" marL="0" rtl="0" algn="l">
              <a:spcBef>
                <a:spcPts val="1600"/>
              </a:spcBef>
              <a:spcAft>
                <a:spcPts val="1600"/>
              </a:spcAft>
              <a:buNone/>
            </a:pPr>
            <a:r>
              <a:rPr lang="en-GB"/>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Never Ending Pen Entities</a:t>
            </a:r>
            <a:endParaRPr/>
          </a:p>
        </p:txBody>
      </p:sp>
      <p:sp>
        <p:nvSpPr>
          <p:cNvPr id="244" name="Google Shape;244;p38"/>
          <p:cNvSpPr txBox="1"/>
          <p:nvPr>
            <p:ph idx="1" type="body"/>
          </p:nvPr>
        </p:nvSpPr>
        <p:spPr>
          <a:xfrm>
            <a:off x="311700" y="1152475"/>
            <a:ext cx="181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MAC</a:t>
            </a:r>
            <a:endParaRPr/>
          </a:p>
          <a:p>
            <a:pPr indent="-342900" lvl="0" marL="457200" rtl="0" algn="l">
              <a:spcBef>
                <a:spcPts val="0"/>
              </a:spcBef>
              <a:spcAft>
                <a:spcPts val="0"/>
              </a:spcAft>
              <a:buSzPts val="1800"/>
              <a:buChar char="●"/>
            </a:pPr>
            <a:r>
              <a:rPr lang="en-GB"/>
              <a:t>Version</a:t>
            </a:r>
            <a:endParaRPr/>
          </a:p>
          <a:p>
            <a:pPr indent="-342900" lvl="0" marL="457200" rtl="0" algn="l">
              <a:spcBef>
                <a:spcPts val="0"/>
              </a:spcBef>
              <a:spcAft>
                <a:spcPts val="0"/>
              </a:spcAft>
              <a:buSzPts val="1800"/>
              <a:buChar char="●"/>
            </a:pPr>
            <a:r>
              <a:rPr lang="en-GB"/>
              <a:t>Color</a:t>
            </a:r>
            <a:endParaRPr/>
          </a:p>
          <a:p>
            <a:pPr indent="-342900" lvl="0" marL="457200" rtl="0" algn="l">
              <a:spcBef>
                <a:spcPts val="0"/>
              </a:spcBef>
              <a:spcAft>
                <a:spcPts val="0"/>
              </a:spcAft>
              <a:buSzPts val="1800"/>
              <a:buChar char="●"/>
            </a:pPr>
            <a:r>
              <a:rPr lang="en-GB"/>
              <a:t>Type</a:t>
            </a:r>
            <a:endParaRPr/>
          </a:p>
          <a:p>
            <a:pPr indent="-342900" lvl="0" marL="457200" rtl="0" algn="l">
              <a:spcBef>
                <a:spcPts val="0"/>
              </a:spcBef>
              <a:spcAft>
                <a:spcPts val="0"/>
              </a:spcAft>
              <a:buSzPts val="1800"/>
              <a:buChar char="●"/>
            </a:pPr>
            <a:r>
              <a:rPr lang="en-GB"/>
              <a:t>Brand</a:t>
            </a:r>
            <a:endParaRPr/>
          </a:p>
          <a:p>
            <a:pPr indent="-342900" lvl="0" marL="457200" rtl="0" algn="l">
              <a:spcBef>
                <a:spcPts val="0"/>
              </a:spcBef>
              <a:spcAft>
                <a:spcPts val="0"/>
              </a:spcAft>
              <a:buSzPts val="1800"/>
              <a:buChar char="●"/>
            </a:pPr>
            <a:r>
              <a:rPr lang="en-GB"/>
              <a:t>Ink status</a:t>
            </a:r>
            <a:endParaRPr/>
          </a:p>
          <a:p>
            <a:pPr indent="-342900" lvl="0" marL="457200" rtl="0" algn="l">
              <a:spcBef>
                <a:spcPts val="0"/>
              </a:spcBef>
              <a:spcAft>
                <a:spcPts val="0"/>
              </a:spcAft>
              <a:buSzPts val="1800"/>
              <a:buChar char="●"/>
            </a:pPr>
            <a:r>
              <a:rPr lang="en-GB"/>
              <a:t>Location</a:t>
            </a:r>
            <a:endParaRPr/>
          </a:p>
          <a:p>
            <a:pPr indent="-342900" lvl="0" marL="457200" rtl="0" algn="l">
              <a:spcBef>
                <a:spcPts val="0"/>
              </a:spcBef>
              <a:spcAft>
                <a:spcPts val="0"/>
              </a:spcAft>
              <a:buSzPts val="1800"/>
              <a:buChar char="●"/>
            </a:pPr>
            <a:r>
              <a:rPr lang="en-GB"/>
              <a:t>User</a:t>
            </a:r>
            <a:endParaRPr/>
          </a:p>
          <a:p>
            <a:pPr indent="-342900" lvl="0" marL="457200" rtl="0" algn="l">
              <a:spcBef>
                <a:spcPts val="0"/>
              </a:spcBef>
              <a:spcAft>
                <a:spcPts val="0"/>
              </a:spcAft>
              <a:buSzPts val="1800"/>
              <a:buChar char="●"/>
            </a:pPr>
            <a:r>
              <a:rPr lang="en-GB"/>
              <a:t>Company</a:t>
            </a:r>
            <a:endParaRPr/>
          </a:p>
        </p:txBody>
      </p:sp>
      <p:sp>
        <p:nvSpPr>
          <p:cNvPr id="245" name="Google Shape;245;p38"/>
          <p:cNvSpPr txBox="1"/>
          <p:nvPr>
            <p:ph idx="1" type="body"/>
          </p:nvPr>
        </p:nvSpPr>
        <p:spPr>
          <a:xfrm>
            <a:off x="2445300" y="1152475"/>
            <a:ext cx="181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Location</a:t>
            </a:r>
            <a:r>
              <a:rPr lang="en-GB"/>
              <a:t>:</a:t>
            </a:r>
            <a:endParaRPr/>
          </a:p>
          <a:p>
            <a:pPr indent="-342900" lvl="0" marL="457200" rtl="0" algn="l">
              <a:spcBef>
                <a:spcPts val="1600"/>
              </a:spcBef>
              <a:spcAft>
                <a:spcPts val="0"/>
              </a:spcAft>
              <a:buSzPts val="1800"/>
              <a:buChar char="●"/>
            </a:pPr>
            <a:r>
              <a:rPr lang="en-GB"/>
              <a:t>Latitude</a:t>
            </a:r>
            <a:endParaRPr/>
          </a:p>
          <a:p>
            <a:pPr indent="-342900" lvl="0" marL="457200" rtl="0" algn="l">
              <a:spcBef>
                <a:spcPts val="0"/>
              </a:spcBef>
              <a:spcAft>
                <a:spcPts val="0"/>
              </a:spcAft>
              <a:buSzPts val="1800"/>
              <a:buChar char="●"/>
            </a:pPr>
            <a:r>
              <a:rPr lang="en-GB"/>
              <a:t>Longitude</a:t>
            </a:r>
            <a:endParaRPr/>
          </a:p>
        </p:txBody>
      </p:sp>
      <p:sp>
        <p:nvSpPr>
          <p:cNvPr id="246" name="Google Shape;246;p38"/>
          <p:cNvSpPr txBox="1"/>
          <p:nvPr>
            <p:ph idx="1" type="body"/>
          </p:nvPr>
        </p:nvSpPr>
        <p:spPr>
          <a:xfrm>
            <a:off x="4350300" y="1152475"/>
            <a:ext cx="181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a:t>
            </a:r>
            <a:r>
              <a:rPr lang="en-GB"/>
              <a:t>:</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Pen(s)</a:t>
            </a:r>
            <a:endParaRPr/>
          </a:p>
          <a:p>
            <a:pPr indent="-342900" lvl="0" marL="457200" rtl="0" algn="l">
              <a:spcBef>
                <a:spcPts val="0"/>
              </a:spcBef>
              <a:spcAft>
                <a:spcPts val="0"/>
              </a:spcAft>
              <a:buSzPts val="1800"/>
              <a:buChar char="●"/>
            </a:pPr>
            <a:r>
              <a:rPr lang="en-GB"/>
              <a:t>Address</a:t>
            </a:r>
            <a:endParaRPr/>
          </a:p>
          <a:p>
            <a:pPr indent="-342900" lvl="0" marL="457200" rtl="0" algn="l">
              <a:spcBef>
                <a:spcPts val="0"/>
              </a:spcBef>
              <a:spcAft>
                <a:spcPts val="0"/>
              </a:spcAft>
              <a:buSzPts val="1800"/>
              <a:buChar char="●"/>
            </a:pPr>
            <a:r>
              <a:rPr lang="en-GB"/>
              <a:t>UPI</a:t>
            </a:r>
            <a:endParaRPr/>
          </a:p>
          <a:p>
            <a:pPr indent="-342900" lvl="0" marL="457200" rtl="0" algn="l">
              <a:spcBef>
                <a:spcPts val="0"/>
              </a:spcBef>
              <a:spcAft>
                <a:spcPts val="0"/>
              </a:spcAft>
              <a:buSzPts val="1800"/>
              <a:buChar char="●"/>
            </a:pPr>
            <a:r>
              <a:rPr lang="en-GB"/>
              <a:t>Balance</a:t>
            </a:r>
            <a:endParaRPr/>
          </a:p>
          <a:p>
            <a:pPr indent="-342900" lvl="0" marL="457200" rtl="0" algn="l">
              <a:spcBef>
                <a:spcPts val="0"/>
              </a:spcBef>
              <a:spcAft>
                <a:spcPts val="0"/>
              </a:spcAft>
              <a:buSzPts val="1800"/>
              <a:buChar char="●"/>
            </a:pPr>
            <a:r>
              <a:rPr lang="en-GB"/>
              <a:t>Last purchase</a:t>
            </a:r>
            <a:endParaRPr/>
          </a:p>
        </p:txBody>
      </p:sp>
      <p:sp>
        <p:nvSpPr>
          <p:cNvPr id="247" name="Google Shape;247;p38"/>
          <p:cNvSpPr txBox="1"/>
          <p:nvPr>
            <p:ph idx="1" type="body"/>
          </p:nvPr>
        </p:nvSpPr>
        <p:spPr>
          <a:xfrm>
            <a:off x="6483025" y="1076275"/>
            <a:ext cx="197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Company</a:t>
            </a:r>
            <a:r>
              <a:rPr lang="en-GB"/>
              <a:t>:</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Colors</a:t>
            </a:r>
            <a:endParaRPr/>
          </a:p>
          <a:p>
            <a:pPr indent="-342900" lvl="0" marL="457200" rtl="0" algn="l">
              <a:spcBef>
                <a:spcPts val="0"/>
              </a:spcBef>
              <a:spcAft>
                <a:spcPts val="0"/>
              </a:spcAft>
              <a:buSzPts val="1800"/>
              <a:buChar char="●"/>
            </a:pPr>
            <a:r>
              <a:rPr lang="en-GB"/>
              <a:t>Sold</a:t>
            </a:r>
            <a:endParaRPr/>
          </a:p>
          <a:p>
            <a:pPr indent="-342900" lvl="0" marL="457200" rtl="0" algn="l">
              <a:spcBef>
                <a:spcPts val="0"/>
              </a:spcBef>
              <a:spcAft>
                <a:spcPts val="0"/>
              </a:spcAft>
              <a:buSzPts val="1800"/>
              <a:buChar char="●"/>
            </a:pPr>
            <a:r>
              <a:rPr lang="en-GB"/>
              <a:t>Stock</a:t>
            </a:r>
            <a:endParaRPr/>
          </a:p>
          <a:p>
            <a:pPr indent="-342900" lvl="0" marL="457200" rtl="0" algn="l">
              <a:spcBef>
                <a:spcPts val="0"/>
              </a:spcBef>
              <a:spcAft>
                <a:spcPts val="0"/>
              </a:spcAft>
              <a:buSzPts val="1800"/>
              <a:buChar char="●"/>
            </a:pPr>
            <a:r>
              <a:rPr lang="en-GB"/>
              <a:t>Returned</a:t>
            </a:r>
            <a:endParaRPr/>
          </a:p>
          <a:p>
            <a:pPr indent="-342900" lvl="0" marL="457200" rtl="0" algn="l">
              <a:spcBef>
                <a:spcPts val="0"/>
              </a:spcBef>
              <a:spcAft>
                <a:spcPts val="0"/>
              </a:spcAft>
              <a:buSzPts val="1800"/>
              <a:buChar char="●"/>
            </a:pPr>
            <a:r>
              <a:rPr lang="en-GB"/>
              <a:t>BankDetails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Definitions of Identity </a:t>
            </a:r>
            <a:r>
              <a:rPr lang="en-GB"/>
              <a:t>Management</a:t>
            </a:r>
            <a:endParaRPr/>
          </a:p>
        </p:txBody>
      </p:sp>
      <p:sp>
        <p:nvSpPr>
          <p:cNvPr id="253" name="Google Shape;25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term identity management is defined in ISO/IEC 24760–1:2011 as “the processes and policies involved in managing the lifecycle and values, type and optional metadata of attributes in identities known in a particular domain”.</a:t>
            </a:r>
            <a:endParaRPr/>
          </a:p>
          <a:p>
            <a:pPr indent="0" lvl="0" marL="0" rtl="0" algn="l">
              <a:spcBef>
                <a:spcPts val="1600"/>
              </a:spcBef>
              <a:spcAft>
                <a:spcPts val="0"/>
              </a:spcAft>
              <a:buNone/>
            </a:pPr>
            <a:r>
              <a:rPr lang="en-GB"/>
              <a:t>For developers, identity management involves nothing more than giving a thing a traceable name or number, and perhaps adding a password or a public key certificate. </a:t>
            </a:r>
            <a:endParaRPr/>
          </a:p>
          <a:p>
            <a:pPr indent="0" lvl="0" marL="0" rtl="0" algn="l">
              <a:spcBef>
                <a:spcPts val="1600"/>
              </a:spcBef>
              <a:spcAft>
                <a:spcPts val="1600"/>
              </a:spcAft>
              <a:buNone/>
            </a:pPr>
            <a:r>
              <a:rPr lang="en-GB"/>
              <a:t>For designers, it means applying a consistent naming scheme or using a particular protocol to provide a computer with a host name, or a system user with a convenient sign-in experience.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Identity </a:t>
            </a:r>
            <a:r>
              <a:rPr lang="en-GB"/>
              <a:t>decoding</a:t>
            </a:r>
            <a:r>
              <a:rPr lang="en-GB"/>
              <a:t> </a:t>
            </a:r>
            <a:endParaRPr/>
          </a:p>
        </p:txBody>
      </p:sp>
      <p:sp>
        <p:nvSpPr>
          <p:cNvPr id="259" name="Google Shape;25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getAttributes(identity){</a:t>
            </a:r>
            <a:endParaRPr/>
          </a:p>
          <a:p>
            <a:pPr indent="0" lvl="0" marL="0" rtl="0" algn="l">
              <a:spcBef>
                <a:spcPts val="1600"/>
              </a:spcBef>
              <a:spcAft>
                <a:spcPts val="0"/>
              </a:spcAft>
              <a:buNone/>
            </a:pPr>
            <a:r>
              <a:rPr lang="en-GB"/>
              <a:t>	return attributes;</a:t>
            </a:r>
            <a:endParaRPr/>
          </a:p>
          <a:p>
            <a:pPr indent="0" lvl="0" marL="0" rtl="0" algn="l">
              <a:spcBef>
                <a:spcPts val="1600"/>
              </a:spcBef>
              <a:spcAft>
                <a:spcPts val="1600"/>
              </a:spcAft>
              <a:buNone/>
            </a:pPr>
            <a:r>
              <a:rPr lang="en-GB"/>
              <a:t>}</a:t>
            </a:r>
            <a:endParaRPr/>
          </a:p>
        </p:txBody>
      </p:sp>
      <p:pic>
        <p:nvPicPr>
          <p:cNvPr descr="Deciphering Number Plates: India - ŠKODA Storyboard" id="260" name="Google Shape;260;p40"/>
          <p:cNvPicPr preferRelativeResize="0"/>
          <p:nvPr/>
        </p:nvPicPr>
        <p:blipFill>
          <a:blip r:embed="rId3">
            <a:alphaModFix/>
          </a:blip>
          <a:stretch>
            <a:fillRect/>
          </a:stretch>
        </p:blipFill>
        <p:spPr>
          <a:xfrm>
            <a:off x="3327800" y="1152475"/>
            <a:ext cx="4409677" cy="3416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Identity </a:t>
            </a:r>
            <a:r>
              <a:rPr lang="en-GB"/>
              <a:t>mapping</a:t>
            </a:r>
            <a:endParaRPr/>
          </a:p>
        </p:txBody>
      </p:sp>
      <p:sp>
        <p:nvSpPr>
          <p:cNvPr id="266" name="Google Shape;26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getAttributes(identity){</a:t>
            </a:r>
            <a:endParaRPr/>
          </a:p>
          <a:p>
            <a:pPr indent="0" lvl="0" marL="0" rtl="0" algn="l">
              <a:spcBef>
                <a:spcPts val="1600"/>
              </a:spcBef>
              <a:spcAft>
                <a:spcPts val="0"/>
              </a:spcAft>
              <a:buNone/>
            </a:pPr>
            <a:r>
              <a:rPr lang="en-GB"/>
              <a:t>	return attributes;</a:t>
            </a:r>
            <a:endParaRPr/>
          </a:p>
          <a:p>
            <a:pPr indent="0" lvl="0" marL="0" rtl="0" algn="l">
              <a:spcBef>
                <a:spcPts val="1600"/>
              </a:spcBef>
              <a:spcAft>
                <a:spcPts val="1600"/>
              </a:spcAft>
              <a:buNone/>
            </a:pPr>
            <a:r>
              <a:rPr lang="en-GB"/>
              <a:t>}</a:t>
            </a:r>
            <a:endParaRPr/>
          </a:p>
        </p:txBody>
      </p:sp>
      <p:pic>
        <p:nvPicPr>
          <p:cNvPr descr="What is a Table? | Database.Guide" id="267" name="Google Shape;267;p41"/>
          <p:cNvPicPr preferRelativeResize="0"/>
          <p:nvPr/>
        </p:nvPicPr>
        <p:blipFill>
          <a:blip r:embed="rId3">
            <a:alphaModFix/>
          </a:blip>
          <a:stretch>
            <a:fillRect/>
          </a:stretch>
        </p:blipFill>
        <p:spPr>
          <a:xfrm>
            <a:off x="3161342" y="1210300"/>
            <a:ext cx="5504584" cy="3302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IoT &amp; Security</a:t>
            </a:r>
            <a:endParaRPr/>
          </a:p>
        </p:txBody>
      </p:sp>
      <p:sp>
        <p:nvSpPr>
          <p:cNvPr id="79" name="Google Shape;79;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42"/>
          <p:cNvPicPr preferRelativeResize="0"/>
          <p:nvPr/>
        </p:nvPicPr>
        <p:blipFill>
          <a:blip r:embed="rId3">
            <a:alphaModFix/>
          </a:blip>
          <a:stretch>
            <a:fillRect/>
          </a:stretch>
        </p:blipFill>
        <p:spPr>
          <a:xfrm>
            <a:off x="0" y="405"/>
            <a:ext cx="9144002" cy="514269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t>
            </a:r>
            <a:r>
              <a:rPr lang="en-GB"/>
              <a:t>egistration methods</a:t>
            </a:r>
            <a:endParaRPr/>
          </a:p>
        </p:txBody>
      </p:sp>
      <p:sp>
        <p:nvSpPr>
          <p:cNvPr id="280" name="Google Shape;280;p43"/>
          <p:cNvSpPr txBox="1"/>
          <p:nvPr>
            <p:ph idx="1" type="body"/>
          </p:nvPr>
        </p:nvSpPr>
        <p:spPr>
          <a:xfrm>
            <a:off x="311700" y="1152475"/>
            <a:ext cx="4262700" cy="15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Key (System generated)</a:t>
            </a:r>
            <a:endParaRPr/>
          </a:p>
          <a:p>
            <a:pPr indent="-342900" lvl="0" marL="457200" rtl="0" algn="l">
              <a:spcBef>
                <a:spcPts val="0"/>
              </a:spcBef>
              <a:spcAft>
                <a:spcPts val="0"/>
              </a:spcAft>
              <a:buSzPts val="1800"/>
              <a:buChar char="●"/>
            </a:pPr>
            <a:r>
              <a:rPr lang="en-GB"/>
              <a:t>Credentials (User given)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registration</a:t>
            </a:r>
            <a:endParaRPr/>
          </a:p>
        </p:txBody>
      </p:sp>
      <p:sp>
        <p:nvSpPr>
          <p:cNvPr id="286" name="Google Shape;286;p44"/>
          <p:cNvSpPr txBox="1"/>
          <p:nvPr>
            <p:ph idx="1" type="body"/>
          </p:nvPr>
        </p:nvSpPr>
        <p:spPr>
          <a:xfrm>
            <a:off x="311700" y="1152475"/>
            <a:ext cx="4262700" cy="15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en-GB">
                <a:solidFill>
                  <a:srgbClr val="FF0000"/>
                </a:solidFill>
              </a:rPr>
              <a:t>Key (System generated)</a:t>
            </a:r>
            <a:endParaRPr>
              <a:solidFill>
                <a:srgbClr val="FF0000"/>
              </a:solidFill>
            </a:endParaRPr>
          </a:p>
          <a:p>
            <a:pPr indent="-342900" lvl="0" marL="457200" rtl="0" algn="l">
              <a:spcBef>
                <a:spcPts val="0"/>
              </a:spcBef>
              <a:spcAft>
                <a:spcPts val="0"/>
              </a:spcAft>
              <a:buSzPts val="1800"/>
              <a:buChar char="●"/>
            </a:pPr>
            <a:r>
              <a:rPr lang="en-GB"/>
              <a:t>Credentials (User given)</a:t>
            </a:r>
            <a:endParaRPr/>
          </a:p>
        </p:txBody>
      </p:sp>
      <p:sp>
        <p:nvSpPr>
          <p:cNvPr id="287" name="Google Shape;287;p44"/>
          <p:cNvSpPr txBox="1"/>
          <p:nvPr/>
        </p:nvSpPr>
        <p:spPr>
          <a:xfrm>
            <a:off x="481000" y="2755450"/>
            <a:ext cx="42627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URL : host:port/api/v1/user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Method : POST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registerUser(Name,Address){</a:t>
            </a:r>
            <a:endParaRPr/>
          </a:p>
          <a:p>
            <a:pPr indent="0" lvl="0" marL="0" rtl="0" algn="l">
              <a:spcBef>
                <a:spcPts val="0"/>
              </a:spcBef>
              <a:spcAft>
                <a:spcPts val="0"/>
              </a:spcAft>
              <a:buNone/>
            </a:pPr>
            <a:r>
              <a:rPr lang="en-GB"/>
              <a:t>	return key;</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8" name="Google Shape;288;p44"/>
          <p:cNvSpPr txBox="1"/>
          <p:nvPr>
            <p:ph idx="1" type="body"/>
          </p:nvPr>
        </p:nvSpPr>
        <p:spPr>
          <a:xfrm>
            <a:off x="6444700" y="863550"/>
            <a:ext cx="181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Pen(s)</a:t>
            </a:r>
            <a:endParaRPr/>
          </a:p>
          <a:p>
            <a:pPr indent="-342900" lvl="0" marL="457200" rtl="0" algn="l">
              <a:spcBef>
                <a:spcPts val="0"/>
              </a:spcBef>
              <a:spcAft>
                <a:spcPts val="0"/>
              </a:spcAft>
              <a:buSzPts val="1800"/>
              <a:buChar char="●"/>
            </a:pPr>
            <a:r>
              <a:rPr lang="en-GB"/>
              <a:t>Address</a:t>
            </a:r>
            <a:endParaRPr/>
          </a:p>
          <a:p>
            <a:pPr indent="-342900" lvl="0" marL="457200" rtl="0" algn="l">
              <a:spcBef>
                <a:spcPts val="0"/>
              </a:spcBef>
              <a:spcAft>
                <a:spcPts val="0"/>
              </a:spcAft>
              <a:buSzPts val="1800"/>
              <a:buChar char="●"/>
            </a:pPr>
            <a:r>
              <a:rPr lang="en-GB"/>
              <a:t>UPI</a:t>
            </a:r>
            <a:endParaRPr/>
          </a:p>
          <a:p>
            <a:pPr indent="-342900" lvl="0" marL="457200" rtl="0" algn="l">
              <a:spcBef>
                <a:spcPts val="0"/>
              </a:spcBef>
              <a:spcAft>
                <a:spcPts val="0"/>
              </a:spcAft>
              <a:buSzPts val="1800"/>
              <a:buChar char="●"/>
            </a:pPr>
            <a:r>
              <a:rPr lang="en-GB"/>
              <a:t>Balance</a:t>
            </a:r>
            <a:endParaRPr/>
          </a:p>
          <a:p>
            <a:pPr indent="-342900" lvl="0" marL="457200" rtl="0" algn="l">
              <a:spcBef>
                <a:spcPts val="0"/>
              </a:spcBef>
              <a:spcAft>
                <a:spcPts val="0"/>
              </a:spcAft>
              <a:buSzPts val="1800"/>
              <a:buChar char="●"/>
            </a:pPr>
            <a:r>
              <a:rPr lang="en-GB"/>
              <a:t>Last purchase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 </a:t>
            </a:r>
            <a:r>
              <a:rPr lang="en-GB"/>
              <a:t>registration</a:t>
            </a:r>
            <a:endParaRPr/>
          </a:p>
        </p:txBody>
      </p:sp>
      <p:sp>
        <p:nvSpPr>
          <p:cNvPr id="294" name="Google Shape;294;p45"/>
          <p:cNvSpPr txBox="1"/>
          <p:nvPr>
            <p:ph idx="1" type="body"/>
          </p:nvPr>
        </p:nvSpPr>
        <p:spPr>
          <a:xfrm>
            <a:off x="311700" y="1152475"/>
            <a:ext cx="4262700" cy="15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en-GB">
                <a:solidFill>
                  <a:srgbClr val="FF0000"/>
                </a:solidFill>
              </a:rPr>
              <a:t>Key (System generated)</a:t>
            </a:r>
            <a:endParaRPr>
              <a:solidFill>
                <a:srgbClr val="FF0000"/>
              </a:solidFill>
            </a:endParaRPr>
          </a:p>
          <a:p>
            <a:pPr indent="-342900" lvl="0" marL="457200" rtl="0" algn="l">
              <a:spcBef>
                <a:spcPts val="0"/>
              </a:spcBef>
              <a:spcAft>
                <a:spcPts val="0"/>
              </a:spcAft>
              <a:buSzPts val="1800"/>
              <a:buChar char="●"/>
            </a:pPr>
            <a:r>
              <a:rPr lang="en-GB"/>
              <a:t>Credentials (User given)</a:t>
            </a:r>
            <a:endParaRPr/>
          </a:p>
        </p:txBody>
      </p:sp>
      <p:sp>
        <p:nvSpPr>
          <p:cNvPr id="295" name="Google Shape;295;p45"/>
          <p:cNvSpPr txBox="1"/>
          <p:nvPr/>
        </p:nvSpPr>
        <p:spPr>
          <a:xfrm>
            <a:off x="481000" y="2755450"/>
            <a:ext cx="5424900" cy="19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URL : host:port/api/v1/pen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Method : POST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registerPen( Color, Type, Brand, Company){</a:t>
            </a:r>
            <a:endParaRPr/>
          </a:p>
          <a:p>
            <a:pPr indent="0" lvl="0" marL="0" rtl="0" algn="l">
              <a:spcBef>
                <a:spcPts val="0"/>
              </a:spcBef>
              <a:spcAft>
                <a:spcPts val="0"/>
              </a:spcAft>
              <a:buNone/>
            </a:pPr>
            <a:r>
              <a:rPr lang="en-GB"/>
              <a:t>	return key;</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6" name="Google Shape;296;p45"/>
          <p:cNvSpPr txBox="1"/>
          <p:nvPr>
            <p:ph idx="1" type="body"/>
          </p:nvPr>
        </p:nvSpPr>
        <p:spPr>
          <a:xfrm>
            <a:off x="6128650" y="715825"/>
            <a:ext cx="2633700" cy="3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MAC</a:t>
            </a:r>
            <a:endParaRPr/>
          </a:p>
          <a:p>
            <a:pPr indent="-342900" lvl="0" marL="457200" rtl="0" algn="l">
              <a:spcBef>
                <a:spcPts val="0"/>
              </a:spcBef>
              <a:spcAft>
                <a:spcPts val="0"/>
              </a:spcAft>
              <a:buSzPts val="1800"/>
              <a:buChar char="●"/>
            </a:pPr>
            <a:r>
              <a:rPr lang="en-GB"/>
              <a:t>Version</a:t>
            </a:r>
            <a:endParaRPr/>
          </a:p>
          <a:p>
            <a:pPr indent="-342900" lvl="0" marL="457200" rtl="0" algn="l">
              <a:spcBef>
                <a:spcPts val="0"/>
              </a:spcBef>
              <a:spcAft>
                <a:spcPts val="0"/>
              </a:spcAft>
              <a:buSzPts val="1800"/>
              <a:buChar char="●"/>
            </a:pPr>
            <a:r>
              <a:rPr lang="en-GB"/>
              <a:t>Color</a:t>
            </a:r>
            <a:endParaRPr/>
          </a:p>
          <a:p>
            <a:pPr indent="-342900" lvl="0" marL="457200" rtl="0" algn="l">
              <a:spcBef>
                <a:spcPts val="0"/>
              </a:spcBef>
              <a:spcAft>
                <a:spcPts val="0"/>
              </a:spcAft>
              <a:buSzPts val="1800"/>
              <a:buChar char="●"/>
            </a:pPr>
            <a:r>
              <a:rPr lang="en-GB"/>
              <a:t>Type</a:t>
            </a:r>
            <a:endParaRPr/>
          </a:p>
          <a:p>
            <a:pPr indent="-342900" lvl="0" marL="457200" rtl="0" algn="l">
              <a:spcBef>
                <a:spcPts val="0"/>
              </a:spcBef>
              <a:spcAft>
                <a:spcPts val="0"/>
              </a:spcAft>
              <a:buSzPts val="1800"/>
              <a:buChar char="●"/>
            </a:pPr>
            <a:r>
              <a:rPr lang="en-GB"/>
              <a:t>Brand</a:t>
            </a:r>
            <a:endParaRPr/>
          </a:p>
          <a:p>
            <a:pPr indent="-342900" lvl="0" marL="457200" rtl="0" algn="l">
              <a:spcBef>
                <a:spcPts val="0"/>
              </a:spcBef>
              <a:spcAft>
                <a:spcPts val="0"/>
              </a:spcAft>
              <a:buSzPts val="1800"/>
              <a:buChar char="●"/>
            </a:pPr>
            <a:r>
              <a:rPr lang="en-GB"/>
              <a:t>Ink status</a:t>
            </a:r>
            <a:endParaRPr/>
          </a:p>
          <a:p>
            <a:pPr indent="-342900" lvl="0" marL="457200" rtl="0" algn="l">
              <a:spcBef>
                <a:spcPts val="0"/>
              </a:spcBef>
              <a:spcAft>
                <a:spcPts val="0"/>
              </a:spcAft>
              <a:buSzPts val="1800"/>
              <a:buChar char="●"/>
            </a:pPr>
            <a:r>
              <a:rPr lang="en-GB"/>
              <a:t>Location</a:t>
            </a:r>
            <a:endParaRPr/>
          </a:p>
          <a:p>
            <a:pPr indent="-342900" lvl="0" marL="457200" rtl="0" algn="l">
              <a:spcBef>
                <a:spcPts val="0"/>
              </a:spcBef>
              <a:spcAft>
                <a:spcPts val="0"/>
              </a:spcAft>
              <a:buSzPts val="1800"/>
              <a:buChar char="●"/>
            </a:pPr>
            <a:r>
              <a:rPr lang="en-GB"/>
              <a:t>User</a:t>
            </a:r>
            <a:endParaRPr/>
          </a:p>
          <a:p>
            <a:pPr indent="-342900" lvl="0" marL="457200" rtl="0" algn="l">
              <a:spcBef>
                <a:spcPts val="0"/>
              </a:spcBef>
              <a:spcAft>
                <a:spcPts val="0"/>
              </a:spcAft>
              <a:buSzPts val="1800"/>
              <a:buChar char="●"/>
            </a:pPr>
            <a:r>
              <a:rPr lang="en-GB"/>
              <a:t>Company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 activation</a:t>
            </a:r>
            <a:endParaRPr/>
          </a:p>
        </p:txBody>
      </p:sp>
      <p:sp>
        <p:nvSpPr>
          <p:cNvPr id="302" name="Google Shape;302;p46"/>
          <p:cNvSpPr txBox="1"/>
          <p:nvPr>
            <p:ph idx="1" type="body"/>
          </p:nvPr>
        </p:nvSpPr>
        <p:spPr>
          <a:xfrm>
            <a:off x="311700" y="1152475"/>
            <a:ext cx="4262700" cy="15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en-GB">
                <a:solidFill>
                  <a:srgbClr val="FF0000"/>
                </a:solidFill>
              </a:rPr>
              <a:t>Key (System generated)</a:t>
            </a:r>
            <a:endParaRPr>
              <a:solidFill>
                <a:srgbClr val="FF0000"/>
              </a:solidFill>
            </a:endParaRPr>
          </a:p>
          <a:p>
            <a:pPr indent="-342900" lvl="0" marL="457200" rtl="0" algn="l">
              <a:spcBef>
                <a:spcPts val="0"/>
              </a:spcBef>
              <a:spcAft>
                <a:spcPts val="0"/>
              </a:spcAft>
              <a:buSzPts val="1800"/>
              <a:buChar char="●"/>
            </a:pPr>
            <a:r>
              <a:rPr lang="en-GB"/>
              <a:t>Credentials (User given)</a:t>
            </a:r>
            <a:endParaRPr/>
          </a:p>
        </p:txBody>
      </p:sp>
      <p:sp>
        <p:nvSpPr>
          <p:cNvPr id="303" name="Google Shape;303;p46"/>
          <p:cNvSpPr txBox="1"/>
          <p:nvPr/>
        </p:nvSpPr>
        <p:spPr>
          <a:xfrm>
            <a:off x="481000" y="2755450"/>
            <a:ext cx="5424900" cy="19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URL : host:port/api/v1/pen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Method : 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activatePen( key, </a:t>
            </a:r>
            <a:r>
              <a:rPr lang="en-GB">
                <a:solidFill>
                  <a:schemeClr val="dk1"/>
                </a:solidFill>
              </a:rPr>
              <a:t>MAC, Version</a:t>
            </a:r>
            <a:r>
              <a:rPr lang="en-GB"/>
              <a:t>){</a:t>
            </a:r>
            <a:endParaRPr/>
          </a:p>
          <a:p>
            <a:pPr indent="0" lvl="0" marL="0" rtl="0" algn="l">
              <a:spcBef>
                <a:spcPts val="0"/>
              </a:spcBef>
              <a:spcAft>
                <a:spcPts val="0"/>
              </a:spcAft>
              <a:buNone/>
            </a:pPr>
            <a:r>
              <a:rPr lang="en-GB"/>
              <a:t>	return key;</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4" name="Google Shape;304;p46"/>
          <p:cNvSpPr txBox="1"/>
          <p:nvPr>
            <p:ph idx="1" type="body"/>
          </p:nvPr>
        </p:nvSpPr>
        <p:spPr>
          <a:xfrm>
            <a:off x="6128650" y="715825"/>
            <a:ext cx="2633700" cy="3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MAC</a:t>
            </a:r>
            <a:endParaRPr/>
          </a:p>
          <a:p>
            <a:pPr indent="-342900" lvl="0" marL="457200" rtl="0" algn="l">
              <a:spcBef>
                <a:spcPts val="0"/>
              </a:spcBef>
              <a:spcAft>
                <a:spcPts val="0"/>
              </a:spcAft>
              <a:buSzPts val="1800"/>
              <a:buChar char="●"/>
            </a:pPr>
            <a:r>
              <a:rPr lang="en-GB"/>
              <a:t>Version</a:t>
            </a:r>
            <a:endParaRPr/>
          </a:p>
          <a:p>
            <a:pPr indent="-342900" lvl="0" marL="457200" rtl="0" algn="l">
              <a:spcBef>
                <a:spcPts val="0"/>
              </a:spcBef>
              <a:spcAft>
                <a:spcPts val="0"/>
              </a:spcAft>
              <a:buSzPts val="1800"/>
              <a:buChar char="●"/>
            </a:pPr>
            <a:r>
              <a:rPr lang="en-GB"/>
              <a:t>Color</a:t>
            </a:r>
            <a:endParaRPr/>
          </a:p>
          <a:p>
            <a:pPr indent="-342900" lvl="0" marL="457200" rtl="0" algn="l">
              <a:spcBef>
                <a:spcPts val="0"/>
              </a:spcBef>
              <a:spcAft>
                <a:spcPts val="0"/>
              </a:spcAft>
              <a:buSzPts val="1800"/>
              <a:buChar char="●"/>
            </a:pPr>
            <a:r>
              <a:rPr lang="en-GB"/>
              <a:t>Type</a:t>
            </a:r>
            <a:endParaRPr/>
          </a:p>
          <a:p>
            <a:pPr indent="-342900" lvl="0" marL="457200" rtl="0" algn="l">
              <a:spcBef>
                <a:spcPts val="0"/>
              </a:spcBef>
              <a:spcAft>
                <a:spcPts val="0"/>
              </a:spcAft>
              <a:buSzPts val="1800"/>
              <a:buChar char="●"/>
            </a:pPr>
            <a:r>
              <a:rPr lang="en-GB"/>
              <a:t>Brand</a:t>
            </a:r>
            <a:endParaRPr/>
          </a:p>
          <a:p>
            <a:pPr indent="-342900" lvl="0" marL="457200" rtl="0" algn="l">
              <a:spcBef>
                <a:spcPts val="0"/>
              </a:spcBef>
              <a:spcAft>
                <a:spcPts val="0"/>
              </a:spcAft>
              <a:buSzPts val="1800"/>
              <a:buChar char="●"/>
            </a:pPr>
            <a:r>
              <a:rPr lang="en-GB"/>
              <a:t>Ink status</a:t>
            </a:r>
            <a:endParaRPr/>
          </a:p>
          <a:p>
            <a:pPr indent="-342900" lvl="0" marL="457200" rtl="0" algn="l">
              <a:spcBef>
                <a:spcPts val="0"/>
              </a:spcBef>
              <a:spcAft>
                <a:spcPts val="0"/>
              </a:spcAft>
              <a:buSzPts val="1800"/>
              <a:buChar char="●"/>
            </a:pPr>
            <a:r>
              <a:rPr lang="en-GB"/>
              <a:t>Location</a:t>
            </a:r>
            <a:endParaRPr/>
          </a:p>
          <a:p>
            <a:pPr indent="-342900" lvl="0" marL="457200" rtl="0" algn="l">
              <a:spcBef>
                <a:spcPts val="0"/>
              </a:spcBef>
              <a:spcAft>
                <a:spcPts val="0"/>
              </a:spcAft>
              <a:buSzPts val="1800"/>
              <a:buChar char="●"/>
            </a:pPr>
            <a:r>
              <a:rPr lang="en-GB"/>
              <a:t>User</a:t>
            </a:r>
            <a:endParaRPr/>
          </a:p>
          <a:p>
            <a:pPr indent="-342900" lvl="0" marL="457200" rtl="0" algn="l">
              <a:spcBef>
                <a:spcPts val="0"/>
              </a:spcBef>
              <a:spcAft>
                <a:spcPts val="0"/>
              </a:spcAft>
              <a:buSzPts val="1800"/>
              <a:buChar char="●"/>
            </a:pPr>
            <a:r>
              <a:rPr lang="en-GB"/>
              <a:t>Company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Pen’s notification</a:t>
            </a:r>
            <a:endParaRPr/>
          </a:p>
        </p:txBody>
      </p:sp>
      <p:sp>
        <p:nvSpPr>
          <p:cNvPr id="310" name="Google Shape;310;p47"/>
          <p:cNvSpPr txBox="1"/>
          <p:nvPr>
            <p:ph idx="1" type="body"/>
          </p:nvPr>
        </p:nvSpPr>
        <p:spPr>
          <a:xfrm>
            <a:off x="311700" y="1152475"/>
            <a:ext cx="4262700" cy="15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en-GB">
                <a:solidFill>
                  <a:srgbClr val="FF0000"/>
                </a:solidFill>
              </a:rPr>
              <a:t>Key (System generated)</a:t>
            </a:r>
            <a:endParaRPr>
              <a:solidFill>
                <a:srgbClr val="FF0000"/>
              </a:solidFill>
            </a:endParaRPr>
          </a:p>
          <a:p>
            <a:pPr indent="-342900" lvl="0" marL="457200" rtl="0" algn="l">
              <a:spcBef>
                <a:spcPts val="0"/>
              </a:spcBef>
              <a:spcAft>
                <a:spcPts val="0"/>
              </a:spcAft>
              <a:buSzPts val="1800"/>
              <a:buChar char="●"/>
            </a:pPr>
            <a:r>
              <a:rPr lang="en-GB"/>
              <a:t>Credentials (User given)</a:t>
            </a:r>
            <a:endParaRPr/>
          </a:p>
        </p:txBody>
      </p:sp>
      <p:sp>
        <p:nvSpPr>
          <p:cNvPr id="311" name="Google Shape;311;p47"/>
          <p:cNvSpPr txBox="1"/>
          <p:nvPr/>
        </p:nvSpPr>
        <p:spPr>
          <a:xfrm>
            <a:off x="481000" y="2755450"/>
            <a:ext cx="5424900" cy="19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URL : host:port/api/v1/pen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Method : 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registerPen( Key, InkStatus){</a:t>
            </a:r>
            <a:endParaRPr/>
          </a:p>
          <a:p>
            <a:pPr indent="0" lvl="0" marL="0" rtl="0" algn="l">
              <a:spcBef>
                <a:spcPts val="0"/>
              </a:spcBef>
              <a:spcAft>
                <a:spcPts val="0"/>
              </a:spcAft>
              <a:buNone/>
            </a:pPr>
            <a:r>
              <a:rPr lang="en-GB"/>
              <a:t>	//update ink status and notify user and company</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2" name="Google Shape;312;p47"/>
          <p:cNvSpPr txBox="1"/>
          <p:nvPr>
            <p:ph idx="1" type="body"/>
          </p:nvPr>
        </p:nvSpPr>
        <p:spPr>
          <a:xfrm>
            <a:off x="6128650" y="715825"/>
            <a:ext cx="2633700" cy="3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MAC</a:t>
            </a:r>
            <a:endParaRPr/>
          </a:p>
          <a:p>
            <a:pPr indent="-342900" lvl="0" marL="457200" rtl="0" algn="l">
              <a:spcBef>
                <a:spcPts val="0"/>
              </a:spcBef>
              <a:spcAft>
                <a:spcPts val="0"/>
              </a:spcAft>
              <a:buSzPts val="1800"/>
              <a:buChar char="●"/>
            </a:pPr>
            <a:r>
              <a:rPr lang="en-GB"/>
              <a:t>Version</a:t>
            </a:r>
            <a:endParaRPr/>
          </a:p>
          <a:p>
            <a:pPr indent="-342900" lvl="0" marL="457200" rtl="0" algn="l">
              <a:spcBef>
                <a:spcPts val="0"/>
              </a:spcBef>
              <a:spcAft>
                <a:spcPts val="0"/>
              </a:spcAft>
              <a:buSzPts val="1800"/>
              <a:buChar char="●"/>
            </a:pPr>
            <a:r>
              <a:rPr lang="en-GB"/>
              <a:t>Color</a:t>
            </a:r>
            <a:endParaRPr/>
          </a:p>
          <a:p>
            <a:pPr indent="-342900" lvl="0" marL="457200" rtl="0" algn="l">
              <a:spcBef>
                <a:spcPts val="0"/>
              </a:spcBef>
              <a:spcAft>
                <a:spcPts val="0"/>
              </a:spcAft>
              <a:buSzPts val="1800"/>
              <a:buChar char="●"/>
            </a:pPr>
            <a:r>
              <a:rPr lang="en-GB"/>
              <a:t>Type</a:t>
            </a:r>
            <a:endParaRPr/>
          </a:p>
          <a:p>
            <a:pPr indent="-342900" lvl="0" marL="457200" rtl="0" algn="l">
              <a:spcBef>
                <a:spcPts val="0"/>
              </a:spcBef>
              <a:spcAft>
                <a:spcPts val="0"/>
              </a:spcAft>
              <a:buSzPts val="1800"/>
              <a:buChar char="●"/>
            </a:pPr>
            <a:r>
              <a:rPr lang="en-GB"/>
              <a:t>Brand</a:t>
            </a:r>
            <a:endParaRPr/>
          </a:p>
          <a:p>
            <a:pPr indent="-342900" lvl="0" marL="457200" rtl="0" algn="l">
              <a:spcBef>
                <a:spcPts val="0"/>
              </a:spcBef>
              <a:spcAft>
                <a:spcPts val="0"/>
              </a:spcAft>
              <a:buSzPts val="1800"/>
              <a:buChar char="●"/>
            </a:pPr>
            <a:r>
              <a:rPr lang="en-GB"/>
              <a:t>Ink status</a:t>
            </a:r>
            <a:endParaRPr/>
          </a:p>
          <a:p>
            <a:pPr indent="-342900" lvl="0" marL="457200" rtl="0" algn="l">
              <a:spcBef>
                <a:spcPts val="0"/>
              </a:spcBef>
              <a:spcAft>
                <a:spcPts val="0"/>
              </a:spcAft>
              <a:buSzPts val="1800"/>
              <a:buChar char="●"/>
            </a:pPr>
            <a:r>
              <a:rPr lang="en-GB"/>
              <a:t>Location</a:t>
            </a:r>
            <a:endParaRPr/>
          </a:p>
          <a:p>
            <a:pPr indent="-342900" lvl="0" marL="457200" rtl="0" algn="l">
              <a:spcBef>
                <a:spcPts val="0"/>
              </a:spcBef>
              <a:spcAft>
                <a:spcPts val="0"/>
              </a:spcAft>
              <a:buSzPts val="1800"/>
              <a:buChar char="●"/>
            </a:pPr>
            <a:r>
              <a:rPr lang="en-GB"/>
              <a:t>User</a:t>
            </a:r>
            <a:endParaRPr/>
          </a:p>
          <a:p>
            <a:pPr indent="-342900" lvl="0" marL="457200" rtl="0" algn="l">
              <a:spcBef>
                <a:spcPts val="0"/>
              </a:spcBef>
              <a:spcAft>
                <a:spcPts val="0"/>
              </a:spcAft>
              <a:buSzPts val="1800"/>
              <a:buChar char="●"/>
            </a:pPr>
            <a:r>
              <a:rPr lang="en-GB"/>
              <a:t>Company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registration</a:t>
            </a:r>
            <a:endParaRPr/>
          </a:p>
        </p:txBody>
      </p:sp>
      <p:sp>
        <p:nvSpPr>
          <p:cNvPr id="318" name="Google Shape;318;p48"/>
          <p:cNvSpPr txBox="1"/>
          <p:nvPr>
            <p:ph idx="1" type="body"/>
          </p:nvPr>
        </p:nvSpPr>
        <p:spPr>
          <a:xfrm>
            <a:off x="311700" y="1152475"/>
            <a:ext cx="4262700" cy="15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Key (System generated)</a:t>
            </a:r>
            <a:endParaRPr/>
          </a:p>
          <a:p>
            <a:pPr indent="-342900" lvl="0" marL="457200" rtl="0" algn="l">
              <a:spcBef>
                <a:spcPts val="0"/>
              </a:spcBef>
              <a:spcAft>
                <a:spcPts val="0"/>
              </a:spcAft>
              <a:buClr>
                <a:srgbClr val="FF0000"/>
              </a:buClr>
              <a:buSzPts val="1800"/>
              <a:buChar char="●"/>
            </a:pPr>
            <a:r>
              <a:rPr lang="en-GB">
                <a:solidFill>
                  <a:srgbClr val="FF0000"/>
                </a:solidFill>
              </a:rPr>
              <a:t>Credentials (User given)</a:t>
            </a:r>
            <a:endParaRPr>
              <a:solidFill>
                <a:srgbClr val="FF0000"/>
              </a:solidFill>
            </a:endParaRPr>
          </a:p>
        </p:txBody>
      </p:sp>
      <p:sp>
        <p:nvSpPr>
          <p:cNvPr id="319" name="Google Shape;319;p48"/>
          <p:cNvSpPr txBox="1"/>
          <p:nvPr/>
        </p:nvSpPr>
        <p:spPr>
          <a:xfrm>
            <a:off x="481000" y="2755450"/>
            <a:ext cx="42627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URL : host:port/api/v1/user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Method : POST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registerUser(username, password, Name,Address){</a:t>
            </a:r>
            <a:endParaRPr/>
          </a:p>
          <a:p>
            <a:pPr indent="0" lvl="0" marL="0" rtl="0" algn="l">
              <a:spcBef>
                <a:spcPts val="0"/>
              </a:spcBef>
              <a:spcAft>
                <a:spcPts val="0"/>
              </a:spcAft>
              <a:buNone/>
            </a:pPr>
            <a:r>
              <a:rPr lang="en-GB"/>
              <a:t>	//create user</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0" name="Google Shape;320;p48"/>
          <p:cNvSpPr txBox="1"/>
          <p:nvPr>
            <p:ph idx="1" type="body"/>
          </p:nvPr>
        </p:nvSpPr>
        <p:spPr>
          <a:xfrm>
            <a:off x="6135200" y="863550"/>
            <a:ext cx="2129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UserName</a:t>
            </a:r>
            <a:endParaRPr/>
          </a:p>
          <a:p>
            <a:pPr indent="-342900" lvl="0" marL="457200" rtl="0" algn="l">
              <a:spcBef>
                <a:spcPts val="0"/>
              </a:spcBef>
              <a:spcAft>
                <a:spcPts val="0"/>
              </a:spcAft>
              <a:buSzPts val="1800"/>
              <a:buChar char="●"/>
            </a:pPr>
            <a:r>
              <a:rPr lang="en-GB"/>
              <a:t>Password</a:t>
            </a:r>
            <a:endParaRPr/>
          </a:p>
          <a:p>
            <a:pPr indent="-342900" lvl="0" marL="457200" rtl="0" algn="l">
              <a:spcBef>
                <a:spcPts val="0"/>
              </a:spcBef>
              <a:spcAft>
                <a:spcPts val="0"/>
              </a:spcAft>
              <a:buSzPts val="1800"/>
              <a:buChar char="●"/>
            </a:pPr>
            <a:r>
              <a:rPr lang="en-GB"/>
              <a:t>Pen(s)</a:t>
            </a:r>
            <a:endParaRPr/>
          </a:p>
          <a:p>
            <a:pPr indent="-342900" lvl="0" marL="457200" rtl="0" algn="l">
              <a:spcBef>
                <a:spcPts val="0"/>
              </a:spcBef>
              <a:spcAft>
                <a:spcPts val="0"/>
              </a:spcAft>
              <a:buSzPts val="1800"/>
              <a:buChar char="●"/>
            </a:pPr>
            <a:r>
              <a:rPr lang="en-GB"/>
              <a:t>Address</a:t>
            </a:r>
            <a:endParaRPr/>
          </a:p>
          <a:p>
            <a:pPr indent="-342900" lvl="0" marL="457200" rtl="0" algn="l">
              <a:spcBef>
                <a:spcPts val="0"/>
              </a:spcBef>
              <a:spcAft>
                <a:spcPts val="0"/>
              </a:spcAft>
              <a:buSzPts val="1800"/>
              <a:buChar char="●"/>
            </a:pPr>
            <a:r>
              <a:rPr lang="en-GB"/>
              <a:t>UPI</a:t>
            </a:r>
            <a:endParaRPr/>
          </a:p>
          <a:p>
            <a:pPr indent="-342900" lvl="0" marL="457200" rtl="0" algn="l">
              <a:spcBef>
                <a:spcPts val="0"/>
              </a:spcBef>
              <a:spcAft>
                <a:spcPts val="0"/>
              </a:spcAft>
              <a:buSzPts val="1800"/>
              <a:buChar char="●"/>
            </a:pPr>
            <a:r>
              <a:rPr lang="en-GB"/>
              <a:t>Balance</a:t>
            </a:r>
            <a:endParaRPr/>
          </a:p>
          <a:p>
            <a:pPr indent="-342900" lvl="0" marL="457200" rtl="0" algn="l">
              <a:spcBef>
                <a:spcPts val="0"/>
              </a:spcBef>
              <a:spcAft>
                <a:spcPts val="0"/>
              </a:spcAft>
              <a:buSzPts val="1800"/>
              <a:buChar char="●"/>
            </a:pPr>
            <a:r>
              <a:rPr lang="en-GB"/>
              <a:t>Last purchase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login</a:t>
            </a:r>
            <a:endParaRPr/>
          </a:p>
        </p:txBody>
      </p:sp>
      <p:sp>
        <p:nvSpPr>
          <p:cNvPr id="326" name="Google Shape;326;p49"/>
          <p:cNvSpPr txBox="1"/>
          <p:nvPr>
            <p:ph idx="1" type="body"/>
          </p:nvPr>
        </p:nvSpPr>
        <p:spPr>
          <a:xfrm>
            <a:off x="311700" y="1152475"/>
            <a:ext cx="4262700" cy="15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Key (System generated)</a:t>
            </a:r>
            <a:endParaRPr/>
          </a:p>
          <a:p>
            <a:pPr indent="-342900" lvl="0" marL="457200" rtl="0" algn="l">
              <a:spcBef>
                <a:spcPts val="0"/>
              </a:spcBef>
              <a:spcAft>
                <a:spcPts val="0"/>
              </a:spcAft>
              <a:buClr>
                <a:srgbClr val="FF0000"/>
              </a:buClr>
              <a:buSzPts val="1800"/>
              <a:buChar char="●"/>
            </a:pPr>
            <a:r>
              <a:rPr lang="en-GB">
                <a:solidFill>
                  <a:srgbClr val="FF0000"/>
                </a:solidFill>
              </a:rPr>
              <a:t>Credentials (User given)</a:t>
            </a:r>
            <a:endParaRPr/>
          </a:p>
        </p:txBody>
      </p:sp>
      <p:sp>
        <p:nvSpPr>
          <p:cNvPr id="327" name="Google Shape;327;p49"/>
          <p:cNvSpPr txBox="1"/>
          <p:nvPr/>
        </p:nvSpPr>
        <p:spPr>
          <a:xfrm>
            <a:off x="481000" y="2755450"/>
            <a:ext cx="42627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URL : host:port/api/v1/user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Method : POST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authUser(username, password){</a:t>
            </a:r>
            <a:endParaRPr/>
          </a:p>
          <a:p>
            <a:pPr indent="0" lvl="0" marL="0" rtl="0" algn="l">
              <a:spcBef>
                <a:spcPts val="0"/>
              </a:spcBef>
              <a:spcAft>
                <a:spcPts val="0"/>
              </a:spcAft>
              <a:buNone/>
            </a:pPr>
            <a:r>
              <a:rPr lang="en-GB"/>
              <a:t>	//validate user</a:t>
            </a:r>
            <a:endParaRPr/>
          </a:p>
          <a:p>
            <a:pPr indent="0" lvl="0" marL="0" rtl="0" algn="l">
              <a:spcBef>
                <a:spcPts val="0"/>
              </a:spcBef>
              <a:spcAft>
                <a:spcPts val="0"/>
              </a:spcAft>
              <a:buNone/>
            </a:pPr>
            <a:r>
              <a:rPr lang="en-GB"/>
              <a:t>	//create a session</a:t>
            </a:r>
            <a:endParaRPr/>
          </a:p>
          <a:p>
            <a:pPr indent="0" lvl="0" marL="0" rtl="0" algn="l">
              <a:spcBef>
                <a:spcPts val="0"/>
              </a:spcBef>
              <a:spcAft>
                <a:spcPts val="0"/>
              </a:spcAft>
              <a:buNone/>
            </a:pPr>
            <a:r>
              <a:rPr lang="en-GB"/>
              <a:t>	//return session id</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8" name="Google Shape;328;p49"/>
          <p:cNvSpPr txBox="1"/>
          <p:nvPr>
            <p:ph idx="1" type="body"/>
          </p:nvPr>
        </p:nvSpPr>
        <p:spPr>
          <a:xfrm>
            <a:off x="6135200" y="863550"/>
            <a:ext cx="2129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UserName</a:t>
            </a:r>
            <a:endParaRPr/>
          </a:p>
          <a:p>
            <a:pPr indent="-342900" lvl="0" marL="457200" rtl="0" algn="l">
              <a:spcBef>
                <a:spcPts val="0"/>
              </a:spcBef>
              <a:spcAft>
                <a:spcPts val="0"/>
              </a:spcAft>
              <a:buSzPts val="1800"/>
              <a:buChar char="●"/>
            </a:pPr>
            <a:r>
              <a:rPr lang="en-GB"/>
              <a:t>Password</a:t>
            </a:r>
            <a:endParaRPr/>
          </a:p>
          <a:p>
            <a:pPr indent="-342900" lvl="0" marL="457200" rtl="0" algn="l">
              <a:spcBef>
                <a:spcPts val="0"/>
              </a:spcBef>
              <a:spcAft>
                <a:spcPts val="0"/>
              </a:spcAft>
              <a:buSzPts val="1800"/>
              <a:buChar char="●"/>
            </a:pPr>
            <a:r>
              <a:rPr lang="en-GB"/>
              <a:t>Pen(s)</a:t>
            </a:r>
            <a:endParaRPr/>
          </a:p>
          <a:p>
            <a:pPr indent="-342900" lvl="0" marL="457200" rtl="0" algn="l">
              <a:spcBef>
                <a:spcPts val="0"/>
              </a:spcBef>
              <a:spcAft>
                <a:spcPts val="0"/>
              </a:spcAft>
              <a:buSzPts val="1800"/>
              <a:buChar char="●"/>
            </a:pPr>
            <a:r>
              <a:rPr lang="en-GB"/>
              <a:t>Address</a:t>
            </a:r>
            <a:endParaRPr/>
          </a:p>
          <a:p>
            <a:pPr indent="-342900" lvl="0" marL="457200" rtl="0" algn="l">
              <a:spcBef>
                <a:spcPts val="0"/>
              </a:spcBef>
              <a:spcAft>
                <a:spcPts val="0"/>
              </a:spcAft>
              <a:buSzPts val="1800"/>
              <a:buChar char="●"/>
            </a:pPr>
            <a:r>
              <a:rPr lang="en-GB"/>
              <a:t>UPI</a:t>
            </a:r>
            <a:endParaRPr/>
          </a:p>
          <a:p>
            <a:pPr indent="-342900" lvl="0" marL="457200" rtl="0" algn="l">
              <a:spcBef>
                <a:spcPts val="0"/>
              </a:spcBef>
              <a:spcAft>
                <a:spcPts val="0"/>
              </a:spcAft>
              <a:buSzPts val="1800"/>
              <a:buChar char="●"/>
            </a:pPr>
            <a:r>
              <a:rPr lang="en-GB"/>
              <a:t>Balance</a:t>
            </a:r>
            <a:endParaRPr/>
          </a:p>
          <a:p>
            <a:pPr indent="-342900" lvl="0" marL="457200" rtl="0" algn="l">
              <a:spcBef>
                <a:spcPts val="0"/>
              </a:spcBef>
              <a:spcAft>
                <a:spcPts val="0"/>
              </a:spcAft>
              <a:buSzPts val="1800"/>
              <a:buChar char="●"/>
            </a:pPr>
            <a:r>
              <a:rPr lang="en-GB"/>
              <a:t>Last purchase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Activation</a:t>
            </a:r>
            <a:endParaRPr/>
          </a:p>
        </p:txBody>
      </p:sp>
      <p:sp>
        <p:nvSpPr>
          <p:cNvPr id="334" name="Google Shape;334;p50"/>
          <p:cNvSpPr txBox="1"/>
          <p:nvPr>
            <p:ph idx="1" type="body"/>
          </p:nvPr>
        </p:nvSpPr>
        <p:spPr>
          <a:xfrm>
            <a:off x="311700" y="1152475"/>
            <a:ext cx="4262700" cy="168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Key (System generated)</a:t>
            </a:r>
            <a:endParaRPr/>
          </a:p>
          <a:p>
            <a:pPr indent="-342900" lvl="0" marL="457200" rtl="0" algn="l">
              <a:spcBef>
                <a:spcPts val="0"/>
              </a:spcBef>
              <a:spcAft>
                <a:spcPts val="0"/>
              </a:spcAft>
              <a:buClr>
                <a:srgbClr val="FF0000"/>
              </a:buClr>
              <a:buSzPts val="1800"/>
              <a:buChar char="●"/>
            </a:pPr>
            <a:r>
              <a:rPr lang="en-GB">
                <a:solidFill>
                  <a:srgbClr val="FF0000"/>
                </a:solidFill>
              </a:rPr>
              <a:t>Credentials (User given)</a:t>
            </a:r>
            <a:endParaRPr/>
          </a:p>
        </p:txBody>
      </p:sp>
      <p:sp>
        <p:nvSpPr>
          <p:cNvPr id="335" name="Google Shape;335;p50"/>
          <p:cNvSpPr txBox="1"/>
          <p:nvPr/>
        </p:nvSpPr>
        <p:spPr>
          <a:xfrm>
            <a:off x="503200" y="2733475"/>
            <a:ext cx="4262700" cy="17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URL : host:port/api/v1/user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Method : UPDATE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t>activateUser(sessionID, Pen, UPI, Amount){</a:t>
            </a:r>
            <a:endParaRPr/>
          </a:p>
          <a:p>
            <a:pPr indent="0" lvl="0" marL="0" rtl="0" algn="l">
              <a:spcBef>
                <a:spcPts val="0"/>
              </a:spcBef>
              <a:spcAft>
                <a:spcPts val="0"/>
              </a:spcAft>
              <a:buNone/>
            </a:pPr>
            <a:r>
              <a:rPr lang="en-GB"/>
              <a:t>	//activate user</a:t>
            </a:r>
            <a:endParaRPr/>
          </a:p>
          <a:p>
            <a:pPr indent="0" lvl="0" marL="0" rtl="0" algn="l">
              <a:spcBef>
                <a:spcPts val="0"/>
              </a:spcBef>
              <a:spcAft>
                <a:spcPts val="0"/>
              </a:spcAft>
              <a:buNone/>
            </a:pPr>
            <a:r>
              <a:rPr lang="en-GB"/>
              <a:t>	//addPen</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p:txBody>
      </p:sp>
      <p:sp>
        <p:nvSpPr>
          <p:cNvPr id="336" name="Google Shape;336;p50"/>
          <p:cNvSpPr txBox="1"/>
          <p:nvPr>
            <p:ph idx="1" type="body"/>
          </p:nvPr>
        </p:nvSpPr>
        <p:spPr>
          <a:xfrm>
            <a:off x="6444700" y="863550"/>
            <a:ext cx="181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a:t>
            </a:r>
            <a:endParaRPr/>
          </a:p>
          <a:p>
            <a:pPr indent="-342900" lvl="0" marL="457200" rtl="0" algn="l">
              <a:spcBef>
                <a:spcPts val="1600"/>
              </a:spcBef>
              <a:spcAft>
                <a:spcPts val="0"/>
              </a:spcAft>
              <a:buSzPts val="1800"/>
              <a:buChar char="●"/>
            </a:pPr>
            <a:r>
              <a:rPr lang="en-GB"/>
              <a:t>Name</a:t>
            </a:r>
            <a:endParaRPr/>
          </a:p>
          <a:p>
            <a:pPr indent="-342900" lvl="0" marL="457200" rtl="0" algn="l">
              <a:spcBef>
                <a:spcPts val="0"/>
              </a:spcBef>
              <a:spcAft>
                <a:spcPts val="0"/>
              </a:spcAft>
              <a:buSzPts val="1800"/>
              <a:buChar char="●"/>
            </a:pPr>
            <a:r>
              <a:rPr lang="en-GB"/>
              <a:t>Pen(s)</a:t>
            </a:r>
            <a:endParaRPr/>
          </a:p>
          <a:p>
            <a:pPr indent="-342900" lvl="0" marL="457200" rtl="0" algn="l">
              <a:spcBef>
                <a:spcPts val="0"/>
              </a:spcBef>
              <a:spcAft>
                <a:spcPts val="0"/>
              </a:spcAft>
              <a:buSzPts val="1800"/>
              <a:buChar char="●"/>
            </a:pPr>
            <a:r>
              <a:rPr lang="en-GB"/>
              <a:t>Address</a:t>
            </a:r>
            <a:endParaRPr/>
          </a:p>
          <a:p>
            <a:pPr indent="-342900" lvl="0" marL="457200" rtl="0" algn="l">
              <a:spcBef>
                <a:spcPts val="0"/>
              </a:spcBef>
              <a:spcAft>
                <a:spcPts val="0"/>
              </a:spcAft>
              <a:buSzPts val="1800"/>
              <a:buChar char="●"/>
            </a:pPr>
            <a:r>
              <a:rPr lang="en-GB"/>
              <a:t>UPI</a:t>
            </a:r>
            <a:endParaRPr/>
          </a:p>
          <a:p>
            <a:pPr indent="-342900" lvl="0" marL="457200" rtl="0" algn="l">
              <a:spcBef>
                <a:spcPts val="0"/>
              </a:spcBef>
              <a:spcAft>
                <a:spcPts val="0"/>
              </a:spcAft>
              <a:buSzPts val="1800"/>
              <a:buChar char="●"/>
            </a:pPr>
            <a:r>
              <a:rPr lang="en-GB"/>
              <a:t>Balance</a:t>
            </a:r>
            <a:endParaRPr/>
          </a:p>
          <a:p>
            <a:pPr indent="-342900" lvl="0" marL="457200" rtl="0" algn="l">
              <a:spcBef>
                <a:spcPts val="0"/>
              </a:spcBef>
              <a:spcAft>
                <a:spcPts val="0"/>
              </a:spcAft>
              <a:buSzPts val="1800"/>
              <a:buChar char="●"/>
            </a:pPr>
            <a:r>
              <a:rPr lang="en-GB"/>
              <a:t>Last purchase</a:t>
            </a:r>
            <a:endParaRPr/>
          </a:p>
          <a:p>
            <a:pPr indent="-342900" lvl="0" marL="457200" rtl="0" algn="l">
              <a:spcBef>
                <a:spcPts val="0"/>
              </a:spcBef>
              <a:spcAft>
                <a:spcPts val="0"/>
              </a:spcAft>
              <a:buSzPts val="1800"/>
              <a:buChar char="●"/>
            </a:pPr>
            <a:r>
              <a:rPr lang="en-GB"/>
              <a:t>State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registration</a:t>
            </a:r>
            <a:endParaRPr/>
          </a:p>
        </p:txBody>
      </p:sp>
      <p:grpSp>
        <p:nvGrpSpPr>
          <p:cNvPr id="342" name="Google Shape;342;p51"/>
          <p:cNvGrpSpPr/>
          <p:nvPr/>
        </p:nvGrpSpPr>
        <p:grpSpPr>
          <a:xfrm>
            <a:off x="3461900" y="1302450"/>
            <a:ext cx="2220200" cy="3509100"/>
            <a:chOff x="3461900" y="1302450"/>
            <a:chExt cx="2220200" cy="3509100"/>
          </a:xfrm>
        </p:grpSpPr>
        <p:sp>
          <p:nvSpPr>
            <p:cNvPr id="343" name="Google Shape;343;p51"/>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344" name="Google Shape;344;p51"/>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345" name="Google Shape;345;p51"/>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username unique?</a:t>
              </a:r>
              <a:endParaRPr sz="1000"/>
            </a:p>
          </p:txBody>
        </p:sp>
        <p:cxnSp>
          <p:nvCxnSpPr>
            <p:cNvPr id="346" name="Google Shape;346;p51"/>
            <p:cNvCxnSpPr>
              <a:stCxn id="345" idx="1"/>
              <a:endCxn id="343"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347" name="Google Shape;347;p51"/>
            <p:cNvCxnSpPr>
              <a:stCxn id="343" idx="4"/>
              <a:endCxn id="344"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51"/>
            <p:cNvCxnSpPr>
              <a:stCxn id="344" idx="2"/>
              <a:endCxn id="345"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51"/>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and password</a:t>
              </a:r>
              <a:endParaRPr sz="1000"/>
            </a:p>
          </p:txBody>
        </p:sp>
        <p:sp>
          <p:nvSpPr>
            <p:cNvPr id="350" name="Google Shape;350;p51"/>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351" name="Google Shape;351;p51"/>
            <p:cNvCxnSpPr>
              <a:stCxn id="345" idx="2"/>
              <a:endCxn id="349" idx="0"/>
            </p:cNvCxnSpPr>
            <p:nvPr/>
          </p:nvCxnSpPr>
          <p:spPr>
            <a:xfrm>
              <a:off x="4572000" y="3171500"/>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51"/>
            <p:cNvCxnSpPr>
              <a:stCxn id="349" idx="2"/>
              <a:endCxn id="350"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are learning...</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(re)Intro to IoT</a:t>
            </a:r>
            <a:endParaRPr/>
          </a:p>
          <a:p>
            <a:pPr indent="0" lvl="0" marL="0" rtl="0" algn="l">
              <a:spcBef>
                <a:spcPts val="1600"/>
              </a:spcBef>
              <a:spcAft>
                <a:spcPts val="0"/>
              </a:spcAft>
              <a:buNone/>
            </a:pPr>
            <a:r>
              <a:rPr lang="en-GB"/>
              <a:t>Before Internet and After Internet</a:t>
            </a:r>
            <a:endParaRPr/>
          </a:p>
          <a:p>
            <a:pPr indent="0" lvl="0" marL="0" rtl="0" algn="l">
              <a:spcBef>
                <a:spcPts val="1600"/>
              </a:spcBef>
              <a:spcAft>
                <a:spcPts val="0"/>
              </a:spcAft>
              <a:buNone/>
            </a:pPr>
            <a:r>
              <a:rPr lang="en-GB"/>
              <a:t>Transform normal to smart</a:t>
            </a:r>
            <a:endParaRPr/>
          </a:p>
          <a:p>
            <a:pPr indent="0" lvl="0" marL="0" rtl="0" algn="l">
              <a:spcBef>
                <a:spcPts val="1600"/>
              </a:spcBef>
              <a:spcAft>
                <a:spcPts val="0"/>
              </a:spcAft>
              <a:buNone/>
            </a:pPr>
            <a:r>
              <a:rPr lang="en-GB"/>
              <a:t>IoT Use cases</a:t>
            </a:r>
            <a:endParaRPr/>
          </a:p>
          <a:p>
            <a:pPr indent="0" lvl="0" marL="0" rtl="0" algn="l">
              <a:spcBef>
                <a:spcPts val="1600"/>
              </a:spcBef>
              <a:spcAft>
                <a:spcPts val="0"/>
              </a:spcAft>
              <a:buNone/>
            </a:pPr>
            <a:r>
              <a:rPr lang="en-GB"/>
              <a:t>Why security??</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login</a:t>
            </a:r>
            <a:endParaRPr/>
          </a:p>
        </p:txBody>
      </p:sp>
      <p:grpSp>
        <p:nvGrpSpPr>
          <p:cNvPr id="358" name="Google Shape;358;p52"/>
          <p:cNvGrpSpPr/>
          <p:nvPr/>
        </p:nvGrpSpPr>
        <p:grpSpPr>
          <a:xfrm>
            <a:off x="642500" y="1302450"/>
            <a:ext cx="2220200" cy="3509100"/>
            <a:chOff x="3461900" y="1302450"/>
            <a:chExt cx="2220200" cy="3509100"/>
          </a:xfrm>
        </p:grpSpPr>
        <p:sp>
          <p:nvSpPr>
            <p:cNvPr id="359" name="Google Shape;359;p52"/>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360" name="Google Shape;360;p52"/>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361" name="Google Shape;361;p52"/>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username unique?</a:t>
              </a:r>
              <a:endParaRPr sz="1000"/>
            </a:p>
          </p:txBody>
        </p:sp>
        <p:cxnSp>
          <p:nvCxnSpPr>
            <p:cNvPr id="362" name="Google Shape;362;p52"/>
            <p:cNvCxnSpPr>
              <a:stCxn id="361" idx="1"/>
              <a:endCxn id="359"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363" name="Google Shape;363;p52"/>
            <p:cNvCxnSpPr>
              <a:stCxn id="359" idx="4"/>
              <a:endCxn id="360"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52"/>
            <p:cNvCxnSpPr>
              <a:stCxn id="360" idx="2"/>
              <a:endCxn id="361"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365" name="Google Shape;365;p52"/>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and password</a:t>
              </a:r>
              <a:endParaRPr sz="1000"/>
            </a:p>
          </p:txBody>
        </p:sp>
        <p:sp>
          <p:nvSpPr>
            <p:cNvPr id="366" name="Google Shape;366;p52"/>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367" name="Google Shape;367;p52"/>
            <p:cNvCxnSpPr>
              <a:stCxn id="361" idx="2"/>
              <a:endCxn id="365" idx="0"/>
            </p:cNvCxnSpPr>
            <p:nvPr/>
          </p:nvCxnSpPr>
          <p:spPr>
            <a:xfrm>
              <a:off x="4572000" y="3171500"/>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52"/>
            <p:cNvCxnSpPr>
              <a:stCxn id="365" idx="2"/>
              <a:endCxn id="366"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grpSp>
        <p:nvGrpSpPr>
          <p:cNvPr id="369" name="Google Shape;369;p52"/>
          <p:cNvGrpSpPr/>
          <p:nvPr/>
        </p:nvGrpSpPr>
        <p:grpSpPr>
          <a:xfrm>
            <a:off x="3690500" y="1302450"/>
            <a:ext cx="2220200" cy="3509100"/>
            <a:chOff x="3461900" y="1302450"/>
            <a:chExt cx="2220200" cy="3509100"/>
          </a:xfrm>
        </p:grpSpPr>
        <p:sp>
          <p:nvSpPr>
            <p:cNvPr id="370" name="Google Shape;370;p52"/>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371" name="Google Shape;371;p52"/>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372" name="Google Shape;372;p52"/>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U</a:t>
              </a:r>
              <a:r>
                <a:rPr lang="en-GB" sz="1000"/>
                <a:t>sername</a:t>
              </a:r>
              <a:endParaRPr sz="1000"/>
            </a:p>
            <a:p>
              <a:pPr indent="0" lvl="0" marL="0" rtl="0" algn="ctr">
                <a:spcBef>
                  <a:spcPts val="0"/>
                </a:spcBef>
                <a:spcAft>
                  <a:spcPts val="0"/>
                </a:spcAft>
                <a:buNone/>
              </a:pPr>
              <a:r>
                <a:rPr lang="en-GB" sz="1000"/>
                <a:t>password </a:t>
              </a:r>
              <a:endParaRPr sz="1000"/>
            </a:p>
            <a:p>
              <a:pPr indent="0" lvl="0" marL="0" rtl="0" algn="ctr">
                <a:spcBef>
                  <a:spcPts val="0"/>
                </a:spcBef>
                <a:spcAft>
                  <a:spcPts val="0"/>
                </a:spcAft>
                <a:buNone/>
              </a:pPr>
              <a:r>
                <a:rPr lang="en-GB" sz="1000"/>
                <a:t>matching?</a:t>
              </a:r>
              <a:endParaRPr sz="1000"/>
            </a:p>
          </p:txBody>
        </p:sp>
        <p:cxnSp>
          <p:nvCxnSpPr>
            <p:cNvPr id="373" name="Google Shape;373;p52"/>
            <p:cNvCxnSpPr>
              <a:stCxn id="372" idx="1"/>
              <a:endCxn id="370"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374" name="Google Shape;374;p52"/>
            <p:cNvCxnSpPr>
              <a:stCxn id="370" idx="4"/>
              <a:endCxn id="371"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375" name="Google Shape;375;p52"/>
            <p:cNvCxnSpPr>
              <a:stCxn id="371" idx="2"/>
              <a:endCxn id="372"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52"/>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Create session id</a:t>
              </a:r>
              <a:endParaRPr sz="1000"/>
            </a:p>
          </p:txBody>
        </p:sp>
        <p:sp>
          <p:nvSpPr>
            <p:cNvPr id="377" name="Google Shape;377;p52"/>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378" name="Google Shape;378;p52"/>
            <p:cNvCxnSpPr>
              <a:stCxn id="372" idx="2"/>
              <a:endCxn id="376" idx="0"/>
            </p:cNvCxnSpPr>
            <p:nvPr/>
          </p:nvCxnSpPr>
          <p:spPr>
            <a:xfrm>
              <a:off x="4572000" y="3171500"/>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52"/>
            <p:cNvCxnSpPr>
              <a:stCxn id="376" idx="2"/>
              <a:endCxn id="377"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forgot password</a:t>
            </a:r>
            <a:endParaRPr/>
          </a:p>
        </p:txBody>
      </p:sp>
      <p:grpSp>
        <p:nvGrpSpPr>
          <p:cNvPr id="385" name="Google Shape;385;p53"/>
          <p:cNvGrpSpPr/>
          <p:nvPr/>
        </p:nvGrpSpPr>
        <p:grpSpPr>
          <a:xfrm>
            <a:off x="642500" y="1302450"/>
            <a:ext cx="2220200" cy="3509100"/>
            <a:chOff x="3461900" y="1302450"/>
            <a:chExt cx="2220200" cy="3509100"/>
          </a:xfrm>
        </p:grpSpPr>
        <p:sp>
          <p:nvSpPr>
            <p:cNvPr id="386" name="Google Shape;386;p53"/>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387" name="Google Shape;387;p53"/>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388" name="Google Shape;388;p53"/>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username unique?</a:t>
              </a:r>
              <a:endParaRPr sz="1000"/>
            </a:p>
          </p:txBody>
        </p:sp>
        <p:cxnSp>
          <p:nvCxnSpPr>
            <p:cNvPr id="389" name="Google Shape;389;p53"/>
            <p:cNvCxnSpPr>
              <a:stCxn id="388" idx="1"/>
              <a:endCxn id="386"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390" name="Google Shape;390;p53"/>
            <p:cNvCxnSpPr>
              <a:stCxn id="386" idx="4"/>
              <a:endCxn id="387"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53"/>
            <p:cNvCxnSpPr>
              <a:stCxn id="387" idx="2"/>
              <a:endCxn id="388"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392" name="Google Shape;392;p53"/>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and password</a:t>
              </a:r>
              <a:endParaRPr sz="1000"/>
            </a:p>
          </p:txBody>
        </p:sp>
        <p:sp>
          <p:nvSpPr>
            <p:cNvPr id="393" name="Google Shape;393;p53"/>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394" name="Google Shape;394;p53"/>
            <p:cNvCxnSpPr>
              <a:stCxn id="388" idx="2"/>
              <a:endCxn id="392" idx="0"/>
            </p:cNvCxnSpPr>
            <p:nvPr/>
          </p:nvCxnSpPr>
          <p:spPr>
            <a:xfrm>
              <a:off x="4572000" y="3171500"/>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53"/>
            <p:cNvCxnSpPr>
              <a:stCxn id="392" idx="2"/>
              <a:endCxn id="393"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grpSp>
        <p:nvGrpSpPr>
          <p:cNvPr id="396" name="Google Shape;396;p53"/>
          <p:cNvGrpSpPr/>
          <p:nvPr/>
        </p:nvGrpSpPr>
        <p:grpSpPr>
          <a:xfrm>
            <a:off x="3690500" y="1302450"/>
            <a:ext cx="2220200" cy="3509100"/>
            <a:chOff x="3461900" y="1302450"/>
            <a:chExt cx="2220200" cy="3509100"/>
          </a:xfrm>
        </p:grpSpPr>
        <p:sp>
          <p:nvSpPr>
            <p:cNvPr id="397" name="Google Shape;397;p53"/>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398" name="Google Shape;398;p53"/>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399" name="Google Shape;399;p53"/>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Username</a:t>
              </a:r>
              <a:endParaRPr sz="1000"/>
            </a:p>
            <a:p>
              <a:pPr indent="0" lvl="0" marL="0" rtl="0" algn="ctr">
                <a:spcBef>
                  <a:spcPts val="0"/>
                </a:spcBef>
                <a:spcAft>
                  <a:spcPts val="0"/>
                </a:spcAft>
                <a:buNone/>
              </a:pPr>
              <a:r>
                <a:rPr lang="en-GB" sz="1000"/>
                <a:t>password </a:t>
              </a:r>
              <a:endParaRPr sz="1000"/>
            </a:p>
            <a:p>
              <a:pPr indent="0" lvl="0" marL="0" rtl="0" algn="ctr">
                <a:spcBef>
                  <a:spcPts val="0"/>
                </a:spcBef>
                <a:spcAft>
                  <a:spcPts val="0"/>
                </a:spcAft>
                <a:buNone/>
              </a:pPr>
              <a:r>
                <a:rPr lang="en-GB" sz="1000"/>
                <a:t>matching?</a:t>
              </a:r>
              <a:endParaRPr sz="1000"/>
            </a:p>
          </p:txBody>
        </p:sp>
        <p:cxnSp>
          <p:nvCxnSpPr>
            <p:cNvPr id="400" name="Google Shape;400;p53"/>
            <p:cNvCxnSpPr>
              <a:stCxn id="399" idx="1"/>
              <a:endCxn id="397"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401" name="Google Shape;401;p53"/>
            <p:cNvCxnSpPr>
              <a:stCxn id="397" idx="4"/>
              <a:endCxn id="398"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53"/>
            <p:cNvCxnSpPr>
              <a:stCxn id="398" idx="2"/>
              <a:endCxn id="399"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403" name="Google Shape;403;p53"/>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Create session id</a:t>
              </a:r>
              <a:endParaRPr sz="1000"/>
            </a:p>
          </p:txBody>
        </p:sp>
        <p:sp>
          <p:nvSpPr>
            <p:cNvPr id="404" name="Google Shape;404;p53"/>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405" name="Google Shape;405;p53"/>
            <p:cNvCxnSpPr>
              <a:stCxn id="399" idx="2"/>
              <a:endCxn id="403" idx="0"/>
            </p:cNvCxnSpPr>
            <p:nvPr/>
          </p:nvCxnSpPr>
          <p:spPr>
            <a:xfrm>
              <a:off x="4572000" y="3171500"/>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53"/>
            <p:cNvCxnSpPr>
              <a:stCxn id="403" idx="2"/>
              <a:endCxn id="404"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pic>
        <p:nvPicPr>
          <p:cNvPr descr="Question-mark-scratch-head.jpg | | ncnewsonline.com" id="407" name="Google Shape;407;p53"/>
          <p:cNvPicPr preferRelativeResize="0"/>
          <p:nvPr/>
        </p:nvPicPr>
        <p:blipFill>
          <a:blip r:embed="rId3">
            <a:alphaModFix/>
          </a:blip>
          <a:stretch>
            <a:fillRect/>
          </a:stretch>
        </p:blipFill>
        <p:spPr>
          <a:xfrm>
            <a:off x="6222475" y="1058300"/>
            <a:ext cx="2426150" cy="3195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registration( with security question)</a:t>
            </a:r>
            <a:endParaRPr/>
          </a:p>
        </p:txBody>
      </p:sp>
      <p:grpSp>
        <p:nvGrpSpPr>
          <p:cNvPr id="413" name="Google Shape;413;p54"/>
          <p:cNvGrpSpPr/>
          <p:nvPr/>
        </p:nvGrpSpPr>
        <p:grpSpPr>
          <a:xfrm>
            <a:off x="718700" y="1209250"/>
            <a:ext cx="4338187" cy="3509100"/>
            <a:chOff x="3461900" y="1302450"/>
            <a:chExt cx="4338187" cy="3509100"/>
          </a:xfrm>
        </p:grpSpPr>
        <p:grpSp>
          <p:nvGrpSpPr>
            <p:cNvPr id="414" name="Google Shape;414;p54"/>
            <p:cNvGrpSpPr/>
            <p:nvPr/>
          </p:nvGrpSpPr>
          <p:grpSpPr>
            <a:xfrm>
              <a:off x="3461900" y="1302450"/>
              <a:ext cx="2220200" cy="3509100"/>
              <a:chOff x="3461900" y="1302450"/>
              <a:chExt cx="2220200" cy="3509100"/>
            </a:xfrm>
          </p:grpSpPr>
          <p:sp>
            <p:nvSpPr>
              <p:cNvPr id="415" name="Google Shape;415;p54"/>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416" name="Google Shape;416;p54"/>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417" name="Google Shape;417;p54"/>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username unique?</a:t>
                </a:r>
                <a:endParaRPr sz="1000"/>
              </a:p>
            </p:txBody>
          </p:sp>
          <p:cxnSp>
            <p:nvCxnSpPr>
              <p:cNvPr id="418" name="Google Shape;418;p54"/>
              <p:cNvCxnSpPr>
                <a:stCxn id="417" idx="1"/>
                <a:endCxn id="415"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419" name="Google Shape;419;p54"/>
              <p:cNvCxnSpPr>
                <a:stCxn id="415" idx="4"/>
                <a:endCxn id="416"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420" name="Google Shape;420;p54"/>
              <p:cNvCxnSpPr>
                <a:stCxn id="416" idx="2"/>
                <a:endCxn id="417"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421" name="Google Shape;421;p54"/>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password,question &amp; answer</a:t>
                </a:r>
                <a:endParaRPr sz="1000"/>
              </a:p>
            </p:txBody>
          </p:sp>
          <p:sp>
            <p:nvSpPr>
              <p:cNvPr id="422" name="Google Shape;422;p54"/>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423" name="Google Shape;423;p54"/>
              <p:cNvCxnSpPr>
                <a:stCxn id="421" idx="2"/>
                <a:endCxn id="422"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sp>
          <p:nvSpPr>
            <p:cNvPr id="424" name="Google Shape;424;p54"/>
            <p:cNvSpPr/>
            <p:nvPr/>
          </p:nvSpPr>
          <p:spPr>
            <a:xfrm>
              <a:off x="6068300" y="266855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Let user to choose a </a:t>
              </a:r>
              <a:r>
                <a:rPr lang="en-GB" sz="1000"/>
                <a:t>security</a:t>
              </a:r>
              <a:r>
                <a:rPr lang="en-GB" sz="1000"/>
                <a:t> question.</a:t>
              </a:r>
              <a:endParaRPr sz="1000"/>
            </a:p>
          </p:txBody>
        </p:sp>
        <p:sp>
          <p:nvSpPr>
            <p:cNvPr id="425" name="Google Shape;425;p54"/>
            <p:cNvSpPr/>
            <p:nvPr/>
          </p:nvSpPr>
          <p:spPr>
            <a:xfrm>
              <a:off x="6068313" y="3496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answer</a:t>
              </a:r>
              <a:endParaRPr sz="1000"/>
            </a:p>
          </p:txBody>
        </p:sp>
        <p:cxnSp>
          <p:nvCxnSpPr>
            <p:cNvPr id="426" name="Google Shape;426;p54"/>
            <p:cNvCxnSpPr>
              <a:stCxn id="417" idx="3"/>
              <a:endCxn id="424" idx="1"/>
            </p:cNvCxnSpPr>
            <p:nvPr/>
          </p:nvCxnSpPr>
          <p:spPr>
            <a:xfrm flipH="1" rot="10800000">
              <a:off x="5682100" y="2849875"/>
              <a:ext cx="386100" cy="108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54"/>
            <p:cNvCxnSpPr>
              <a:stCxn id="424" idx="2"/>
              <a:endCxn id="425" idx="0"/>
            </p:cNvCxnSpPr>
            <p:nvPr/>
          </p:nvCxnSpPr>
          <p:spPr>
            <a:xfrm>
              <a:off x="6934188" y="3031200"/>
              <a:ext cx="0" cy="4650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p54"/>
            <p:cNvCxnSpPr>
              <a:stCxn id="425" idx="1"/>
              <a:endCxn id="421" idx="3"/>
            </p:cNvCxnSpPr>
            <p:nvPr/>
          </p:nvCxnSpPr>
          <p:spPr>
            <a:xfrm flipH="1">
              <a:off x="5376813" y="3677400"/>
              <a:ext cx="691500" cy="201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User login ( with security question)</a:t>
            </a:r>
            <a:endParaRPr/>
          </a:p>
          <a:p>
            <a:pPr indent="0" lvl="0" marL="0" rtl="0" algn="l">
              <a:spcBef>
                <a:spcPts val="0"/>
              </a:spcBef>
              <a:spcAft>
                <a:spcPts val="0"/>
              </a:spcAft>
              <a:buNone/>
            </a:pPr>
            <a:r>
              <a:t/>
            </a:r>
            <a:endParaRPr/>
          </a:p>
        </p:txBody>
      </p:sp>
      <p:grpSp>
        <p:nvGrpSpPr>
          <p:cNvPr id="434" name="Google Shape;434;p55"/>
          <p:cNvGrpSpPr/>
          <p:nvPr/>
        </p:nvGrpSpPr>
        <p:grpSpPr>
          <a:xfrm>
            <a:off x="718700" y="1209250"/>
            <a:ext cx="4338187" cy="3509100"/>
            <a:chOff x="3461900" y="1302450"/>
            <a:chExt cx="4338187" cy="3509100"/>
          </a:xfrm>
        </p:grpSpPr>
        <p:grpSp>
          <p:nvGrpSpPr>
            <p:cNvPr id="435" name="Google Shape;435;p55"/>
            <p:cNvGrpSpPr/>
            <p:nvPr/>
          </p:nvGrpSpPr>
          <p:grpSpPr>
            <a:xfrm>
              <a:off x="3461900" y="1302450"/>
              <a:ext cx="2220200" cy="3509100"/>
              <a:chOff x="3461900" y="1302450"/>
              <a:chExt cx="2220200" cy="3509100"/>
            </a:xfrm>
          </p:grpSpPr>
          <p:sp>
            <p:nvSpPr>
              <p:cNvPr id="436" name="Google Shape;436;p55"/>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437" name="Google Shape;437;p55"/>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438" name="Google Shape;438;p55"/>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username unique?</a:t>
                </a:r>
                <a:endParaRPr sz="1000"/>
              </a:p>
            </p:txBody>
          </p:sp>
          <p:cxnSp>
            <p:nvCxnSpPr>
              <p:cNvPr id="439" name="Google Shape;439;p55"/>
              <p:cNvCxnSpPr>
                <a:stCxn id="438" idx="1"/>
                <a:endCxn id="436"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440" name="Google Shape;440;p55"/>
              <p:cNvCxnSpPr>
                <a:stCxn id="436" idx="4"/>
                <a:endCxn id="437"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441" name="Google Shape;441;p55"/>
              <p:cNvCxnSpPr>
                <a:stCxn id="437" idx="2"/>
                <a:endCxn id="438"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442" name="Google Shape;442;p55"/>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password,question &amp; answer</a:t>
                </a:r>
                <a:endParaRPr sz="1000"/>
              </a:p>
            </p:txBody>
          </p:sp>
          <p:sp>
            <p:nvSpPr>
              <p:cNvPr id="443" name="Google Shape;443;p55"/>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444" name="Google Shape;444;p55"/>
              <p:cNvCxnSpPr>
                <a:stCxn id="442" idx="2"/>
                <a:endCxn id="443"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sp>
          <p:nvSpPr>
            <p:cNvPr id="445" name="Google Shape;445;p55"/>
            <p:cNvSpPr/>
            <p:nvPr/>
          </p:nvSpPr>
          <p:spPr>
            <a:xfrm>
              <a:off x="6068300" y="266855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Let user to choose a security question.</a:t>
              </a:r>
              <a:endParaRPr sz="1000"/>
            </a:p>
          </p:txBody>
        </p:sp>
        <p:sp>
          <p:nvSpPr>
            <p:cNvPr id="446" name="Google Shape;446;p55"/>
            <p:cNvSpPr/>
            <p:nvPr/>
          </p:nvSpPr>
          <p:spPr>
            <a:xfrm>
              <a:off x="6068313" y="3496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answer</a:t>
              </a:r>
              <a:endParaRPr sz="1000"/>
            </a:p>
          </p:txBody>
        </p:sp>
        <p:cxnSp>
          <p:nvCxnSpPr>
            <p:cNvPr id="447" name="Google Shape;447;p55"/>
            <p:cNvCxnSpPr>
              <a:stCxn id="438" idx="3"/>
              <a:endCxn id="445" idx="1"/>
            </p:cNvCxnSpPr>
            <p:nvPr/>
          </p:nvCxnSpPr>
          <p:spPr>
            <a:xfrm flipH="1" rot="10800000">
              <a:off x="5682100" y="2849875"/>
              <a:ext cx="386100" cy="1080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p55"/>
            <p:cNvCxnSpPr>
              <a:stCxn id="445" idx="2"/>
              <a:endCxn id="446" idx="0"/>
            </p:cNvCxnSpPr>
            <p:nvPr/>
          </p:nvCxnSpPr>
          <p:spPr>
            <a:xfrm>
              <a:off x="6934188" y="3031200"/>
              <a:ext cx="0" cy="465000"/>
            </a:xfrm>
            <a:prstGeom prst="straightConnector1">
              <a:avLst/>
            </a:prstGeom>
            <a:noFill/>
            <a:ln cap="flat" cmpd="sng" w="9525">
              <a:solidFill>
                <a:schemeClr val="dk2"/>
              </a:solidFill>
              <a:prstDash val="solid"/>
              <a:round/>
              <a:headEnd len="med" w="med" type="none"/>
              <a:tailEnd len="med" w="med" type="triangle"/>
            </a:ln>
          </p:spPr>
        </p:cxnSp>
        <p:cxnSp>
          <p:nvCxnSpPr>
            <p:cNvPr id="449" name="Google Shape;449;p55"/>
            <p:cNvCxnSpPr>
              <a:stCxn id="446" idx="1"/>
              <a:endCxn id="442" idx="3"/>
            </p:cNvCxnSpPr>
            <p:nvPr/>
          </p:nvCxnSpPr>
          <p:spPr>
            <a:xfrm flipH="1">
              <a:off x="5376813" y="3677400"/>
              <a:ext cx="691500" cy="20100"/>
            </a:xfrm>
            <a:prstGeom prst="straightConnector1">
              <a:avLst/>
            </a:prstGeom>
            <a:noFill/>
            <a:ln cap="flat" cmpd="sng" w="9525">
              <a:solidFill>
                <a:schemeClr val="dk2"/>
              </a:solidFill>
              <a:prstDash val="solid"/>
              <a:round/>
              <a:headEnd len="med" w="med" type="none"/>
              <a:tailEnd len="med" w="med" type="triangle"/>
            </a:ln>
          </p:spPr>
        </p:cxnSp>
      </p:grpSp>
      <p:grpSp>
        <p:nvGrpSpPr>
          <p:cNvPr id="450" name="Google Shape;450;p55"/>
          <p:cNvGrpSpPr/>
          <p:nvPr/>
        </p:nvGrpSpPr>
        <p:grpSpPr>
          <a:xfrm>
            <a:off x="6205100" y="1226250"/>
            <a:ext cx="2220200" cy="3509100"/>
            <a:chOff x="3461900" y="1302450"/>
            <a:chExt cx="2220200" cy="3509100"/>
          </a:xfrm>
        </p:grpSpPr>
        <p:sp>
          <p:nvSpPr>
            <p:cNvPr id="451" name="Google Shape;451;p55"/>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452" name="Google Shape;452;p55"/>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453" name="Google Shape;453;p55"/>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Username</a:t>
              </a:r>
              <a:endParaRPr sz="1000"/>
            </a:p>
            <a:p>
              <a:pPr indent="0" lvl="0" marL="0" rtl="0" algn="ctr">
                <a:spcBef>
                  <a:spcPts val="0"/>
                </a:spcBef>
                <a:spcAft>
                  <a:spcPts val="0"/>
                </a:spcAft>
                <a:buNone/>
              </a:pPr>
              <a:r>
                <a:rPr lang="en-GB" sz="1000"/>
                <a:t>password </a:t>
              </a:r>
              <a:endParaRPr sz="1000"/>
            </a:p>
            <a:p>
              <a:pPr indent="0" lvl="0" marL="0" rtl="0" algn="ctr">
                <a:spcBef>
                  <a:spcPts val="0"/>
                </a:spcBef>
                <a:spcAft>
                  <a:spcPts val="0"/>
                </a:spcAft>
                <a:buNone/>
              </a:pPr>
              <a:r>
                <a:rPr lang="en-GB" sz="1000"/>
                <a:t>matching?</a:t>
              </a:r>
              <a:endParaRPr sz="1000"/>
            </a:p>
          </p:txBody>
        </p:sp>
        <p:cxnSp>
          <p:nvCxnSpPr>
            <p:cNvPr id="454" name="Google Shape;454;p55"/>
            <p:cNvCxnSpPr>
              <a:stCxn id="453" idx="1"/>
              <a:endCxn id="451"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455" name="Google Shape;455;p55"/>
            <p:cNvCxnSpPr>
              <a:stCxn id="451" idx="4"/>
              <a:endCxn id="452"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456" name="Google Shape;456;p55"/>
            <p:cNvCxnSpPr>
              <a:stCxn id="452" idx="2"/>
              <a:endCxn id="453"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457" name="Google Shape;457;p55"/>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Create session id</a:t>
              </a:r>
              <a:endParaRPr sz="1000"/>
            </a:p>
          </p:txBody>
        </p:sp>
        <p:sp>
          <p:nvSpPr>
            <p:cNvPr id="458" name="Google Shape;458;p55"/>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459" name="Google Shape;459;p55"/>
            <p:cNvCxnSpPr>
              <a:stCxn id="453" idx="2"/>
              <a:endCxn id="457" idx="0"/>
            </p:cNvCxnSpPr>
            <p:nvPr/>
          </p:nvCxnSpPr>
          <p:spPr>
            <a:xfrm>
              <a:off x="4572000" y="3171500"/>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460" name="Google Shape;460;p55"/>
            <p:cNvCxnSpPr>
              <a:stCxn id="457" idx="2"/>
              <a:endCxn id="458"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forgot password( with security question)</a:t>
            </a:r>
            <a:endParaRPr/>
          </a:p>
          <a:p>
            <a:pPr indent="0" lvl="0" marL="0" rtl="0" algn="l">
              <a:spcBef>
                <a:spcPts val="0"/>
              </a:spcBef>
              <a:spcAft>
                <a:spcPts val="0"/>
              </a:spcAft>
              <a:buNone/>
            </a:pPr>
            <a:r>
              <a:t/>
            </a:r>
            <a:endParaRPr/>
          </a:p>
        </p:txBody>
      </p:sp>
      <p:grpSp>
        <p:nvGrpSpPr>
          <p:cNvPr id="466" name="Google Shape;466;p56"/>
          <p:cNvGrpSpPr/>
          <p:nvPr/>
        </p:nvGrpSpPr>
        <p:grpSpPr>
          <a:xfrm>
            <a:off x="718700" y="1209250"/>
            <a:ext cx="4338187" cy="3509100"/>
            <a:chOff x="3461900" y="1302450"/>
            <a:chExt cx="4338187" cy="3509100"/>
          </a:xfrm>
        </p:grpSpPr>
        <p:grpSp>
          <p:nvGrpSpPr>
            <p:cNvPr id="467" name="Google Shape;467;p56"/>
            <p:cNvGrpSpPr/>
            <p:nvPr/>
          </p:nvGrpSpPr>
          <p:grpSpPr>
            <a:xfrm>
              <a:off x="3461900" y="1302450"/>
              <a:ext cx="2220200" cy="3509100"/>
              <a:chOff x="3461900" y="1302450"/>
              <a:chExt cx="2220200" cy="3509100"/>
            </a:xfrm>
          </p:grpSpPr>
          <p:sp>
            <p:nvSpPr>
              <p:cNvPr id="468" name="Google Shape;468;p56"/>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469" name="Google Shape;469;p56"/>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470" name="Google Shape;470;p56"/>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username unique?</a:t>
                </a:r>
                <a:endParaRPr sz="1000"/>
              </a:p>
            </p:txBody>
          </p:sp>
          <p:cxnSp>
            <p:nvCxnSpPr>
              <p:cNvPr id="471" name="Google Shape;471;p56"/>
              <p:cNvCxnSpPr>
                <a:stCxn id="470" idx="1"/>
                <a:endCxn id="468"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472" name="Google Shape;472;p56"/>
              <p:cNvCxnSpPr>
                <a:stCxn id="468" idx="4"/>
                <a:endCxn id="469"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473" name="Google Shape;473;p56"/>
              <p:cNvCxnSpPr>
                <a:stCxn id="469" idx="2"/>
                <a:endCxn id="470"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474" name="Google Shape;474;p56"/>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password,question &amp; answer</a:t>
                </a:r>
                <a:endParaRPr sz="1000"/>
              </a:p>
            </p:txBody>
          </p:sp>
          <p:sp>
            <p:nvSpPr>
              <p:cNvPr id="475" name="Google Shape;475;p56"/>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476" name="Google Shape;476;p56"/>
              <p:cNvCxnSpPr>
                <a:stCxn id="474" idx="2"/>
                <a:endCxn id="475"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sp>
          <p:nvSpPr>
            <p:cNvPr id="477" name="Google Shape;477;p56"/>
            <p:cNvSpPr/>
            <p:nvPr/>
          </p:nvSpPr>
          <p:spPr>
            <a:xfrm>
              <a:off x="6068300" y="266855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Let user to choose a security question.</a:t>
              </a:r>
              <a:endParaRPr sz="1000"/>
            </a:p>
          </p:txBody>
        </p:sp>
        <p:sp>
          <p:nvSpPr>
            <p:cNvPr id="478" name="Google Shape;478;p56"/>
            <p:cNvSpPr/>
            <p:nvPr/>
          </p:nvSpPr>
          <p:spPr>
            <a:xfrm>
              <a:off x="6068313" y="3496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answer</a:t>
              </a:r>
              <a:endParaRPr sz="1000"/>
            </a:p>
          </p:txBody>
        </p:sp>
        <p:cxnSp>
          <p:nvCxnSpPr>
            <p:cNvPr id="479" name="Google Shape;479;p56"/>
            <p:cNvCxnSpPr>
              <a:stCxn id="470" idx="3"/>
              <a:endCxn id="477" idx="1"/>
            </p:cNvCxnSpPr>
            <p:nvPr/>
          </p:nvCxnSpPr>
          <p:spPr>
            <a:xfrm flipH="1" rot="10800000">
              <a:off x="5682100" y="2849875"/>
              <a:ext cx="386100" cy="10800"/>
            </a:xfrm>
            <a:prstGeom prst="straightConnector1">
              <a:avLst/>
            </a:prstGeom>
            <a:noFill/>
            <a:ln cap="flat" cmpd="sng" w="9525">
              <a:solidFill>
                <a:schemeClr val="dk2"/>
              </a:solidFill>
              <a:prstDash val="solid"/>
              <a:round/>
              <a:headEnd len="med" w="med" type="none"/>
              <a:tailEnd len="med" w="med" type="triangle"/>
            </a:ln>
          </p:spPr>
        </p:cxnSp>
        <p:cxnSp>
          <p:nvCxnSpPr>
            <p:cNvPr id="480" name="Google Shape;480;p56"/>
            <p:cNvCxnSpPr>
              <a:stCxn id="477" idx="2"/>
              <a:endCxn id="478" idx="0"/>
            </p:cNvCxnSpPr>
            <p:nvPr/>
          </p:nvCxnSpPr>
          <p:spPr>
            <a:xfrm>
              <a:off x="6934188" y="3031200"/>
              <a:ext cx="0" cy="465000"/>
            </a:xfrm>
            <a:prstGeom prst="straightConnector1">
              <a:avLst/>
            </a:prstGeom>
            <a:noFill/>
            <a:ln cap="flat" cmpd="sng" w="9525">
              <a:solidFill>
                <a:schemeClr val="dk2"/>
              </a:solidFill>
              <a:prstDash val="solid"/>
              <a:round/>
              <a:headEnd len="med" w="med" type="none"/>
              <a:tailEnd len="med" w="med" type="triangle"/>
            </a:ln>
          </p:spPr>
        </p:cxnSp>
        <p:cxnSp>
          <p:nvCxnSpPr>
            <p:cNvPr id="481" name="Google Shape;481;p56"/>
            <p:cNvCxnSpPr>
              <a:stCxn id="478" idx="1"/>
              <a:endCxn id="474" idx="3"/>
            </p:cNvCxnSpPr>
            <p:nvPr/>
          </p:nvCxnSpPr>
          <p:spPr>
            <a:xfrm flipH="1">
              <a:off x="5376813" y="3677400"/>
              <a:ext cx="691500" cy="20100"/>
            </a:xfrm>
            <a:prstGeom prst="straightConnector1">
              <a:avLst/>
            </a:prstGeom>
            <a:noFill/>
            <a:ln cap="flat" cmpd="sng" w="9525">
              <a:solidFill>
                <a:schemeClr val="dk2"/>
              </a:solidFill>
              <a:prstDash val="solid"/>
              <a:round/>
              <a:headEnd len="med" w="med" type="none"/>
              <a:tailEnd len="med" w="med" type="triangle"/>
            </a:ln>
          </p:spPr>
        </p:cxnSp>
      </p:grpSp>
      <p:grpSp>
        <p:nvGrpSpPr>
          <p:cNvPr id="482" name="Google Shape;482;p56"/>
          <p:cNvGrpSpPr/>
          <p:nvPr/>
        </p:nvGrpSpPr>
        <p:grpSpPr>
          <a:xfrm>
            <a:off x="6205100" y="1226250"/>
            <a:ext cx="2220200" cy="3509100"/>
            <a:chOff x="3461900" y="1302450"/>
            <a:chExt cx="2220200" cy="3509100"/>
          </a:xfrm>
        </p:grpSpPr>
        <p:sp>
          <p:nvSpPr>
            <p:cNvPr id="483" name="Google Shape;483;p56"/>
            <p:cNvSpPr/>
            <p:nvPr/>
          </p:nvSpPr>
          <p:spPr>
            <a:xfrm>
              <a:off x="4105800" y="1302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484" name="Google Shape;484;p56"/>
            <p:cNvSpPr/>
            <p:nvPr/>
          </p:nvSpPr>
          <p:spPr>
            <a:xfrm>
              <a:off x="3706113" y="1972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Let user to answer the security question.</a:t>
              </a:r>
              <a:endParaRPr sz="1000"/>
            </a:p>
          </p:txBody>
        </p:sp>
        <p:sp>
          <p:nvSpPr>
            <p:cNvPr id="485" name="Google Shape;485;p56"/>
            <p:cNvSpPr/>
            <p:nvPr/>
          </p:nvSpPr>
          <p:spPr>
            <a:xfrm>
              <a:off x="3461900" y="2549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answer matching?</a:t>
              </a:r>
              <a:endParaRPr sz="1000"/>
            </a:p>
          </p:txBody>
        </p:sp>
        <p:cxnSp>
          <p:nvCxnSpPr>
            <p:cNvPr id="486" name="Google Shape;486;p56"/>
            <p:cNvCxnSpPr>
              <a:stCxn id="485" idx="1"/>
              <a:endCxn id="483" idx="2"/>
            </p:cNvCxnSpPr>
            <p:nvPr/>
          </p:nvCxnSpPr>
          <p:spPr>
            <a:xfrm flipH="1" rot="10800000">
              <a:off x="3461900" y="1494775"/>
              <a:ext cx="643800" cy="13659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487" name="Google Shape;487;p56"/>
            <p:cNvCxnSpPr>
              <a:stCxn id="483" idx="4"/>
              <a:endCxn id="484" idx="0"/>
            </p:cNvCxnSpPr>
            <p:nvPr/>
          </p:nvCxnSpPr>
          <p:spPr>
            <a:xfrm>
              <a:off x="4572000" y="1687350"/>
              <a:ext cx="0" cy="2847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56"/>
            <p:cNvCxnSpPr>
              <a:stCxn id="484" idx="2"/>
              <a:endCxn id="485" idx="0"/>
            </p:cNvCxnSpPr>
            <p:nvPr/>
          </p:nvCxnSpPr>
          <p:spPr>
            <a:xfrm>
              <a:off x="4572000" y="2334725"/>
              <a:ext cx="0" cy="21510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56"/>
            <p:cNvSpPr/>
            <p:nvPr/>
          </p:nvSpPr>
          <p:spPr>
            <a:xfrm>
              <a:off x="3767175" y="3386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Share password</a:t>
              </a:r>
              <a:endParaRPr sz="1000"/>
            </a:p>
          </p:txBody>
        </p:sp>
        <p:sp>
          <p:nvSpPr>
            <p:cNvPr id="490" name="Google Shape;490;p56"/>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491" name="Google Shape;491;p56"/>
            <p:cNvCxnSpPr>
              <a:stCxn id="485" idx="2"/>
              <a:endCxn id="489" idx="0"/>
            </p:cNvCxnSpPr>
            <p:nvPr/>
          </p:nvCxnSpPr>
          <p:spPr>
            <a:xfrm>
              <a:off x="4572000" y="3171500"/>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492" name="Google Shape;492;p56"/>
            <p:cNvCxnSpPr>
              <a:stCxn id="489" idx="2"/>
              <a:endCxn id="490" idx="0"/>
            </p:cNvCxnSpPr>
            <p:nvPr/>
          </p:nvCxnSpPr>
          <p:spPr>
            <a:xfrm>
              <a:off x="4572000" y="4008275"/>
              <a:ext cx="0" cy="418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Hashing</a:t>
            </a:r>
            <a:endParaRPr/>
          </a:p>
        </p:txBody>
      </p:sp>
      <p:pic>
        <p:nvPicPr>
          <p:cNvPr descr="burn #paper #flame #texture #fire #freetoedit - Burning Paper Ash Png -  1024x740 PNG Download - PNGkit" id="498" name="Google Shape;498;p57"/>
          <p:cNvPicPr preferRelativeResize="0"/>
          <p:nvPr/>
        </p:nvPicPr>
        <p:blipFill>
          <a:blip r:embed="rId3">
            <a:alphaModFix/>
          </a:blip>
          <a:stretch>
            <a:fillRect/>
          </a:stretch>
        </p:blipFill>
        <p:spPr>
          <a:xfrm>
            <a:off x="6137475" y="762000"/>
            <a:ext cx="2343150" cy="1809750"/>
          </a:xfrm>
          <a:prstGeom prst="rect">
            <a:avLst/>
          </a:prstGeom>
          <a:noFill/>
          <a:ln>
            <a:noFill/>
          </a:ln>
        </p:spPr>
      </p:pic>
      <p:pic>
        <p:nvPicPr>
          <p:cNvPr descr="Burnt paper, ash stock image. Image of burn, cardboard - 119623341" id="499" name="Google Shape;499;p57"/>
          <p:cNvPicPr preferRelativeResize="0"/>
          <p:nvPr/>
        </p:nvPicPr>
        <p:blipFill>
          <a:blip r:embed="rId4">
            <a:alphaModFix/>
          </a:blip>
          <a:stretch>
            <a:fillRect/>
          </a:stretch>
        </p:blipFill>
        <p:spPr>
          <a:xfrm>
            <a:off x="6274775" y="3601125"/>
            <a:ext cx="2286000" cy="1524000"/>
          </a:xfrm>
          <a:prstGeom prst="rect">
            <a:avLst/>
          </a:prstGeom>
          <a:noFill/>
          <a:ln>
            <a:noFill/>
          </a:ln>
        </p:spPr>
      </p:pic>
      <p:pic>
        <p:nvPicPr>
          <p:cNvPr descr="Match stick flame Royalty Free Vector Image - VectorStock" id="500" name="Google Shape;500;p57"/>
          <p:cNvPicPr preferRelativeResize="0"/>
          <p:nvPr/>
        </p:nvPicPr>
        <p:blipFill rotWithShape="1">
          <a:blip r:embed="rId5">
            <a:alphaModFix/>
          </a:blip>
          <a:srcRect b="10289" l="0" r="0" t="0"/>
          <a:stretch/>
        </p:blipFill>
        <p:spPr>
          <a:xfrm>
            <a:off x="6619962" y="2627925"/>
            <a:ext cx="1378188" cy="973200"/>
          </a:xfrm>
          <a:prstGeom prst="rect">
            <a:avLst/>
          </a:prstGeom>
          <a:noFill/>
          <a:ln>
            <a:noFill/>
          </a:ln>
        </p:spPr>
      </p:pic>
      <p:pic>
        <p:nvPicPr>
          <p:cNvPr descr="Here's Why Marketers Shouldn't Miss On Hashing!" id="501" name="Google Shape;501;p57"/>
          <p:cNvPicPr preferRelativeResize="0"/>
          <p:nvPr/>
        </p:nvPicPr>
        <p:blipFill>
          <a:blip r:embed="rId6">
            <a:alphaModFix/>
          </a:blip>
          <a:stretch>
            <a:fillRect/>
          </a:stretch>
        </p:blipFill>
        <p:spPr>
          <a:xfrm>
            <a:off x="726125" y="1210125"/>
            <a:ext cx="4454375" cy="3672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way functions</a:t>
            </a:r>
            <a:endParaRPr/>
          </a:p>
        </p:txBody>
      </p:sp>
      <p:sp>
        <p:nvSpPr>
          <p:cNvPr id="507" name="Google Shape;507;p58"/>
          <p:cNvSpPr txBox="1"/>
          <p:nvPr>
            <p:ph idx="1" type="body"/>
          </p:nvPr>
        </p:nvSpPr>
        <p:spPr>
          <a:xfrm>
            <a:off x="311700" y="1152475"/>
            <a:ext cx="1716000" cy="11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 = f(x)  </a:t>
            </a:r>
            <a:endParaRPr/>
          </a:p>
          <a:p>
            <a:pPr indent="0" lvl="0" marL="0" rtl="0" algn="l">
              <a:spcBef>
                <a:spcPts val="1600"/>
              </a:spcBef>
              <a:spcAft>
                <a:spcPts val="1600"/>
              </a:spcAft>
              <a:buNone/>
            </a:pPr>
            <a:r>
              <a:rPr lang="en-GB"/>
              <a:t>x = g(y)</a:t>
            </a:r>
            <a:endParaRPr/>
          </a:p>
        </p:txBody>
      </p:sp>
      <p:pic>
        <p:nvPicPr>
          <p:cNvPr descr="Check Mark Tick - Free vector graphic on Pixabay" id="508" name="Google Shape;508;p58"/>
          <p:cNvPicPr preferRelativeResize="0"/>
          <p:nvPr/>
        </p:nvPicPr>
        <p:blipFill>
          <a:blip r:embed="rId3">
            <a:alphaModFix/>
          </a:blip>
          <a:stretch>
            <a:fillRect/>
          </a:stretch>
        </p:blipFill>
        <p:spPr>
          <a:xfrm>
            <a:off x="1191500" y="1204538"/>
            <a:ext cx="353600" cy="347825"/>
          </a:xfrm>
          <a:prstGeom prst="rect">
            <a:avLst/>
          </a:prstGeom>
          <a:noFill/>
          <a:ln>
            <a:noFill/>
          </a:ln>
        </p:spPr>
      </p:pic>
      <p:pic>
        <p:nvPicPr>
          <p:cNvPr descr="Free Transparent X Mark, Download Free Clip Art, Free Clip Art on Clipart  Library" id="509" name="Google Shape;509;p58"/>
          <p:cNvPicPr preferRelativeResize="0"/>
          <p:nvPr/>
        </p:nvPicPr>
        <p:blipFill>
          <a:blip r:embed="rId4">
            <a:alphaModFix/>
          </a:blip>
          <a:stretch>
            <a:fillRect/>
          </a:stretch>
        </p:blipFill>
        <p:spPr>
          <a:xfrm>
            <a:off x="1172175" y="1739200"/>
            <a:ext cx="392225" cy="392225"/>
          </a:xfrm>
          <a:prstGeom prst="rect">
            <a:avLst/>
          </a:prstGeom>
          <a:noFill/>
          <a:ln>
            <a:noFill/>
          </a:ln>
        </p:spPr>
      </p:pic>
      <p:pic>
        <p:nvPicPr>
          <p:cNvPr descr="Case Study 2020 – Key Terms – Craig Godbold .com" id="510" name="Google Shape;510;p58"/>
          <p:cNvPicPr preferRelativeResize="0"/>
          <p:nvPr/>
        </p:nvPicPr>
        <p:blipFill>
          <a:blip r:embed="rId5">
            <a:alphaModFix/>
          </a:blip>
          <a:stretch>
            <a:fillRect/>
          </a:stretch>
        </p:blipFill>
        <p:spPr>
          <a:xfrm>
            <a:off x="5254500" y="581275"/>
            <a:ext cx="3174375" cy="2132050"/>
          </a:xfrm>
          <a:prstGeom prst="rect">
            <a:avLst/>
          </a:prstGeom>
          <a:noFill/>
          <a:ln>
            <a:noFill/>
          </a:ln>
        </p:spPr>
      </p:pic>
      <p:sp>
        <p:nvSpPr>
          <p:cNvPr id="511" name="Google Shape;511;p58"/>
          <p:cNvSpPr txBox="1"/>
          <p:nvPr/>
        </p:nvSpPr>
        <p:spPr>
          <a:xfrm>
            <a:off x="1904700" y="2981275"/>
            <a:ext cx="12687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11052070493</a:t>
            </a:r>
            <a:endParaRPr>
              <a:solidFill>
                <a:schemeClr val="dk1"/>
              </a:solidFill>
            </a:endParaRPr>
          </a:p>
        </p:txBody>
      </p:sp>
      <p:sp>
        <p:nvSpPr>
          <p:cNvPr id="512" name="Google Shape;512;p58"/>
          <p:cNvSpPr txBox="1"/>
          <p:nvPr/>
        </p:nvSpPr>
        <p:spPr>
          <a:xfrm>
            <a:off x="222425" y="2981275"/>
            <a:ext cx="1778400" cy="171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1"/>
                </a:solidFill>
              </a:rPr>
              <a:t>__ x __ = </a:t>
            </a:r>
            <a:endParaRPr>
              <a:solidFill>
                <a:schemeClr val="dk1"/>
              </a:solidFill>
            </a:endParaRPr>
          </a:p>
          <a:p>
            <a:pPr indent="0" lvl="0" marL="0" rtl="0" algn="r">
              <a:spcBef>
                <a:spcPts val="0"/>
              </a:spcBef>
              <a:spcAft>
                <a:spcPts val="0"/>
              </a:spcAft>
              <a:buNone/>
            </a:pPr>
            <a:r>
              <a:rPr lang="en-GB">
                <a:solidFill>
                  <a:schemeClr val="dk1"/>
                </a:solidFill>
              </a:rPr>
              <a:t>__ x __ = </a:t>
            </a:r>
            <a:endParaRPr>
              <a:solidFill>
                <a:schemeClr val="dk1"/>
              </a:solidFill>
            </a:endParaRPr>
          </a:p>
        </p:txBody>
      </p:sp>
      <p:sp>
        <p:nvSpPr>
          <p:cNvPr id="513" name="Google Shape;513;p58"/>
          <p:cNvSpPr txBox="1"/>
          <p:nvPr/>
        </p:nvSpPr>
        <p:spPr>
          <a:xfrm>
            <a:off x="284825" y="2788700"/>
            <a:ext cx="1716000" cy="34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t>235687 x 46893 </a:t>
            </a:r>
            <a:r>
              <a:rPr lang="en-GB"/>
              <a:t>= </a:t>
            </a:r>
            <a:endParaRPr/>
          </a:p>
          <a:p>
            <a:pPr indent="0" lvl="0" marL="0" rtl="0" algn="r">
              <a:spcBef>
                <a:spcPts val="0"/>
              </a:spcBef>
              <a:spcAft>
                <a:spcPts val="0"/>
              </a:spcAft>
              <a:buNone/>
            </a:pPr>
            <a:r>
              <a:t/>
            </a:r>
            <a:endParaRPr>
              <a:solidFill>
                <a:schemeClr val="dk1"/>
              </a:solidFill>
            </a:endParaRPr>
          </a:p>
        </p:txBody>
      </p:sp>
      <p:sp>
        <p:nvSpPr>
          <p:cNvPr id="514" name="Google Shape;514;p58"/>
          <p:cNvSpPr txBox="1"/>
          <p:nvPr/>
        </p:nvSpPr>
        <p:spPr>
          <a:xfrm>
            <a:off x="1904700" y="2788700"/>
            <a:ext cx="12687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11052070491</a:t>
            </a:r>
            <a:endParaRPr>
              <a:solidFill>
                <a:schemeClr val="dk1"/>
              </a:solidFill>
            </a:endParaRPr>
          </a:p>
        </p:txBody>
      </p:sp>
      <p:sp>
        <p:nvSpPr>
          <p:cNvPr id="515" name="Google Shape;515;p58"/>
          <p:cNvSpPr txBox="1"/>
          <p:nvPr/>
        </p:nvSpPr>
        <p:spPr>
          <a:xfrm>
            <a:off x="1904700" y="3212600"/>
            <a:ext cx="40632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2079187390200688629690455668267582131119887511714297283478746174992824760425998051439058443348655490294845767647382356173536961559117641500969666943603234</a:t>
            </a:r>
            <a:endParaRPr>
              <a:solidFill>
                <a:schemeClr val="dk1"/>
              </a:solidFill>
            </a:endParaRPr>
          </a:p>
        </p:txBody>
      </p:sp>
      <p:sp>
        <p:nvSpPr>
          <p:cNvPr id="516" name="Google Shape;516;p58"/>
          <p:cNvSpPr txBox="1"/>
          <p:nvPr>
            <p:ph idx="1" type="body"/>
          </p:nvPr>
        </p:nvSpPr>
        <p:spPr>
          <a:xfrm>
            <a:off x="1959413" y="1069050"/>
            <a:ext cx="2248800" cy="11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 = multiply(a,b)</a:t>
            </a:r>
            <a:r>
              <a:rPr lang="en-GB"/>
              <a:t> </a:t>
            </a:r>
            <a:endParaRPr/>
          </a:p>
          <a:p>
            <a:pPr indent="0" lvl="0" marL="0" rtl="0" algn="l">
              <a:spcBef>
                <a:spcPts val="1600"/>
              </a:spcBef>
              <a:spcAft>
                <a:spcPts val="1600"/>
              </a:spcAft>
              <a:buNone/>
            </a:pPr>
            <a:r>
              <a:rPr lang="en-GB"/>
              <a:t>{a,b} = factorize(c)</a:t>
            </a:r>
            <a:endParaRPr/>
          </a:p>
        </p:txBody>
      </p:sp>
      <p:pic>
        <p:nvPicPr>
          <p:cNvPr descr="Check Mark Tick - Free vector graphic on Pixabay" id="517" name="Google Shape;517;p58"/>
          <p:cNvPicPr preferRelativeResize="0"/>
          <p:nvPr/>
        </p:nvPicPr>
        <p:blipFill>
          <a:blip r:embed="rId3">
            <a:alphaModFix/>
          </a:blip>
          <a:stretch>
            <a:fillRect/>
          </a:stretch>
        </p:blipFill>
        <p:spPr>
          <a:xfrm>
            <a:off x="4126575" y="1069038"/>
            <a:ext cx="353600" cy="347825"/>
          </a:xfrm>
          <a:prstGeom prst="rect">
            <a:avLst/>
          </a:prstGeom>
          <a:noFill/>
          <a:ln>
            <a:noFill/>
          </a:ln>
        </p:spPr>
      </p:pic>
      <p:pic>
        <p:nvPicPr>
          <p:cNvPr descr="Free Transparent X Mark, Download Free Clip Art, Free Clip Art on Clipart  Library" id="518" name="Google Shape;518;p58"/>
          <p:cNvPicPr preferRelativeResize="0"/>
          <p:nvPr/>
        </p:nvPicPr>
        <p:blipFill>
          <a:blip r:embed="rId4">
            <a:alphaModFix/>
          </a:blip>
          <a:stretch>
            <a:fillRect/>
          </a:stretch>
        </p:blipFill>
        <p:spPr>
          <a:xfrm>
            <a:off x="4107250" y="1603700"/>
            <a:ext cx="392225" cy="392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registration( with encrypted password)</a:t>
            </a:r>
            <a:endParaRPr/>
          </a:p>
        </p:txBody>
      </p:sp>
      <p:grpSp>
        <p:nvGrpSpPr>
          <p:cNvPr id="524" name="Google Shape;524;p59"/>
          <p:cNvGrpSpPr/>
          <p:nvPr/>
        </p:nvGrpSpPr>
        <p:grpSpPr>
          <a:xfrm>
            <a:off x="718700" y="980650"/>
            <a:ext cx="2220200" cy="3737700"/>
            <a:chOff x="3461900" y="1073850"/>
            <a:chExt cx="2220200" cy="3737700"/>
          </a:xfrm>
        </p:grpSpPr>
        <p:sp>
          <p:nvSpPr>
            <p:cNvPr id="525" name="Google Shape;525;p59"/>
            <p:cNvSpPr/>
            <p:nvPr/>
          </p:nvSpPr>
          <p:spPr>
            <a:xfrm>
              <a:off x="4105800" y="10738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526" name="Google Shape;526;p59"/>
            <p:cNvSpPr/>
            <p:nvPr/>
          </p:nvSpPr>
          <p:spPr>
            <a:xfrm>
              <a:off x="3706113" y="16672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email id and password</a:t>
              </a:r>
              <a:endParaRPr sz="1000"/>
            </a:p>
          </p:txBody>
        </p:sp>
        <p:sp>
          <p:nvSpPr>
            <p:cNvPr id="527" name="Google Shape;527;p59"/>
            <p:cNvSpPr/>
            <p:nvPr/>
          </p:nvSpPr>
          <p:spPr>
            <a:xfrm>
              <a:off x="3461900" y="2168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email id already registered?</a:t>
              </a:r>
              <a:endParaRPr sz="1000"/>
            </a:p>
          </p:txBody>
        </p:sp>
        <p:cxnSp>
          <p:nvCxnSpPr>
            <p:cNvPr id="528" name="Google Shape;528;p59"/>
            <p:cNvCxnSpPr>
              <a:stCxn id="527" idx="1"/>
              <a:endCxn id="525" idx="2"/>
            </p:cNvCxnSpPr>
            <p:nvPr/>
          </p:nvCxnSpPr>
          <p:spPr>
            <a:xfrm flipH="1" rot="10800000">
              <a:off x="3461900" y="1266175"/>
              <a:ext cx="643800" cy="12135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529" name="Google Shape;529;p59"/>
            <p:cNvCxnSpPr>
              <a:stCxn id="525" idx="4"/>
              <a:endCxn id="526" idx="0"/>
            </p:cNvCxnSpPr>
            <p:nvPr/>
          </p:nvCxnSpPr>
          <p:spPr>
            <a:xfrm>
              <a:off x="4572000" y="1458750"/>
              <a:ext cx="0" cy="208500"/>
            </a:xfrm>
            <a:prstGeom prst="straightConnector1">
              <a:avLst/>
            </a:prstGeom>
            <a:noFill/>
            <a:ln cap="flat" cmpd="sng" w="9525">
              <a:solidFill>
                <a:schemeClr val="dk2"/>
              </a:solidFill>
              <a:prstDash val="solid"/>
              <a:round/>
              <a:headEnd len="med" w="med" type="none"/>
              <a:tailEnd len="med" w="med" type="triangle"/>
            </a:ln>
          </p:spPr>
        </p:cxnSp>
        <p:cxnSp>
          <p:nvCxnSpPr>
            <p:cNvPr id="530" name="Google Shape;530;p59"/>
            <p:cNvCxnSpPr>
              <a:stCxn id="526" idx="2"/>
              <a:endCxn id="527" idx="0"/>
            </p:cNvCxnSpPr>
            <p:nvPr/>
          </p:nvCxnSpPr>
          <p:spPr>
            <a:xfrm>
              <a:off x="4572000" y="2029925"/>
              <a:ext cx="0" cy="138900"/>
            </a:xfrm>
            <a:prstGeom prst="straightConnector1">
              <a:avLst/>
            </a:prstGeom>
            <a:noFill/>
            <a:ln cap="flat" cmpd="sng" w="9525">
              <a:solidFill>
                <a:schemeClr val="dk2"/>
              </a:solidFill>
              <a:prstDash val="solid"/>
              <a:round/>
              <a:headEnd len="med" w="med" type="none"/>
              <a:tailEnd len="med" w="med" type="triangle"/>
            </a:ln>
          </p:spPr>
        </p:cxnSp>
        <p:sp>
          <p:nvSpPr>
            <p:cNvPr id="531" name="Google Shape;531;p59"/>
            <p:cNvSpPr/>
            <p:nvPr/>
          </p:nvSpPr>
          <p:spPr>
            <a:xfrm>
              <a:off x="3767175" y="36152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&amp; hash</a:t>
              </a:r>
              <a:endParaRPr sz="1000"/>
            </a:p>
          </p:txBody>
        </p:sp>
        <p:sp>
          <p:nvSpPr>
            <p:cNvPr id="532" name="Google Shape;532;p59"/>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533" name="Google Shape;533;p59"/>
            <p:cNvCxnSpPr>
              <a:stCxn id="531" idx="2"/>
              <a:endCxn id="532" idx="0"/>
            </p:cNvCxnSpPr>
            <p:nvPr/>
          </p:nvCxnSpPr>
          <p:spPr>
            <a:xfrm>
              <a:off x="4572000" y="4236875"/>
              <a:ext cx="0" cy="189900"/>
            </a:xfrm>
            <a:prstGeom prst="straightConnector1">
              <a:avLst/>
            </a:prstGeom>
            <a:noFill/>
            <a:ln cap="flat" cmpd="sng" w="9525">
              <a:solidFill>
                <a:schemeClr val="dk2"/>
              </a:solidFill>
              <a:prstDash val="solid"/>
              <a:round/>
              <a:headEnd len="med" w="med" type="none"/>
              <a:tailEnd len="med" w="med" type="triangle"/>
            </a:ln>
          </p:spPr>
        </p:cxnSp>
      </p:grpSp>
      <p:sp>
        <p:nvSpPr>
          <p:cNvPr id="534" name="Google Shape;534;p59"/>
          <p:cNvSpPr/>
          <p:nvPr/>
        </p:nvSpPr>
        <p:spPr>
          <a:xfrm>
            <a:off x="958863" y="290400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Encrypt password</a:t>
            </a:r>
            <a:endParaRPr sz="1000"/>
          </a:p>
        </p:txBody>
      </p:sp>
      <p:cxnSp>
        <p:nvCxnSpPr>
          <p:cNvPr id="535" name="Google Shape;535;p59"/>
          <p:cNvCxnSpPr>
            <a:stCxn id="534" idx="2"/>
            <a:endCxn id="531" idx="0"/>
          </p:cNvCxnSpPr>
          <p:nvPr/>
        </p:nvCxnSpPr>
        <p:spPr>
          <a:xfrm>
            <a:off x="1824750" y="3266650"/>
            <a:ext cx="4200" cy="2553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p59"/>
          <p:cNvCxnSpPr>
            <a:stCxn id="527" idx="2"/>
            <a:endCxn id="534" idx="0"/>
          </p:cNvCxnSpPr>
          <p:nvPr/>
        </p:nvCxnSpPr>
        <p:spPr>
          <a:xfrm flipH="1">
            <a:off x="1824600" y="2697300"/>
            <a:ext cx="4200" cy="20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login ( with encrypted password)</a:t>
            </a:r>
            <a:endParaRPr/>
          </a:p>
        </p:txBody>
      </p:sp>
      <p:grpSp>
        <p:nvGrpSpPr>
          <p:cNvPr id="542" name="Google Shape;542;p60"/>
          <p:cNvGrpSpPr/>
          <p:nvPr/>
        </p:nvGrpSpPr>
        <p:grpSpPr>
          <a:xfrm>
            <a:off x="718700" y="980650"/>
            <a:ext cx="2220200" cy="3737700"/>
            <a:chOff x="3461900" y="1073850"/>
            <a:chExt cx="2220200" cy="3737700"/>
          </a:xfrm>
        </p:grpSpPr>
        <p:sp>
          <p:nvSpPr>
            <p:cNvPr id="543" name="Google Shape;543;p60"/>
            <p:cNvSpPr/>
            <p:nvPr/>
          </p:nvSpPr>
          <p:spPr>
            <a:xfrm>
              <a:off x="4105800" y="10738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544" name="Google Shape;544;p60"/>
            <p:cNvSpPr/>
            <p:nvPr/>
          </p:nvSpPr>
          <p:spPr>
            <a:xfrm>
              <a:off x="3706113" y="16672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a:t>
              </a:r>
              <a:r>
                <a:rPr lang="en-GB" sz="1000"/>
                <a:t>email id</a:t>
              </a:r>
              <a:r>
                <a:rPr lang="en-GB" sz="1000"/>
                <a:t> and password</a:t>
              </a:r>
              <a:endParaRPr sz="1000"/>
            </a:p>
          </p:txBody>
        </p:sp>
        <p:sp>
          <p:nvSpPr>
            <p:cNvPr id="545" name="Google Shape;545;p60"/>
            <p:cNvSpPr/>
            <p:nvPr/>
          </p:nvSpPr>
          <p:spPr>
            <a:xfrm>
              <a:off x="3461900" y="2168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email id already registered?</a:t>
              </a:r>
              <a:endParaRPr sz="1000"/>
            </a:p>
          </p:txBody>
        </p:sp>
        <p:cxnSp>
          <p:nvCxnSpPr>
            <p:cNvPr id="546" name="Google Shape;546;p60"/>
            <p:cNvCxnSpPr>
              <a:stCxn id="545" idx="1"/>
              <a:endCxn id="543" idx="2"/>
            </p:cNvCxnSpPr>
            <p:nvPr/>
          </p:nvCxnSpPr>
          <p:spPr>
            <a:xfrm flipH="1" rot="10800000">
              <a:off x="3461900" y="1266175"/>
              <a:ext cx="643800" cy="12135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547" name="Google Shape;547;p60"/>
            <p:cNvCxnSpPr>
              <a:stCxn id="543" idx="4"/>
              <a:endCxn id="544" idx="0"/>
            </p:cNvCxnSpPr>
            <p:nvPr/>
          </p:nvCxnSpPr>
          <p:spPr>
            <a:xfrm>
              <a:off x="4572000" y="1458750"/>
              <a:ext cx="0" cy="208500"/>
            </a:xfrm>
            <a:prstGeom prst="straightConnector1">
              <a:avLst/>
            </a:prstGeom>
            <a:noFill/>
            <a:ln cap="flat" cmpd="sng" w="9525">
              <a:solidFill>
                <a:schemeClr val="dk2"/>
              </a:solidFill>
              <a:prstDash val="solid"/>
              <a:round/>
              <a:headEnd len="med" w="med" type="none"/>
              <a:tailEnd len="med" w="med" type="triangle"/>
            </a:ln>
          </p:spPr>
        </p:cxnSp>
        <p:cxnSp>
          <p:nvCxnSpPr>
            <p:cNvPr id="548" name="Google Shape;548;p60"/>
            <p:cNvCxnSpPr>
              <a:stCxn id="544" idx="2"/>
              <a:endCxn id="545" idx="0"/>
            </p:cNvCxnSpPr>
            <p:nvPr/>
          </p:nvCxnSpPr>
          <p:spPr>
            <a:xfrm>
              <a:off x="4572000" y="2029925"/>
              <a:ext cx="0" cy="138900"/>
            </a:xfrm>
            <a:prstGeom prst="straightConnector1">
              <a:avLst/>
            </a:prstGeom>
            <a:noFill/>
            <a:ln cap="flat" cmpd="sng" w="9525">
              <a:solidFill>
                <a:schemeClr val="dk2"/>
              </a:solidFill>
              <a:prstDash val="solid"/>
              <a:round/>
              <a:headEnd len="med" w="med" type="none"/>
              <a:tailEnd len="med" w="med" type="triangle"/>
            </a:ln>
          </p:spPr>
        </p:cxnSp>
        <p:sp>
          <p:nvSpPr>
            <p:cNvPr id="549" name="Google Shape;549;p60"/>
            <p:cNvSpPr/>
            <p:nvPr/>
          </p:nvSpPr>
          <p:spPr>
            <a:xfrm>
              <a:off x="3767175" y="36152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&amp; hash</a:t>
              </a:r>
              <a:endParaRPr sz="1000"/>
            </a:p>
          </p:txBody>
        </p:sp>
        <p:sp>
          <p:nvSpPr>
            <p:cNvPr id="550" name="Google Shape;550;p60"/>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551" name="Google Shape;551;p60"/>
            <p:cNvCxnSpPr>
              <a:stCxn id="549" idx="2"/>
              <a:endCxn id="550" idx="0"/>
            </p:cNvCxnSpPr>
            <p:nvPr/>
          </p:nvCxnSpPr>
          <p:spPr>
            <a:xfrm>
              <a:off x="4572000" y="4236875"/>
              <a:ext cx="0" cy="189900"/>
            </a:xfrm>
            <a:prstGeom prst="straightConnector1">
              <a:avLst/>
            </a:prstGeom>
            <a:noFill/>
            <a:ln cap="flat" cmpd="sng" w="9525">
              <a:solidFill>
                <a:schemeClr val="dk2"/>
              </a:solidFill>
              <a:prstDash val="solid"/>
              <a:round/>
              <a:headEnd len="med" w="med" type="none"/>
              <a:tailEnd len="med" w="med" type="triangle"/>
            </a:ln>
          </p:spPr>
        </p:cxnSp>
      </p:grpSp>
      <p:sp>
        <p:nvSpPr>
          <p:cNvPr id="552" name="Google Shape;552;p60"/>
          <p:cNvSpPr/>
          <p:nvPr/>
        </p:nvSpPr>
        <p:spPr>
          <a:xfrm>
            <a:off x="958863" y="290400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Encrypt password</a:t>
            </a:r>
            <a:endParaRPr sz="1000"/>
          </a:p>
        </p:txBody>
      </p:sp>
      <p:cxnSp>
        <p:nvCxnSpPr>
          <p:cNvPr id="553" name="Google Shape;553;p60"/>
          <p:cNvCxnSpPr>
            <a:stCxn id="552" idx="2"/>
            <a:endCxn id="549" idx="0"/>
          </p:cNvCxnSpPr>
          <p:nvPr/>
        </p:nvCxnSpPr>
        <p:spPr>
          <a:xfrm>
            <a:off x="1824750" y="3266650"/>
            <a:ext cx="4200" cy="255300"/>
          </a:xfrm>
          <a:prstGeom prst="straightConnector1">
            <a:avLst/>
          </a:prstGeom>
          <a:noFill/>
          <a:ln cap="flat" cmpd="sng" w="9525">
            <a:solidFill>
              <a:schemeClr val="dk2"/>
            </a:solidFill>
            <a:prstDash val="solid"/>
            <a:round/>
            <a:headEnd len="med" w="med" type="none"/>
            <a:tailEnd len="med" w="med" type="triangle"/>
          </a:ln>
        </p:spPr>
      </p:cxnSp>
      <p:cxnSp>
        <p:nvCxnSpPr>
          <p:cNvPr id="554" name="Google Shape;554;p60"/>
          <p:cNvCxnSpPr>
            <a:stCxn id="545" idx="2"/>
            <a:endCxn id="552" idx="0"/>
          </p:cNvCxnSpPr>
          <p:nvPr/>
        </p:nvCxnSpPr>
        <p:spPr>
          <a:xfrm flipH="1">
            <a:off x="1824600" y="2697300"/>
            <a:ext cx="4200" cy="206700"/>
          </a:xfrm>
          <a:prstGeom prst="straightConnector1">
            <a:avLst/>
          </a:prstGeom>
          <a:noFill/>
          <a:ln cap="flat" cmpd="sng" w="9525">
            <a:solidFill>
              <a:schemeClr val="dk2"/>
            </a:solidFill>
            <a:prstDash val="solid"/>
            <a:round/>
            <a:headEnd len="med" w="med" type="none"/>
            <a:tailEnd len="med" w="med" type="triangle"/>
          </a:ln>
        </p:spPr>
      </p:cxnSp>
      <p:grpSp>
        <p:nvGrpSpPr>
          <p:cNvPr id="555" name="Google Shape;555;p60"/>
          <p:cNvGrpSpPr/>
          <p:nvPr/>
        </p:nvGrpSpPr>
        <p:grpSpPr>
          <a:xfrm>
            <a:off x="3538100" y="997650"/>
            <a:ext cx="2220200" cy="3737700"/>
            <a:chOff x="3461900" y="1226250"/>
            <a:chExt cx="2220200" cy="3737700"/>
          </a:xfrm>
        </p:grpSpPr>
        <p:sp>
          <p:nvSpPr>
            <p:cNvPr id="556" name="Google Shape;556;p60"/>
            <p:cNvSpPr/>
            <p:nvPr/>
          </p:nvSpPr>
          <p:spPr>
            <a:xfrm>
              <a:off x="4105800" y="12262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557" name="Google Shape;557;p60"/>
            <p:cNvSpPr/>
            <p:nvPr/>
          </p:nvSpPr>
          <p:spPr>
            <a:xfrm>
              <a:off x="3706113" y="18196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558" name="Google Shape;558;p60"/>
            <p:cNvSpPr/>
            <p:nvPr/>
          </p:nvSpPr>
          <p:spPr>
            <a:xfrm>
              <a:off x="3461900" y="2930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Username</a:t>
              </a:r>
              <a:endParaRPr sz="1000"/>
            </a:p>
            <a:p>
              <a:pPr indent="0" lvl="0" marL="0" rtl="0" algn="ctr">
                <a:spcBef>
                  <a:spcPts val="0"/>
                </a:spcBef>
                <a:spcAft>
                  <a:spcPts val="0"/>
                </a:spcAft>
                <a:buNone/>
              </a:pPr>
              <a:r>
                <a:rPr lang="en-GB" sz="1000"/>
                <a:t>hash</a:t>
              </a:r>
              <a:endParaRPr sz="1000"/>
            </a:p>
            <a:p>
              <a:pPr indent="0" lvl="0" marL="0" rtl="0" algn="ctr">
                <a:spcBef>
                  <a:spcPts val="0"/>
                </a:spcBef>
                <a:spcAft>
                  <a:spcPts val="0"/>
                </a:spcAft>
                <a:buNone/>
              </a:pPr>
              <a:r>
                <a:rPr lang="en-GB" sz="1000"/>
                <a:t>matching?</a:t>
              </a:r>
              <a:endParaRPr sz="1000"/>
            </a:p>
          </p:txBody>
        </p:sp>
        <p:cxnSp>
          <p:nvCxnSpPr>
            <p:cNvPr id="559" name="Google Shape;559;p60"/>
            <p:cNvCxnSpPr>
              <a:stCxn id="558" idx="1"/>
              <a:endCxn id="556" idx="2"/>
            </p:cNvCxnSpPr>
            <p:nvPr/>
          </p:nvCxnSpPr>
          <p:spPr>
            <a:xfrm flipH="1" rot="10800000">
              <a:off x="3461900" y="1418575"/>
              <a:ext cx="643800" cy="18231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560" name="Google Shape;560;p60"/>
            <p:cNvCxnSpPr>
              <a:stCxn id="556" idx="4"/>
              <a:endCxn id="557" idx="0"/>
            </p:cNvCxnSpPr>
            <p:nvPr/>
          </p:nvCxnSpPr>
          <p:spPr>
            <a:xfrm>
              <a:off x="4572000" y="1611150"/>
              <a:ext cx="0" cy="208500"/>
            </a:xfrm>
            <a:prstGeom prst="straightConnector1">
              <a:avLst/>
            </a:prstGeom>
            <a:noFill/>
            <a:ln cap="flat" cmpd="sng" w="9525">
              <a:solidFill>
                <a:schemeClr val="dk2"/>
              </a:solidFill>
              <a:prstDash val="solid"/>
              <a:round/>
              <a:headEnd len="med" w="med" type="none"/>
              <a:tailEnd len="med" w="med" type="triangle"/>
            </a:ln>
          </p:spPr>
        </p:cxnSp>
        <p:cxnSp>
          <p:nvCxnSpPr>
            <p:cNvPr id="561" name="Google Shape;561;p60"/>
            <p:cNvCxnSpPr>
              <a:stCxn id="557" idx="2"/>
              <a:endCxn id="562" idx="0"/>
            </p:cNvCxnSpPr>
            <p:nvPr/>
          </p:nvCxnSpPr>
          <p:spPr>
            <a:xfrm>
              <a:off x="4572000" y="2182325"/>
              <a:ext cx="600" cy="170100"/>
            </a:xfrm>
            <a:prstGeom prst="straightConnector1">
              <a:avLst/>
            </a:prstGeom>
            <a:noFill/>
            <a:ln cap="flat" cmpd="sng" w="9525">
              <a:solidFill>
                <a:schemeClr val="dk2"/>
              </a:solidFill>
              <a:prstDash val="solid"/>
              <a:round/>
              <a:headEnd len="med" w="med" type="none"/>
              <a:tailEnd len="med" w="med" type="triangle"/>
            </a:ln>
          </p:spPr>
        </p:cxnSp>
        <p:sp>
          <p:nvSpPr>
            <p:cNvPr id="563" name="Google Shape;563;p60"/>
            <p:cNvSpPr/>
            <p:nvPr/>
          </p:nvSpPr>
          <p:spPr>
            <a:xfrm>
              <a:off x="3767175" y="3767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Create session id</a:t>
              </a:r>
              <a:endParaRPr sz="1000"/>
            </a:p>
          </p:txBody>
        </p:sp>
        <p:sp>
          <p:nvSpPr>
            <p:cNvPr id="564" name="Google Shape;564;p60"/>
            <p:cNvSpPr/>
            <p:nvPr/>
          </p:nvSpPr>
          <p:spPr>
            <a:xfrm>
              <a:off x="4105800" y="45790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565" name="Google Shape;565;p60"/>
            <p:cNvCxnSpPr>
              <a:stCxn id="558" idx="2"/>
              <a:endCxn id="563" idx="0"/>
            </p:cNvCxnSpPr>
            <p:nvPr/>
          </p:nvCxnSpPr>
          <p:spPr>
            <a:xfrm>
              <a:off x="4572000" y="3552500"/>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566" name="Google Shape;566;p60"/>
            <p:cNvCxnSpPr>
              <a:stCxn id="563" idx="2"/>
              <a:endCxn id="564" idx="0"/>
            </p:cNvCxnSpPr>
            <p:nvPr/>
          </p:nvCxnSpPr>
          <p:spPr>
            <a:xfrm>
              <a:off x="4572000" y="4389275"/>
              <a:ext cx="0" cy="189900"/>
            </a:xfrm>
            <a:prstGeom prst="straightConnector1">
              <a:avLst/>
            </a:prstGeom>
            <a:noFill/>
            <a:ln cap="flat" cmpd="sng" w="9525">
              <a:solidFill>
                <a:schemeClr val="dk2"/>
              </a:solidFill>
              <a:prstDash val="solid"/>
              <a:round/>
              <a:headEnd len="med" w="med" type="none"/>
              <a:tailEnd len="med" w="med" type="triangle"/>
            </a:ln>
          </p:spPr>
        </p:cxnSp>
      </p:grpSp>
      <p:sp>
        <p:nvSpPr>
          <p:cNvPr id="562" name="Google Shape;562;p60"/>
          <p:cNvSpPr/>
          <p:nvPr/>
        </p:nvSpPr>
        <p:spPr>
          <a:xfrm>
            <a:off x="3782938" y="212395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Encrypt password</a:t>
            </a:r>
            <a:endParaRPr sz="1000"/>
          </a:p>
        </p:txBody>
      </p:sp>
      <p:cxnSp>
        <p:nvCxnSpPr>
          <p:cNvPr id="567" name="Google Shape;567;p60"/>
          <p:cNvCxnSpPr>
            <a:stCxn id="562" idx="2"/>
            <a:endCxn id="558" idx="0"/>
          </p:cNvCxnSpPr>
          <p:nvPr/>
        </p:nvCxnSpPr>
        <p:spPr>
          <a:xfrm flipH="1">
            <a:off x="4648225" y="2486600"/>
            <a:ext cx="600" cy="21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forgot </a:t>
            </a:r>
            <a:r>
              <a:rPr lang="en-GB"/>
              <a:t>password</a:t>
            </a:r>
            <a:r>
              <a:rPr lang="en-GB"/>
              <a:t> ( with encrypted password)</a:t>
            </a:r>
            <a:endParaRPr/>
          </a:p>
        </p:txBody>
      </p:sp>
      <p:sp>
        <p:nvSpPr>
          <p:cNvPr id="573" name="Google Shape;573;p61"/>
          <p:cNvSpPr/>
          <p:nvPr/>
        </p:nvSpPr>
        <p:spPr>
          <a:xfrm>
            <a:off x="1362600" y="980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574" name="Google Shape;574;p61"/>
          <p:cNvSpPr/>
          <p:nvPr/>
        </p:nvSpPr>
        <p:spPr>
          <a:xfrm>
            <a:off x="962913" y="1574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email id and password</a:t>
            </a:r>
            <a:endParaRPr sz="1000"/>
          </a:p>
        </p:txBody>
      </p:sp>
      <p:sp>
        <p:nvSpPr>
          <p:cNvPr id="575" name="Google Shape;575;p61"/>
          <p:cNvSpPr/>
          <p:nvPr/>
        </p:nvSpPr>
        <p:spPr>
          <a:xfrm>
            <a:off x="718700" y="20756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email id already registered?</a:t>
            </a:r>
            <a:endParaRPr sz="1000"/>
          </a:p>
        </p:txBody>
      </p:sp>
      <p:cxnSp>
        <p:nvCxnSpPr>
          <p:cNvPr id="576" name="Google Shape;576;p61"/>
          <p:cNvCxnSpPr>
            <a:stCxn id="575" idx="1"/>
            <a:endCxn id="573" idx="2"/>
          </p:cNvCxnSpPr>
          <p:nvPr/>
        </p:nvCxnSpPr>
        <p:spPr>
          <a:xfrm flipH="1" rot="10800000">
            <a:off x="718700" y="1172975"/>
            <a:ext cx="643800" cy="12135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577" name="Google Shape;577;p61"/>
          <p:cNvCxnSpPr>
            <a:stCxn id="573" idx="4"/>
            <a:endCxn id="574" idx="0"/>
          </p:cNvCxnSpPr>
          <p:nvPr/>
        </p:nvCxnSpPr>
        <p:spPr>
          <a:xfrm>
            <a:off x="1828800" y="1365550"/>
            <a:ext cx="0" cy="208500"/>
          </a:xfrm>
          <a:prstGeom prst="straightConnector1">
            <a:avLst/>
          </a:prstGeom>
          <a:noFill/>
          <a:ln cap="flat" cmpd="sng" w="9525">
            <a:solidFill>
              <a:schemeClr val="dk2"/>
            </a:solidFill>
            <a:prstDash val="solid"/>
            <a:round/>
            <a:headEnd len="med" w="med" type="none"/>
            <a:tailEnd len="med" w="med" type="triangle"/>
          </a:ln>
        </p:spPr>
      </p:cxnSp>
      <p:cxnSp>
        <p:nvCxnSpPr>
          <p:cNvPr id="578" name="Google Shape;578;p61"/>
          <p:cNvCxnSpPr>
            <a:stCxn id="574" idx="2"/>
            <a:endCxn id="575" idx="0"/>
          </p:cNvCxnSpPr>
          <p:nvPr/>
        </p:nvCxnSpPr>
        <p:spPr>
          <a:xfrm>
            <a:off x="1828800" y="1936725"/>
            <a:ext cx="0" cy="138900"/>
          </a:xfrm>
          <a:prstGeom prst="straightConnector1">
            <a:avLst/>
          </a:prstGeom>
          <a:noFill/>
          <a:ln cap="flat" cmpd="sng" w="9525">
            <a:solidFill>
              <a:schemeClr val="dk2"/>
            </a:solidFill>
            <a:prstDash val="solid"/>
            <a:round/>
            <a:headEnd len="med" w="med" type="none"/>
            <a:tailEnd len="med" w="med" type="triangle"/>
          </a:ln>
        </p:spPr>
      </p:cxnSp>
      <p:sp>
        <p:nvSpPr>
          <p:cNvPr id="579" name="Google Shape;579;p61"/>
          <p:cNvSpPr/>
          <p:nvPr/>
        </p:nvSpPr>
        <p:spPr>
          <a:xfrm>
            <a:off x="1023975" y="35220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&amp; hash</a:t>
            </a:r>
            <a:endParaRPr sz="1000"/>
          </a:p>
        </p:txBody>
      </p:sp>
      <p:sp>
        <p:nvSpPr>
          <p:cNvPr id="580" name="Google Shape;580;p61"/>
          <p:cNvSpPr/>
          <p:nvPr/>
        </p:nvSpPr>
        <p:spPr>
          <a:xfrm>
            <a:off x="1362600" y="4333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581" name="Google Shape;581;p61"/>
          <p:cNvCxnSpPr>
            <a:stCxn id="579" idx="2"/>
            <a:endCxn id="580" idx="0"/>
          </p:cNvCxnSpPr>
          <p:nvPr/>
        </p:nvCxnSpPr>
        <p:spPr>
          <a:xfrm>
            <a:off x="1828800" y="4143675"/>
            <a:ext cx="0" cy="189900"/>
          </a:xfrm>
          <a:prstGeom prst="straightConnector1">
            <a:avLst/>
          </a:prstGeom>
          <a:noFill/>
          <a:ln cap="flat" cmpd="sng" w="9525">
            <a:solidFill>
              <a:schemeClr val="dk2"/>
            </a:solidFill>
            <a:prstDash val="solid"/>
            <a:round/>
            <a:headEnd len="med" w="med" type="none"/>
            <a:tailEnd len="med" w="med" type="triangle"/>
          </a:ln>
        </p:spPr>
      </p:cxnSp>
      <p:sp>
        <p:nvSpPr>
          <p:cNvPr id="582" name="Google Shape;582;p61"/>
          <p:cNvSpPr/>
          <p:nvPr/>
        </p:nvSpPr>
        <p:spPr>
          <a:xfrm>
            <a:off x="958863" y="290400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Encrypt password</a:t>
            </a:r>
            <a:endParaRPr sz="1000"/>
          </a:p>
        </p:txBody>
      </p:sp>
      <p:cxnSp>
        <p:nvCxnSpPr>
          <p:cNvPr id="583" name="Google Shape;583;p61"/>
          <p:cNvCxnSpPr>
            <a:stCxn id="582" idx="2"/>
            <a:endCxn id="579" idx="0"/>
          </p:cNvCxnSpPr>
          <p:nvPr/>
        </p:nvCxnSpPr>
        <p:spPr>
          <a:xfrm>
            <a:off x="1824750" y="3266650"/>
            <a:ext cx="4200" cy="255300"/>
          </a:xfrm>
          <a:prstGeom prst="straightConnector1">
            <a:avLst/>
          </a:prstGeom>
          <a:noFill/>
          <a:ln cap="flat" cmpd="sng" w="9525">
            <a:solidFill>
              <a:schemeClr val="dk2"/>
            </a:solidFill>
            <a:prstDash val="solid"/>
            <a:round/>
            <a:headEnd len="med" w="med" type="none"/>
            <a:tailEnd len="med" w="med" type="triangle"/>
          </a:ln>
        </p:spPr>
      </p:cxnSp>
      <p:cxnSp>
        <p:nvCxnSpPr>
          <p:cNvPr id="584" name="Google Shape;584;p61"/>
          <p:cNvCxnSpPr>
            <a:stCxn id="575" idx="2"/>
            <a:endCxn id="582" idx="0"/>
          </p:cNvCxnSpPr>
          <p:nvPr/>
        </p:nvCxnSpPr>
        <p:spPr>
          <a:xfrm flipH="1">
            <a:off x="1824600" y="2697300"/>
            <a:ext cx="4200" cy="206700"/>
          </a:xfrm>
          <a:prstGeom prst="straightConnector1">
            <a:avLst/>
          </a:prstGeom>
          <a:noFill/>
          <a:ln cap="flat" cmpd="sng" w="9525">
            <a:solidFill>
              <a:schemeClr val="dk2"/>
            </a:solidFill>
            <a:prstDash val="solid"/>
            <a:round/>
            <a:headEnd len="med" w="med" type="none"/>
            <a:tailEnd len="med" w="med" type="triangle"/>
          </a:ln>
        </p:spPr>
      </p:cxnSp>
      <p:grpSp>
        <p:nvGrpSpPr>
          <p:cNvPr id="585" name="Google Shape;585;p61"/>
          <p:cNvGrpSpPr/>
          <p:nvPr/>
        </p:nvGrpSpPr>
        <p:grpSpPr>
          <a:xfrm>
            <a:off x="3538100" y="997650"/>
            <a:ext cx="2220200" cy="3737700"/>
            <a:chOff x="3461900" y="1226250"/>
            <a:chExt cx="2220200" cy="3737700"/>
          </a:xfrm>
        </p:grpSpPr>
        <p:sp>
          <p:nvSpPr>
            <p:cNvPr id="586" name="Google Shape;586;p61"/>
            <p:cNvSpPr/>
            <p:nvPr/>
          </p:nvSpPr>
          <p:spPr>
            <a:xfrm>
              <a:off x="4105800" y="12262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587" name="Google Shape;587;p61"/>
            <p:cNvSpPr/>
            <p:nvPr/>
          </p:nvSpPr>
          <p:spPr>
            <a:xfrm>
              <a:off x="3706113" y="18196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username and password</a:t>
              </a:r>
              <a:endParaRPr sz="1000"/>
            </a:p>
          </p:txBody>
        </p:sp>
        <p:sp>
          <p:nvSpPr>
            <p:cNvPr id="588" name="Google Shape;588;p61"/>
            <p:cNvSpPr/>
            <p:nvPr/>
          </p:nvSpPr>
          <p:spPr>
            <a:xfrm>
              <a:off x="3461900" y="2930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Username</a:t>
              </a:r>
              <a:endParaRPr sz="1000"/>
            </a:p>
            <a:p>
              <a:pPr indent="0" lvl="0" marL="0" rtl="0" algn="ctr">
                <a:spcBef>
                  <a:spcPts val="0"/>
                </a:spcBef>
                <a:spcAft>
                  <a:spcPts val="0"/>
                </a:spcAft>
                <a:buNone/>
              </a:pPr>
              <a:r>
                <a:rPr lang="en-GB" sz="1000"/>
                <a:t>hash</a:t>
              </a:r>
              <a:endParaRPr sz="1000"/>
            </a:p>
            <a:p>
              <a:pPr indent="0" lvl="0" marL="0" rtl="0" algn="ctr">
                <a:spcBef>
                  <a:spcPts val="0"/>
                </a:spcBef>
                <a:spcAft>
                  <a:spcPts val="0"/>
                </a:spcAft>
                <a:buNone/>
              </a:pPr>
              <a:r>
                <a:rPr lang="en-GB" sz="1000"/>
                <a:t>matching?</a:t>
              </a:r>
              <a:endParaRPr sz="1000"/>
            </a:p>
          </p:txBody>
        </p:sp>
        <p:cxnSp>
          <p:nvCxnSpPr>
            <p:cNvPr id="589" name="Google Shape;589;p61"/>
            <p:cNvCxnSpPr>
              <a:stCxn id="588" idx="1"/>
              <a:endCxn id="586" idx="2"/>
            </p:cNvCxnSpPr>
            <p:nvPr/>
          </p:nvCxnSpPr>
          <p:spPr>
            <a:xfrm flipH="1" rot="10800000">
              <a:off x="3461900" y="1418575"/>
              <a:ext cx="643800" cy="18231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590" name="Google Shape;590;p61"/>
            <p:cNvCxnSpPr>
              <a:stCxn id="586" idx="4"/>
              <a:endCxn id="587" idx="0"/>
            </p:cNvCxnSpPr>
            <p:nvPr/>
          </p:nvCxnSpPr>
          <p:spPr>
            <a:xfrm>
              <a:off x="4572000" y="1611150"/>
              <a:ext cx="0" cy="208500"/>
            </a:xfrm>
            <a:prstGeom prst="straightConnector1">
              <a:avLst/>
            </a:prstGeom>
            <a:noFill/>
            <a:ln cap="flat" cmpd="sng" w="9525">
              <a:solidFill>
                <a:schemeClr val="dk2"/>
              </a:solidFill>
              <a:prstDash val="solid"/>
              <a:round/>
              <a:headEnd len="med" w="med" type="none"/>
              <a:tailEnd len="med" w="med" type="triangle"/>
            </a:ln>
          </p:spPr>
        </p:cxnSp>
        <p:cxnSp>
          <p:nvCxnSpPr>
            <p:cNvPr id="591" name="Google Shape;591;p61"/>
            <p:cNvCxnSpPr>
              <a:stCxn id="587" idx="2"/>
              <a:endCxn id="592" idx="0"/>
            </p:cNvCxnSpPr>
            <p:nvPr/>
          </p:nvCxnSpPr>
          <p:spPr>
            <a:xfrm>
              <a:off x="4572000" y="2182325"/>
              <a:ext cx="600" cy="170100"/>
            </a:xfrm>
            <a:prstGeom prst="straightConnector1">
              <a:avLst/>
            </a:prstGeom>
            <a:noFill/>
            <a:ln cap="flat" cmpd="sng" w="9525">
              <a:solidFill>
                <a:schemeClr val="dk2"/>
              </a:solidFill>
              <a:prstDash val="solid"/>
              <a:round/>
              <a:headEnd len="med" w="med" type="none"/>
              <a:tailEnd len="med" w="med" type="triangle"/>
            </a:ln>
          </p:spPr>
        </p:cxnSp>
        <p:sp>
          <p:nvSpPr>
            <p:cNvPr id="593" name="Google Shape;593;p61"/>
            <p:cNvSpPr/>
            <p:nvPr/>
          </p:nvSpPr>
          <p:spPr>
            <a:xfrm>
              <a:off x="3767175" y="37676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Create session id</a:t>
              </a:r>
              <a:endParaRPr sz="1000"/>
            </a:p>
          </p:txBody>
        </p:sp>
        <p:sp>
          <p:nvSpPr>
            <p:cNvPr id="594" name="Google Shape;594;p61"/>
            <p:cNvSpPr/>
            <p:nvPr/>
          </p:nvSpPr>
          <p:spPr>
            <a:xfrm>
              <a:off x="4105800" y="45790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595" name="Google Shape;595;p61"/>
            <p:cNvCxnSpPr>
              <a:stCxn id="588" idx="2"/>
              <a:endCxn id="593" idx="0"/>
            </p:cNvCxnSpPr>
            <p:nvPr/>
          </p:nvCxnSpPr>
          <p:spPr>
            <a:xfrm>
              <a:off x="4572000" y="3552500"/>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596" name="Google Shape;596;p61"/>
            <p:cNvCxnSpPr>
              <a:stCxn id="593" idx="2"/>
              <a:endCxn id="594" idx="0"/>
            </p:cNvCxnSpPr>
            <p:nvPr/>
          </p:nvCxnSpPr>
          <p:spPr>
            <a:xfrm>
              <a:off x="4572000" y="4389275"/>
              <a:ext cx="0" cy="189900"/>
            </a:xfrm>
            <a:prstGeom prst="straightConnector1">
              <a:avLst/>
            </a:prstGeom>
            <a:noFill/>
            <a:ln cap="flat" cmpd="sng" w="9525">
              <a:solidFill>
                <a:schemeClr val="dk2"/>
              </a:solidFill>
              <a:prstDash val="solid"/>
              <a:round/>
              <a:headEnd len="med" w="med" type="none"/>
              <a:tailEnd len="med" w="med" type="triangle"/>
            </a:ln>
          </p:spPr>
        </p:cxnSp>
      </p:grpSp>
      <p:sp>
        <p:nvSpPr>
          <p:cNvPr id="592" name="Google Shape;592;p61"/>
          <p:cNvSpPr/>
          <p:nvPr/>
        </p:nvSpPr>
        <p:spPr>
          <a:xfrm>
            <a:off x="3782938" y="212395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Encrypt password</a:t>
            </a:r>
            <a:endParaRPr sz="1000"/>
          </a:p>
        </p:txBody>
      </p:sp>
      <p:cxnSp>
        <p:nvCxnSpPr>
          <p:cNvPr id="597" name="Google Shape;597;p61"/>
          <p:cNvCxnSpPr>
            <a:stCxn id="592" idx="2"/>
            <a:endCxn id="588" idx="0"/>
          </p:cNvCxnSpPr>
          <p:nvPr/>
        </p:nvCxnSpPr>
        <p:spPr>
          <a:xfrm flipH="1">
            <a:off x="4648225" y="2486600"/>
            <a:ext cx="600" cy="215700"/>
          </a:xfrm>
          <a:prstGeom prst="straightConnector1">
            <a:avLst/>
          </a:prstGeom>
          <a:noFill/>
          <a:ln cap="flat" cmpd="sng" w="9525">
            <a:solidFill>
              <a:schemeClr val="dk2"/>
            </a:solidFill>
            <a:prstDash val="solid"/>
            <a:round/>
            <a:headEnd len="med" w="med" type="none"/>
            <a:tailEnd len="med" w="med" type="triangle"/>
          </a:ln>
        </p:spPr>
      </p:cxnSp>
      <p:sp>
        <p:nvSpPr>
          <p:cNvPr id="598" name="Google Shape;598;p61"/>
          <p:cNvSpPr/>
          <p:nvPr/>
        </p:nvSpPr>
        <p:spPr>
          <a:xfrm>
            <a:off x="6605750" y="2256038"/>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Let user to enter new password</a:t>
            </a:r>
            <a:endParaRPr sz="1000"/>
          </a:p>
        </p:txBody>
      </p:sp>
      <p:sp>
        <p:nvSpPr>
          <p:cNvPr id="599" name="Google Shape;599;p61"/>
          <p:cNvSpPr/>
          <p:nvPr/>
        </p:nvSpPr>
        <p:spPr>
          <a:xfrm>
            <a:off x="7001400" y="997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600" name="Google Shape;600;p61"/>
          <p:cNvSpPr/>
          <p:nvPr/>
        </p:nvSpPr>
        <p:spPr>
          <a:xfrm>
            <a:off x="6601713" y="1591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Send reset link to email id</a:t>
            </a:r>
            <a:endParaRPr sz="1000"/>
          </a:p>
        </p:txBody>
      </p:sp>
      <p:cxnSp>
        <p:nvCxnSpPr>
          <p:cNvPr id="601" name="Google Shape;601;p61"/>
          <p:cNvCxnSpPr>
            <a:stCxn id="599" idx="4"/>
            <a:endCxn id="600" idx="0"/>
          </p:cNvCxnSpPr>
          <p:nvPr/>
        </p:nvCxnSpPr>
        <p:spPr>
          <a:xfrm>
            <a:off x="7467600" y="1382550"/>
            <a:ext cx="0" cy="208500"/>
          </a:xfrm>
          <a:prstGeom prst="straightConnector1">
            <a:avLst/>
          </a:prstGeom>
          <a:noFill/>
          <a:ln cap="flat" cmpd="sng" w="9525">
            <a:solidFill>
              <a:schemeClr val="dk2"/>
            </a:solidFill>
            <a:prstDash val="solid"/>
            <a:round/>
            <a:headEnd len="med" w="med" type="none"/>
            <a:tailEnd len="med" w="med" type="triangle"/>
          </a:ln>
        </p:spPr>
      </p:cxnSp>
      <p:cxnSp>
        <p:nvCxnSpPr>
          <p:cNvPr id="602" name="Google Shape;602;p61"/>
          <p:cNvCxnSpPr>
            <a:stCxn id="600" idx="2"/>
            <a:endCxn id="598" idx="0"/>
          </p:cNvCxnSpPr>
          <p:nvPr/>
        </p:nvCxnSpPr>
        <p:spPr>
          <a:xfrm>
            <a:off x="7467600" y="1953725"/>
            <a:ext cx="3900" cy="302400"/>
          </a:xfrm>
          <a:prstGeom prst="straightConnector1">
            <a:avLst/>
          </a:prstGeom>
          <a:noFill/>
          <a:ln cap="flat" cmpd="sng" w="9525">
            <a:solidFill>
              <a:schemeClr val="dk2"/>
            </a:solidFill>
            <a:prstDash val="solid"/>
            <a:round/>
            <a:headEnd len="med" w="med" type="none"/>
            <a:tailEnd len="med" w="med" type="triangle"/>
          </a:ln>
        </p:spPr>
      </p:cxnSp>
      <p:sp>
        <p:nvSpPr>
          <p:cNvPr id="603" name="Google Shape;603;p61"/>
          <p:cNvSpPr/>
          <p:nvPr/>
        </p:nvSpPr>
        <p:spPr>
          <a:xfrm>
            <a:off x="6666813" y="35390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username &amp; hash</a:t>
            </a:r>
            <a:endParaRPr sz="1000"/>
          </a:p>
        </p:txBody>
      </p:sp>
      <p:sp>
        <p:nvSpPr>
          <p:cNvPr id="604" name="Google Shape;604;p61"/>
          <p:cNvSpPr/>
          <p:nvPr/>
        </p:nvSpPr>
        <p:spPr>
          <a:xfrm>
            <a:off x="7005438" y="43504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605" name="Google Shape;605;p61"/>
          <p:cNvCxnSpPr>
            <a:stCxn id="603" idx="2"/>
            <a:endCxn id="604" idx="0"/>
          </p:cNvCxnSpPr>
          <p:nvPr/>
        </p:nvCxnSpPr>
        <p:spPr>
          <a:xfrm>
            <a:off x="7471638" y="4160675"/>
            <a:ext cx="0" cy="189900"/>
          </a:xfrm>
          <a:prstGeom prst="straightConnector1">
            <a:avLst/>
          </a:prstGeom>
          <a:noFill/>
          <a:ln cap="flat" cmpd="sng" w="9525">
            <a:solidFill>
              <a:schemeClr val="dk2"/>
            </a:solidFill>
            <a:prstDash val="solid"/>
            <a:round/>
            <a:headEnd len="med" w="med" type="none"/>
            <a:tailEnd len="med" w="med" type="triangle"/>
          </a:ln>
        </p:spPr>
      </p:cxnSp>
      <p:sp>
        <p:nvSpPr>
          <p:cNvPr id="606" name="Google Shape;606;p61"/>
          <p:cNvSpPr/>
          <p:nvPr/>
        </p:nvSpPr>
        <p:spPr>
          <a:xfrm>
            <a:off x="6601700" y="292100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Encrypt password</a:t>
            </a:r>
            <a:endParaRPr sz="1000"/>
          </a:p>
        </p:txBody>
      </p:sp>
      <p:cxnSp>
        <p:nvCxnSpPr>
          <p:cNvPr id="607" name="Google Shape;607;p61"/>
          <p:cNvCxnSpPr>
            <a:stCxn id="606" idx="2"/>
            <a:endCxn id="603" idx="0"/>
          </p:cNvCxnSpPr>
          <p:nvPr/>
        </p:nvCxnSpPr>
        <p:spPr>
          <a:xfrm>
            <a:off x="7467588" y="3283650"/>
            <a:ext cx="4200" cy="255300"/>
          </a:xfrm>
          <a:prstGeom prst="straightConnector1">
            <a:avLst/>
          </a:prstGeom>
          <a:noFill/>
          <a:ln cap="flat" cmpd="sng" w="9525">
            <a:solidFill>
              <a:schemeClr val="dk2"/>
            </a:solidFill>
            <a:prstDash val="solid"/>
            <a:round/>
            <a:headEnd len="med" w="med" type="none"/>
            <a:tailEnd len="med" w="med" type="triangle"/>
          </a:ln>
        </p:spPr>
      </p:cxnSp>
      <p:cxnSp>
        <p:nvCxnSpPr>
          <p:cNvPr id="608" name="Google Shape;608;p61"/>
          <p:cNvCxnSpPr>
            <a:stCxn id="598" idx="2"/>
            <a:endCxn id="606" idx="0"/>
          </p:cNvCxnSpPr>
          <p:nvPr/>
        </p:nvCxnSpPr>
        <p:spPr>
          <a:xfrm flipH="1">
            <a:off x="7467738" y="2618688"/>
            <a:ext cx="3900" cy="302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What Do the Next Five Years Hold For the Internet of Things?" id="90" name="Google Shape;90;p17"/>
          <p:cNvPicPr preferRelativeResize="0"/>
          <p:nvPr/>
        </p:nvPicPr>
        <p:blipFill>
          <a:blip r:embed="rId3">
            <a:alphaModFix/>
          </a:blip>
          <a:stretch>
            <a:fillRect/>
          </a:stretch>
        </p:blipFill>
        <p:spPr>
          <a:xfrm>
            <a:off x="1637375" y="1233763"/>
            <a:ext cx="5621903" cy="3253835"/>
          </a:xfrm>
          <a:prstGeom prst="rect">
            <a:avLst/>
          </a:prstGeom>
          <a:noFill/>
          <a:ln>
            <a:noFill/>
          </a:ln>
        </p:spPr>
      </p:pic>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 </a:t>
            </a:r>
            <a:r>
              <a:rPr lang="en-GB"/>
              <a:t>Introduction</a:t>
            </a:r>
            <a:r>
              <a:rPr lang="en-GB"/>
              <a:t> to IoT</a:t>
            </a:r>
            <a:endParaRPr/>
          </a:p>
        </p:txBody>
      </p:sp>
      <p:sp>
        <p:nvSpPr>
          <p:cNvPr id="92" name="Google Shape;92;p17"/>
          <p:cNvSpPr txBox="1"/>
          <p:nvPr>
            <p:ph idx="1" type="body"/>
          </p:nvPr>
        </p:nvSpPr>
        <p:spPr>
          <a:xfrm>
            <a:off x="2140500" y="1076275"/>
            <a:ext cx="48900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Bringing </a:t>
            </a:r>
            <a:r>
              <a:rPr lang="en-GB">
                <a:solidFill>
                  <a:srgbClr val="FF0000"/>
                </a:solidFill>
              </a:rPr>
              <a:t>things</a:t>
            </a:r>
            <a:r>
              <a:rPr lang="en-GB"/>
              <a:t> into the </a:t>
            </a:r>
            <a:r>
              <a:rPr lang="en-GB">
                <a:solidFill>
                  <a:srgbClr val="FF0000"/>
                </a:solidFill>
              </a:rPr>
              <a:t>internet</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t>
            </a:r>
            <a:r>
              <a:rPr lang="en-GB"/>
              <a:t>ncrypted password and email auth</a:t>
            </a:r>
            <a:endParaRPr/>
          </a:p>
        </p:txBody>
      </p:sp>
      <p:grpSp>
        <p:nvGrpSpPr>
          <p:cNvPr id="614" name="Google Shape;614;p62"/>
          <p:cNvGrpSpPr/>
          <p:nvPr/>
        </p:nvGrpSpPr>
        <p:grpSpPr>
          <a:xfrm>
            <a:off x="718700" y="980650"/>
            <a:ext cx="4338187" cy="3737700"/>
            <a:chOff x="3461900" y="1073850"/>
            <a:chExt cx="4338187" cy="3737700"/>
          </a:xfrm>
        </p:grpSpPr>
        <p:grpSp>
          <p:nvGrpSpPr>
            <p:cNvPr id="615" name="Google Shape;615;p62"/>
            <p:cNvGrpSpPr/>
            <p:nvPr/>
          </p:nvGrpSpPr>
          <p:grpSpPr>
            <a:xfrm>
              <a:off x="3461900" y="1073850"/>
              <a:ext cx="2220200" cy="3737700"/>
              <a:chOff x="3461900" y="1073850"/>
              <a:chExt cx="2220200" cy="3737700"/>
            </a:xfrm>
          </p:grpSpPr>
          <p:sp>
            <p:nvSpPr>
              <p:cNvPr id="616" name="Google Shape;616;p62"/>
              <p:cNvSpPr/>
              <p:nvPr/>
            </p:nvSpPr>
            <p:spPr>
              <a:xfrm>
                <a:off x="4105800" y="10738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Start</a:t>
                </a:r>
                <a:endParaRPr sz="1000"/>
              </a:p>
            </p:txBody>
          </p:sp>
          <p:sp>
            <p:nvSpPr>
              <p:cNvPr id="617" name="Google Shape;617;p62"/>
              <p:cNvSpPr/>
              <p:nvPr/>
            </p:nvSpPr>
            <p:spPr>
              <a:xfrm>
                <a:off x="3706113" y="16672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Read email id and password</a:t>
                </a:r>
                <a:endParaRPr sz="1000"/>
              </a:p>
            </p:txBody>
          </p:sp>
          <p:sp>
            <p:nvSpPr>
              <p:cNvPr id="618" name="Google Shape;618;p62"/>
              <p:cNvSpPr/>
              <p:nvPr/>
            </p:nvSpPr>
            <p:spPr>
              <a:xfrm>
                <a:off x="3461900" y="2168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email id already registered?</a:t>
                </a:r>
                <a:endParaRPr sz="1000"/>
              </a:p>
            </p:txBody>
          </p:sp>
          <p:cxnSp>
            <p:nvCxnSpPr>
              <p:cNvPr id="619" name="Google Shape;619;p62"/>
              <p:cNvCxnSpPr>
                <a:stCxn id="618" idx="1"/>
                <a:endCxn id="616" idx="2"/>
              </p:cNvCxnSpPr>
              <p:nvPr/>
            </p:nvCxnSpPr>
            <p:spPr>
              <a:xfrm flipH="1" rot="10800000">
                <a:off x="3461900" y="1266175"/>
                <a:ext cx="643800" cy="1213500"/>
              </a:xfrm>
              <a:prstGeom prst="bentConnector3">
                <a:avLst>
                  <a:gd fmla="val -36987" name="adj1"/>
                </a:avLst>
              </a:prstGeom>
              <a:noFill/>
              <a:ln cap="flat" cmpd="sng" w="9525">
                <a:solidFill>
                  <a:schemeClr val="dk2"/>
                </a:solidFill>
                <a:prstDash val="solid"/>
                <a:round/>
                <a:headEnd len="med" w="med" type="none"/>
                <a:tailEnd len="med" w="med" type="stealth"/>
              </a:ln>
            </p:spPr>
          </p:cxnSp>
          <p:cxnSp>
            <p:nvCxnSpPr>
              <p:cNvPr id="620" name="Google Shape;620;p62"/>
              <p:cNvCxnSpPr>
                <a:stCxn id="616" idx="4"/>
                <a:endCxn id="617" idx="0"/>
              </p:cNvCxnSpPr>
              <p:nvPr/>
            </p:nvCxnSpPr>
            <p:spPr>
              <a:xfrm>
                <a:off x="4572000" y="1458750"/>
                <a:ext cx="0" cy="208500"/>
              </a:xfrm>
              <a:prstGeom prst="straightConnector1">
                <a:avLst/>
              </a:prstGeom>
              <a:noFill/>
              <a:ln cap="flat" cmpd="sng" w="9525">
                <a:solidFill>
                  <a:schemeClr val="dk2"/>
                </a:solidFill>
                <a:prstDash val="solid"/>
                <a:round/>
                <a:headEnd len="med" w="med" type="none"/>
                <a:tailEnd len="med" w="med" type="triangle"/>
              </a:ln>
            </p:spPr>
          </p:cxnSp>
          <p:cxnSp>
            <p:nvCxnSpPr>
              <p:cNvPr id="621" name="Google Shape;621;p62"/>
              <p:cNvCxnSpPr>
                <a:stCxn id="617" idx="2"/>
                <a:endCxn id="618" idx="0"/>
              </p:cNvCxnSpPr>
              <p:nvPr/>
            </p:nvCxnSpPr>
            <p:spPr>
              <a:xfrm>
                <a:off x="4572000" y="2029925"/>
                <a:ext cx="0" cy="138900"/>
              </a:xfrm>
              <a:prstGeom prst="straightConnector1">
                <a:avLst/>
              </a:prstGeom>
              <a:noFill/>
              <a:ln cap="flat" cmpd="sng" w="9525">
                <a:solidFill>
                  <a:schemeClr val="dk2"/>
                </a:solidFill>
                <a:prstDash val="solid"/>
                <a:round/>
                <a:headEnd len="med" w="med" type="none"/>
                <a:tailEnd len="med" w="med" type="triangle"/>
              </a:ln>
            </p:spPr>
          </p:cxnSp>
          <p:sp>
            <p:nvSpPr>
              <p:cNvPr id="622" name="Google Shape;622;p62"/>
              <p:cNvSpPr/>
              <p:nvPr/>
            </p:nvSpPr>
            <p:spPr>
              <a:xfrm>
                <a:off x="3767175" y="3615225"/>
                <a:ext cx="1609650" cy="6216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Store email id &amp; hash</a:t>
                </a:r>
                <a:endParaRPr sz="1000"/>
              </a:p>
            </p:txBody>
          </p:sp>
          <p:sp>
            <p:nvSpPr>
              <p:cNvPr id="623" name="Google Shape;623;p62"/>
              <p:cNvSpPr/>
              <p:nvPr/>
            </p:nvSpPr>
            <p:spPr>
              <a:xfrm>
                <a:off x="4105800" y="4426650"/>
                <a:ext cx="932400" cy="384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Stop</a:t>
                </a:r>
                <a:endParaRPr sz="1000"/>
              </a:p>
            </p:txBody>
          </p:sp>
          <p:cxnSp>
            <p:nvCxnSpPr>
              <p:cNvPr id="624" name="Google Shape;624;p62"/>
              <p:cNvCxnSpPr>
                <a:stCxn id="622" idx="2"/>
                <a:endCxn id="623" idx="0"/>
              </p:cNvCxnSpPr>
              <p:nvPr/>
            </p:nvCxnSpPr>
            <p:spPr>
              <a:xfrm>
                <a:off x="4572000" y="4236875"/>
                <a:ext cx="0" cy="189900"/>
              </a:xfrm>
              <a:prstGeom prst="straightConnector1">
                <a:avLst/>
              </a:prstGeom>
              <a:noFill/>
              <a:ln cap="flat" cmpd="sng" w="9525">
                <a:solidFill>
                  <a:schemeClr val="dk2"/>
                </a:solidFill>
                <a:prstDash val="solid"/>
                <a:round/>
                <a:headEnd len="med" w="med" type="none"/>
                <a:tailEnd len="med" w="med" type="triangle"/>
              </a:ln>
            </p:spPr>
          </p:cxnSp>
        </p:grpSp>
        <p:sp>
          <p:nvSpPr>
            <p:cNvPr id="625" name="Google Shape;625;p62"/>
            <p:cNvSpPr/>
            <p:nvPr/>
          </p:nvSpPr>
          <p:spPr>
            <a:xfrm>
              <a:off x="6068300" y="228755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Generate &amp; send OTP to the email</a:t>
              </a:r>
              <a:endParaRPr sz="1000"/>
            </a:p>
          </p:txBody>
        </p:sp>
        <p:sp>
          <p:nvSpPr>
            <p:cNvPr id="626" name="Google Shape;626;p62"/>
            <p:cNvSpPr/>
            <p:nvPr/>
          </p:nvSpPr>
          <p:spPr>
            <a:xfrm>
              <a:off x="6068313" y="3496075"/>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Let user to enter OPT</a:t>
              </a:r>
              <a:endParaRPr sz="1000"/>
            </a:p>
          </p:txBody>
        </p:sp>
        <p:cxnSp>
          <p:nvCxnSpPr>
            <p:cNvPr id="627" name="Google Shape;627;p62"/>
            <p:cNvCxnSpPr>
              <a:stCxn id="618" idx="3"/>
              <a:endCxn id="625" idx="1"/>
            </p:cNvCxnSpPr>
            <p:nvPr/>
          </p:nvCxnSpPr>
          <p:spPr>
            <a:xfrm flipH="1" rot="10800000">
              <a:off x="5682100" y="2468875"/>
              <a:ext cx="386100" cy="10800"/>
            </a:xfrm>
            <a:prstGeom prst="straightConnector1">
              <a:avLst/>
            </a:prstGeom>
            <a:noFill/>
            <a:ln cap="flat" cmpd="sng" w="9525">
              <a:solidFill>
                <a:schemeClr val="dk2"/>
              </a:solidFill>
              <a:prstDash val="solid"/>
              <a:round/>
              <a:headEnd len="med" w="med" type="none"/>
              <a:tailEnd len="med" w="med" type="triangle"/>
            </a:ln>
          </p:spPr>
        </p:cxnSp>
        <p:cxnSp>
          <p:nvCxnSpPr>
            <p:cNvPr id="628" name="Google Shape;628;p62"/>
            <p:cNvCxnSpPr>
              <a:stCxn id="625" idx="2"/>
              <a:endCxn id="626" idx="0"/>
            </p:cNvCxnSpPr>
            <p:nvPr/>
          </p:nvCxnSpPr>
          <p:spPr>
            <a:xfrm>
              <a:off x="6934188" y="2650200"/>
              <a:ext cx="0" cy="846000"/>
            </a:xfrm>
            <a:prstGeom prst="straightConnector1">
              <a:avLst/>
            </a:prstGeom>
            <a:noFill/>
            <a:ln cap="flat" cmpd="sng" w="9525">
              <a:solidFill>
                <a:schemeClr val="dk2"/>
              </a:solidFill>
              <a:prstDash val="solid"/>
              <a:round/>
              <a:headEnd len="med" w="med" type="none"/>
              <a:tailEnd len="med" w="med" type="triangle"/>
            </a:ln>
          </p:spPr>
        </p:cxnSp>
      </p:grpSp>
      <p:sp>
        <p:nvSpPr>
          <p:cNvPr id="629" name="Google Shape;629;p62"/>
          <p:cNvSpPr/>
          <p:nvPr/>
        </p:nvSpPr>
        <p:spPr>
          <a:xfrm>
            <a:off x="3080900" y="4056850"/>
            <a:ext cx="2220200" cy="6216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Is OTP matching?</a:t>
            </a:r>
            <a:endParaRPr sz="1000"/>
          </a:p>
        </p:txBody>
      </p:sp>
      <p:cxnSp>
        <p:nvCxnSpPr>
          <p:cNvPr id="630" name="Google Shape;630;p62"/>
          <p:cNvCxnSpPr>
            <a:stCxn id="629" idx="1"/>
            <a:endCxn id="631" idx="3"/>
          </p:cNvCxnSpPr>
          <p:nvPr/>
        </p:nvCxnSpPr>
        <p:spPr>
          <a:xfrm rot="10800000">
            <a:off x="2678300" y="3085475"/>
            <a:ext cx="402600" cy="1282200"/>
          </a:xfrm>
          <a:prstGeom prst="bentConnector3">
            <a:avLst>
              <a:gd fmla="val 50008" name="adj1"/>
            </a:avLst>
          </a:prstGeom>
          <a:noFill/>
          <a:ln cap="flat" cmpd="sng" w="9525">
            <a:solidFill>
              <a:schemeClr val="dk2"/>
            </a:solidFill>
            <a:prstDash val="solid"/>
            <a:round/>
            <a:headEnd len="med" w="med" type="none"/>
            <a:tailEnd len="med" w="med" type="stealth"/>
          </a:ln>
        </p:spPr>
      </p:cxnSp>
      <p:cxnSp>
        <p:nvCxnSpPr>
          <p:cNvPr id="632" name="Google Shape;632;p62"/>
          <p:cNvCxnSpPr>
            <a:stCxn id="629" idx="3"/>
            <a:endCxn id="625" idx="3"/>
          </p:cNvCxnSpPr>
          <p:nvPr/>
        </p:nvCxnSpPr>
        <p:spPr>
          <a:xfrm rot="10800000">
            <a:off x="5056900" y="2375675"/>
            <a:ext cx="244200" cy="1992000"/>
          </a:xfrm>
          <a:prstGeom prst="bentConnector3">
            <a:avLst>
              <a:gd fmla="val -97512" name="adj1"/>
            </a:avLst>
          </a:prstGeom>
          <a:noFill/>
          <a:ln cap="flat" cmpd="sng" w="9525">
            <a:solidFill>
              <a:schemeClr val="dk2"/>
            </a:solidFill>
            <a:prstDash val="solid"/>
            <a:round/>
            <a:headEnd len="med" w="med" type="none"/>
            <a:tailEnd len="med" w="med" type="stealth"/>
          </a:ln>
        </p:spPr>
      </p:cxnSp>
      <p:cxnSp>
        <p:nvCxnSpPr>
          <p:cNvPr id="633" name="Google Shape;633;p62"/>
          <p:cNvCxnSpPr>
            <a:stCxn id="626" idx="2"/>
            <a:endCxn id="629" idx="0"/>
          </p:cNvCxnSpPr>
          <p:nvPr/>
        </p:nvCxnSpPr>
        <p:spPr>
          <a:xfrm>
            <a:off x="4191000" y="3765525"/>
            <a:ext cx="0" cy="291300"/>
          </a:xfrm>
          <a:prstGeom prst="straightConnector1">
            <a:avLst/>
          </a:prstGeom>
          <a:noFill/>
          <a:ln cap="flat" cmpd="sng" w="9525">
            <a:solidFill>
              <a:schemeClr val="dk2"/>
            </a:solidFill>
            <a:prstDash val="solid"/>
            <a:round/>
            <a:headEnd len="med" w="med" type="none"/>
            <a:tailEnd len="med" w="med" type="triangle"/>
          </a:ln>
        </p:spPr>
      </p:cxnSp>
      <p:sp>
        <p:nvSpPr>
          <p:cNvPr id="631" name="Google Shape;631;p62"/>
          <p:cNvSpPr/>
          <p:nvPr/>
        </p:nvSpPr>
        <p:spPr>
          <a:xfrm>
            <a:off x="946463" y="2904000"/>
            <a:ext cx="1731775" cy="362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Encrypt password</a:t>
            </a:r>
            <a:endParaRPr sz="1000"/>
          </a:p>
        </p:txBody>
      </p:sp>
      <p:cxnSp>
        <p:nvCxnSpPr>
          <p:cNvPr id="634" name="Google Shape;634;p62"/>
          <p:cNvCxnSpPr>
            <a:stCxn id="631" idx="2"/>
            <a:endCxn id="622" idx="0"/>
          </p:cNvCxnSpPr>
          <p:nvPr/>
        </p:nvCxnSpPr>
        <p:spPr>
          <a:xfrm>
            <a:off x="1812350" y="3266650"/>
            <a:ext cx="16500" cy="255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3"/>
          <p:cNvSpPr txBox="1"/>
          <p:nvPr>
            <p:ph idx="1" type="body"/>
          </p:nvPr>
        </p:nvSpPr>
        <p:spPr>
          <a:xfrm>
            <a:off x="311700" y="1152475"/>
            <a:ext cx="4260300" cy="16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/user/v1/register</a:t>
            </a:r>
            <a:endParaRPr/>
          </a:p>
          <a:p>
            <a:pPr indent="0" lvl="0" marL="0" rtl="0" algn="l">
              <a:spcBef>
                <a:spcPts val="1600"/>
              </a:spcBef>
              <a:spcAft>
                <a:spcPts val="1600"/>
              </a:spcAft>
              <a:buNone/>
            </a:pPr>
            <a:r>
              <a:rPr lang="en-GB"/>
              <a:t>/user/v1/authenticate</a:t>
            </a:r>
            <a:endParaRPr/>
          </a:p>
        </p:txBody>
      </p:sp>
      <p:sp>
        <p:nvSpPr>
          <p:cNvPr id="641" name="Google Shape;641;p63"/>
          <p:cNvSpPr txBox="1"/>
          <p:nvPr>
            <p:ph idx="1" type="body"/>
          </p:nvPr>
        </p:nvSpPr>
        <p:spPr>
          <a:xfrm>
            <a:off x="4572000" y="1111825"/>
            <a:ext cx="4260300" cy="17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/user/v2/register</a:t>
            </a:r>
            <a:endParaRPr/>
          </a:p>
          <a:p>
            <a:pPr indent="0" lvl="0" marL="0" rtl="0" algn="l">
              <a:spcBef>
                <a:spcPts val="1600"/>
              </a:spcBef>
              <a:spcAft>
                <a:spcPts val="0"/>
              </a:spcAft>
              <a:buNone/>
            </a:pPr>
            <a:r>
              <a:rPr lang="en-GB"/>
              <a:t>/user/v2/auth</a:t>
            </a:r>
            <a:endParaRPr/>
          </a:p>
          <a:p>
            <a:pPr indent="0" lvl="0" marL="0" rtl="0" algn="l">
              <a:spcBef>
                <a:spcPts val="1600"/>
              </a:spcBef>
              <a:spcAft>
                <a:spcPts val="1600"/>
              </a:spcAft>
              <a:buNone/>
            </a:pPr>
            <a:r>
              <a:rPr lang="en-GB"/>
              <a:t>/user/v2/forgotpasswrod</a:t>
            </a:r>
            <a:endParaRPr/>
          </a:p>
        </p:txBody>
      </p:sp>
      <p:sp>
        <p:nvSpPr>
          <p:cNvPr id="642" name="Google Shape;642;p63"/>
          <p:cNvSpPr txBox="1"/>
          <p:nvPr>
            <p:ph idx="1" type="body"/>
          </p:nvPr>
        </p:nvSpPr>
        <p:spPr>
          <a:xfrm>
            <a:off x="387900" y="2905075"/>
            <a:ext cx="4260300" cy="19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/user/v3/register</a:t>
            </a:r>
            <a:endParaRPr/>
          </a:p>
          <a:p>
            <a:pPr indent="0" lvl="0" marL="0" rtl="0" algn="l">
              <a:spcBef>
                <a:spcPts val="1600"/>
              </a:spcBef>
              <a:spcAft>
                <a:spcPts val="0"/>
              </a:spcAft>
              <a:buNone/>
            </a:pPr>
            <a:r>
              <a:rPr lang="en-GB"/>
              <a:t>/user/v3/authenticate</a:t>
            </a:r>
            <a:endParaRPr/>
          </a:p>
          <a:p>
            <a:pPr indent="0" lvl="0" marL="0" rtl="0" algn="l">
              <a:spcBef>
                <a:spcPts val="1600"/>
              </a:spcBef>
              <a:spcAft>
                <a:spcPts val="1600"/>
              </a:spcAft>
              <a:buNone/>
            </a:pPr>
            <a:r>
              <a:rPr lang="en-GB"/>
              <a:t>/user/v3/forgotpassword</a:t>
            </a:r>
            <a:endParaRPr/>
          </a:p>
        </p:txBody>
      </p:sp>
      <p:sp>
        <p:nvSpPr>
          <p:cNvPr id="643" name="Google Shape;643;p63"/>
          <p:cNvSpPr txBox="1"/>
          <p:nvPr>
            <p:ph idx="1" type="body"/>
          </p:nvPr>
        </p:nvSpPr>
        <p:spPr>
          <a:xfrm>
            <a:off x="4578900" y="2905075"/>
            <a:ext cx="4260300" cy="16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/user/v4/register</a:t>
            </a:r>
            <a:endParaRPr/>
          </a:p>
          <a:p>
            <a:pPr indent="0" lvl="0" marL="0" rtl="0" algn="l">
              <a:spcBef>
                <a:spcPts val="1600"/>
              </a:spcBef>
              <a:spcAft>
                <a:spcPts val="1600"/>
              </a:spcAft>
              <a:buNone/>
            </a:pPr>
            <a:r>
              <a:rPr lang="en-GB"/>
              <a:t>/user/v4/authenticate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Establishing naming conventions and uniqueness requirements</a:t>
            </a:r>
            <a:endParaRPr sz="2050">
              <a:solidFill>
                <a:srgbClr val="111111"/>
              </a:solidFill>
              <a:highlight>
                <a:srgbClr val="FFFFFF"/>
              </a:highlight>
            </a:endParaRPr>
          </a:p>
          <a:p>
            <a:pPr indent="0" lvl="0" marL="0" rtl="0" algn="l">
              <a:spcBef>
                <a:spcPts val="0"/>
              </a:spcBef>
              <a:spcAft>
                <a:spcPts val="0"/>
              </a:spcAft>
              <a:buNone/>
            </a:pPr>
            <a:r>
              <a:t/>
            </a:r>
            <a:endParaRPr/>
          </a:p>
        </p:txBody>
      </p:sp>
      <p:sp>
        <p:nvSpPr>
          <p:cNvPr id="649" name="Google Shape;649;p64"/>
          <p:cNvSpPr txBox="1"/>
          <p:nvPr>
            <p:ph idx="1" type="body"/>
          </p:nvPr>
        </p:nvSpPr>
        <p:spPr>
          <a:xfrm>
            <a:off x="311700" y="1441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22222"/>
                </a:solidFill>
                <a:highlight>
                  <a:srgbClr val="FFFFFF"/>
                </a:highlight>
              </a:rPr>
              <a:t>Uniqueness is a feature that can be randomized or deterministic (for example, algorithmically sequenced); its only requirement is that there are no others identical to it. The simplest unique identifier is a counter. Each value is assigned and never repeats itself. The other is a static value in concert with a counter, for example, a device manufacturer ID plus a product line ID plus a counter. In many cases, a random value is used in concert with static and counter fields. </a:t>
            </a:r>
            <a:r>
              <a:rPr lang="en-GB" sz="1150">
                <a:solidFill>
                  <a:srgbClr val="222222"/>
                </a:solidFill>
                <a:highlight>
                  <a:srgbClr val="FFFFFF"/>
                </a:highlight>
              </a:rPr>
              <a:t>Non Repetition</a:t>
            </a:r>
            <a:r>
              <a:rPr lang="en-GB" sz="1150">
                <a:solidFill>
                  <a:srgbClr val="222222"/>
                </a:solidFill>
                <a:highlight>
                  <a:srgbClr val="FFFFFF"/>
                </a:highlight>
              </a:rPr>
              <a:t> is generally not enough from the manufacturer’s perspective. Usually, something needs a name that provides some context. To this end, manufacturer-unique fields may be added in a variety of ways unique to the manufacturer or in conformance with an industry convention. Uniqueness may also be fulfilled by using a globally unique identifier (UUID) for which the UUID standard specified in RFC 4122 applies. No matter the mechanism, so long as a device is able to be provisioned, an identifier that is </a:t>
            </a:r>
            <a:r>
              <a:rPr lang="en-GB" sz="1150">
                <a:solidFill>
                  <a:srgbClr val="222222"/>
                </a:solidFill>
                <a:highlight>
                  <a:srgbClr val="FFFFFF"/>
                </a:highlight>
              </a:rPr>
              <a:t>non repeating</a:t>
            </a:r>
            <a:r>
              <a:rPr lang="en-GB" sz="1150">
                <a:solidFill>
                  <a:srgbClr val="222222"/>
                </a:solidFill>
                <a:highlight>
                  <a:srgbClr val="FFFFFF"/>
                </a:highlight>
              </a:rPr>
              <a:t>, unique to its manufacturer, use, application, or a hybrid of all these should be acceptable for use in identity management. Beyond the mechanisms, the only thing to be careful about is that the combination of all possible identifiers within a statically specified ID length should not be exhausted prematurely if at all possible.</a:t>
            </a:r>
            <a:endParaRPr sz="115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lang="en-GB" sz="1150">
                <a:solidFill>
                  <a:srgbClr val="222222"/>
                </a:solidFill>
                <a:highlight>
                  <a:srgbClr val="FFFFFF"/>
                </a:highlight>
              </a:rPr>
              <a:t>Once a method for assigning uniqueness to your IoT devices is established, the next step is to be able to logically identify the assets within their area of operation in order to support authentication and access-control functions.</a:t>
            </a:r>
            <a:endParaRPr sz="1200"/>
          </a:p>
          <a:p>
            <a:pPr indent="0" lvl="0" marL="0" rtl="0" algn="l">
              <a:spcBef>
                <a:spcPts val="2000"/>
              </a:spcBef>
              <a:spcAft>
                <a:spcPts val="1600"/>
              </a:spcAft>
              <a:buNone/>
            </a:pPr>
            <a:r>
              <a:t/>
            </a:r>
            <a:endParaRPr sz="12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Naming a device</a:t>
            </a:r>
            <a:endParaRPr sz="1650">
              <a:solidFill>
                <a:srgbClr val="111111"/>
              </a:solidFill>
              <a:highlight>
                <a:srgbClr val="FFFFFF"/>
              </a:highlight>
            </a:endParaRPr>
          </a:p>
          <a:p>
            <a:pPr indent="0" lvl="0" marL="0" rtl="0" algn="l">
              <a:spcBef>
                <a:spcPts val="0"/>
              </a:spcBef>
              <a:spcAft>
                <a:spcPts val="0"/>
              </a:spcAft>
              <a:buNone/>
            </a:pPr>
            <a:r>
              <a:t/>
            </a:r>
            <a:endParaRPr/>
          </a:p>
        </p:txBody>
      </p:sp>
      <p:sp>
        <p:nvSpPr>
          <p:cNvPr id="655" name="Google Shape;655;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22222"/>
                </a:solidFill>
                <a:highlight>
                  <a:srgbClr val="FFFFFF"/>
                </a:highlight>
              </a:rPr>
              <a:t>Every time you access a restricted computing resource, your identity is checked to ensure that you are authorized to access that specific resource. There are many ways in whichthis can occur, but the endresult of a successful implementation is that someone who does not have the right credentials is not allowed access. Although the process sounds simple, there are a number of difficult challenges that must be overcome when discussing identity and access management for the constrained and numerous devices that comprise the IoT.</a:t>
            </a:r>
            <a:endParaRPr sz="115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lang="en-GB" sz="1150">
                <a:solidFill>
                  <a:srgbClr val="222222"/>
                </a:solidFill>
                <a:highlight>
                  <a:srgbClr val="FFFFFF"/>
                </a:highlight>
              </a:rPr>
              <a:t>One of the first challenges is related to the identity itself. Although identity may seem straightforward to you—your name, for example—that identity must be translated into a piece of information that the computing resource (or access-management system) understands. The identity must also not be duplicated across the information domain. Many computer systems today rely on a username, where each username within a domain is distinct. The username could be something as simple as </a:t>
            </a:r>
            <a:r>
              <a:rPr i="1" lang="en-GB" sz="1150">
                <a:solidFill>
                  <a:srgbClr val="222222"/>
                </a:solidFill>
                <a:highlight>
                  <a:srgbClr val="FFFFFF"/>
                </a:highlight>
              </a:rPr>
              <a:t>&lt;lastname_firstname_middleiniital&gt;</a:t>
            </a:r>
            <a:r>
              <a:rPr lang="en-GB" sz="1150">
                <a:solidFill>
                  <a:srgbClr val="222222"/>
                </a:solidFill>
                <a:highlight>
                  <a:srgbClr val="FFFFFF"/>
                </a:highlight>
              </a:rPr>
              <a:t>.</a:t>
            </a:r>
            <a:endParaRPr sz="1150">
              <a:solidFill>
                <a:srgbClr val="222222"/>
              </a:solidFill>
              <a:highlight>
                <a:srgbClr val="FFFFFF"/>
              </a:highlight>
            </a:endParaRPr>
          </a:p>
          <a:p>
            <a:pPr indent="0" lvl="0" marL="0" rtl="0" algn="l">
              <a:spcBef>
                <a:spcPts val="20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22222"/>
                </a:solidFill>
                <a:highlight>
                  <a:srgbClr val="FFFFFF"/>
                </a:highlight>
              </a:rPr>
              <a:t>In the case of the IoT, understanding what identities, or names, to provision to a device can cause confusion. As discussed, in some systems, devices use unique identifiers such as UUIDs or </a:t>
            </a:r>
            <a:r>
              <a:rPr b="1" lang="en-GB" sz="1150">
                <a:solidFill>
                  <a:srgbClr val="222222"/>
                </a:solidFill>
                <a:highlight>
                  <a:srgbClr val="FFFFFF"/>
                </a:highlight>
              </a:rPr>
              <a:t>Electronic Serial Numbers</a:t>
            </a:r>
            <a:r>
              <a:rPr lang="en-GB" sz="1150">
                <a:solidFill>
                  <a:srgbClr val="222222"/>
                </a:solidFill>
                <a:highlight>
                  <a:srgbClr val="FFFFFF"/>
                </a:highlight>
              </a:rPr>
              <a:t> (</a:t>
            </a:r>
            <a:r>
              <a:rPr b="1" lang="en-GB" sz="1150">
                <a:solidFill>
                  <a:srgbClr val="222222"/>
                </a:solidFill>
                <a:highlight>
                  <a:srgbClr val="FFFFFF"/>
                </a:highlight>
              </a:rPr>
              <a:t>ESNs</a:t>
            </a:r>
            <a:r>
              <a:rPr lang="en-GB" sz="1150">
                <a:solidFill>
                  <a:srgbClr val="222222"/>
                </a:solidFill>
                <a:highlight>
                  <a:srgbClr val="FFFFFF"/>
                </a:highlight>
              </a:rPr>
              <a:t>).</a:t>
            </a:r>
            <a:endParaRPr sz="115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lang="en-GB" sz="1150">
                <a:solidFill>
                  <a:srgbClr val="222222"/>
                </a:solidFill>
                <a:highlight>
                  <a:srgbClr val="FFFFFF"/>
                </a:highlight>
              </a:rPr>
              <a:t>We can see a good illustration by looking at how Amazon’s first implementation of its IoT service makes use of the IoT device serial numbers of IoT devices. Amazon IoT includes a thing registry service that allows an administrator to register IoT devices, capturing for each the name of the thing and various attributes of it. The attributes can include data items such as:</a:t>
            </a:r>
            <a:endParaRPr sz="1150">
              <a:solidFill>
                <a:srgbClr val="222222"/>
              </a:solidFill>
              <a:highlight>
                <a:srgbClr val="FFFFFF"/>
              </a:highlight>
            </a:endParaRPr>
          </a:p>
          <a:p>
            <a:pPr indent="-301625" lvl="0" marL="660400" rtl="0" algn="l">
              <a:spcBef>
                <a:spcPts val="2000"/>
              </a:spcBef>
              <a:spcAft>
                <a:spcPts val="0"/>
              </a:spcAft>
              <a:buClr>
                <a:srgbClr val="222222"/>
              </a:buClr>
              <a:buSzPts val="1150"/>
              <a:buChar char="●"/>
            </a:pPr>
            <a:r>
              <a:rPr lang="en-GB" sz="1150">
                <a:solidFill>
                  <a:srgbClr val="222222"/>
                </a:solidFill>
                <a:highlight>
                  <a:srgbClr val="FFFFFF"/>
                </a:highlight>
              </a:rPr>
              <a:t>manufacturer</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type</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serial number</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deployment_date</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location</a:t>
            </a:r>
            <a:endParaRPr sz="1150">
              <a:solidFill>
                <a:srgbClr val="222222"/>
              </a:solidFill>
              <a:highlight>
                <a:srgbClr val="FFFFFF"/>
              </a:highlight>
            </a:endParaRPr>
          </a:p>
          <a:p>
            <a:pPr indent="0" lvl="0" marL="0" rtl="0" algn="l">
              <a:spcBef>
                <a:spcPts val="2000"/>
              </a:spcBef>
              <a:spcAft>
                <a:spcPts val="0"/>
              </a:spcAft>
              <a:buClr>
                <a:schemeClr val="dk1"/>
              </a:buClr>
              <a:buSzPts val="1100"/>
              <a:buFont typeface="Arial"/>
              <a:buNone/>
            </a:pPr>
            <a:r>
              <a:rPr lang="en-GB" sz="1150">
                <a:solidFill>
                  <a:srgbClr val="222222"/>
                </a:solidFill>
                <a:highlight>
                  <a:srgbClr val="FFFFFF"/>
                </a:highlight>
              </a:rPr>
              <a:t>Note that such attributes can be used in what is called </a:t>
            </a:r>
            <a:r>
              <a:rPr b="1" lang="en-GB" sz="1150">
                <a:solidFill>
                  <a:srgbClr val="222222"/>
                </a:solidFill>
                <a:highlight>
                  <a:srgbClr val="FFFFFF"/>
                </a:highlight>
              </a:rPr>
              <a:t>attribute-based access control</a:t>
            </a:r>
            <a:r>
              <a:rPr lang="en-GB" sz="1150">
                <a:solidFill>
                  <a:srgbClr val="222222"/>
                </a:solidFill>
                <a:highlight>
                  <a:srgbClr val="FFFFFF"/>
                </a:highlight>
              </a:rPr>
              <a:t>(</a:t>
            </a:r>
            <a:r>
              <a:rPr b="1" lang="en-GB" sz="1150">
                <a:solidFill>
                  <a:srgbClr val="222222"/>
                </a:solidFill>
                <a:highlight>
                  <a:srgbClr val="FFFFFF"/>
                </a:highlight>
              </a:rPr>
              <a:t>ABAC</a:t>
            </a:r>
            <a:r>
              <a:rPr lang="en-GB" sz="1150">
                <a:solidFill>
                  <a:srgbClr val="222222"/>
                </a:solidFill>
                <a:highlight>
                  <a:srgbClr val="FFFFFF"/>
                </a:highlight>
              </a:rPr>
              <a:t>). ABAC access approaches allow access decision policies to be defined not just by the identity of the device but also its properties (attributes). Rich, potentially complex rules can be defined for the needs at hand.</a:t>
            </a:r>
            <a:endParaRPr sz="1150">
              <a:solidFill>
                <a:srgbClr val="222222"/>
              </a:solidFill>
              <a:highlight>
                <a:srgbClr val="FFFFFF"/>
              </a:highlight>
            </a:endParaRPr>
          </a:p>
          <a:p>
            <a:pPr indent="0" lvl="0" marL="0" rtl="0" algn="l">
              <a:spcBef>
                <a:spcPts val="200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22222"/>
                </a:solidFill>
                <a:highlight>
                  <a:srgbClr val="FFFFFF"/>
                </a:highlight>
              </a:rPr>
              <a:t>Even when identifiers such as UUIDs or ESNs are available for an IoT device, these are generally not sufficient for securing authentication and access-control decisions; an identifier can easily be spoofed without enhancement through cryptographic controls. In these instances, administrators must bind another type of identifier to a device. This binding can be as simple as associating a password with the identifier or, more appropriately, using credentials such as digital certificates.</a:t>
            </a:r>
            <a:endParaRPr sz="115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lang="en-GB" sz="1150">
                <a:solidFill>
                  <a:srgbClr val="222222"/>
                </a:solidFill>
                <a:highlight>
                  <a:srgbClr val="FFFFFF"/>
                </a:highlight>
              </a:rPr>
              <a:t>IoT messaging protocols frequently include the ability to transmit a unique identifier. For example, MQTT includes a ClientID field that can transmit a broker-unique client identifier. In the case of MQTT, the ClientID value is used to maintain state within a unique broker-client communication session.</a:t>
            </a:r>
            <a:endParaRPr sz="1150">
              <a:solidFill>
                <a:srgbClr val="222222"/>
              </a:solidFill>
              <a:highlight>
                <a:srgbClr val="FFFFFF"/>
              </a:highlight>
            </a:endParaRPr>
          </a:p>
          <a:p>
            <a:pPr indent="0" lvl="0" marL="0" rtl="0" algn="l">
              <a:spcBef>
                <a:spcPts val="20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Secure bootstrap</a:t>
            </a:r>
            <a:endParaRPr sz="2050">
              <a:solidFill>
                <a:srgbClr val="111111"/>
              </a:solidFill>
              <a:highlight>
                <a:srgbClr val="FFFFFF"/>
              </a:highlight>
            </a:endParaRPr>
          </a:p>
          <a:p>
            <a:pPr indent="0" lvl="0" marL="0" rtl="0" algn="l">
              <a:spcBef>
                <a:spcPts val="0"/>
              </a:spcBef>
              <a:spcAft>
                <a:spcPts val="0"/>
              </a:spcAft>
              <a:buNone/>
            </a:pPr>
            <a:r>
              <a:t/>
            </a:r>
            <a:endParaRPr/>
          </a:p>
        </p:txBody>
      </p:sp>
      <p:sp>
        <p:nvSpPr>
          <p:cNvPr id="673" name="Google Shape;673;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Gh </a:t>
            </a:r>
            <a:r>
              <a:rPr lang="en-GB" sz="1150">
                <a:solidFill>
                  <a:srgbClr val="222222"/>
                </a:solidFill>
                <a:highlight>
                  <a:srgbClr val="FFFFFF"/>
                </a:highlight>
              </a:rPr>
              <a:t>Nothing is worse for security than an IoT-enabled system or network replete with false identities used in acts of identity theft, loss of private information, spoofing, and general mayhem. However, a difficult task in the identity lifecycle is to establish the initial trust in the device that allows it to bootstrap itself into the system. Among the greatest vulnerabilities to secure identity and access management is insecure bootstrapping.</a:t>
            </a:r>
            <a:endParaRPr sz="115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lang="en-GB" sz="1150">
                <a:solidFill>
                  <a:srgbClr val="222222"/>
                </a:solidFill>
                <a:highlight>
                  <a:srgbClr val="FFFFFF"/>
                </a:highlight>
              </a:rPr>
              <a:t>Bootstrapping represents the beginning of the process of provisioning a trusted identity to a device within a given system. Bootstrapping may begin in the manufacturing process (for example, in the foundry manufacturing a chip) and be completed once delivered to the end operator. It may also be completely performed in the hands of the end user or some intermediary (for example, the depot or supplier) once delivered. The most secure bootstrapping methods start in the manufacturing processes and implement discrete security associations throughout the supply chain. </a:t>
            </a:r>
            <a:endParaRPr sz="1150">
              <a:solidFill>
                <a:srgbClr val="222222"/>
              </a:solidFill>
              <a:highlight>
                <a:srgbClr val="FFFFFF"/>
              </a:highlight>
            </a:endParaRPr>
          </a:p>
          <a:p>
            <a:pPr indent="0" lvl="0" marL="0" rtl="0" algn="l">
              <a:spcBef>
                <a:spcPts val="20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22222"/>
                </a:solidFill>
                <a:highlight>
                  <a:srgbClr val="FFFFFF"/>
                </a:highlight>
              </a:rPr>
              <a:t>They uniquely identify a device through:</a:t>
            </a:r>
            <a:endParaRPr sz="1150">
              <a:solidFill>
                <a:srgbClr val="222222"/>
              </a:solidFill>
              <a:highlight>
                <a:srgbClr val="FFFFFF"/>
              </a:highlight>
            </a:endParaRPr>
          </a:p>
          <a:p>
            <a:pPr indent="-301625" lvl="0" marL="660400" rtl="0" algn="l">
              <a:spcBef>
                <a:spcPts val="1600"/>
              </a:spcBef>
              <a:spcAft>
                <a:spcPts val="0"/>
              </a:spcAft>
              <a:buClr>
                <a:srgbClr val="222222"/>
              </a:buClr>
              <a:buSzPts val="1150"/>
              <a:buChar char="●"/>
            </a:pPr>
            <a:r>
              <a:rPr lang="en-GB" sz="1150">
                <a:solidFill>
                  <a:srgbClr val="222222"/>
                </a:solidFill>
                <a:highlight>
                  <a:srgbClr val="FFFFFF"/>
                </a:highlight>
              </a:rPr>
              <a:t>Unique serial numbers printed on the device.</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Unique and unalterable identifiers stored and fused in device </a:t>
            </a:r>
            <a:r>
              <a:rPr b="1" lang="en-GB" sz="1150">
                <a:solidFill>
                  <a:srgbClr val="222222"/>
                </a:solidFill>
                <a:highlight>
                  <a:srgbClr val="FFFFFF"/>
                </a:highlight>
              </a:rPr>
              <a:t>read-only memory</a:t>
            </a:r>
            <a:r>
              <a:rPr lang="en-GB" sz="1150">
                <a:solidFill>
                  <a:srgbClr val="222222"/>
                </a:solidFill>
                <a:highlight>
                  <a:srgbClr val="FFFFFF"/>
                </a:highlight>
              </a:rPr>
              <a:t>(</a:t>
            </a:r>
            <a:r>
              <a:rPr b="1" lang="en-GB" sz="1150">
                <a:solidFill>
                  <a:srgbClr val="222222"/>
                </a:solidFill>
                <a:highlight>
                  <a:srgbClr val="FFFFFF"/>
                </a:highlight>
              </a:rPr>
              <a:t>ROM</a:t>
            </a:r>
            <a:r>
              <a:rPr lang="en-GB" sz="1150">
                <a:solidFill>
                  <a:srgbClr val="222222"/>
                </a:solidFill>
                <a:highlight>
                  <a:srgbClr val="FFFFFF"/>
                </a:highlight>
              </a:rPr>
              <a:t>).</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Manufacturer-specific cryptographic keys used only through specific lifecycle states to securely handoff the bootstrapping process to follow-on lifecycle states (for example, shipping, distribution, and handoff to an enrollment center). Such keys (frequently delivered outofband) are used for loading subsequent components by specific entities responsible for preparing the device.</a:t>
            </a:r>
            <a:endParaRPr sz="1150">
              <a:solidFill>
                <a:srgbClr val="222222"/>
              </a:solidFill>
              <a:highlight>
                <a:srgbClr val="FFFFFF"/>
              </a:highlight>
            </a:endParaRPr>
          </a:p>
          <a:p>
            <a:pPr indent="0" lvl="0" marL="0" rtl="0" algn="l">
              <a:spcBef>
                <a:spcPts val="20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22222"/>
                </a:solidFill>
                <a:highlight>
                  <a:srgbClr val="FFFFFF"/>
                </a:highlight>
              </a:rPr>
              <a:t>PKIs are often used to aid in the bootstrap process. Bootstrapping from a PKI perspective should generally involve the following processes:</a:t>
            </a:r>
            <a:endParaRPr sz="1150">
              <a:solidFill>
                <a:srgbClr val="222222"/>
              </a:solidFill>
              <a:highlight>
                <a:srgbClr val="FFFFFF"/>
              </a:highlight>
            </a:endParaRPr>
          </a:p>
          <a:p>
            <a:pPr indent="-301625" lvl="0" marL="660400" rtl="0" algn="l">
              <a:spcBef>
                <a:spcPts val="1600"/>
              </a:spcBef>
              <a:spcAft>
                <a:spcPts val="0"/>
              </a:spcAft>
              <a:buClr>
                <a:srgbClr val="222222"/>
              </a:buClr>
              <a:buSzPts val="1150"/>
              <a:buAutoNum type="arabicPeriod"/>
            </a:pPr>
            <a:r>
              <a:rPr lang="en-GB" sz="1150">
                <a:solidFill>
                  <a:srgbClr val="222222"/>
                </a:solidFill>
                <a:highlight>
                  <a:srgbClr val="FFFFFF"/>
                </a:highlight>
              </a:rPr>
              <a:t>Devices shouldbe securely shipped from the manufacturer (via secureshipping servicescapable of tamperdetection) to a trusted facility or depot. The facility should have robust physical security access controls, record-keeping, and audit processes in addition to highly vetted staff.</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AutoNum type="arabicPeriod"/>
            </a:pPr>
            <a:r>
              <a:rPr lang="en-GB" sz="1150">
                <a:solidFill>
                  <a:srgbClr val="222222"/>
                </a:solidFill>
                <a:highlight>
                  <a:srgbClr val="FFFFFF"/>
                </a:highlight>
              </a:rPr>
              <a:t>Device counts and batches should bematched against the shipping manifest.</a:t>
            </a:r>
            <a:endParaRPr sz="1150">
              <a:solidFill>
                <a:srgbClr val="222222"/>
              </a:solidFill>
              <a:highlight>
                <a:srgbClr val="FFFFFF"/>
              </a:highlight>
            </a:endParaRPr>
          </a:p>
          <a:p>
            <a:pPr indent="0" lvl="0" marL="0" rtl="0" algn="l">
              <a:spcBef>
                <a:spcPts val="2000"/>
              </a:spcBef>
              <a:spcAft>
                <a:spcPts val="0"/>
              </a:spcAft>
              <a:buClr>
                <a:schemeClr val="dk1"/>
              </a:buClr>
              <a:buSzPts val="1100"/>
              <a:buFont typeface="Arial"/>
              <a:buNone/>
            </a:pPr>
            <a:r>
              <a:rPr lang="en-GB" sz="1150">
                <a:solidFill>
                  <a:srgbClr val="222222"/>
                </a:solidFill>
                <a:highlight>
                  <a:srgbClr val="FFFFFF"/>
                </a:highlight>
              </a:rPr>
              <a:t>Once they have been received, the steps for each device include:</a:t>
            </a:r>
            <a:endParaRPr sz="1150">
              <a:solidFill>
                <a:srgbClr val="222222"/>
              </a:solidFill>
              <a:highlight>
                <a:srgbClr val="FFFFFF"/>
              </a:highlight>
            </a:endParaRPr>
          </a:p>
          <a:p>
            <a:pPr indent="-301625" lvl="0" marL="660400" rtl="0" algn="l">
              <a:spcBef>
                <a:spcPts val="2000"/>
              </a:spcBef>
              <a:spcAft>
                <a:spcPts val="0"/>
              </a:spcAft>
              <a:buClr>
                <a:srgbClr val="222222"/>
              </a:buClr>
              <a:buSzPts val="1150"/>
              <a:buAutoNum type="arabicPeriod"/>
            </a:pPr>
            <a:r>
              <a:rPr lang="en-GB" sz="1150">
                <a:solidFill>
                  <a:srgbClr val="222222"/>
                </a:solidFill>
                <a:highlight>
                  <a:srgbClr val="FFFFFF"/>
                </a:highlight>
              </a:rPr>
              <a:t>Authenticating the device uniquely,using a customer-specific, default manufacturer authenticator (password or key).</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AutoNum type="arabicPeriod"/>
            </a:pPr>
            <a:r>
              <a:rPr lang="en-GB" sz="1150">
                <a:solidFill>
                  <a:srgbClr val="222222"/>
                </a:solidFill>
                <a:highlight>
                  <a:srgbClr val="FFFFFF"/>
                </a:highlight>
              </a:rPr>
              <a:t>Installing PKI trust anchors and any intermediate public key certificates (for example, those of the registration authority, enrollment certificate authority, or other roots).</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AutoNum type="arabicPeriod"/>
            </a:pPr>
            <a:r>
              <a:rPr lang="en-GB" sz="1150">
                <a:solidFill>
                  <a:srgbClr val="222222"/>
                </a:solidFill>
                <a:highlight>
                  <a:srgbClr val="FFFFFF"/>
                </a:highlight>
              </a:rPr>
              <a:t>Installing minimal network reachability information such that the device knows where to check certificate revocation lists, perform OCSP lookups, or perform other security-related functions.</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AutoNum type="arabicPeriod"/>
            </a:pPr>
            <a:r>
              <a:rPr lang="en-GB" sz="1150">
                <a:solidFill>
                  <a:srgbClr val="222222"/>
                </a:solidFill>
                <a:highlight>
                  <a:srgbClr val="FFFFFF"/>
                </a:highlight>
              </a:rPr>
              <a:t>Provisioning the device PKI credentials (public key signed by CA) and private key(s) such that other entities possessing the signing CA keys can trust the new device.</a:t>
            </a:r>
            <a:endParaRPr sz="1150">
              <a:solidFill>
                <a:srgbClr val="222222"/>
              </a:solidFill>
              <a:highlight>
                <a:srgbClr val="FFFFFF"/>
              </a:highlight>
            </a:endParaRPr>
          </a:p>
          <a:p>
            <a:pPr indent="0" lvl="0" marL="0" rtl="0" algn="l">
              <a:spcBef>
                <a:spcPts val="2000"/>
              </a:spcBef>
              <a:spcAft>
                <a:spcPts val="16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22222"/>
                </a:solidFill>
                <a:highlight>
                  <a:srgbClr val="FFFFFF"/>
                </a:highlight>
              </a:rPr>
              <a:t>A secure bootstrapping process may not be identical to that described in the preceding list but should be one that mitigates the following types of threats and vulnerabilities when provisioning devices:</a:t>
            </a:r>
            <a:endParaRPr sz="1150">
              <a:solidFill>
                <a:srgbClr val="222222"/>
              </a:solidFill>
              <a:highlight>
                <a:srgbClr val="FFFFFF"/>
              </a:highlight>
            </a:endParaRPr>
          </a:p>
          <a:p>
            <a:pPr indent="-301625" lvl="0" marL="660400" rtl="0" algn="l">
              <a:spcBef>
                <a:spcPts val="1600"/>
              </a:spcBef>
              <a:spcAft>
                <a:spcPts val="0"/>
              </a:spcAft>
              <a:buClr>
                <a:srgbClr val="222222"/>
              </a:buClr>
              <a:buSzPts val="1150"/>
              <a:buChar char="●"/>
            </a:pPr>
            <a:r>
              <a:rPr lang="en-GB" sz="1150">
                <a:solidFill>
                  <a:srgbClr val="222222"/>
                </a:solidFill>
                <a:highlight>
                  <a:srgbClr val="FFFFFF"/>
                </a:highlight>
              </a:rPr>
              <a:t>Insider threats designed to introduce new, rogue, or compromised devices (whichshould not be trusted)</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Duplication (cloning) of devices no matter where in the lifecycle</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Introduction of public key trust anchors or other key material into a device that should </a:t>
            </a:r>
            <a:r>
              <a:rPr i="1" lang="en-GB" sz="1150">
                <a:solidFill>
                  <a:srgbClr val="222222"/>
                </a:solidFill>
                <a:highlight>
                  <a:srgbClr val="FFFFFF"/>
                </a:highlight>
              </a:rPr>
              <a:t>not</a:t>
            </a:r>
            <a:r>
              <a:rPr lang="en-GB" sz="1150">
                <a:solidFill>
                  <a:srgbClr val="222222"/>
                </a:solidFill>
                <a:highlight>
                  <a:srgbClr val="FFFFFF"/>
                </a:highlight>
              </a:rPr>
              <a:t>be trusted (rogue trust anchors and other keys)</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Compromising (including replication) of a new IoT device’s private keys during key generation or import into the device</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Gaps in device possession during the supply chain and enrollment processes</a:t>
            </a:r>
            <a:endParaRPr sz="1150">
              <a:solidFill>
                <a:srgbClr val="222222"/>
              </a:solidFill>
              <a:highlight>
                <a:srgbClr val="FFFFFF"/>
              </a:highlight>
            </a:endParaRPr>
          </a:p>
          <a:p>
            <a:pPr indent="-301625" lvl="0" marL="660400" rtl="0" algn="l">
              <a:spcBef>
                <a:spcPts val="0"/>
              </a:spcBef>
              <a:spcAft>
                <a:spcPts val="0"/>
              </a:spcAft>
              <a:buClr>
                <a:srgbClr val="222222"/>
              </a:buClr>
              <a:buSzPts val="1150"/>
              <a:buChar char="●"/>
            </a:pPr>
            <a:r>
              <a:rPr lang="en-GB" sz="1150">
                <a:solidFill>
                  <a:srgbClr val="222222"/>
                </a:solidFill>
                <a:highlight>
                  <a:srgbClr val="FFFFFF"/>
                </a:highlight>
              </a:rPr>
              <a:t>Protection of the device when re-keying and assigning new identification material needed for normal use (re-bootstrapping as needed)</a:t>
            </a:r>
            <a:endParaRPr sz="1150">
              <a:solidFill>
                <a:srgbClr val="222222"/>
              </a:solidFill>
              <a:highlight>
                <a:srgbClr val="FFFFFF"/>
              </a:highlight>
            </a:endParaRPr>
          </a:p>
          <a:p>
            <a:pPr indent="0" lvl="0" marL="0" rtl="0" algn="l">
              <a:spcBef>
                <a:spcPts val="2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Before vs After internet</a:t>
            </a:r>
            <a:endParaRPr/>
          </a:p>
        </p:txBody>
      </p:sp>
      <p:pic>
        <p:nvPicPr>
          <p:cNvPr descr="Life Before The Internet Essayshark | Pkqurb.veoknyuvo.info" id="98" name="Google Shape;98;p18"/>
          <p:cNvPicPr preferRelativeResize="0"/>
          <p:nvPr/>
        </p:nvPicPr>
        <p:blipFill>
          <a:blip r:embed="rId3">
            <a:alphaModFix/>
          </a:blip>
          <a:stretch>
            <a:fillRect/>
          </a:stretch>
        </p:blipFill>
        <p:spPr>
          <a:xfrm>
            <a:off x="472875" y="1185825"/>
            <a:ext cx="8089926" cy="33830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22222"/>
                </a:solidFill>
                <a:highlight>
                  <a:srgbClr val="FFFFFF"/>
                </a:highlight>
              </a:rPr>
              <a:t>Given the security-critical features of smart chip cards and their use in sensitive financial operations, the smartcard industry adopted rigid enrollment process controls not unlike those described above. Without them, severe attacks would have the potential of crippling the financial industry. Granted, many consumer-level IoT devices are unlikely to have secure bootstrap processes, but over time,the authorsbelieve that this will change, depending on the deployment environment and the stakeholders’ appreciation of the threats. The more connected devices become, the more their potential to do harm.</a:t>
            </a:r>
            <a:endParaRPr sz="115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lang="en-GB" sz="1150">
                <a:solidFill>
                  <a:srgbClr val="222222"/>
                </a:solidFill>
                <a:highlight>
                  <a:srgbClr val="FFFFFF"/>
                </a:highlight>
              </a:rPr>
              <a:t>In practice, secure bootstrapping processes need to be tailored to the threat environment of the particular IoT device, its capabilities, and the network environment in question. The greater the potential risks, the more strict and thorough the bootstrapping process needs to be.</a:t>
            </a:r>
            <a:endParaRPr sz="1150">
              <a:solidFill>
                <a:srgbClr val="222222"/>
              </a:solidFill>
              <a:highlight>
                <a:srgbClr val="FFFFFF"/>
              </a:highlight>
            </a:endParaRPr>
          </a:p>
          <a:p>
            <a:pPr indent="0" lvl="0" marL="0" rtl="0" algn="l">
              <a:spcBef>
                <a:spcPts val="200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/user/register</a:t>
            </a:r>
            <a:endParaRPr/>
          </a:p>
          <a:p>
            <a:pPr indent="0" lvl="0" marL="0" rtl="0" algn="l">
              <a:spcBef>
                <a:spcPts val="1600"/>
              </a:spcBef>
              <a:spcAft>
                <a:spcPts val="0"/>
              </a:spcAft>
              <a:buNone/>
            </a:pPr>
            <a:r>
              <a:rPr lang="en-GB"/>
              <a:t>/user/auth</a:t>
            </a:r>
            <a:endParaRPr/>
          </a:p>
          <a:p>
            <a:pPr indent="0" lvl="0" marL="0" rtl="0" algn="l">
              <a:spcBef>
                <a:spcPts val="1600"/>
              </a:spcBef>
              <a:spcAft>
                <a:spcPts val="0"/>
              </a:spcAft>
              <a:buNone/>
            </a:pPr>
            <a:r>
              <a:rPr lang="en-GB"/>
              <a:t>/user/showPens</a:t>
            </a:r>
            <a:endParaRPr/>
          </a:p>
          <a:p>
            <a:pPr indent="0" lvl="0" marL="0" rtl="0" algn="l">
              <a:spcBef>
                <a:spcPts val="1600"/>
              </a:spcBef>
              <a:spcAft>
                <a:spcPts val="0"/>
              </a:spcAft>
              <a:buNone/>
            </a:pPr>
            <a:r>
              <a:rPr lang="en-GB"/>
              <a:t>/user/buyPen/:id</a:t>
            </a:r>
            <a:endParaRPr/>
          </a:p>
          <a:p>
            <a:pPr indent="0" lvl="0" marL="0" rtl="0" algn="l">
              <a:spcBef>
                <a:spcPts val="1600"/>
              </a:spcBef>
              <a:spcAft>
                <a:spcPts val="0"/>
              </a:spcAft>
              <a:buNone/>
            </a:pPr>
            <a:r>
              <a:rPr lang="en-GB"/>
              <a:t>/user/showMyPens</a:t>
            </a:r>
            <a:endParaRPr/>
          </a:p>
          <a:p>
            <a:pPr indent="0" lvl="0" marL="0" rtl="0" algn="l">
              <a:spcBef>
                <a:spcPts val="1600"/>
              </a:spcBef>
              <a:spcAft>
                <a:spcPts val="0"/>
              </a:spcAft>
              <a:buNone/>
            </a:pPr>
            <a:r>
              <a:rPr lang="en-GB"/>
              <a:t>/user/pen/:id</a:t>
            </a:r>
            <a:endParaRPr/>
          </a:p>
          <a:p>
            <a:pPr indent="0" lvl="0" marL="0" rtl="0" algn="l">
              <a:spcBef>
                <a:spcPts val="1600"/>
              </a:spcBef>
              <a:spcAft>
                <a:spcPts val="16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/user/register</a:t>
            </a:r>
            <a:endParaRPr/>
          </a:p>
          <a:p>
            <a:pPr indent="0" lvl="0" marL="0" rtl="0" algn="l">
              <a:spcBef>
                <a:spcPts val="1600"/>
              </a:spcBef>
              <a:spcAft>
                <a:spcPts val="0"/>
              </a:spcAft>
              <a:buNone/>
            </a:pPr>
            <a:r>
              <a:rPr lang="en-GB"/>
              <a:t>Method : POST</a:t>
            </a:r>
            <a:endParaRPr/>
          </a:p>
          <a:p>
            <a:pPr indent="0" lvl="0" marL="0" rtl="0" algn="l">
              <a:spcBef>
                <a:spcPts val="1600"/>
              </a:spcBef>
              <a:spcAft>
                <a:spcPts val="0"/>
              </a:spcAft>
              <a:buNone/>
            </a:pPr>
            <a:r>
              <a:rPr lang="en-GB"/>
              <a:t>Input : username, password,firstname,lastname</a:t>
            </a:r>
            <a:endParaRPr/>
          </a:p>
          <a:p>
            <a:pPr indent="0" lvl="0" marL="0" rtl="0" algn="l">
              <a:spcBef>
                <a:spcPts val="1600"/>
              </a:spcBef>
              <a:spcAft>
                <a:spcPts val="0"/>
              </a:spcAft>
              <a:buNone/>
            </a:pPr>
            <a:r>
              <a:rPr lang="en-GB"/>
              <a:t>Output: emptyJson or errorMessage</a:t>
            </a:r>
            <a:endParaRPr/>
          </a:p>
          <a:p>
            <a:pPr indent="0" lvl="0" marL="0" rtl="0" algn="l">
              <a:spcBef>
                <a:spcPts val="1600"/>
              </a:spcBef>
              <a:spcAft>
                <a:spcPts val="1600"/>
              </a:spcAft>
              <a:buClr>
                <a:schemeClr val="dk1"/>
              </a:buClr>
              <a:buSzPts val="1100"/>
              <a:buFont typeface="Arial"/>
              <a:buNone/>
            </a:pPr>
            <a:r>
              <a:rPr lang="en-GB"/>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/user/auth</a:t>
            </a:r>
            <a:endParaRPr/>
          </a:p>
          <a:p>
            <a:pPr indent="0" lvl="0" marL="0" rtl="0" algn="l">
              <a:spcBef>
                <a:spcPts val="1600"/>
              </a:spcBef>
              <a:spcAft>
                <a:spcPts val="0"/>
              </a:spcAft>
              <a:buNone/>
            </a:pPr>
            <a:r>
              <a:rPr lang="en-GB"/>
              <a:t>Method : POST</a:t>
            </a:r>
            <a:endParaRPr/>
          </a:p>
          <a:p>
            <a:pPr indent="0" lvl="0" marL="0" rtl="0" algn="l">
              <a:spcBef>
                <a:spcPts val="1600"/>
              </a:spcBef>
              <a:spcAft>
                <a:spcPts val="0"/>
              </a:spcAft>
              <a:buNone/>
            </a:pPr>
            <a:r>
              <a:rPr lang="en-GB"/>
              <a:t>Inputs : username,password</a:t>
            </a:r>
            <a:endParaRPr/>
          </a:p>
          <a:p>
            <a:pPr indent="0" lvl="0" marL="0" rtl="0" algn="l">
              <a:spcBef>
                <a:spcPts val="1600"/>
              </a:spcBef>
              <a:spcAft>
                <a:spcPts val="1600"/>
              </a:spcAft>
              <a:buNone/>
            </a:pPr>
            <a:r>
              <a:rPr lang="en-GB"/>
              <a:t>Outputs : JWT (encode userid and set experiy time of 1 day) or errorMessage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/user/showPens</a:t>
            </a:r>
            <a:endParaRPr/>
          </a:p>
          <a:p>
            <a:pPr indent="0" lvl="0" marL="0" rtl="0" algn="l">
              <a:spcBef>
                <a:spcPts val="1600"/>
              </a:spcBef>
              <a:spcAft>
                <a:spcPts val="0"/>
              </a:spcAft>
              <a:buNone/>
            </a:pPr>
            <a:r>
              <a:rPr lang="en-GB"/>
              <a:t>Method : GET</a:t>
            </a:r>
            <a:endParaRPr/>
          </a:p>
          <a:p>
            <a:pPr indent="0" lvl="0" marL="0" rtl="0" algn="l">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42307"/>
              </a:lnSpc>
              <a:spcBef>
                <a:spcPts val="0"/>
              </a:spcBef>
              <a:spcAft>
                <a:spcPts val="0"/>
              </a:spcAft>
              <a:buClr>
                <a:schemeClr val="dk1"/>
              </a:buClr>
              <a:buSzPts val="1100"/>
              <a:buFont typeface="Arial"/>
              <a:buNone/>
            </a:pPr>
            <a:r>
              <a:rPr b="1" lang="en-GB" sz="2700">
                <a:highlight>
                  <a:srgbClr val="FFFFFF"/>
                </a:highlight>
              </a:rPr>
              <a:t>What Are the Key Requirements of IoT Security?</a:t>
            </a:r>
            <a:endParaRPr b="1" sz="2700">
              <a:highlight>
                <a:srgbClr val="FFFFFF"/>
              </a:highlight>
            </a:endParaRPr>
          </a:p>
          <a:p>
            <a:pPr indent="0" lvl="0" marL="0" rtl="0" algn="l">
              <a:spcBef>
                <a:spcPts val="800"/>
              </a:spcBef>
              <a:spcAft>
                <a:spcPts val="0"/>
              </a:spcAft>
              <a:buNone/>
            </a:pPr>
            <a:r>
              <a:t/>
            </a:r>
            <a:endParaRPr/>
          </a:p>
        </p:txBody>
      </p:sp>
      <p:sp>
        <p:nvSpPr>
          <p:cNvPr id="727" name="Google Shape;727;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highlight>
                  <a:srgbClr val="FFFFFF"/>
                </a:highlight>
              </a:rPr>
              <a:t>The key requirements for any IoT security solution are:</a:t>
            </a:r>
            <a:endParaRPr sz="1200">
              <a:solidFill>
                <a:schemeClr val="dk1"/>
              </a:solidFill>
              <a:highlight>
                <a:srgbClr val="FFFFFF"/>
              </a:highlight>
            </a:endParaRPr>
          </a:p>
          <a:p>
            <a:pPr indent="-304800" lvl="0" marL="457200" rtl="0" algn="l">
              <a:spcBef>
                <a:spcPts val="1600"/>
              </a:spcBef>
              <a:spcAft>
                <a:spcPts val="0"/>
              </a:spcAft>
              <a:buClr>
                <a:schemeClr val="dk1"/>
              </a:buClr>
              <a:buSzPts val="1200"/>
              <a:buChar char="●"/>
            </a:pPr>
            <a:r>
              <a:rPr lang="en-GB" sz="1200">
                <a:solidFill>
                  <a:schemeClr val="dk1"/>
                </a:solidFill>
                <a:highlight>
                  <a:srgbClr val="FFFFFF"/>
                </a:highlight>
              </a:rPr>
              <a:t>IoT Device and data security, including authentication of devices and confidentiality and integrity of data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Implementing and running security operations at IoT scale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Meeting compliance requirements and requests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Meeting performance requirements as per the use case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42307"/>
              </a:lnSpc>
              <a:spcBef>
                <a:spcPts val="0"/>
              </a:spcBef>
              <a:spcAft>
                <a:spcPts val="0"/>
              </a:spcAft>
              <a:buClr>
                <a:schemeClr val="dk1"/>
              </a:buClr>
              <a:buSzPts val="1100"/>
              <a:buFont typeface="Arial"/>
              <a:buNone/>
            </a:pPr>
            <a:r>
              <a:rPr b="1" lang="en-GB" sz="2700">
                <a:highlight>
                  <a:srgbClr val="FFFFFF"/>
                </a:highlight>
              </a:rPr>
              <a:t>Key Functional Blocks</a:t>
            </a:r>
            <a:endParaRPr b="1" sz="2700">
              <a:highlight>
                <a:srgbClr val="FFFFFF"/>
              </a:highlight>
            </a:endParaRPr>
          </a:p>
          <a:p>
            <a:pPr indent="0" lvl="0" marL="0" rtl="0" algn="l">
              <a:spcBef>
                <a:spcPts val="800"/>
              </a:spcBef>
              <a:spcAft>
                <a:spcPts val="0"/>
              </a:spcAft>
              <a:buNone/>
            </a:pPr>
            <a:r>
              <a:t/>
            </a:r>
            <a:endParaRPr/>
          </a:p>
        </p:txBody>
      </p:sp>
      <p:sp>
        <p:nvSpPr>
          <p:cNvPr id="733" name="Google Shape;733;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highlight>
                  <a:srgbClr val="FFFFFF"/>
                </a:highlight>
              </a:rPr>
              <a:t>IoT security solutions need to implement the functional blocks listed below as interconnected modules, not in isolation, to meet the IoT scale, data security, device trust and compliance requirements.</a:t>
            </a:r>
            <a:endParaRPr sz="1200">
              <a:solidFill>
                <a:schemeClr val="dk1"/>
              </a:solidFill>
              <a:highlight>
                <a:srgbClr val="FFFFFF"/>
              </a:highlight>
            </a:endParaRPr>
          </a:p>
          <a:p>
            <a:pPr indent="-304800" lvl="0" marL="457200" rtl="0" algn="l">
              <a:spcBef>
                <a:spcPts val="1500"/>
              </a:spcBef>
              <a:spcAft>
                <a:spcPts val="0"/>
              </a:spcAft>
              <a:buClr>
                <a:schemeClr val="dk1"/>
              </a:buClr>
              <a:buSzPts val="1200"/>
              <a:buChar char="●"/>
            </a:pPr>
            <a:r>
              <a:rPr lang="en-GB" sz="1200">
                <a:solidFill>
                  <a:schemeClr val="dk1"/>
                </a:solidFill>
                <a:highlight>
                  <a:srgbClr val="FFFFFF"/>
                </a:highlight>
              </a:rPr>
              <a:t>IoT Device Trust: Establishing and managing Device Identity and Integrity</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IoT Data Trust: Policy driven end-to-end data security, privacy from creation to consumption</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Operationalizing the Trust: Automating and interfacing to the standards based, proven technologies/products. E.g. PKI products.</a:t>
            </a:r>
            <a:endParaRPr sz="1200">
              <a:solidFill>
                <a:schemeClr val="dk1"/>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9"/>
          <p:cNvSpPr txBox="1"/>
          <p:nvPr>
            <p:ph type="title"/>
          </p:nvPr>
        </p:nvSpPr>
        <p:spPr>
          <a:xfrm>
            <a:off x="311700" y="445025"/>
            <a:ext cx="8520600" cy="90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2700">
                <a:highlight>
                  <a:srgbClr val="FFFFFF"/>
                </a:highlight>
              </a:rPr>
              <a:t>What Do Connected Devices Require to Participate in the IoT Securely?</a:t>
            </a:r>
            <a:endParaRPr b="1" sz="2700">
              <a:highlight>
                <a:srgbClr val="FFFFFF"/>
              </a:highlight>
            </a:endParaRPr>
          </a:p>
          <a:p>
            <a:pPr indent="0" lvl="0" marL="0" rtl="0" algn="l">
              <a:spcBef>
                <a:spcPts val="800"/>
              </a:spcBef>
              <a:spcAft>
                <a:spcPts val="0"/>
              </a:spcAft>
              <a:buNone/>
            </a:pPr>
            <a:r>
              <a:t/>
            </a:r>
            <a:endParaRPr/>
          </a:p>
        </p:txBody>
      </p:sp>
      <p:sp>
        <p:nvSpPr>
          <p:cNvPr id="739" name="Google Shape;739;p79"/>
          <p:cNvSpPr txBox="1"/>
          <p:nvPr>
            <p:ph idx="1" type="body"/>
          </p:nvPr>
        </p:nvSpPr>
        <p:spPr>
          <a:xfrm>
            <a:off x="311700" y="1468125"/>
            <a:ext cx="8520600" cy="310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highlight>
                  <a:srgbClr val="FFFFFF"/>
                </a:highlight>
              </a:rPr>
              <a:t>To securely participate in the IoT, each connected device needs a unique identification – even before it has an IP address. This digital credential establishes the root of trust for the device’s entire lifecycle, from initial design to deployment to retirement.</a:t>
            </a:r>
            <a:endParaRPr sz="1200">
              <a:solidFill>
                <a:schemeClr val="dk1"/>
              </a:solidFill>
              <a:highlight>
                <a:srgbClr val="FFFFFF"/>
              </a:highlight>
            </a:endParaRPr>
          </a:p>
          <a:p>
            <a:pPr indent="0" lvl="0" marL="0" rtl="0" algn="l">
              <a:lnSpc>
                <a:spcPct val="150000"/>
              </a:lnSpc>
              <a:spcBef>
                <a:spcPts val="1500"/>
              </a:spcBef>
              <a:spcAft>
                <a:spcPts val="0"/>
              </a:spcAft>
              <a:buClr>
                <a:schemeClr val="dk1"/>
              </a:buClr>
              <a:buSzPts val="1100"/>
              <a:buFont typeface="Arial"/>
              <a:buNone/>
            </a:pPr>
            <a:r>
              <a:rPr lang="en-GB" sz="1200">
                <a:solidFill>
                  <a:schemeClr val="dk1"/>
                </a:solidFill>
                <a:highlight>
                  <a:srgbClr val="FFFFFF"/>
                </a:highlight>
              </a:rPr>
              <a:t>nCipher Security uses nShield hardware security modules (HSMs), combined with supporting security applications from nCipher technology partners, to enable manufacturers to provide each device a unique ID using the strongest cryptographic processing, key protection, and key management available. A digital certificate is injected into each device to enable:</a:t>
            </a:r>
            <a:endParaRPr sz="1200">
              <a:solidFill>
                <a:schemeClr val="dk1"/>
              </a:solidFill>
              <a:highlight>
                <a:srgbClr val="FFFFFF"/>
              </a:highlight>
            </a:endParaRPr>
          </a:p>
          <a:p>
            <a:pPr indent="-304800" lvl="0" marL="457200" rtl="0" algn="l">
              <a:spcBef>
                <a:spcPts val="1500"/>
              </a:spcBef>
              <a:spcAft>
                <a:spcPts val="0"/>
              </a:spcAft>
              <a:buClr>
                <a:schemeClr val="dk1"/>
              </a:buClr>
              <a:buSzPts val="1200"/>
              <a:buChar char="●"/>
            </a:pPr>
            <a:r>
              <a:rPr lang="en-GB" sz="1200">
                <a:solidFill>
                  <a:schemeClr val="dk1"/>
                </a:solidFill>
                <a:highlight>
                  <a:srgbClr val="FFFFFF"/>
                </a:highlight>
              </a:rPr>
              <a:t>Authentication of each device introduced to the organization’s architecture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Verification of the integrity of the operating system and applications on the device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Secure communications between devices, gateway, and cloud</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Authorized software and firmware updates, based on approved code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42307"/>
              </a:lnSpc>
              <a:spcBef>
                <a:spcPts val="0"/>
              </a:spcBef>
              <a:spcAft>
                <a:spcPts val="800"/>
              </a:spcAft>
              <a:buNone/>
            </a:pPr>
            <a:r>
              <a:rPr b="1" lang="en-GB" sz="2700">
                <a:highlight>
                  <a:srgbClr val="FFFFFF"/>
                </a:highlight>
              </a:rPr>
              <a:t>Are There Security Guidelines for the IoT?</a:t>
            </a:r>
            <a:endParaRPr/>
          </a:p>
        </p:txBody>
      </p:sp>
      <p:sp>
        <p:nvSpPr>
          <p:cNvPr id="745" name="Google Shape;745;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highlight>
                  <a:srgbClr val="FFFFFF"/>
                </a:highlight>
              </a:rPr>
              <a:t>A number of organizations have developed security guidelines for the IoT. These include:</a:t>
            </a:r>
            <a:endParaRPr sz="1200">
              <a:solidFill>
                <a:schemeClr val="dk1"/>
              </a:solidFill>
              <a:highlight>
                <a:srgbClr val="FFFFFF"/>
              </a:highlight>
            </a:endParaRPr>
          </a:p>
          <a:p>
            <a:pPr indent="-304800" lvl="0" marL="457200" rtl="0" algn="l">
              <a:spcBef>
                <a:spcPts val="1500"/>
              </a:spcBef>
              <a:spcAft>
                <a:spcPts val="0"/>
              </a:spcAft>
              <a:buClr>
                <a:schemeClr val="dk1"/>
              </a:buClr>
              <a:buSzPts val="1200"/>
              <a:buChar char="●"/>
            </a:pPr>
            <a:r>
              <a:rPr lang="en-GB" sz="1200">
                <a:solidFill>
                  <a:schemeClr val="dk1"/>
                </a:solidFill>
                <a:highlight>
                  <a:srgbClr val="FFFFFF"/>
                </a:highlight>
              </a:rPr>
              <a:t>The IoT Security Foundation’s “Best Practice Guidelines”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The Open Web Application Security Project’s (OWASP) “Security Guidance”</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Groupe Spéciale Mobile Association’s (GSMA) “GSMA IoT Security Guidelines &amp; Assessment”</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The U.S. Department of Commerce National Institute of Standards and Technology’s (NIST) Special Publication 800-160 (the “Guidance”) on implementing security in Internet-of-Things (“IoT”) devices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The Cloud Security Alliance’s (CSA) “Future Proofing the Connected World: 13 Step to Developing Secure IoT Products”</a:t>
            </a:r>
            <a:endParaRPr sz="1200">
              <a:solidFill>
                <a:schemeClr val="dk1"/>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1"/>
          <p:cNvSpPr txBox="1"/>
          <p:nvPr>
            <p:ph type="title"/>
          </p:nvPr>
        </p:nvSpPr>
        <p:spPr>
          <a:xfrm>
            <a:off x="311700" y="445025"/>
            <a:ext cx="8520600" cy="93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800"/>
              </a:spcAft>
              <a:buNone/>
            </a:pPr>
            <a:r>
              <a:rPr b="1" lang="en-GB" sz="2700">
                <a:highlight>
                  <a:srgbClr val="FFFFFF"/>
                </a:highlight>
              </a:rPr>
              <a:t>Why Is Device Authentication Necessary for the IoT?</a:t>
            </a:r>
            <a:endParaRPr/>
          </a:p>
        </p:txBody>
      </p:sp>
      <p:sp>
        <p:nvSpPr>
          <p:cNvPr id="751" name="Google Shape;751;p81"/>
          <p:cNvSpPr txBox="1"/>
          <p:nvPr>
            <p:ph idx="1" type="body"/>
          </p:nvPr>
        </p:nvSpPr>
        <p:spPr>
          <a:xfrm>
            <a:off x="311700" y="1528875"/>
            <a:ext cx="8520600" cy="303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200">
                <a:solidFill>
                  <a:schemeClr val="dk1"/>
                </a:solidFill>
                <a:highlight>
                  <a:srgbClr val="FFFFFF"/>
                </a:highlight>
              </a:rPr>
              <a:t>Strong IoT device authentication is required to ensure connected devices on the IoT can be trusted to be what they purport to be. Consequently, each IoT device needs a unique identity that can be authenticated when the device attempts to connect to a gateway or central server. With this unique ID in place, IT system administrators can track each device throughout its lifecycle, communicate securely with it, and prevent it from executing harmful processes. If a device exhibits unexpected behavior, administrators can simply revoke its privileges.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Before vs After internet</a:t>
            </a:r>
            <a:endParaRPr/>
          </a:p>
        </p:txBody>
      </p:sp>
      <p:graphicFrame>
        <p:nvGraphicFramePr>
          <p:cNvPr id="104" name="Google Shape;104;p19"/>
          <p:cNvGraphicFramePr/>
          <p:nvPr/>
        </p:nvGraphicFramePr>
        <p:xfrm>
          <a:off x="311725" y="1190175"/>
          <a:ext cx="3000000" cy="3000000"/>
        </p:xfrm>
        <a:graphic>
          <a:graphicData uri="http://schemas.openxmlformats.org/drawingml/2006/table">
            <a:tbl>
              <a:tblPr>
                <a:noFill/>
                <a:tableStyleId>{2817D415-D146-4C82-9543-CBF49D26DB16}</a:tableStyleId>
              </a:tblPr>
              <a:tblGrid>
                <a:gridCol w="3893450"/>
                <a:gridCol w="699450"/>
                <a:gridCol w="3927700"/>
              </a:tblGrid>
              <a:tr h="381000">
                <a:tc>
                  <a:txBody>
                    <a:bodyPr/>
                    <a:lstStyle/>
                    <a:p>
                      <a:pPr indent="0" lvl="0" marL="0" rtl="0" algn="l">
                        <a:spcBef>
                          <a:spcPts val="0"/>
                        </a:spcBef>
                        <a:spcAft>
                          <a:spcPts val="0"/>
                        </a:spcAft>
                        <a:buNone/>
                      </a:pPr>
                      <a:r>
                        <a:rPr lang="en-GB"/>
                        <a:t>Letters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rPr lang="en-GB"/>
                        <a:t>emails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81000">
                <a:tc>
                  <a:txBody>
                    <a:bodyPr/>
                    <a:lstStyle/>
                    <a:p>
                      <a:pPr indent="0" lvl="0" marL="0" rtl="0" algn="l">
                        <a:spcBef>
                          <a:spcPts val="0"/>
                        </a:spcBef>
                        <a:spcAft>
                          <a:spcPts val="0"/>
                        </a:spcAft>
                        <a:buNone/>
                      </a:pPr>
                      <a:r>
                        <a:rPr lang="en-GB"/>
                        <a:t>Maps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rPr lang="en-GB"/>
                        <a:t>Navigation</a:t>
                      </a:r>
                      <a:r>
                        <a:rPr lang="en-GB"/>
                        <a:t> apps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81000">
                <a:tc>
                  <a:txBody>
                    <a:bodyPr/>
                    <a:lstStyle/>
                    <a:p>
                      <a:pPr indent="0" lvl="0" marL="0" rtl="0" algn="l">
                        <a:spcBef>
                          <a:spcPts val="0"/>
                        </a:spcBef>
                        <a:spcAft>
                          <a:spcPts val="0"/>
                        </a:spcAft>
                        <a:buNone/>
                      </a:pPr>
                      <a:r>
                        <a:rPr lang="en-GB"/>
                        <a:t>Banks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rPr lang="en-GB"/>
                        <a:t>Payment apps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96200">
                <a:tc>
                  <a:txBody>
                    <a:bodyPr/>
                    <a:lstStyle/>
                    <a:p>
                      <a:pPr indent="0" lvl="0" marL="0" rtl="0" algn="l">
                        <a:spcBef>
                          <a:spcPts val="0"/>
                        </a:spcBef>
                        <a:spcAft>
                          <a:spcPts val="0"/>
                        </a:spcAft>
                        <a:buNone/>
                      </a:pPr>
                      <a:r>
                        <a:rPr lang="en-GB"/>
                        <a:t>Picnics and Get </a:t>
                      </a:r>
                      <a:r>
                        <a:rPr lang="en-GB"/>
                        <a:t>togethers</a:t>
                      </a:r>
                      <a:r>
                        <a:rPr lang="en-GB"/>
                        <a:t>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rPr lang="en-GB"/>
                        <a:t>Social networking apps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96200">
                <a:tc>
                  <a:txBody>
                    <a:bodyPr/>
                    <a:lstStyle/>
                    <a:p>
                      <a:pPr indent="0" lvl="0" marL="0" rtl="0" algn="l">
                        <a:spcBef>
                          <a:spcPts val="0"/>
                        </a:spcBef>
                        <a:spcAft>
                          <a:spcPts val="0"/>
                        </a:spcAft>
                        <a:buNone/>
                      </a:pPr>
                      <a:r>
                        <a:rPr lang="en-GB"/>
                        <a:t>Pens, Pocket </a:t>
                      </a:r>
                      <a:r>
                        <a:rPr lang="en-GB"/>
                        <a:t>calendar</a:t>
                      </a:r>
                      <a:r>
                        <a:rPr lang="en-GB"/>
                        <a:t>,</a:t>
                      </a:r>
                      <a:r>
                        <a:rPr lang="en-GB"/>
                        <a:t>diary</a:t>
                      </a:r>
                      <a:r>
                        <a:rPr lang="en-GB"/>
                        <a:t>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rPr lang="en-GB"/>
                        <a:t>Smart phones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96200">
                <a:tc>
                  <a:txBody>
                    <a:bodyPr/>
                    <a:lstStyle/>
                    <a:p>
                      <a:pPr indent="0" lvl="0" marL="0" rtl="0" algn="l">
                        <a:spcBef>
                          <a:spcPts val="0"/>
                        </a:spcBef>
                        <a:spcAft>
                          <a:spcPts val="0"/>
                        </a:spcAft>
                        <a:buNone/>
                      </a:pPr>
                      <a:r>
                        <a:rPr lang="en-GB"/>
                        <a:t>Meetings and Classes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rPr lang="en-GB"/>
                        <a:t>Video conferences</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r">
                        <a:spcBef>
                          <a:spcPts val="0"/>
                        </a:spcBef>
                        <a:spcAft>
                          <a:spcPts val="0"/>
                        </a:spcAft>
                        <a:buNone/>
                      </a:pPr>
                      <a:r>
                        <a:t/>
                      </a:r>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pic>
        <p:nvPicPr>
          <p:cNvPr descr="Email envelope inbox mail message send icon - Apple Apps" id="105" name="Google Shape;105;p19"/>
          <p:cNvPicPr preferRelativeResize="0"/>
          <p:nvPr/>
        </p:nvPicPr>
        <p:blipFill>
          <a:blip r:embed="rId3">
            <a:alphaModFix/>
          </a:blip>
          <a:stretch>
            <a:fillRect/>
          </a:stretch>
        </p:blipFill>
        <p:spPr>
          <a:xfrm>
            <a:off x="4417000" y="1190175"/>
            <a:ext cx="310000" cy="310000"/>
          </a:xfrm>
          <a:prstGeom prst="rect">
            <a:avLst/>
          </a:prstGeom>
          <a:noFill/>
          <a:ln>
            <a:noFill/>
          </a:ln>
        </p:spPr>
      </p:pic>
      <p:pic>
        <p:nvPicPr>
          <p:cNvPr descr="File:Google Maps icon.svg - Wikimedia Commons" id="106" name="Google Shape;106;p19"/>
          <p:cNvPicPr preferRelativeResize="0"/>
          <p:nvPr/>
        </p:nvPicPr>
        <p:blipFill>
          <a:blip r:embed="rId4">
            <a:alphaModFix/>
          </a:blip>
          <a:stretch>
            <a:fillRect/>
          </a:stretch>
        </p:blipFill>
        <p:spPr>
          <a:xfrm>
            <a:off x="4417000" y="1605800"/>
            <a:ext cx="310000" cy="310000"/>
          </a:xfrm>
          <a:prstGeom prst="rect">
            <a:avLst/>
          </a:prstGeom>
          <a:noFill/>
          <a:ln>
            <a:noFill/>
          </a:ln>
        </p:spPr>
      </p:pic>
      <p:pic>
        <p:nvPicPr>
          <p:cNvPr descr="Phonepe Logo PNG | HD Phonepe Logo PNG Image Free Download" id="107" name="Google Shape;107;p19"/>
          <p:cNvPicPr preferRelativeResize="0"/>
          <p:nvPr/>
        </p:nvPicPr>
        <p:blipFill>
          <a:blip r:embed="rId5">
            <a:alphaModFix/>
          </a:blip>
          <a:stretch>
            <a:fillRect/>
          </a:stretch>
        </p:blipFill>
        <p:spPr>
          <a:xfrm>
            <a:off x="4382850" y="1974975"/>
            <a:ext cx="378300" cy="378300"/>
          </a:xfrm>
          <a:prstGeom prst="rect">
            <a:avLst/>
          </a:prstGeom>
          <a:noFill/>
          <a:ln>
            <a:noFill/>
          </a:ln>
        </p:spPr>
      </p:pic>
      <p:pic>
        <p:nvPicPr>
          <p:cNvPr descr="Free Social Media Icons designs, themes, templates and downloadable graphic  elements on Dribbble" id="108" name="Google Shape;108;p19"/>
          <p:cNvPicPr preferRelativeResize="0"/>
          <p:nvPr/>
        </p:nvPicPr>
        <p:blipFill rotWithShape="1">
          <a:blip r:embed="rId6">
            <a:alphaModFix/>
          </a:blip>
          <a:srcRect b="66609" l="8941" r="0" t="16632"/>
          <a:stretch/>
        </p:blipFill>
        <p:spPr>
          <a:xfrm>
            <a:off x="3248525" y="2353275"/>
            <a:ext cx="2924600" cy="378300"/>
          </a:xfrm>
          <a:prstGeom prst="rect">
            <a:avLst/>
          </a:prstGeom>
          <a:noFill/>
          <a:ln>
            <a:noFill/>
          </a:ln>
        </p:spPr>
      </p:pic>
      <p:pic>
        <p:nvPicPr>
          <p:cNvPr descr="Notepad Free Icon of Circle Addon 2 Icons" id="109" name="Google Shape;109;p19"/>
          <p:cNvPicPr preferRelativeResize="0"/>
          <p:nvPr/>
        </p:nvPicPr>
        <p:blipFill>
          <a:blip r:embed="rId7">
            <a:alphaModFix/>
          </a:blip>
          <a:stretch>
            <a:fillRect/>
          </a:stretch>
        </p:blipFill>
        <p:spPr>
          <a:xfrm>
            <a:off x="4348700" y="2763575"/>
            <a:ext cx="378300" cy="378300"/>
          </a:xfrm>
          <a:prstGeom prst="rect">
            <a:avLst/>
          </a:prstGeom>
          <a:noFill/>
          <a:ln>
            <a:noFill/>
          </a:ln>
        </p:spPr>
      </p:pic>
      <p:pic>
        <p:nvPicPr>
          <p:cNvPr descr="Zoom: A guide for parents" id="110" name="Google Shape;110;p19"/>
          <p:cNvPicPr preferRelativeResize="0"/>
          <p:nvPr/>
        </p:nvPicPr>
        <p:blipFill>
          <a:blip r:embed="rId8">
            <a:alphaModFix/>
          </a:blip>
          <a:stretch>
            <a:fillRect/>
          </a:stretch>
        </p:blipFill>
        <p:spPr>
          <a:xfrm>
            <a:off x="4415600" y="3230150"/>
            <a:ext cx="310000" cy="310000"/>
          </a:xfrm>
          <a:prstGeom prst="rect">
            <a:avLst/>
          </a:prstGeom>
          <a:noFill/>
          <a:ln>
            <a:noFill/>
          </a:ln>
        </p:spPr>
      </p:pic>
      <p:pic>
        <p:nvPicPr>
          <p:cNvPr descr="Pocket Calendar, पॉकेट कैलेंडर in Senayapuram Colony, Sivakasi , Hebron  Fine Arts | ID: 10342160148" id="111" name="Google Shape;111;p19"/>
          <p:cNvPicPr preferRelativeResize="0"/>
          <p:nvPr/>
        </p:nvPicPr>
        <p:blipFill>
          <a:blip r:embed="rId9">
            <a:alphaModFix/>
          </a:blip>
          <a:stretch>
            <a:fillRect/>
          </a:stretch>
        </p:blipFill>
        <p:spPr>
          <a:xfrm>
            <a:off x="2298950" y="1134150"/>
            <a:ext cx="4762500" cy="356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2"/>
          <p:cNvSpPr txBox="1"/>
          <p:nvPr>
            <p:ph type="title"/>
          </p:nvPr>
        </p:nvSpPr>
        <p:spPr>
          <a:xfrm>
            <a:off x="311700" y="445025"/>
            <a:ext cx="8520600" cy="99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2700">
                <a:highlight>
                  <a:srgbClr val="FFFFFF"/>
                </a:highlight>
              </a:rPr>
              <a:t>Why Is Secure Manufacturing Necessary for IoT Devices?</a:t>
            </a:r>
            <a:endParaRPr b="1" sz="2700">
              <a:highlight>
                <a:srgbClr val="FFFFFF"/>
              </a:highlight>
            </a:endParaRPr>
          </a:p>
          <a:p>
            <a:pPr indent="0" lvl="0" marL="0" rtl="0" algn="l">
              <a:spcBef>
                <a:spcPts val="800"/>
              </a:spcBef>
              <a:spcAft>
                <a:spcPts val="0"/>
              </a:spcAft>
              <a:buNone/>
            </a:pPr>
            <a:r>
              <a:t/>
            </a:r>
            <a:endParaRPr/>
          </a:p>
        </p:txBody>
      </p:sp>
      <p:sp>
        <p:nvSpPr>
          <p:cNvPr id="757" name="Google Shape;757;p82"/>
          <p:cNvSpPr txBox="1"/>
          <p:nvPr>
            <p:ph idx="1" type="body"/>
          </p:nvPr>
        </p:nvSpPr>
        <p:spPr>
          <a:xfrm>
            <a:off x="311700" y="1437725"/>
            <a:ext cx="8520600" cy="31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IoT devices produced through unsecured manufacturing processes provide criminals opportunities to change production runs to introduce unauthorized code or produce additional units that are subsequently sold on the black market.</a:t>
            </a:r>
            <a:endParaRPr sz="1200">
              <a:solidFill>
                <a:schemeClr val="dk1"/>
              </a:solidFill>
              <a:highlight>
                <a:srgbClr val="FFFFFF"/>
              </a:highlight>
            </a:endParaRPr>
          </a:p>
          <a:p>
            <a:pPr indent="0" lvl="0" marL="0" rtl="0" algn="l">
              <a:spcBef>
                <a:spcPts val="1600"/>
              </a:spcBef>
              <a:spcAft>
                <a:spcPts val="1600"/>
              </a:spcAft>
              <a:buNone/>
            </a:pPr>
            <a:r>
              <a:rPr lang="en-GB" sz="1200">
                <a:solidFill>
                  <a:schemeClr val="dk1"/>
                </a:solidFill>
                <a:highlight>
                  <a:srgbClr val="FFFFFF"/>
                </a:highlight>
              </a:rPr>
              <a:t>One way to secure manufacturing processes is to use hardware security modules (HSMs) and supporting security software to inject cryptographic keys and digital certificates and to control the number of units built and the code incorporated into each.</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42307"/>
              </a:lnSpc>
              <a:spcBef>
                <a:spcPts val="0"/>
              </a:spcBef>
              <a:spcAft>
                <a:spcPts val="800"/>
              </a:spcAft>
              <a:buNone/>
            </a:pPr>
            <a:r>
              <a:rPr b="1" lang="en-GB" sz="2700">
                <a:highlight>
                  <a:srgbClr val="FFFFFF"/>
                </a:highlight>
              </a:rPr>
              <a:t>Why Is Code Signing Necessary for IoT Devices?</a:t>
            </a:r>
            <a:endParaRPr/>
          </a:p>
        </p:txBody>
      </p:sp>
      <p:sp>
        <p:nvSpPr>
          <p:cNvPr id="763" name="Google Shape;763;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To protect businesses, brands, partners, and users from software that has been infected by malware, software developers have adopted code signing. In the IoT, code signing in the software release process ensures the integrity of IoT device software and firmware updates, and defends against the risks associated with IoT software code tampering or code that deviates from organizational policies.</a:t>
            </a:r>
            <a:endParaRPr sz="12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GB" sz="1200">
                <a:solidFill>
                  <a:schemeClr val="dk1"/>
                </a:solidFill>
                <a:highlight>
                  <a:srgbClr val="FFFFFF"/>
                </a:highlight>
              </a:rPr>
              <a:t>In public key cryptography, code signing is a specific use of certificate-based digital signatures that enables an organization to verify the identity of the software publisher and certify the software has not been changed since it was published.</a:t>
            </a:r>
            <a:endParaRPr sz="120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42307"/>
              </a:lnSpc>
              <a:spcBef>
                <a:spcPts val="0"/>
              </a:spcBef>
              <a:spcAft>
                <a:spcPts val="800"/>
              </a:spcAft>
              <a:buNone/>
            </a:pPr>
            <a:r>
              <a:rPr b="1" lang="en-GB" sz="2700">
                <a:highlight>
                  <a:srgbClr val="FFFFFF"/>
                </a:highlight>
              </a:rPr>
              <a:t>What is IoT PKI?</a:t>
            </a:r>
            <a:endParaRPr/>
          </a:p>
        </p:txBody>
      </p:sp>
      <p:sp>
        <p:nvSpPr>
          <p:cNvPr id="769" name="Google Shape;769;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highlight>
                  <a:srgbClr val="FFFFFF"/>
                </a:highlight>
              </a:rPr>
              <a:t>Today there are more things (devices) online than there are people on the planet! Devices are the number one users of the Internet and need digital identities for secure operation. As enterprises seek to transform their business models to stay competitive, rapid adoption of IoT technologies is creating increasing demand for internet of things public key infrastructure (IoT PKI). PKIs provide digital certificates for the growing number of devices and the software and firmware they run.</a:t>
            </a:r>
            <a:endParaRPr sz="1200">
              <a:solidFill>
                <a:schemeClr val="dk1"/>
              </a:solidFill>
              <a:highlight>
                <a:srgbClr val="FFFFFF"/>
              </a:highlight>
            </a:endParaRPr>
          </a:p>
          <a:p>
            <a:pPr indent="0" lvl="0" marL="0" rtl="0" algn="l">
              <a:lnSpc>
                <a:spcPct val="150000"/>
              </a:lnSpc>
              <a:spcBef>
                <a:spcPts val="1500"/>
              </a:spcBef>
              <a:spcAft>
                <a:spcPts val="0"/>
              </a:spcAft>
              <a:buClr>
                <a:schemeClr val="dk1"/>
              </a:buClr>
              <a:buSzPts val="1100"/>
              <a:buFont typeface="Arial"/>
              <a:buNone/>
            </a:pPr>
            <a:r>
              <a:rPr lang="en-GB" sz="1200">
                <a:solidFill>
                  <a:schemeClr val="dk1"/>
                </a:solidFill>
                <a:highlight>
                  <a:srgbClr val="FFFFFF"/>
                </a:highlight>
              </a:rPr>
              <a:t>Safe IoT deployments require not only trusting the devices to be authentic and to be who they say they are, but also trusting that the data they collect is real and not altered. If one cannot trust the IoT devices and the data, there is no point in collecting, running analytics, and executing decisions based on the information collected.</a:t>
            </a:r>
            <a:endParaRPr sz="1200">
              <a:solidFill>
                <a:schemeClr val="dk1"/>
              </a:solidFill>
              <a:highlight>
                <a:srgbClr val="FFFFFF"/>
              </a:highlight>
            </a:endParaRPr>
          </a:p>
          <a:p>
            <a:pPr indent="0" lvl="0" marL="0" rtl="0" algn="l">
              <a:lnSpc>
                <a:spcPct val="150000"/>
              </a:lnSpc>
              <a:spcBef>
                <a:spcPts val="1500"/>
              </a:spcBef>
              <a:spcAft>
                <a:spcPts val="0"/>
              </a:spcAft>
              <a:buClr>
                <a:schemeClr val="dk1"/>
              </a:buClr>
              <a:buSzPts val="1100"/>
              <a:buFont typeface="Arial"/>
              <a:buNone/>
            </a:pPr>
            <a:r>
              <a:rPr lang="en-GB" sz="1200">
                <a:solidFill>
                  <a:schemeClr val="dk1"/>
                </a:solidFill>
                <a:highlight>
                  <a:srgbClr val="FFFFFF"/>
                </a:highlight>
              </a:rPr>
              <a:t>Secure adoption of IoT requires:</a:t>
            </a:r>
            <a:endParaRPr sz="1200">
              <a:solidFill>
                <a:schemeClr val="dk1"/>
              </a:solidFill>
              <a:highlight>
                <a:srgbClr val="FFFFFF"/>
              </a:highlight>
            </a:endParaRPr>
          </a:p>
          <a:p>
            <a:pPr indent="-304800" lvl="0" marL="457200" rtl="0" algn="l">
              <a:spcBef>
                <a:spcPts val="1500"/>
              </a:spcBef>
              <a:spcAft>
                <a:spcPts val="0"/>
              </a:spcAft>
              <a:buClr>
                <a:schemeClr val="dk1"/>
              </a:buClr>
              <a:buSzPts val="1200"/>
              <a:buChar char="●"/>
            </a:pPr>
            <a:r>
              <a:rPr lang="en-GB" sz="1200">
                <a:solidFill>
                  <a:schemeClr val="dk1"/>
                </a:solidFill>
                <a:highlight>
                  <a:srgbClr val="FFFFFF"/>
                </a:highlight>
              </a:rPr>
              <a:t>Enabling mutual authentication between connected devices and applications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Maintaining the integrity and confidentiality of the data collected by devices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Ensuring the legitimacy and integrity of the software downloaded to devices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GB" sz="1200">
                <a:solidFill>
                  <a:schemeClr val="dk1"/>
                </a:solidFill>
                <a:highlight>
                  <a:srgbClr val="FFFFFF"/>
                </a:highlight>
              </a:rPr>
              <a:t>Preserving the privacy of sensitive data in light of stricter security regulations</a:t>
            </a:r>
            <a:endParaRPr sz="1200">
              <a:solidFill>
                <a:schemeClr val="dk1"/>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What Do the Next Five Years Hold For the Internet of Things?" id="116" name="Google Shape;116;p20"/>
          <p:cNvPicPr preferRelativeResize="0"/>
          <p:nvPr/>
        </p:nvPicPr>
        <p:blipFill>
          <a:blip r:embed="rId3">
            <a:alphaModFix/>
          </a:blip>
          <a:stretch>
            <a:fillRect/>
          </a:stretch>
        </p:blipFill>
        <p:spPr>
          <a:xfrm>
            <a:off x="37175" y="1233763"/>
            <a:ext cx="5621903" cy="3253835"/>
          </a:xfrm>
          <a:prstGeom prst="rect">
            <a:avLst/>
          </a:prstGeom>
          <a:noFill/>
          <a:ln>
            <a:noFill/>
          </a:ln>
        </p:spPr>
      </p:pic>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Transform normal to smart</a:t>
            </a:r>
            <a:endParaRPr/>
          </a:p>
        </p:txBody>
      </p:sp>
      <p:sp>
        <p:nvSpPr>
          <p:cNvPr id="118" name="Google Shape;118;p20"/>
          <p:cNvSpPr txBox="1"/>
          <p:nvPr>
            <p:ph idx="1" type="body"/>
          </p:nvPr>
        </p:nvSpPr>
        <p:spPr>
          <a:xfrm>
            <a:off x="311700" y="1076275"/>
            <a:ext cx="48900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Bringing </a:t>
            </a:r>
            <a:r>
              <a:rPr lang="en-GB">
                <a:solidFill>
                  <a:srgbClr val="FF0000"/>
                </a:solidFill>
              </a:rPr>
              <a:t>things</a:t>
            </a:r>
            <a:r>
              <a:rPr lang="en-GB"/>
              <a:t> into the </a:t>
            </a:r>
            <a:r>
              <a:rPr lang="en-GB">
                <a:solidFill>
                  <a:srgbClr val="FF0000"/>
                </a:solidFill>
              </a:rPr>
              <a:t>internet</a:t>
            </a:r>
            <a:endParaRPr>
              <a:solidFill>
                <a:srgbClr val="FF0000"/>
              </a:solidFill>
            </a:endParaRPr>
          </a:p>
        </p:txBody>
      </p:sp>
      <p:pic>
        <p:nvPicPr>
          <p:cNvPr descr="R.S.V.P.® Ballpoint Pen — Pentel of America, Ltd." id="119" name="Google Shape;119;p20"/>
          <p:cNvPicPr preferRelativeResize="0"/>
          <p:nvPr/>
        </p:nvPicPr>
        <p:blipFill>
          <a:blip r:embed="rId4">
            <a:alphaModFix/>
          </a:blip>
          <a:stretch>
            <a:fillRect/>
          </a:stretch>
        </p:blipFill>
        <p:spPr>
          <a:xfrm rot="-1473512">
            <a:off x="2931850" y="260349"/>
            <a:ext cx="5048249" cy="5048249"/>
          </a:xfrm>
          <a:prstGeom prst="rect">
            <a:avLst/>
          </a:prstGeom>
          <a:noFill/>
          <a:ln>
            <a:noFill/>
          </a:ln>
        </p:spPr>
      </p:pic>
      <p:sp>
        <p:nvSpPr>
          <p:cNvPr id="120" name="Google Shape;120;p20"/>
          <p:cNvSpPr txBox="1"/>
          <p:nvPr/>
        </p:nvSpPr>
        <p:spPr>
          <a:xfrm>
            <a:off x="5885550" y="883950"/>
            <a:ext cx="2837400" cy="3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Pen Color</a:t>
            </a:r>
            <a:endParaRPr/>
          </a:p>
          <a:p>
            <a:pPr indent="-317500" lvl="0" marL="457200" rtl="0" algn="l">
              <a:spcBef>
                <a:spcPts val="0"/>
              </a:spcBef>
              <a:spcAft>
                <a:spcPts val="0"/>
              </a:spcAft>
              <a:buSzPts val="1400"/>
              <a:buChar char="●"/>
            </a:pPr>
            <a:r>
              <a:rPr lang="en-GB"/>
              <a:t>Height</a:t>
            </a:r>
            <a:endParaRPr/>
          </a:p>
          <a:p>
            <a:pPr indent="-317500" lvl="0" marL="457200" rtl="0" algn="l">
              <a:spcBef>
                <a:spcPts val="0"/>
              </a:spcBef>
              <a:spcAft>
                <a:spcPts val="0"/>
              </a:spcAft>
              <a:buSzPts val="1400"/>
              <a:buChar char="●"/>
            </a:pPr>
            <a:r>
              <a:rPr lang="en-GB"/>
              <a:t>Width</a:t>
            </a:r>
            <a:endParaRPr/>
          </a:p>
          <a:p>
            <a:pPr indent="-317500" lvl="0" marL="457200" rtl="0" algn="l">
              <a:spcBef>
                <a:spcPts val="0"/>
              </a:spcBef>
              <a:spcAft>
                <a:spcPts val="0"/>
              </a:spcAft>
              <a:buSzPts val="1400"/>
              <a:buChar char="●"/>
            </a:pPr>
            <a:r>
              <a:rPr lang="en-GB"/>
              <a:t>Ink color</a:t>
            </a:r>
            <a:endParaRPr/>
          </a:p>
          <a:p>
            <a:pPr indent="-317500" lvl="0" marL="457200" rtl="0" algn="l">
              <a:spcBef>
                <a:spcPts val="0"/>
              </a:spcBef>
              <a:spcAft>
                <a:spcPts val="0"/>
              </a:spcAft>
              <a:buSzPts val="1400"/>
              <a:buChar char="●"/>
            </a:pPr>
            <a:r>
              <a:rPr lang="en-GB"/>
              <a:t>Date of Manufacturing</a:t>
            </a:r>
            <a:endParaRPr/>
          </a:p>
          <a:p>
            <a:pPr indent="-317500" lvl="0" marL="457200" rtl="0" algn="l">
              <a:spcBef>
                <a:spcPts val="0"/>
              </a:spcBef>
              <a:spcAft>
                <a:spcPts val="0"/>
              </a:spcAft>
              <a:buSzPts val="1400"/>
              <a:buChar char="●"/>
            </a:pPr>
            <a:r>
              <a:rPr lang="en-GB"/>
              <a:t>.</a:t>
            </a:r>
            <a:endParaRPr/>
          </a:p>
          <a:p>
            <a:pPr indent="-317500" lvl="0" marL="457200" rtl="0" algn="l">
              <a:spcBef>
                <a:spcPts val="0"/>
              </a:spcBef>
              <a:spcAft>
                <a:spcPts val="0"/>
              </a:spcAft>
              <a:buSzPts val="1400"/>
              <a:buChar char="●"/>
            </a:pPr>
            <a:r>
              <a:rPr lang="en-GB"/>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 of ink </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Cap status(open/close)</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Working status(writing/off)</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Direction</a:t>
            </a:r>
            <a:r>
              <a:rPr lang="en-GB">
                <a:solidFill>
                  <a:srgbClr val="FF0000"/>
                </a:solidFill>
              </a:rPr>
              <a:t> of Movement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Temp around the pen</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p:txBody>
      </p:sp>
      <p:sp>
        <p:nvSpPr>
          <p:cNvPr id="121" name="Google Shape;121;p20"/>
          <p:cNvSpPr txBox="1"/>
          <p:nvPr/>
        </p:nvSpPr>
        <p:spPr>
          <a:xfrm>
            <a:off x="698400" y="4487600"/>
            <a:ext cx="7697100" cy="48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Smart Pen = Pen + Sensor/Actuator + Controller + Communication Module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p:nvPr/>
        </p:nvSpPr>
        <p:spPr>
          <a:xfrm>
            <a:off x="1767850" y="3135575"/>
            <a:ext cx="2240700" cy="41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- 1</a:t>
            </a:r>
            <a:endParaRPr/>
          </a:p>
        </p:txBody>
      </p:sp>
      <p:pic>
        <p:nvPicPr>
          <p:cNvPr descr="R.S.V.P.® Ballpoint Pen — Pentel of America, Ltd." id="128" name="Google Shape;128;p21"/>
          <p:cNvPicPr preferRelativeResize="0"/>
          <p:nvPr/>
        </p:nvPicPr>
        <p:blipFill>
          <a:blip r:embed="rId3">
            <a:alphaModFix/>
          </a:blip>
          <a:stretch>
            <a:fillRect/>
          </a:stretch>
        </p:blipFill>
        <p:spPr>
          <a:xfrm rot="-1473512">
            <a:off x="-1640150" y="717549"/>
            <a:ext cx="5048249" cy="5048249"/>
          </a:xfrm>
          <a:prstGeom prst="rect">
            <a:avLst/>
          </a:prstGeom>
          <a:noFill/>
          <a:ln>
            <a:noFill/>
          </a:ln>
        </p:spPr>
      </p:pic>
      <p:sp>
        <p:nvSpPr>
          <p:cNvPr id="129" name="Google Shape;129;p21"/>
          <p:cNvSpPr txBox="1"/>
          <p:nvPr/>
        </p:nvSpPr>
        <p:spPr>
          <a:xfrm>
            <a:off x="1313550" y="1341150"/>
            <a:ext cx="2837400" cy="33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Pen Color</a:t>
            </a:r>
            <a:endParaRPr/>
          </a:p>
          <a:p>
            <a:pPr indent="-317500" lvl="0" marL="457200" rtl="0" algn="l">
              <a:spcBef>
                <a:spcPts val="0"/>
              </a:spcBef>
              <a:spcAft>
                <a:spcPts val="0"/>
              </a:spcAft>
              <a:buSzPts val="1400"/>
              <a:buChar char="●"/>
            </a:pPr>
            <a:r>
              <a:rPr lang="en-GB"/>
              <a:t>Height</a:t>
            </a:r>
            <a:endParaRPr/>
          </a:p>
          <a:p>
            <a:pPr indent="-317500" lvl="0" marL="457200" rtl="0" algn="l">
              <a:spcBef>
                <a:spcPts val="0"/>
              </a:spcBef>
              <a:spcAft>
                <a:spcPts val="0"/>
              </a:spcAft>
              <a:buSzPts val="1400"/>
              <a:buChar char="●"/>
            </a:pPr>
            <a:r>
              <a:rPr lang="en-GB"/>
              <a:t>Width</a:t>
            </a:r>
            <a:endParaRPr/>
          </a:p>
          <a:p>
            <a:pPr indent="-317500" lvl="0" marL="457200" rtl="0" algn="l">
              <a:spcBef>
                <a:spcPts val="0"/>
              </a:spcBef>
              <a:spcAft>
                <a:spcPts val="0"/>
              </a:spcAft>
              <a:buSzPts val="1400"/>
              <a:buChar char="●"/>
            </a:pPr>
            <a:r>
              <a:rPr lang="en-GB"/>
              <a:t>Ink color</a:t>
            </a:r>
            <a:endParaRPr/>
          </a:p>
          <a:p>
            <a:pPr indent="-317500" lvl="0" marL="457200" rtl="0" algn="l">
              <a:spcBef>
                <a:spcPts val="0"/>
              </a:spcBef>
              <a:spcAft>
                <a:spcPts val="0"/>
              </a:spcAft>
              <a:buSzPts val="1400"/>
              <a:buChar char="●"/>
            </a:pPr>
            <a:r>
              <a:rPr lang="en-GB"/>
              <a:t>Date of Manufacturing</a:t>
            </a:r>
            <a:endParaRPr/>
          </a:p>
          <a:p>
            <a:pPr indent="-317500" lvl="0" marL="457200" rtl="0" algn="l">
              <a:spcBef>
                <a:spcPts val="0"/>
              </a:spcBef>
              <a:spcAft>
                <a:spcPts val="0"/>
              </a:spcAft>
              <a:buSzPts val="1400"/>
              <a:buChar char="●"/>
            </a:pPr>
            <a:r>
              <a:rPr lang="en-GB"/>
              <a:t>.</a:t>
            </a:r>
            <a:endParaRPr/>
          </a:p>
          <a:p>
            <a:pPr indent="-317500" lvl="0" marL="457200" rtl="0" algn="l">
              <a:spcBef>
                <a:spcPts val="0"/>
              </a:spcBef>
              <a:spcAft>
                <a:spcPts val="0"/>
              </a:spcAft>
              <a:buSzPts val="1400"/>
              <a:buChar char="●"/>
            </a:pPr>
            <a:r>
              <a:rPr lang="en-GB"/>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 of ink </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Cap status(open/close)</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Working status(writing/off)</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Direction of movement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Temp around the pen</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Location of Pen</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a:p>
            <a:pPr indent="-317500" lvl="0" marL="457200" rtl="0" algn="l">
              <a:spcBef>
                <a:spcPts val="0"/>
              </a:spcBef>
              <a:spcAft>
                <a:spcPts val="0"/>
              </a:spcAft>
              <a:buClr>
                <a:srgbClr val="FF0000"/>
              </a:buClr>
              <a:buSzPts val="1400"/>
              <a:buChar char="●"/>
            </a:pPr>
            <a:r>
              <a:rPr lang="en-GB">
                <a:solidFill>
                  <a:srgbClr val="FF0000"/>
                </a:solidFill>
              </a:rPr>
              <a:t>.</a:t>
            </a:r>
            <a:endParaRPr>
              <a:solidFill>
                <a:srgbClr val="FF0000"/>
              </a:solidFill>
            </a:endParaRPr>
          </a:p>
        </p:txBody>
      </p:sp>
      <p:sp>
        <p:nvSpPr>
          <p:cNvPr id="130" name="Google Shape;130;p21"/>
          <p:cNvSpPr txBox="1"/>
          <p:nvPr/>
        </p:nvSpPr>
        <p:spPr>
          <a:xfrm>
            <a:off x="4432550" y="2026050"/>
            <a:ext cx="4190400" cy="10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Product Name : Ringing 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USP : It will ring, when you forgets to close the pen cap.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