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87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23" r:id="rId31"/>
    <p:sldId id="669" r:id="rId3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8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6E70B-CF12-4998-864A-B3A6D555D220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7D1F9-6BF8-409C-8E32-C873AF356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0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4540" y="1409588"/>
            <a:ext cx="7614919" cy="109494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 2</a:t>
            </a:r>
            <a:r>
              <a:rPr sz="1400" spc="5" dirty="0">
                <a:latin typeface="Times New Roman"/>
                <a:cs typeface="Times New Roman"/>
              </a:rPr>
              <a:t>0</a:t>
            </a:r>
            <a:r>
              <a:rPr sz="1400" spc="0" dirty="0">
                <a:latin typeface="Times New Roman"/>
                <a:cs typeface="Times New Roman"/>
              </a:rPr>
              <a:t>12,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,C-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29498-788D-408C-84FF-FAB89E5C7B9F}" type="datetime1">
              <a:rPr lang="en-US" smtClean="0"/>
              <a:t>12/20/2022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14935">
              <a:lnSpc>
                <a:spcPct val="100000"/>
              </a:lnSpc>
            </a:pPr>
            <a:fld id="{81D60167-4931-47E6-BA6A-407CBD079E47}" type="slidenum">
              <a:rPr sz="1400" dirty="0" smtClean="0">
                <a:latin typeface="Times New Roman"/>
                <a:cs typeface="Times New Roman"/>
              </a:r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 2</a:t>
            </a:r>
            <a:r>
              <a:rPr sz="1400" spc="5" dirty="0">
                <a:latin typeface="Times New Roman"/>
                <a:cs typeface="Times New Roman"/>
              </a:rPr>
              <a:t>0</a:t>
            </a:r>
            <a:r>
              <a:rPr sz="1400" spc="0" dirty="0">
                <a:latin typeface="Times New Roman"/>
                <a:cs typeface="Times New Roman"/>
              </a:rPr>
              <a:t>12,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,C-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DF2EE-1591-489B-A2B1-83E174602769}" type="datetime1">
              <a:rPr lang="en-US" smtClean="0"/>
              <a:t>12/20/2022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14935">
              <a:lnSpc>
                <a:spcPct val="100000"/>
              </a:lnSpc>
            </a:pPr>
            <a:fld id="{81D60167-4931-47E6-BA6A-407CBD079E47}" type="slidenum">
              <a:rPr sz="1400" dirty="0" smtClean="0">
                <a:latin typeface="Times New Roman"/>
                <a:cs typeface="Times New Roman"/>
              </a:r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 2</a:t>
            </a:r>
            <a:r>
              <a:rPr sz="1400" spc="5" dirty="0">
                <a:latin typeface="Times New Roman"/>
                <a:cs typeface="Times New Roman"/>
              </a:rPr>
              <a:t>0</a:t>
            </a:r>
            <a:r>
              <a:rPr sz="1400" spc="0" dirty="0">
                <a:latin typeface="Times New Roman"/>
                <a:cs typeface="Times New Roman"/>
              </a:rPr>
              <a:t>12,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,C-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C9AD6-7585-45AA-8199-AFBB6A8FCA36}" type="datetime1">
              <a:rPr lang="en-US" smtClean="0"/>
              <a:t>12/20/2022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14935">
              <a:lnSpc>
                <a:spcPct val="100000"/>
              </a:lnSpc>
            </a:pPr>
            <a:fld id="{81D60167-4931-47E6-BA6A-407CBD079E47}" type="slidenum">
              <a:rPr sz="1400" dirty="0" smtClean="0">
                <a:latin typeface="Times New Roman"/>
                <a:cs typeface="Times New Roman"/>
              </a:r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 2</a:t>
            </a:r>
            <a:r>
              <a:rPr sz="1400" spc="5" dirty="0">
                <a:latin typeface="Times New Roman"/>
                <a:cs typeface="Times New Roman"/>
              </a:rPr>
              <a:t>0</a:t>
            </a:r>
            <a:r>
              <a:rPr sz="1400" spc="0" dirty="0">
                <a:latin typeface="Times New Roman"/>
                <a:cs typeface="Times New Roman"/>
              </a:rPr>
              <a:t>12,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,C-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800AB-DE98-461F-8565-DD0F4652B1C5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14935">
              <a:lnSpc>
                <a:spcPct val="100000"/>
              </a:lnSpc>
            </a:pPr>
            <a:fld id="{81D60167-4931-47E6-BA6A-407CBD079E47}" type="slidenum">
              <a:rPr sz="1400" dirty="0" smtClean="0">
                <a:latin typeface="Times New Roman"/>
                <a:cs typeface="Times New Roman"/>
              </a:r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 2</a:t>
            </a:r>
            <a:r>
              <a:rPr sz="1400" spc="5" dirty="0">
                <a:latin typeface="Times New Roman"/>
                <a:cs typeface="Times New Roman"/>
              </a:rPr>
              <a:t>0</a:t>
            </a:r>
            <a:r>
              <a:rPr sz="1400" spc="0" dirty="0">
                <a:latin typeface="Times New Roman"/>
                <a:cs typeface="Times New Roman"/>
              </a:rPr>
              <a:t>12,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,C-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E5456-EA45-4290-BE37-61B597F889EA}" type="datetime1">
              <a:rPr lang="en-US" smtClean="0"/>
              <a:t>12/20/2022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14935">
              <a:lnSpc>
                <a:spcPct val="100000"/>
              </a:lnSpc>
            </a:pPr>
            <a:fld id="{81D60167-4931-47E6-BA6A-407CBD079E47}" type="slidenum">
              <a:rPr sz="1400" dirty="0" smtClean="0">
                <a:latin typeface="Times New Roman"/>
                <a:cs typeface="Times New Roman"/>
              </a:r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092950" y="115951"/>
            <a:ext cx="1884426" cy="4921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11249" y="742441"/>
            <a:ext cx="5921501" cy="54392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540" y="1601978"/>
            <a:ext cx="7614919" cy="438694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26358" y="6518350"/>
            <a:ext cx="1737966" cy="22532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 2</a:t>
            </a:r>
            <a:r>
              <a:rPr sz="1400" spc="5" dirty="0">
                <a:latin typeface="Times New Roman"/>
                <a:cs typeface="Times New Roman"/>
              </a:rPr>
              <a:t>0</a:t>
            </a:r>
            <a:r>
              <a:rPr sz="1400" spc="0" dirty="0">
                <a:latin typeface="Times New Roman"/>
                <a:cs typeface="Times New Roman"/>
              </a:rPr>
              <a:t>12,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,C-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BAC71-1792-4510-902A-5E2504EFDFEA}" type="datetime1">
              <a:rPr lang="en-US" smtClean="0"/>
              <a:t>12/20/2022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071611" y="6289751"/>
            <a:ext cx="320548" cy="22532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14935">
              <a:lnSpc>
                <a:spcPct val="100000"/>
              </a:lnSpc>
            </a:pPr>
            <a:fld id="{81D60167-4931-47E6-BA6A-407CBD079E47}" type="slidenum">
              <a:rPr sz="1400" dirty="0" smtClean="0">
                <a:latin typeface="Times New Roman"/>
                <a:cs typeface="Times New Roman"/>
              </a:r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1938" y="2571622"/>
            <a:ext cx="4039235" cy="556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181100" algn="l"/>
                <a:tab pos="2706370" algn="l"/>
              </a:tabLst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IEEE	802.11	</a:t>
            </a:r>
            <a:r>
              <a:rPr sz="3600" spc="-15" dirty="0">
                <a:solidFill>
                  <a:srgbClr val="116B8F"/>
                </a:solidFill>
                <a:latin typeface="Arial"/>
                <a:cs typeface="Arial"/>
              </a:rPr>
              <a:t>W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LAN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40940">
              <a:lnSpc>
                <a:spcPts val="4285"/>
              </a:lnSpc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IBSS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638188"/>
            <a:ext cx="7389495" cy="4387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46355" indent="-343535" algn="just">
              <a:lnSpc>
                <a:spcPct val="100099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 set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of sta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ions, wh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ch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have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recognized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each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other and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are co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nected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via 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reless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media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 a pee</a:t>
            </a:r>
            <a:r>
              <a:rPr sz="2400" spc="-60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- t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-peer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fashion.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  <a:buFont typeface="Arial"/>
              <a:buChar char="•"/>
            </a:pPr>
            <a:endParaRPr sz="55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Also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cal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ed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an A</a:t>
            </a:r>
            <a:r>
              <a:rPr sz="2400" spc="-20" dirty="0">
                <a:latin typeface="Arial"/>
                <a:cs typeface="Arial"/>
              </a:rPr>
              <a:t>d</a:t>
            </a:r>
            <a:r>
              <a:rPr sz="2400" spc="0" dirty="0">
                <a:latin typeface="Arial"/>
                <a:cs typeface="Arial"/>
              </a:rPr>
              <a:t>-hoc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network.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  <a:buFont typeface="Arial"/>
              <a:buChar char="•"/>
            </a:pPr>
            <a:endParaRPr sz="55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obi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sta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ions co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municate directly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with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each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other.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</a:pPr>
            <a:endParaRPr sz="550"/>
          </a:p>
          <a:p>
            <a:pPr marL="355600" marR="127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There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are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no 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elay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functions in an </a:t>
            </a:r>
            <a:r>
              <a:rPr sz="2400" spc="5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BSS therefo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all sta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ions need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 be within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range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of each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other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nd co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municate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directly.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8"/>
              </a:spcBef>
              <a:buFont typeface="Arial"/>
              <a:buChar char="•"/>
            </a:pPr>
            <a:endParaRPr sz="55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Effective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for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 te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porary need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  <a:buFont typeface="Arial"/>
              <a:buChar char="•"/>
            </a:pPr>
            <a:endParaRPr sz="550"/>
          </a:p>
          <a:p>
            <a:pPr marL="355600" indent="-343535">
              <a:lnSpc>
                <a:spcPts val="2855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No provision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 access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wired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network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92145" y="742441"/>
            <a:ext cx="3761104" cy="544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285"/>
              </a:lnSpc>
              <a:tabLst>
                <a:tab pos="2832735" algn="l"/>
              </a:tabLst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Infrastructure	BSS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3175" y="1562861"/>
            <a:ext cx="1158240" cy="302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2380"/>
              </a:lnSpc>
            </a:pPr>
            <a:r>
              <a:rPr sz="2000" dirty="0">
                <a:latin typeface="Arial"/>
                <a:cs typeface="Arial"/>
              </a:rPr>
              <a:t>Bac</a:t>
            </a:r>
            <a:r>
              <a:rPr sz="2000" spc="5" dirty="0">
                <a:latin typeface="Arial"/>
                <a:cs typeface="Arial"/>
              </a:rPr>
              <a:t>k</a:t>
            </a:r>
            <a:r>
              <a:rPr sz="2000" spc="0" dirty="0">
                <a:latin typeface="Arial"/>
                <a:cs typeface="Arial"/>
              </a:rPr>
              <a:t>bone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5000" y="1939925"/>
            <a:ext cx="5334000" cy="3927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92145" y="742441"/>
            <a:ext cx="3761104" cy="544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285"/>
              </a:lnSpc>
              <a:tabLst>
                <a:tab pos="2832735" algn="l"/>
              </a:tabLst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Infrastructure	BSS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638553"/>
            <a:ext cx="7528559" cy="43872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BSS w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th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co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ponent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cal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ed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an Access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Po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(AP).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8"/>
              </a:spcBef>
              <a:buFont typeface="Arial"/>
              <a:buChar char="•"/>
            </a:pPr>
            <a:endParaRPr sz="550" dirty="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The access point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provides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 local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relay function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for</a:t>
            </a:r>
            <a:endParaRPr sz="24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the B</a:t>
            </a:r>
            <a:r>
              <a:rPr sz="2400" spc="-10" dirty="0">
                <a:latin typeface="Arial"/>
                <a:cs typeface="Arial"/>
              </a:rPr>
              <a:t>S</a:t>
            </a:r>
            <a:r>
              <a:rPr sz="2400" spc="0" dirty="0">
                <a:latin typeface="Arial"/>
                <a:cs typeface="Arial"/>
              </a:rPr>
              <a:t>S.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</a:pPr>
            <a:endParaRPr sz="550" dirty="0"/>
          </a:p>
          <a:p>
            <a:pPr marL="355600" marR="10033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All sta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ions in the BSS co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municate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with the ac</a:t>
            </a:r>
            <a:r>
              <a:rPr sz="2400" spc="5" dirty="0">
                <a:latin typeface="Arial"/>
                <a:cs typeface="Arial"/>
              </a:rPr>
              <a:t>c</a:t>
            </a:r>
            <a:r>
              <a:rPr sz="2400" spc="0" dirty="0">
                <a:latin typeface="Arial"/>
                <a:cs typeface="Arial"/>
              </a:rPr>
              <a:t>ess point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and do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not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co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municate directly.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8"/>
              </a:spcBef>
              <a:buFont typeface="Arial"/>
              <a:buChar char="•"/>
            </a:pPr>
            <a:endParaRPr sz="550" dirty="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frames are relayed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between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statio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s 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spc="0" dirty="0">
                <a:latin typeface="Arial"/>
                <a:cs typeface="Arial"/>
              </a:rPr>
              <a:t>y 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he</a:t>
            </a:r>
            <a:endParaRPr sz="24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access point.</a:t>
            </a:r>
          </a:p>
          <a:p>
            <a:pPr>
              <a:lnSpc>
                <a:spcPts val="550"/>
              </a:lnSpc>
              <a:spcBef>
                <a:spcPts val="26"/>
              </a:spcBef>
            </a:pPr>
            <a:endParaRPr sz="550" dirty="0"/>
          </a:p>
          <a:p>
            <a:pPr marL="355600" marR="127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This local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relay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function e</a:t>
            </a:r>
            <a:r>
              <a:rPr sz="2400" spc="5" dirty="0">
                <a:latin typeface="Arial"/>
                <a:cs typeface="Arial"/>
              </a:rPr>
              <a:t>f</a:t>
            </a:r>
            <a:r>
              <a:rPr sz="2400" spc="0" dirty="0">
                <a:latin typeface="Arial"/>
                <a:cs typeface="Arial"/>
              </a:rPr>
              <a:t>fectively doubles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 range of the IBSS.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8"/>
              </a:spcBef>
              <a:buFont typeface="Arial"/>
              <a:buChar char="•"/>
            </a:pPr>
            <a:endParaRPr sz="550" dirty="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The access point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may 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so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provide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connection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 a</a:t>
            </a:r>
            <a:endParaRPr sz="2400" dirty="0">
              <a:latin typeface="Arial"/>
              <a:cs typeface="Arial"/>
            </a:endParaRPr>
          </a:p>
          <a:p>
            <a:pPr marL="355600">
              <a:lnSpc>
                <a:spcPts val="2855"/>
              </a:lnSpc>
            </a:pPr>
            <a:r>
              <a:rPr sz="2400" dirty="0">
                <a:latin typeface="Arial"/>
                <a:cs typeface="Arial"/>
              </a:rPr>
              <a:t>distribution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syste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62961" y="742441"/>
            <a:ext cx="4420870" cy="556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2071370" algn="l"/>
                <a:tab pos="3721100" algn="l"/>
              </a:tabLst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Extended	</a:t>
            </a:r>
            <a:r>
              <a:rPr sz="3600" spc="-15" dirty="0">
                <a:solidFill>
                  <a:srgbClr val="116B8F"/>
                </a:solidFill>
                <a:latin typeface="Arial"/>
                <a:cs typeface="Arial"/>
              </a:rPr>
              <a:t>S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ervice	Set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43000" y="1871675"/>
            <a:ext cx="7249159" cy="441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02100" y="742441"/>
            <a:ext cx="939800" cy="544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285"/>
              </a:lnSpc>
            </a:pPr>
            <a:r>
              <a:rPr sz="3600" spc="-5" dirty="0">
                <a:solidFill>
                  <a:srgbClr val="116B8F"/>
                </a:solidFill>
                <a:latin typeface="Arial"/>
                <a:cs typeface="Arial"/>
              </a:rPr>
              <a:t>ESS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410461"/>
            <a:ext cx="6002020" cy="302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ts val="238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Ex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spc="0" dirty="0">
                <a:latin typeface="Arial"/>
                <a:cs typeface="Arial"/>
              </a:rPr>
              <a:t>ds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spc="0" dirty="0">
                <a:latin typeface="Arial"/>
                <a:cs typeface="Arial"/>
              </a:rPr>
              <a:t>n</a:t>
            </a:r>
            <a:r>
              <a:rPr sz="2000" spc="5" dirty="0">
                <a:latin typeface="Arial"/>
                <a:cs typeface="Arial"/>
              </a:rPr>
              <a:t>g</a:t>
            </a:r>
            <a:r>
              <a:rPr sz="2000" spc="0" dirty="0">
                <a:latin typeface="Arial"/>
                <a:cs typeface="Arial"/>
              </a:rPr>
              <a:t>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mo</a:t>
            </a:r>
            <a:r>
              <a:rPr sz="2000" spc="5" dirty="0">
                <a:latin typeface="Arial"/>
                <a:cs typeface="Arial"/>
              </a:rPr>
              <a:t>b</a:t>
            </a:r>
            <a:r>
              <a:rPr sz="2000" spc="0" dirty="0">
                <a:latin typeface="Arial"/>
                <a:cs typeface="Arial"/>
              </a:rPr>
              <a:t>ili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0" dirty="0">
                <a:latin typeface="Arial"/>
                <a:cs typeface="Arial"/>
              </a:rPr>
              <a:t>y to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bitr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spc="0" dirty="0">
                <a:latin typeface="Arial"/>
                <a:cs typeface="Arial"/>
              </a:rPr>
              <a:t>ry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spc="0" dirty="0">
                <a:latin typeface="Arial"/>
                <a:cs typeface="Arial"/>
              </a:rPr>
              <a:t>n</a:t>
            </a:r>
            <a:r>
              <a:rPr sz="2000" spc="5" dirty="0">
                <a:latin typeface="Arial"/>
                <a:cs typeface="Arial"/>
              </a:rPr>
              <a:t>g</a:t>
            </a:r>
            <a:r>
              <a:rPr sz="2000" spc="0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1775916"/>
            <a:ext cx="7545705" cy="39617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317500" indent="-343535">
              <a:lnSpc>
                <a:spcPct val="100099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Set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infr</a:t>
            </a:r>
            <a:r>
              <a:rPr sz="2000" spc="5" dirty="0">
                <a:latin typeface="Arial"/>
                <a:cs typeface="Arial"/>
              </a:rPr>
              <a:t>as</a:t>
            </a:r>
            <a:r>
              <a:rPr sz="2000" spc="0" dirty="0">
                <a:latin typeface="Arial"/>
                <a:cs typeface="Arial"/>
              </a:rPr>
              <a:t>tru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0" dirty="0">
                <a:latin typeface="Arial"/>
                <a:cs typeface="Arial"/>
              </a:rPr>
              <a:t>ure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BS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’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, </a:t>
            </a:r>
            <a:r>
              <a:rPr sz="2000" spc="5" dirty="0">
                <a:latin typeface="Arial"/>
                <a:cs typeface="Arial"/>
              </a:rPr>
              <a:t>w</a:t>
            </a:r>
            <a:r>
              <a:rPr sz="2000" spc="0" dirty="0">
                <a:latin typeface="Arial"/>
                <a:cs typeface="Arial"/>
              </a:rPr>
              <a:t>h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re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e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spc="0" dirty="0">
                <a:latin typeface="Arial"/>
                <a:cs typeface="Arial"/>
              </a:rPr>
              <a:t>ints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ommunic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spc="0" dirty="0">
                <a:latin typeface="Arial"/>
                <a:cs typeface="Arial"/>
              </a:rPr>
              <a:t>te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amo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spc="0" dirty="0">
                <a:latin typeface="Arial"/>
                <a:cs typeface="Arial"/>
              </a:rPr>
              <a:t>g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themselves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forward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traf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0" dirty="0">
                <a:latin typeface="Arial"/>
                <a:cs typeface="Arial"/>
              </a:rPr>
              <a:t>ic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from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one BSS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to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spc="0" dirty="0">
                <a:latin typeface="Arial"/>
                <a:cs typeface="Arial"/>
              </a:rPr>
              <a:t>oth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  <a:p>
            <a:pPr marL="355600" marR="130810" indent="-3435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e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spc="0" dirty="0">
                <a:latin typeface="Arial"/>
                <a:cs typeface="Arial"/>
              </a:rPr>
              <a:t>int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rfo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ms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this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spc="0" dirty="0">
                <a:latin typeface="Arial"/>
                <a:cs typeface="Arial"/>
              </a:rPr>
              <a:t>mmuni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spc="0" dirty="0">
                <a:latin typeface="Arial"/>
                <a:cs typeface="Arial"/>
              </a:rPr>
              <a:t>ion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thr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spc="0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g</a:t>
            </a:r>
            <a:r>
              <a:rPr sz="2000" spc="0" dirty="0">
                <a:latin typeface="Arial"/>
                <a:cs typeface="Arial"/>
              </a:rPr>
              <a:t>h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the di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trib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spc="0" dirty="0">
                <a:latin typeface="Arial"/>
                <a:cs typeface="Arial"/>
              </a:rPr>
              <a:t>tion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ystem,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w</a:t>
            </a:r>
            <a:r>
              <a:rPr sz="2000" spc="0" dirty="0">
                <a:latin typeface="Arial"/>
                <a:cs typeface="Arial"/>
              </a:rPr>
              <a:t>hi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h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may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be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ns</a:t>
            </a:r>
            <a:r>
              <a:rPr sz="2000" spc="0" dirty="0">
                <a:latin typeface="Arial"/>
                <a:cs typeface="Arial"/>
              </a:rPr>
              <a:t>tru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0" dirty="0">
                <a:latin typeface="Arial"/>
                <a:cs typeface="Arial"/>
              </a:rPr>
              <a:t>ed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either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w</a:t>
            </a:r>
            <a:r>
              <a:rPr sz="2000" spc="0" dirty="0">
                <a:latin typeface="Arial"/>
                <a:cs typeface="Arial"/>
              </a:rPr>
              <a:t>ir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d LAN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or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w</a:t>
            </a:r>
            <a:r>
              <a:rPr sz="2000" spc="0" dirty="0">
                <a:latin typeface="Arial"/>
                <a:cs typeface="Arial"/>
              </a:rPr>
              <a:t>ir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le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n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twor</a:t>
            </a:r>
            <a:r>
              <a:rPr sz="2000" spc="10" dirty="0">
                <a:latin typeface="Arial"/>
                <a:cs typeface="Arial"/>
              </a:rPr>
              <a:t>k</a:t>
            </a:r>
            <a:r>
              <a:rPr sz="2000" spc="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di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tribution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ystem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is a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0" dirty="0">
                <a:latin typeface="Arial"/>
                <a:cs typeface="Arial"/>
              </a:rPr>
              <a:t>hin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layer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in ea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h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cc</a:t>
            </a:r>
            <a:r>
              <a:rPr sz="2000" spc="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poi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spc="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that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d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termi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spc="0" dirty="0">
                <a:latin typeface="Arial"/>
                <a:cs typeface="Arial"/>
              </a:rPr>
              <a:t>es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d</a:t>
            </a:r>
            <a:r>
              <a:rPr sz="2000" spc="5" dirty="0">
                <a:latin typeface="Arial"/>
                <a:cs typeface="Arial"/>
              </a:rPr>
              <a:t>es</a:t>
            </a:r>
            <a:r>
              <a:rPr sz="2000" spc="0" dirty="0">
                <a:latin typeface="Arial"/>
                <a:cs typeface="Arial"/>
              </a:rPr>
              <a:t>tination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for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traf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0" dirty="0">
                <a:latin typeface="Arial"/>
                <a:cs typeface="Arial"/>
              </a:rPr>
              <a:t>ic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ec</a:t>
            </a:r>
            <a:r>
              <a:rPr sz="2000" spc="0" dirty="0">
                <a:latin typeface="Arial"/>
                <a:cs typeface="Arial"/>
              </a:rPr>
              <a:t>eived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from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BS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</a:tabLst>
            </a:pP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layed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b</a:t>
            </a:r>
            <a:r>
              <a:rPr sz="2000" spc="5" dirty="0">
                <a:latin typeface="Arial"/>
                <a:cs typeface="Arial"/>
              </a:rPr>
              <a:t>ac</a:t>
            </a:r>
            <a:r>
              <a:rPr sz="2000" spc="0" dirty="0">
                <a:latin typeface="Arial"/>
                <a:cs typeface="Arial"/>
              </a:rPr>
              <a:t>k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 d</a:t>
            </a:r>
            <a:r>
              <a:rPr sz="2000" spc="5" dirty="0">
                <a:latin typeface="Arial"/>
                <a:cs typeface="Arial"/>
              </a:rPr>
              <a:t>es</a:t>
            </a:r>
            <a:r>
              <a:rPr sz="2000" spc="0" dirty="0">
                <a:latin typeface="Arial"/>
                <a:cs typeface="Arial"/>
              </a:rPr>
              <a:t>tination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in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0" dirty="0">
                <a:latin typeface="Arial"/>
                <a:cs typeface="Arial"/>
              </a:rPr>
              <a:t>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ame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BSS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</a:tabLst>
            </a:pPr>
            <a:r>
              <a:rPr sz="2000" dirty="0">
                <a:latin typeface="Arial"/>
                <a:cs typeface="Arial"/>
              </a:rPr>
              <a:t>for</a:t>
            </a:r>
            <a:r>
              <a:rPr sz="2000" spc="10" dirty="0">
                <a:latin typeface="Arial"/>
                <a:cs typeface="Arial"/>
              </a:rPr>
              <a:t>w</a:t>
            </a:r>
            <a:r>
              <a:rPr sz="2000" spc="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d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d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on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0" dirty="0">
                <a:latin typeface="Arial"/>
                <a:cs typeface="Arial"/>
              </a:rPr>
              <a:t>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di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trib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spc="0" dirty="0">
                <a:latin typeface="Arial"/>
                <a:cs typeface="Arial"/>
              </a:rPr>
              <a:t>tion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ystem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spc="0" dirty="0">
                <a:latin typeface="Arial"/>
                <a:cs typeface="Arial"/>
              </a:rPr>
              <a:t>oth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e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spc="0" dirty="0">
                <a:latin typeface="Arial"/>
                <a:cs typeface="Arial"/>
              </a:rPr>
              <a:t>int</a:t>
            </a:r>
            <a:endParaRPr sz="2000">
              <a:latin typeface="Arial"/>
              <a:cs typeface="Arial"/>
            </a:endParaRPr>
          </a:p>
          <a:p>
            <a:pPr marL="756285" marR="861060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</a:tabLst>
            </a:pPr>
            <a:r>
              <a:rPr sz="2000" spc="5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spc="0" dirty="0">
                <a:latin typeface="Arial"/>
                <a:cs typeface="Arial"/>
              </a:rPr>
              <a:t>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into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0" dirty="0">
                <a:latin typeface="Arial"/>
                <a:cs typeface="Arial"/>
              </a:rPr>
              <a:t>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w</a:t>
            </a:r>
            <a:r>
              <a:rPr sz="2000" spc="0" dirty="0">
                <a:latin typeface="Arial"/>
                <a:cs typeface="Arial"/>
              </a:rPr>
              <a:t>ir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n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twork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 d</a:t>
            </a:r>
            <a:r>
              <a:rPr sz="2000" spc="5" dirty="0">
                <a:latin typeface="Arial"/>
                <a:cs typeface="Arial"/>
              </a:rPr>
              <a:t>es</a:t>
            </a:r>
            <a:r>
              <a:rPr sz="2000" spc="0" dirty="0">
                <a:latin typeface="Arial"/>
                <a:cs typeface="Arial"/>
              </a:rPr>
              <a:t>tination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n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spc="0" dirty="0">
                <a:latin typeface="Arial"/>
                <a:cs typeface="Arial"/>
              </a:rPr>
              <a:t>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in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0" dirty="0">
                <a:latin typeface="Arial"/>
                <a:cs typeface="Arial"/>
              </a:rPr>
              <a:t>he exten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spc="0" dirty="0">
                <a:latin typeface="Arial"/>
                <a:cs typeface="Arial"/>
              </a:rPr>
              <a:t>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vice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et.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02100" y="742441"/>
            <a:ext cx="939800" cy="544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285"/>
              </a:lnSpc>
            </a:pPr>
            <a:r>
              <a:rPr sz="3600" spc="-5" dirty="0">
                <a:solidFill>
                  <a:srgbClr val="116B8F"/>
                </a:solidFill>
                <a:latin typeface="Arial"/>
                <a:cs typeface="Arial"/>
              </a:rPr>
              <a:t>ESS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638188"/>
            <a:ext cx="7698740" cy="9855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3535">
              <a:lnSpc>
                <a:spcPct val="901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Com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unications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received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by an ac</a:t>
            </a:r>
            <a:r>
              <a:rPr sz="2400" spc="5" dirty="0">
                <a:latin typeface="Arial"/>
                <a:cs typeface="Arial"/>
              </a:rPr>
              <a:t>c</a:t>
            </a:r>
            <a:r>
              <a:rPr sz="2400" spc="0" dirty="0">
                <a:latin typeface="Arial"/>
                <a:cs typeface="Arial"/>
              </a:rPr>
              <a:t>ess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point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om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 distributi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system are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transmitted to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 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spc="0" dirty="0">
                <a:latin typeface="Arial"/>
                <a:cs typeface="Arial"/>
              </a:rPr>
              <a:t>SS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be received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by the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destination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mobi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sta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ion.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2699639"/>
            <a:ext cx="7644765" cy="34359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335280" indent="-343535">
              <a:lnSpc>
                <a:spcPct val="9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Network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equipment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outside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of the e</a:t>
            </a:r>
            <a:r>
              <a:rPr sz="2400" spc="-15" dirty="0">
                <a:latin typeface="Arial"/>
                <a:cs typeface="Arial"/>
              </a:rPr>
              <a:t>x</a:t>
            </a:r>
            <a:r>
              <a:rPr sz="2400" spc="0" dirty="0">
                <a:latin typeface="Arial"/>
                <a:cs typeface="Arial"/>
              </a:rPr>
              <a:t>tended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service set views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 E</a:t>
            </a:r>
            <a:r>
              <a:rPr sz="2400" spc="-10" dirty="0">
                <a:latin typeface="Arial"/>
                <a:cs typeface="Arial"/>
              </a:rPr>
              <a:t>S</a:t>
            </a:r>
            <a:r>
              <a:rPr sz="2400" spc="0" dirty="0">
                <a:latin typeface="Arial"/>
                <a:cs typeface="Arial"/>
              </a:rPr>
              <a:t>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and all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of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its mobi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sta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ions as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 sing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MA</a:t>
            </a:r>
            <a:r>
              <a:rPr sz="2400" spc="-10" dirty="0">
                <a:latin typeface="Arial"/>
                <a:cs typeface="Arial"/>
              </a:rPr>
              <a:t>C</a:t>
            </a:r>
            <a:r>
              <a:rPr sz="2400" spc="0" dirty="0">
                <a:latin typeface="Arial"/>
                <a:cs typeface="Arial"/>
              </a:rPr>
              <a:t>-layer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network whe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all sta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ions are physica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ly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statio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ary.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15"/>
              </a:spcBef>
              <a:buFont typeface="Arial"/>
              <a:buChar char="•"/>
            </a:pPr>
            <a:endParaRPr sz="600"/>
          </a:p>
          <a:p>
            <a:pPr marL="355600" marR="572135" indent="-343535">
              <a:lnSpc>
                <a:spcPts val="259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ESS hides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 mobil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ty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of the mobi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sta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ions from everything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outside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ESS.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00"/>
              </a:lnSpc>
              <a:spcBef>
                <a:spcPts val="37"/>
              </a:spcBef>
              <a:buFont typeface="Arial"/>
              <a:buChar char="•"/>
            </a:pPr>
            <a:endParaRPr sz="500"/>
          </a:p>
          <a:p>
            <a:pPr marL="355600" marR="12700" indent="-343535">
              <a:lnSpc>
                <a:spcPct val="9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This level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of 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ndirection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provided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by the 802</a:t>
            </a:r>
            <a:r>
              <a:rPr sz="2400" spc="5" dirty="0">
                <a:latin typeface="Arial"/>
                <a:cs typeface="Arial"/>
              </a:rPr>
              <a:t>.</a:t>
            </a:r>
            <a:r>
              <a:rPr sz="2400" spc="0" dirty="0">
                <a:latin typeface="Arial"/>
                <a:cs typeface="Arial"/>
              </a:rPr>
              <a:t>11 architecture al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ows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-15" dirty="0">
                <a:latin typeface="Arial"/>
                <a:cs typeface="Arial"/>
              </a:rPr>
              <a:t>x</a:t>
            </a:r>
            <a:r>
              <a:rPr sz="2400" spc="0" dirty="0">
                <a:latin typeface="Arial"/>
                <a:cs typeface="Arial"/>
              </a:rPr>
              <a:t>isting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network protocols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that have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no concept of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mobi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ity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 operate cor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ectly with a wireless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LAN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where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is 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obi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ity.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81735">
              <a:lnSpc>
                <a:spcPct val="100000"/>
              </a:lnSpc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Netwo</a:t>
            </a:r>
            <a:r>
              <a:rPr sz="3600" spc="5" dirty="0">
                <a:solidFill>
                  <a:srgbClr val="116B8F"/>
                </a:solidFill>
                <a:latin typeface="Arial"/>
                <a:cs typeface="Arial"/>
              </a:rPr>
              <a:t>r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k</a:t>
            </a:r>
            <a:r>
              <a:rPr sz="3600" spc="-20" dirty="0">
                <a:solidFill>
                  <a:srgbClr val="116B8F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Services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638553"/>
            <a:ext cx="7740015" cy="44729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Distribution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8"/>
              </a:spcBef>
              <a:buFont typeface="Arial"/>
              <a:buChar char="•"/>
            </a:pPr>
            <a:endParaRPr sz="550"/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Used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by 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ob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le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statio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s in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Inf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astructure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</a:t>
            </a:r>
            <a:r>
              <a:rPr sz="2400" spc="-10" dirty="0">
                <a:latin typeface="Arial"/>
                <a:cs typeface="Arial"/>
              </a:rPr>
              <a:t>S</a:t>
            </a:r>
            <a:r>
              <a:rPr sz="2400" spc="0" dirty="0">
                <a:latin typeface="Arial"/>
                <a:cs typeface="Arial"/>
              </a:rPr>
              <a:t>S,</a:t>
            </a:r>
            <a:endParaRPr sz="24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every 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ime they send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data.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</a:pPr>
            <a:endParaRPr sz="550"/>
          </a:p>
          <a:p>
            <a:pPr marL="756285" marR="249554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On</a:t>
            </a:r>
            <a:r>
              <a:rPr sz="2400" spc="5" dirty="0">
                <a:latin typeface="Arial"/>
                <a:cs typeface="Arial"/>
              </a:rPr>
              <a:t>c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 </a:t>
            </a:r>
            <a:r>
              <a:rPr sz="2400" spc="5" dirty="0">
                <a:latin typeface="Arial"/>
                <a:cs typeface="Arial"/>
              </a:rPr>
              <a:t>f</a:t>
            </a:r>
            <a:r>
              <a:rPr sz="2400" spc="0" dirty="0">
                <a:latin typeface="Arial"/>
                <a:cs typeface="Arial"/>
              </a:rPr>
              <a:t>ra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has been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access by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access point,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it uses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distribution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service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 de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iver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ame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8"/>
              </a:spcBef>
              <a:buFont typeface="Arial"/>
              <a:buChar char="–"/>
            </a:pPr>
            <a:endParaRPr sz="550"/>
          </a:p>
          <a:p>
            <a:pPr marL="1155700" marR="297180" lvl="2" indent="-228600" algn="ctr">
              <a:lnSpc>
                <a:spcPct val="100000"/>
              </a:lnSpc>
              <a:buFont typeface="Arial"/>
              <a:buChar char="•"/>
              <a:tabLst>
                <a:tab pos="1155700" algn="l"/>
              </a:tabLst>
            </a:pPr>
            <a:r>
              <a:rPr sz="2400" spc="0" dirty="0">
                <a:latin typeface="Arial"/>
                <a:cs typeface="Arial"/>
              </a:rPr>
              <a:t>Th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s is 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rue 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ven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for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two mob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le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statio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  <a:p>
            <a:pPr marR="728980" algn="ctr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associated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with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sa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e access point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6"/>
              </a:spcBef>
            </a:pPr>
            <a:endParaRPr sz="55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In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egra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ion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  <a:buFont typeface="Arial"/>
              <a:buChar char="•"/>
            </a:pPr>
            <a:endParaRPr sz="550"/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Service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provided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by the 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st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ibution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8"/>
              </a:spcBef>
              <a:buFont typeface="Arial"/>
              <a:buChar char="–"/>
            </a:pPr>
            <a:endParaRPr sz="550"/>
          </a:p>
          <a:p>
            <a:pPr marL="756285" marR="12700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It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al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ows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connec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ion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of the 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st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ibution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system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 no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-IEEE 802.11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network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74228" y="6289751"/>
            <a:ext cx="205740" cy="2254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>
                <a:latin typeface="Times New Roman"/>
                <a:cs typeface="Times New Roman"/>
              </a:rPr>
              <a:t>58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81735">
              <a:lnSpc>
                <a:spcPct val="100000"/>
              </a:lnSpc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Netwo</a:t>
            </a:r>
            <a:r>
              <a:rPr sz="3600" spc="5" dirty="0">
                <a:solidFill>
                  <a:srgbClr val="116B8F"/>
                </a:solidFill>
                <a:latin typeface="Arial"/>
                <a:cs typeface="Arial"/>
              </a:rPr>
              <a:t>r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k</a:t>
            </a:r>
            <a:r>
              <a:rPr sz="3600" spc="-20" dirty="0">
                <a:solidFill>
                  <a:srgbClr val="116B8F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Services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8966" y="1286365"/>
            <a:ext cx="7886065" cy="43630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Ass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ci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tion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q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spc="0" dirty="0">
                <a:latin typeface="Arial"/>
                <a:cs typeface="Arial"/>
              </a:rPr>
              <a:t>est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from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cl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resp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nse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from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</a:t>
            </a:r>
            <a:r>
              <a:rPr sz="2400" spc="-15" dirty="0">
                <a:latin typeface="Arial"/>
                <a:cs typeface="Arial"/>
              </a:rPr>
              <a:t>P</a:t>
            </a:r>
            <a:r>
              <a:rPr sz="2400" spc="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85"/>
              </a:spcBef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Fi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al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zes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security options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85"/>
              </a:spcBef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Fi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al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zes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bit rate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opti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ns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85"/>
              </a:spcBef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ts up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data 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nk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C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nt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arns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acc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ss po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MAC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addre</a:t>
            </a:r>
            <a:r>
              <a:rPr sz="2400" spc="-10" dirty="0">
                <a:latin typeface="Arial"/>
                <a:cs typeface="Arial"/>
              </a:rPr>
              <a:t>s</a:t>
            </a:r>
            <a:r>
              <a:rPr sz="2400" spc="0" dirty="0">
                <a:latin typeface="Arial"/>
                <a:cs typeface="Arial"/>
              </a:rPr>
              <a:t>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(B</a:t>
            </a:r>
            <a:r>
              <a:rPr sz="2400" spc="-10" dirty="0">
                <a:latin typeface="Arial"/>
                <a:cs typeface="Arial"/>
              </a:rPr>
              <a:t>S</a:t>
            </a:r>
            <a:r>
              <a:rPr sz="2400" spc="0" dirty="0">
                <a:latin typeface="Arial"/>
                <a:cs typeface="Arial"/>
              </a:rPr>
              <a:t>SI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spc="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5"/>
              </a:spcBef>
              <a:buFont typeface="Arial"/>
              <a:buChar char="–"/>
            </a:pPr>
            <a:endParaRPr sz="550"/>
          </a:p>
          <a:p>
            <a:pPr marL="756285" marR="8064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very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of frames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 mob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le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stations is poss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ble bec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use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they 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eg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ster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or 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ssoc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ate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th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access po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nt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5"/>
              </a:spcBef>
              <a:buFont typeface="Arial"/>
              <a:buChar char="–"/>
            </a:pPr>
            <a:endParaRPr sz="550"/>
          </a:p>
          <a:p>
            <a:pPr marL="756285" marR="281940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distribution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system 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spc="0" dirty="0">
                <a:latin typeface="Arial"/>
                <a:cs typeface="Arial"/>
              </a:rPr>
              <a:t>ses the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registrati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n 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formati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termine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spc="0" dirty="0">
                <a:latin typeface="Arial"/>
                <a:cs typeface="Arial"/>
              </a:rPr>
              <a:t>ich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acc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ss po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use for 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mobi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station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5740" y="6065215"/>
            <a:ext cx="6616065" cy="375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254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U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assoc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ated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stations are n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“on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 network”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81735">
              <a:lnSpc>
                <a:spcPts val="4285"/>
              </a:lnSpc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Netwo</a:t>
            </a:r>
            <a:r>
              <a:rPr sz="3600" spc="5" dirty="0">
                <a:solidFill>
                  <a:srgbClr val="116B8F"/>
                </a:solidFill>
                <a:latin typeface="Arial"/>
                <a:cs typeface="Arial"/>
              </a:rPr>
              <a:t>r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k</a:t>
            </a:r>
            <a:r>
              <a:rPr sz="3600" spc="-20" dirty="0">
                <a:solidFill>
                  <a:srgbClr val="116B8F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Services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540" y="1638553"/>
            <a:ext cx="7804784" cy="38754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assoc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ation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8"/>
              </a:spcBef>
              <a:buFont typeface="Arial"/>
              <a:buChar char="•"/>
            </a:pPr>
            <a:endParaRPr sz="550"/>
          </a:p>
          <a:p>
            <a:pPr marL="756285" marR="6540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Wh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n a mob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le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station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moves b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twe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</a:t>
            </a:r>
            <a:r>
              <a:rPr sz="2400" spc="-15" dirty="0">
                <a:latin typeface="Arial"/>
                <a:cs typeface="Arial"/>
              </a:rPr>
              <a:t>S</a:t>
            </a:r>
            <a:r>
              <a:rPr sz="2400" spc="0" dirty="0">
                <a:latin typeface="Arial"/>
                <a:cs typeface="Arial"/>
              </a:rPr>
              <a:t>S are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s, w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thin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gle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S</a:t>
            </a:r>
            <a:r>
              <a:rPr sz="2400" spc="0" dirty="0">
                <a:latin typeface="Arial"/>
                <a:cs typeface="Arial"/>
              </a:rPr>
              <a:t>S,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eva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uates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si</a:t>
            </a:r>
            <a:r>
              <a:rPr sz="2400" spc="-10" dirty="0">
                <a:latin typeface="Arial"/>
                <a:cs typeface="Arial"/>
              </a:rPr>
              <a:t>g</a:t>
            </a:r>
            <a:r>
              <a:rPr sz="2400" spc="0" dirty="0">
                <a:latin typeface="Arial"/>
                <a:cs typeface="Arial"/>
              </a:rPr>
              <a:t>nal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en</a:t>
            </a:r>
            <a:r>
              <a:rPr sz="2400" spc="-10" dirty="0">
                <a:latin typeface="Arial"/>
                <a:cs typeface="Arial"/>
              </a:rPr>
              <a:t>g</a:t>
            </a:r>
            <a:r>
              <a:rPr sz="2400" spc="0" dirty="0">
                <a:latin typeface="Arial"/>
                <a:cs typeface="Arial"/>
              </a:rPr>
              <a:t>th 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nd may s</a:t>
            </a:r>
            <a:r>
              <a:rPr sz="2400" spc="-10" dirty="0">
                <a:latin typeface="Arial"/>
                <a:cs typeface="Arial"/>
              </a:rPr>
              <a:t>w</a:t>
            </a:r>
            <a:r>
              <a:rPr sz="2400" spc="0" dirty="0">
                <a:latin typeface="Arial"/>
                <a:cs typeface="Arial"/>
              </a:rPr>
              <a:t>itch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access po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th w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spc="0" dirty="0">
                <a:latin typeface="Arial"/>
                <a:cs typeface="Arial"/>
              </a:rPr>
              <a:t>ich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is assoc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ated.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7"/>
              </a:spcBef>
              <a:buFont typeface="Arial"/>
              <a:buChar char="–"/>
            </a:pPr>
            <a:endParaRPr sz="550"/>
          </a:p>
          <a:p>
            <a:pPr marL="756285" marR="12700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ass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ci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tio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s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are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iti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ted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by S</a:t>
            </a:r>
            <a:r>
              <a:rPr sz="2400" spc="-1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A,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spc="0" dirty="0">
                <a:latin typeface="Arial"/>
                <a:cs typeface="Arial"/>
              </a:rPr>
              <a:t>en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si</a:t>
            </a:r>
            <a:r>
              <a:rPr sz="2400" spc="-10" dirty="0">
                <a:latin typeface="Arial"/>
                <a:cs typeface="Arial"/>
              </a:rPr>
              <a:t>g</a:t>
            </a:r>
            <a:r>
              <a:rPr sz="2400" spc="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l con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spc="0" dirty="0">
                <a:latin typeface="Arial"/>
                <a:cs typeface="Arial"/>
              </a:rPr>
              <a:t>iti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ns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dic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te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that 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assoc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ation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th a different AP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is benefic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al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5"/>
              </a:spcBef>
              <a:buFont typeface="Arial"/>
              <a:buChar char="–"/>
            </a:pPr>
            <a:endParaRPr sz="550"/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After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assoc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ation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is complete, distri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spc="0" dirty="0">
                <a:latin typeface="Arial"/>
                <a:cs typeface="Arial"/>
              </a:rPr>
              <a:t>ution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  <a:p>
            <a:pPr marL="756285">
              <a:lnSpc>
                <a:spcPts val="2855"/>
              </a:lnSpc>
            </a:pPr>
            <a:r>
              <a:rPr sz="2400" dirty="0">
                <a:latin typeface="Arial"/>
                <a:cs typeface="Arial"/>
              </a:rPr>
              <a:t>u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spc="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tes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cati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records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81735">
              <a:lnSpc>
                <a:spcPts val="4285"/>
              </a:lnSpc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Netwo</a:t>
            </a:r>
            <a:r>
              <a:rPr sz="3600" spc="5" dirty="0">
                <a:solidFill>
                  <a:srgbClr val="116B8F"/>
                </a:solidFill>
                <a:latin typeface="Arial"/>
                <a:cs typeface="Arial"/>
              </a:rPr>
              <a:t>r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k</a:t>
            </a:r>
            <a:r>
              <a:rPr sz="3600" spc="-20" dirty="0">
                <a:solidFill>
                  <a:srgbClr val="116B8F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Services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540" y="1638553"/>
            <a:ext cx="7650480" cy="28505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sassoc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ation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8"/>
              </a:spcBef>
              <a:buFont typeface="Arial"/>
              <a:buChar char="•"/>
            </a:pPr>
            <a:endParaRPr sz="550"/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U</a:t>
            </a:r>
            <a:r>
              <a:rPr sz="2400" spc="-10" dirty="0">
                <a:latin typeface="Arial"/>
                <a:cs typeface="Arial"/>
              </a:rPr>
              <a:t>s</a:t>
            </a:r>
            <a:r>
              <a:rPr sz="2400" spc="0" dirty="0">
                <a:latin typeface="Arial"/>
                <a:cs typeface="Arial"/>
              </a:rPr>
              <a:t>ed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for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terminati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g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-15" dirty="0">
                <a:latin typeface="Arial"/>
                <a:cs typeface="Arial"/>
              </a:rPr>
              <a:t>x</a:t>
            </a:r>
            <a:r>
              <a:rPr sz="2400" spc="0" dirty="0">
                <a:latin typeface="Arial"/>
                <a:cs typeface="Arial"/>
              </a:rPr>
              <a:t>ist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ng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ass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ci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tion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6"/>
              </a:spcBef>
              <a:buFont typeface="Arial"/>
              <a:buChar char="–"/>
            </a:pPr>
            <a:endParaRPr sz="550"/>
          </a:p>
          <a:p>
            <a:pPr marL="756285" marR="505459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Mobi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ity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data stored in the 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spc="0" dirty="0">
                <a:latin typeface="Arial"/>
                <a:cs typeface="Arial"/>
              </a:rPr>
              <a:t>istributi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system 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s revoked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5"/>
              </a:spcBef>
              <a:buFont typeface="Arial"/>
              <a:buChar char="–"/>
            </a:pPr>
            <a:endParaRPr sz="550"/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A po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ite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task to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do during STA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shutdown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8"/>
              </a:spcBef>
              <a:buFont typeface="Arial"/>
              <a:buChar char="–"/>
            </a:pPr>
            <a:endParaRPr sz="550"/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MAC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is des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g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ed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h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spc="0" dirty="0">
                <a:latin typeface="Arial"/>
                <a:cs typeface="Arial"/>
              </a:rPr>
              <a:t>le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A that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ave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twork</a:t>
            </a:r>
            <a:endParaRPr sz="2400">
              <a:latin typeface="Arial"/>
              <a:cs typeface="Arial"/>
            </a:endParaRPr>
          </a:p>
          <a:p>
            <a:pPr marL="756285">
              <a:lnSpc>
                <a:spcPts val="2855"/>
              </a:lnSpc>
            </a:pPr>
            <a:r>
              <a:rPr sz="2400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thout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dis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ssoc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ating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48535">
              <a:lnSpc>
                <a:spcPts val="4285"/>
              </a:lnSpc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History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638553"/>
            <a:ext cx="7832090" cy="41675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FCC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decided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 authorize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publ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c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use of ISM 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spc="0" dirty="0">
                <a:latin typeface="Arial"/>
                <a:cs typeface="Arial"/>
              </a:rPr>
              <a:t>and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mi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spc="0" dirty="0">
                <a:latin typeface="Arial"/>
                <a:cs typeface="Arial"/>
              </a:rPr>
              <a:t>-80s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</a:pPr>
            <a:endParaRPr sz="550"/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No need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 obtain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FCC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censes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5"/>
              </a:spcBef>
              <a:buFont typeface="Arial"/>
              <a:buChar char="–"/>
            </a:pPr>
            <a:endParaRPr sz="55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This resulted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subs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antial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growth of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WLAN produc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  <a:buFont typeface="Arial"/>
              <a:buChar char="•"/>
            </a:pPr>
            <a:endParaRPr sz="55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Due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 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ack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of standa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ds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prop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ietary p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oducts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appea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ed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8"/>
              </a:spcBef>
              <a:buFont typeface="Arial"/>
              <a:buChar char="•"/>
            </a:pPr>
            <a:endParaRPr sz="550"/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vided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 market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5"/>
              </a:spcBef>
              <a:buFont typeface="Arial"/>
              <a:buChar char="–"/>
            </a:pPr>
            <a:endParaRPr sz="550"/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Parts </a:t>
            </a:r>
            <a:r>
              <a:rPr sz="2400" spc="-10" dirty="0">
                <a:latin typeface="Arial"/>
                <a:cs typeface="Arial"/>
              </a:rPr>
              <a:t>w</a:t>
            </a:r>
            <a:r>
              <a:rPr sz="2400" spc="0" dirty="0">
                <a:latin typeface="Arial"/>
                <a:cs typeface="Arial"/>
              </a:rPr>
              <a:t>ere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incompa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ib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5"/>
              </a:spcBef>
              <a:buFont typeface="Arial"/>
              <a:buChar char="–"/>
            </a:pPr>
            <a:endParaRPr sz="55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Wo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king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group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IEEE 802.11 was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establ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shed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9"/>
              </a:spcBef>
              <a:buFont typeface="Arial"/>
              <a:buChar char="•"/>
            </a:pPr>
            <a:endParaRPr sz="550"/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Defi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ed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physical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and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MAC su</a:t>
            </a:r>
            <a:r>
              <a:rPr sz="2400" spc="-40" dirty="0">
                <a:latin typeface="Arial"/>
                <a:cs typeface="Arial"/>
              </a:rPr>
              <a:t>b</a:t>
            </a:r>
            <a:r>
              <a:rPr sz="2400" spc="0" dirty="0">
                <a:latin typeface="Arial"/>
                <a:cs typeface="Arial"/>
              </a:rPr>
              <a:t>-layer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standards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</a:t>
            </a:r>
            <a:endParaRPr sz="2400">
              <a:latin typeface="Arial"/>
              <a:cs typeface="Arial"/>
            </a:endParaRPr>
          </a:p>
          <a:p>
            <a:pPr marL="756285">
              <a:lnSpc>
                <a:spcPts val="2855"/>
              </a:lnSpc>
            </a:pPr>
            <a:r>
              <a:rPr sz="2400" dirty="0">
                <a:latin typeface="Arial"/>
                <a:cs typeface="Arial"/>
              </a:rPr>
              <a:t>June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1997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81735">
              <a:lnSpc>
                <a:spcPts val="4285"/>
              </a:lnSpc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Netwo</a:t>
            </a:r>
            <a:r>
              <a:rPr sz="3600" spc="5" dirty="0">
                <a:solidFill>
                  <a:srgbClr val="116B8F"/>
                </a:solidFill>
                <a:latin typeface="Arial"/>
                <a:cs typeface="Arial"/>
              </a:rPr>
              <a:t>r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k</a:t>
            </a:r>
            <a:r>
              <a:rPr sz="3600" spc="-20" dirty="0">
                <a:solidFill>
                  <a:srgbClr val="116B8F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Services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540" y="1638553"/>
            <a:ext cx="7592059" cy="35820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spc="0" dirty="0">
                <a:latin typeface="Arial"/>
                <a:cs typeface="Arial"/>
              </a:rPr>
              <a:t>thenticati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8"/>
              </a:spcBef>
              <a:buFont typeface="Arial"/>
              <a:buChar char="•"/>
            </a:pPr>
            <a:endParaRPr sz="550"/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Wire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ess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tworks ca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offer s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me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vel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phys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cal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security as w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red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</a:pPr>
            <a:endParaRPr sz="550"/>
          </a:p>
          <a:p>
            <a:pPr marL="1155700" marR="12700" lvl="2" indent="-228600">
              <a:lnSpc>
                <a:spcPct val="100000"/>
              </a:lnSpc>
              <a:buFont typeface="Arial"/>
              <a:buChar char="•"/>
              <a:tabLst>
                <a:tab pos="1155700" algn="l"/>
              </a:tabLst>
            </a:pPr>
            <a:r>
              <a:rPr sz="2400" spc="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twork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attachment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po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nts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wired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can be secured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locked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cl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sets</a:t>
            </a:r>
            <a:endParaRPr sz="2400">
              <a:latin typeface="Arial"/>
              <a:cs typeface="Arial"/>
            </a:endParaRPr>
          </a:p>
          <a:p>
            <a:pPr lvl="2">
              <a:lnSpc>
                <a:spcPts val="550"/>
              </a:lnSpc>
              <a:spcBef>
                <a:spcPts val="28"/>
              </a:spcBef>
              <a:buFont typeface="Arial"/>
              <a:buChar char="•"/>
            </a:pPr>
            <a:endParaRPr sz="550"/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spc="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tio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al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spc="0" dirty="0">
                <a:latin typeface="Arial"/>
                <a:cs typeface="Arial"/>
              </a:rPr>
              <a:t>thent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cati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n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routi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es are req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spc="0" dirty="0">
                <a:latin typeface="Arial"/>
                <a:cs typeface="Arial"/>
              </a:rPr>
              <a:t>ired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</a:t>
            </a:r>
            <a:endParaRPr sz="24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tabLst>
                <a:tab pos="2503170" algn="l"/>
              </a:tabLst>
            </a:pPr>
            <a:r>
              <a:rPr sz="2400" dirty="0">
                <a:latin typeface="Arial"/>
                <a:cs typeface="Arial"/>
              </a:rPr>
              <a:t>ens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spc="0" dirty="0">
                <a:latin typeface="Arial"/>
                <a:cs typeface="Arial"/>
              </a:rPr>
              <a:t>re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on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y	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uthorised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users are al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ow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6"/>
              </a:spcBef>
            </a:pPr>
            <a:endParaRPr sz="550"/>
          </a:p>
          <a:p>
            <a:pPr marL="756285" marR="107950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In 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spc="0" dirty="0">
                <a:latin typeface="Arial"/>
                <a:cs typeface="Arial"/>
              </a:rPr>
              <a:t>ractic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, many access poi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ts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are configured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for “open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system”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authent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cation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81735">
              <a:lnSpc>
                <a:spcPct val="100000"/>
              </a:lnSpc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Netwo</a:t>
            </a:r>
            <a:r>
              <a:rPr sz="3600" spc="5" dirty="0">
                <a:solidFill>
                  <a:srgbClr val="116B8F"/>
                </a:solidFill>
                <a:latin typeface="Arial"/>
                <a:cs typeface="Arial"/>
              </a:rPr>
              <a:t>r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k</a:t>
            </a:r>
            <a:r>
              <a:rPr sz="3600" spc="-20" dirty="0">
                <a:solidFill>
                  <a:srgbClr val="116B8F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Services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540" y="1638553"/>
            <a:ext cx="7736840" cy="32289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Privacy</a:t>
            </a:r>
          </a:p>
          <a:p>
            <a:pPr>
              <a:lnSpc>
                <a:spcPts val="550"/>
              </a:lnSpc>
              <a:spcBef>
                <a:spcPts val="28"/>
              </a:spcBef>
              <a:buFont typeface="Arial"/>
              <a:buChar char="•"/>
            </a:pPr>
            <a:endParaRPr sz="550" dirty="0"/>
          </a:p>
          <a:p>
            <a:pPr marL="756285" marR="12700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ves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spc="0" dirty="0">
                <a:latin typeface="Arial"/>
                <a:cs typeface="Arial"/>
              </a:rPr>
              <a:t>ropp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ng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rel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ss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twork can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be comparative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y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simp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usi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g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correct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antenna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and modu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ation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metho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spc="0" dirty="0">
                <a:latin typeface="Arial"/>
                <a:cs typeface="Arial"/>
              </a:rPr>
              <a:t>s</a:t>
            </a:r>
            <a:endParaRPr sz="2400" dirty="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5"/>
              </a:spcBef>
              <a:buFont typeface="Arial"/>
              <a:buChar char="–"/>
            </a:pPr>
            <a:endParaRPr sz="550" dirty="0"/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Optional privacy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service Wired Equ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va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ent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Privacy</a:t>
            </a:r>
            <a:endParaRPr sz="2400" dirty="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(WE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spc="0" dirty="0">
                <a:latin typeface="Arial"/>
                <a:cs typeface="Arial"/>
              </a:rPr>
              <a:t>) 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s ava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b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</a:pPr>
            <a:endParaRPr sz="550" dirty="0"/>
          </a:p>
          <a:p>
            <a:pPr marL="1155700" lvl="2" indent="-228600">
              <a:lnSpc>
                <a:spcPct val="100000"/>
              </a:lnSpc>
              <a:buFont typeface="Arial"/>
              <a:buChar char="•"/>
              <a:tabLst>
                <a:tab pos="1155700" algn="l"/>
              </a:tabLst>
            </a:pPr>
            <a:r>
              <a:rPr sz="2400" spc="0" dirty="0">
                <a:latin typeface="Arial"/>
                <a:cs typeface="Arial"/>
              </a:rPr>
              <a:t>Us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s encrypti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techn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qu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s</a:t>
            </a:r>
            <a:endParaRPr sz="2400" dirty="0">
              <a:latin typeface="Arial"/>
              <a:cs typeface="Arial"/>
            </a:endParaRPr>
          </a:p>
          <a:p>
            <a:pPr lvl="2">
              <a:lnSpc>
                <a:spcPts val="550"/>
              </a:lnSpc>
              <a:spcBef>
                <a:spcPts val="26"/>
              </a:spcBef>
              <a:buFont typeface="Arial"/>
              <a:buChar char="•"/>
            </a:pPr>
            <a:endParaRPr sz="550" dirty="0"/>
          </a:p>
          <a:p>
            <a:pPr marL="1155700" lvl="2" indent="-228600">
              <a:lnSpc>
                <a:spcPct val="100000"/>
              </a:lnSpc>
              <a:buFont typeface="Arial"/>
              <a:buChar char="•"/>
              <a:tabLst>
                <a:tab pos="1155700" algn="l"/>
              </a:tabLst>
            </a:pPr>
            <a:r>
              <a:rPr sz="2400" spc="0" dirty="0">
                <a:latin typeface="Arial"/>
                <a:cs typeface="Arial"/>
              </a:rPr>
              <a:t>WEP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s not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iron cl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securtiy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79473" y="742441"/>
            <a:ext cx="5385435" cy="544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285"/>
              </a:lnSpc>
              <a:tabLst>
                <a:tab pos="1791970" algn="l"/>
              </a:tabLst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802.11b	Security</a:t>
            </a:r>
            <a:r>
              <a:rPr sz="3600" spc="-20" dirty="0">
                <a:solidFill>
                  <a:srgbClr val="116B8F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Features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638188"/>
            <a:ext cx="7540625" cy="46799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378460" indent="-343535">
              <a:lnSpc>
                <a:spcPct val="100099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Wired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Equiva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ent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Privacy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(</a:t>
            </a:r>
            <a:r>
              <a:rPr sz="2400" spc="5" dirty="0">
                <a:latin typeface="Arial"/>
                <a:cs typeface="Arial"/>
              </a:rPr>
              <a:t>W</a:t>
            </a:r>
            <a:r>
              <a:rPr sz="2400" spc="0" dirty="0">
                <a:latin typeface="Arial"/>
                <a:cs typeface="Arial"/>
              </a:rPr>
              <a:t>EP)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– 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pro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ocol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 protect 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</a:t>
            </a:r>
            <a:r>
              <a:rPr sz="2400" spc="-15" dirty="0">
                <a:latin typeface="Arial"/>
                <a:cs typeface="Arial"/>
              </a:rPr>
              <a:t>k</a:t>
            </a:r>
            <a:r>
              <a:rPr sz="2400" spc="0" dirty="0">
                <a:latin typeface="Arial"/>
                <a:cs typeface="Arial"/>
              </a:rPr>
              <a:t>-level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data during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reless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transmission between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cli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nts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and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access point</a:t>
            </a:r>
            <a:r>
              <a:rPr sz="2400" spc="5" dirty="0">
                <a:latin typeface="Arial"/>
                <a:cs typeface="Arial"/>
              </a:rPr>
              <a:t>s</a:t>
            </a:r>
            <a:r>
              <a:rPr sz="2400" spc="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  <a:buFont typeface="Arial"/>
              <a:buChar char="•"/>
            </a:pPr>
            <a:endParaRPr sz="55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Services: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  <a:buFont typeface="Arial"/>
              <a:buChar char="•"/>
            </a:pPr>
            <a:endParaRPr sz="550"/>
          </a:p>
          <a:p>
            <a:pPr marL="756285" marR="25082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Authentication: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provides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access </a:t>
            </a:r>
            <a:r>
              <a:rPr sz="2400" spc="5" dirty="0">
                <a:latin typeface="Arial"/>
                <a:cs typeface="Arial"/>
              </a:rPr>
              <a:t>c</a:t>
            </a:r>
            <a:r>
              <a:rPr sz="2400" spc="0" dirty="0">
                <a:latin typeface="Arial"/>
                <a:cs typeface="Arial"/>
              </a:rPr>
              <a:t>ont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ol to the network by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deny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ng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access 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ent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statio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s 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hat fail to authenticate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prope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ly.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5"/>
              </a:spcBef>
              <a:buFont typeface="Arial"/>
              <a:buChar char="–"/>
            </a:pPr>
            <a:endParaRPr sz="550"/>
          </a:p>
          <a:p>
            <a:pPr marL="756285" marR="675640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Confidential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ty: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intends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 prevent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info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mation co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pro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ise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om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casual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eavesd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opping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8"/>
              </a:spcBef>
              <a:buFont typeface="Arial"/>
              <a:buChar char="–"/>
            </a:pPr>
            <a:endParaRPr sz="550"/>
          </a:p>
          <a:p>
            <a:pPr marL="756285" marR="12700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Integrity: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prevents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messages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from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be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ng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modified wh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le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ansit between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wireless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cli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nt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and 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he access point.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09722" y="742441"/>
            <a:ext cx="2922905" cy="544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285"/>
              </a:lnSpc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Authentication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638553"/>
            <a:ext cx="3863340" cy="3632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ts val="2855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Authentication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techniques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1550" y="2322512"/>
            <a:ext cx="7672324" cy="4130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10435">
              <a:lnSpc>
                <a:spcPts val="4285"/>
              </a:lnSpc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Privacy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601978"/>
            <a:ext cx="7372350" cy="32162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Cryp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ographic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techniques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18"/>
              </a:spcBef>
              <a:buFont typeface="Arial"/>
              <a:buChar char="•"/>
            </a:pPr>
            <a:endParaRPr sz="600"/>
          </a:p>
          <a:p>
            <a:pPr marL="355600" marR="12700" indent="-343535">
              <a:lnSpc>
                <a:spcPts val="259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WEP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Uses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C</a:t>
            </a:r>
            <a:r>
              <a:rPr sz="2400" spc="0" dirty="0">
                <a:latin typeface="Arial"/>
                <a:cs typeface="Arial"/>
              </a:rPr>
              <a:t>4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symmetric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key, stream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ciph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r algorithm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 generate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 pseudo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random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da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a sequence.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 st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eam 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s X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Red with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 data 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be 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ans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itted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Key sizes: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40bits 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128bits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18"/>
              </a:spcBef>
              <a:buFont typeface="Arial"/>
              <a:buChar char="•"/>
            </a:pPr>
            <a:endParaRPr sz="600"/>
          </a:p>
          <a:p>
            <a:pPr marL="355600" marR="316230" indent="-343535" algn="just">
              <a:lnSpc>
                <a:spcPts val="259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Unfortuna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ely, recent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at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acks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have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shown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that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 WEP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approach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for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spc="0" dirty="0">
                <a:latin typeface="Arial"/>
                <a:cs typeface="Arial"/>
              </a:rPr>
              <a:t>rivacy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is vulnerable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 cer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ain at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ack regardless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of key </a:t>
            </a:r>
            <a:r>
              <a:rPr sz="2400" spc="5" dirty="0">
                <a:latin typeface="Arial"/>
                <a:cs typeface="Arial"/>
              </a:rPr>
              <a:t>s</a:t>
            </a:r>
            <a:r>
              <a:rPr sz="2400" spc="0" dirty="0">
                <a:latin typeface="Arial"/>
                <a:cs typeface="Arial"/>
              </a:rPr>
              <a:t>ize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99638" y="742441"/>
            <a:ext cx="2744470" cy="544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285"/>
              </a:lnSpc>
              <a:tabLst>
                <a:tab pos="1104900" algn="l"/>
              </a:tabLst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Data	Integrity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638553"/>
            <a:ext cx="6712584" cy="11677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Data integrity is ensured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by a simple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encrypted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version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of </a:t>
            </a:r>
            <a:r>
              <a:rPr sz="2400" spc="-10" dirty="0">
                <a:latin typeface="Arial"/>
                <a:cs typeface="Arial"/>
              </a:rPr>
              <a:t>C</a:t>
            </a:r>
            <a:r>
              <a:rPr sz="2400" spc="0" dirty="0">
                <a:latin typeface="Arial"/>
                <a:cs typeface="Arial"/>
              </a:rPr>
              <a:t>RC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(Cycl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c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Red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spc="0" dirty="0">
                <a:latin typeface="Arial"/>
                <a:cs typeface="Arial"/>
              </a:rPr>
              <a:t>ndant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Check)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</a:pPr>
            <a:endParaRPr sz="550"/>
          </a:p>
          <a:p>
            <a:pPr marL="355600" indent="-343535">
              <a:lnSpc>
                <a:spcPts val="2855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Also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vulnerable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 some a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tacks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04338" y="742441"/>
            <a:ext cx="3735704" cy="544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285"/>
              </a:lnSpc>
              <a:tabLst>
                <a:tab pos="1790700" algn="l"/>
              </a:tabLst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Security	Probl</a:t>
            </a:r>
            <a:r>
              <a:rPr sz="3600" spc="5" dirty="0">
                <a:solidFill>
                  <a:srgbClr val="116B8F"/>
                </a:solidFill>
                <a:latin typeface="Arial"/>
                <a:cs typeface="Arial"/>
              </a:rPr>
              <a:t>e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ms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601978"/>
            <a:ext cx="7440295" cy="36918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Security </a:t>
            </a:r>
            <a:r>
              <a:rPr sz="2400" spc="5" dirty="0">
                <a:latin typeface="Arial"/>
                <a:cs typeface="Arial"/>
              </a:rPr>
              <a:t>f</a:t>
            </a:r>
            <a:r>
              <a:rPr sz="2400" spc="0" dirty="0">
                <a:latin typeface="Arial"/>
                <a:cs typeface="Arial"/>
              </a:rPr>
              <a:t>eatu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es 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Wireless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products a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equently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ts val="2590"/>
              </a:lnSpc>
            </a:pPr>
            <a:r>
              <a:rPr sz="2400" dirty="0">
                <a:latin typeface="Arial"/>
                <a:cs typeface="Arial"/>
              </a:rPr>
              <a:t>not 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nab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ed.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18"/>
              </a:spcBef>
            </a:pPr>
            <a:endParaRPr sz="600"/>
          </a:p>
          <a:p>
            <a:pPr marL="355600" marR="29209" indent="-343535">
              <a:lnSpc>
                <a:spcPts val="259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Use of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static WEP keys (keys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are in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use for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very long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time).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WEP</a:t>
            </a:r>
            <a:r>
              <a:rPr sz="2400" spc="-10" dirty="0">
                <a:latin typeface="Arial"/>
                <a:cs typeface="Arial"/>
              </a:rPr>
              <a:t> d</a:t>
            </a:r>
            <a:r>
              <a:rPr sz="2400" spc="0" dirty="0">
                <a:latin typeface="Arial"/>
                <a:cs typeface="Arial"/>
              </a:rPr>
              <a:t>oes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not provide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key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management.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Cryp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ographic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keys a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e shor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6"/>
              </a:spcBef>
              <a:buFont typeface="Arial"/>
              <a:buChar char="•"/>
            </a:pPr>
            <a:endParaRPr sz="550"/>
          </a:p>
          <a:p>
            <a:pPr marL="355600" marR="503555" indent="-343535">
              <a:lnSpc>
                <a:spcPct val="9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No user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au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hentication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occu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s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– only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devices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are authen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icated.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stolen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device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can a</a:t>
            </a:r>
            <a:r>
              <a:rPr sz="2400" spc="5" dirty="0">
                <a:latin typeface="Arial"/>
                <a:cs typeface="Arial"/>
              </a:rPr>
              <a:t>c</a:t>
            </a:r>
            <a:r>
              <a:rPr sz="2400" spc="0" dirty="0">
                <a:latin typeface="Arial"/>
                <a:cs typeface="Arial"/>
              </a:rPr>
              <a:t>cess 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he network.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Iden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ity based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syste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s are vu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nerable.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ts val="2855"/>
              </a:lnSpc>
              <a:spcBef>
                <a:spcPts val="285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Packet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integrity is poor.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322070">
              <a:lnSpc>
                <a:spcPct val="100000"/>
              </a:lnSpc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Mob</a:t>
            </a:r>
            <a:r>
              <a:rPr sz="3600" spc="5" dirty="0">
                <a:solidFill>
                  <a:srgbClr val="116B8F"/>
                </a:solidFill>
                <a:latin typeface="Arial"/>
                <a:cs typeface="Arial"/>
              </a:rPr>
              <a:t>i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lity</a:t>
            </a:r>
            <a:r>
              <a:rPr sz="3600" spc="-15" dirty="0">
                <a:solidFill>
                  <a:srgbClr val="116B8F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Support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540" y="1638553"/>
            <a:ext cx="7698105" cy="36683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B</a:t>
            </a:r>
            <a:r>
              <a:rPr sz="2400" spc="-10" dirty="0">
                <a:latin typeface="Arial"/>
                <a:cs typeface="Arial"/>
              </a:rPr>
              <a:t>S</a:t>
            </a:r>
            <a:r>
              <a:rPr sz="2400" spc="0" dirty="0">
                <a:latin typeface="Arial"/>
                <a:cs typeface="Arial"/>
              </a:rPr>
              <a:t>S 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ans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tion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8"/>
              </a:spcBef>
              <a:buFont typeface="Arial"/>
              <a:buChar char="•"/>
            </a:pPr>
            <a:endParaRPr sz="550"/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Stati</a:t>
            </a:r>
            <a:r>
              <a:rPr sz="2400" spc="-15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ns co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tin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spc="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spc="0" dirty="0">
                <a:latin typeface="Arial"/>
                <a:cs typeface="Arial"/>
              </a:rPr>
              <a:t>sly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mon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tor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si</a:t>
            </a:r>
            <a:r>
              <a:rPr sz="2400" spc="-10" dirty="0">
                <a:latin typeface="Arial"/>
                <a:cs typeface="Arial"/>
              </a:rPr>
              <a:t>g</a:t>
            </a:r>
            <a:r>
              <a:rPr sz="2400" spc="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l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strength</a:t>
            </a:r>
            <a:endParaRPr sz="24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f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om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all A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spc="0" dirty="0">
                <a:latin typeface="Arial"/>
                <a:cs typeface="Arial"/>
              </a:rPr>
              <a:t>s in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S</a:t>
            </a:r>
            <a:r>
              <a:rPr sz="2400" spc="0" dirty="0">
                <a:latin typeface="Arial"/>
                <a:cs typeface="Arial"/>
              </a:rPr>
              <a:t>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area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</a:pPr>
            <a:endParaRPr sz="550"/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Within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S</a:t>
            </a:r>
            <a:r>
              <a:rPr sz="2400" spc="0" dirty="0">
                <a:latin typeface="Arial"/>
                <a:cs typeface="Arial"/>
              </a:rPr>
              <a:t>S,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80</a:t>
            </a:r>
            <a:r>
              <a:rPr sz="2400" spc="-10" dirty="0">
                <a:latin typeface="Arial"/>
                <a:cs typeface="Arial"/>
              </a:rPr>
              <a:t>2</a:t>
            </a:r>
            <a:r>
              <a:rPr sz="2400" spc="0" dirty="0">
                <a:latin typeface="Arial"/>
                <a:cs typeface="Arial"/>
              </a:rPr>
              <a:t>.11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provid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MAC 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yer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mobi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ity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5"/>
              </a:spcBef>
              <a:buFont typeface="Arial"/>
              <a:buChar char="–"/>
            </a:pPr>
            <a:endParaRPr sz="550"/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ST</a:t>
            </a:r>
            <a:r>
              <a:rPr sz="2400" spc="-15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s use 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eassoc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ation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service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 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ssoc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ate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th a</a:t>
            </a:r>
            <a:endParaRPr sz="24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w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AP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</a:pPr>
            <a:endParaRPr sz="550"/>
          </a:p>
          <a:p>
            <a:pPr marL="756285" marR="96520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w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access po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ne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ds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 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nform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ld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access po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nt ab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ut the associ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tion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5"/>
              </a:spcBef>
              <a:buFont typeface="Arial"/>
              <a:buChar char="–"/>
            </a:pPr>
            <a:endParaRPr sz="550"/>
          </a:p>
          <a:p>
            <a:pPr marL="1155700" lvl="2" indent="-228600">
              <a:lnSpc>
                <a:spcPct val="100000"/>
              </a:lnSpc>
              <a:buFont typeface="Arial"/>
              <a:buChar char="•"/>
              <a:tabLst>
                <a:tab pos="1155700" algn="l"/>
              </a:tabLst>
            </a:pPr>
            <a:r>
              <a:rPr sz="2400" spc="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standardiz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d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 protocol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322070">
              <a:lnSpc>
                <a:spcPct val="100000"/>
              </a:lnSpc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Mob</a:t>
            </a:r>
            <a:r>
              <a:rPr sz="3600" spc="5" dirty="0">
                <a:solidFill>
                  <a:srgbClr val="116B8F"/>
                </a:solidFill>
                <a:latin typeface="Arial"/>
                <a:cs typeface="Arial"/>
              </a:rPr>
              <a:t>i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lity</a:t>
            </a:r>
            <a:r>
              <a:rPr sz="3600" spc="-15" dirty="0">
                <a:solidFill>
                  <a:srgbClr val="116B8F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Support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540" y="1638553"/>
            <a:ext cx="7858125" cy="36683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S</a:t>
            </a:r>
            <a:r>
              <a:rPr sz="2400" spc="0" dirty="0">
                <a:latin typeface="Arial"/>
                <a:cs typeface="Arial"/>
              </a:rPr>
              <a:t>S 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ans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tion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8"/>
              </a:spcBef>
              <a:buFont typeface="Arial"/>
              <a:buChar char="•"/>
            </a:pPr>
            <a:endParaRPr sz="550"/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8</a:t>
            </a:r>
            <a:r>
              <a:rPr sz="2400" spc="-10" dirty="0">
                <a:latin typeface="Arial"/>
                <a:cs typeface="Arial"/>
              </a:rPr>
              <a:t>0</a:t>
            </a:r>
            <a:r>
              <a:rPr sz="2400" spc="0" dirty="0">
                <a:latin typeface="Arial"/>
                <a:cs typeface="Arial"/>
              </a:rPr>
              <a:t>2.11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es n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su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spc="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rt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type of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tra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sit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6"/>
              </a:spcBef>
              <a:buFont typeface="Arial"/>
              <a:buChar char="–"/>
            </a:pPr>
            <a:endParaRPr sz="550"/>
          </a:p>
          <a:p>
            <a:pPr marL="1155700" lvl="2" indent="-228600">
              <a:lnSpc>
                <a:spcPct val="100000"/>
              </a:lnSpc>
              <a:buFont typeface="Arial"/>
              <a:buChar char="•"/>
              <a:tabLst>
                <a:tab pos="1155700" algn="l"/>
              </a:tabLst>
            </a:pPr>
            <a:r>
              <a:rPr sz="2400" spc="0" dirty="0">
                <a:latin typeface="Arial"/>
                <a:cs typeface="Arial"/>
              </a:rPr>
              <a:t>It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al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ows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STA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assoc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ate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th an AP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new E</a:t>
            </a:r>
            <a:r>
              <a:rPr sz="2400" spc="-10" dirty="0">
                <a:latin typeface="Arial"/>
                <a:cs typeface="Arial"/>
              </a:rPr>
              <a:t>S</a:t>
            </a:r>
            <a:r>
              <a:rPr sz="2400" spc="0" dirty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  <a:p>
            <a:pPr lvl="2">
              <a:lnSpc>
                <a:spcPts val="550"/>
              </a:lnSpc>
              <a:spcBef>
                <a:spcPts val="25"/>
              </a:spcBef>
              <a:buFont typeface="Arial"/>
              <a:buChar char="•"/>
            </a:pPr>
            <a:endParaRPr sz="550"/>
          </a:p>
          <a:p>
            <a:pPr marL="756285" marR="82740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H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gh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r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yer con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ections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are guaranteed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 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spc="0" dirty="0">
                <a:latin typeface="Arial"/>
                <a:cs typeface="Arial"/>
              </a:rPr>
              <a:t>e distributed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8"/>
              </a:spcBef>
              <a:buFont typeface="Arial"/>
              <a:buChar char="–"/>
            </a:pPr>
            <a:endParaRPr sz="550"/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Mai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tai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g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h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gh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vel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ction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requ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res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su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spc="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rt</a:t>
            </a:r>
            <a:endParaRPr sz="24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f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om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protocol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</a:pPr>
            <a:endParaRPr sz="550"/>
          </a:p>
          <a:p>
            <a:pPr marL="1155700" marR="1028065" lvl="2" indent="-228600">
              <a:lnSpc>
                <a:spcPct val="100000"/>
              </a:lnSpc>
              <a:buFont typeface="Arial"/>
              <a:buChar char="•"/>
              <a:tabLst>
                <a:tab pos="1155700" algn="l"/>
              </a:tabLst>
            </a:pPr>
            <a:r>
              <a:rPr sz="2400" spc="0" dirty="0">
                <a:latin typeface="Arial"/>
                <a:cs typeface="Arial"/>
              </a:rPr>
              <a:t>In c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se of T</a:t>
            </a:r>
            <a:r>
              <a:rPr sz="2400" spc="-10" dirty="0">
                <a:latin typeface="Arial"/>
                <a:cs typeface="Arial"/>
              </a:rPr>
              <a:t>C</a:t>
            </a:r>
            <a:r>
              <a:rPr sz="2400" spc="0" dirty="0">
                <a:latin typeface="Arial"/>
                <a:cs typeface="Arial"/>
              </a:rPr>
              <a:t>P/IP,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mobi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IP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is requ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red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 seamless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y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sup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spc="0" dirty="0">
                <a:latin typeface="Arial"/>
                <a:cs typeface="Arial"/>
              </a:rPr>
              <a:t>ort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S</a:t>
            </a:r>
            <a:r>
              <a:rPr sz="2400" spc="0" dirty="0">
                <a:latin typeface="Arial"/>
                <a:cs typeface="Arial"/>
              </a:rPr>
              <a:t>S 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ans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tions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2662" y="1574800"/>
            <a:ext cx="7537450" cy="444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53490" y="894841"/>
            <a:ext cx="6737350" cy="556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977900" algn="l"/>
                <a:tab pos="2251075" algn="l"/>
              </a:tabLst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Part	of</a:t>
            </a:r>
            <a:r>
              <a:rPr sz="3600" spc="10" dirty="0">
                <a:solidFill>
                  <a:srgbClr val="116B8F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the	8</a:t>
            </a:r>
            <a:r>
              <a:rPr sz="3600" spc="10" dirty="0">
                <a:solidFill>
                  <a:srgbClr val="116B8F"/>
                </a:solidFill>
                <a:latin typeface="Arial"/>
                <a:cs typeface="Arial"/>
              </a:rPr>
              <a:t>0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2.11</a:t>
            </a:r>
            <a:r>
              <a:rPr sz="3600" spc="-10" dirty="0">
                <a:solidFill>
                  <a:srgbClr val="116B8F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Prot</a:t>
            </a:r>
            <a:r>
              <a:rPr sz="3600" spc="5" dirty="0">
                <a:solidFill>
                  <a:srgbClr val="116B8F"/>
                </a:solidFill>
                <a:latin typeface="Arial"/>
                <a:cs typeface="Arial"/>
              </a:rPr>
              <a:t>o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col</a:t>
            </a:r>
            <a:r>
              <a:rPr sz="3600" spc="-10" dirty="0">
                <a:solidFill>
                  <a:srgbClr val="116B8F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Stack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23438" y="742441"/>
            <a:ext cx="2896235" cy="556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537335" algn="l"/>
              </a:tabLst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802.11	</a:t>
            </a:r>
            <a:r>
              <a:rPr sz="3600" spc="-15" dirty="0">
                <a:solidFill>
                  <a:srgbClr val="116B8F"/>
                </a:solidFill>
                <a:latin typeface="Arial"/>
                <a:cs typeface="Arial"/>
              </a:rPr>
              <a:t>F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ami</a:t>
            </a:r>
            <a:r>
              <a:rPr sz="3600" spc="10" dirty="0">
                <a:solidFill>
                  <a:srgbClr val="116B8F"/>
                </a:solidFill>
                <a:latin typeface="Arial"/>
                <a:cs typeface="Arial"/>
              </a:rPr>
              <a:t>l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y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4687189"/>
            <a:ext cx="7835900" cy="8147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Clr>
                <a:srgbClr val="9A9A9A"/>
              </a:buClr>
              <a:buFont typeface="Arial"/>
              <a:buChar char="–"/>
              <a:tabLst>
                <a:tab pos="355600" algn="l"/>
              </a:tabLst>
            </a:pPr>
            <a:r>
              <a:rPr sz="2400" dirty="0">
                <a:solidFill>
                  <a:srgbClr val="9A9A9A"/>
                </a:solidFill>
                <a:latin typeface="Arial"/>
                <a:cs typeface="Arial"/>
              </a:rPr>
              <a:t>Another standa</a:t>
            </a:r>
            <a:r>
              <a:rPr sz="2400" spc="5" dirty="0">
                <a:solidFill>
                  <a:srgbClr val="9A9A9A"/>
                </a:solidFill>
                <a:latin typeface="Arial"/>
                <a:cs typeface="Arial"/>
              </a:rPr>
              <a:t>r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d</a:t>
            </a:r>
            <a:r>
              <a:rPr sz="2400" spc="10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HIPERL</a:t>
            </a:r>
            <a:r>
              <a:rPr sz="2400" spc="-10" dirty="0">
                <a:solidFill>
                  <a:srgbClr val="9A9A9A"/>
                </a:solidFill>
                <a:latin typeface="Arial"/>
                <a:cs typeface="Arial"/>
              </a:rPr>
              <a:t>A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N</a:t>
            </a:r>
            <a:r>
              <a:rPr sz="2400" spc="20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was developed</a:t>
            </a:r>
            <a:r>
              <a:rPr sz="2400" spc="45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in Europe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8"/>
              </a:spcBef>
              <a:buClr>
                <a:srgbClr val="9A9A9A"/>
              </a:buClr>
              <a:buFont typeface="Arial"/>
              <a:buChar char="–"/>
            </a:pPr>
            <a:endParaRPr sz="550"/>
          </a:p>
          <a:p>
            <a:pPr marL="355600" indent="-343535">
              <a:lnSpc>
                <a:spcPct val="100000"/>
              </a:lnSpc>
              <a:buClr>
                <a:srgbClr val="9A9A9A"/>
              </a:buClr>
              <a:buFont typeface="Arial"/>
              <a:buChar char="–"/>
              <a:tabLst>
                <a:tab pos="355600" algn="l"/>
              </a:tabLst>
            </a:pPr>
            <a:r>
              <a:rPr sz="2400" dirty="0">
                <a:solidFill>
                  <a:srgbClr val="9A9A9A"/>
                </a:solidFill>
                <a:latin typeface="Arial"/>
                <a:cs typeface="Arial"/>
              </a:rPr>
              <a:t>It</a:t>
            </a:r>
            <a:r>
              <a:rPr sz="2400" spc="-15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o</a:t>
            </a:r>
            <a:r>
              <a:rPr sz="2400" spc="-50" dirty="0">
                <a:solidFill>
                  <a:srgbClr val="9A9A9A"/>
                </a:solidFill>
                <a:latin typeface="Arial"/>
                <a:cs typeface="Arial"/>
              </a:rPr>
              <a:t>f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fered rates b</a:t>
            </a:r>
            <a:r>
              <a:rPr sz="2400" spc="-10" dirty="0">
                <a:solidFill>
                  <a:srgbClr val="9A9A9A"/>
                </a:solidFill>
                <a:latin typeface="Arial"/>
                <a:cs typeface="Arial"/>
              </a:rPr>
              <a:t>e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tween</a:t>
            </a:r>
            <a:r>
              <a:rPr sz="2400" spc="20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2</a:t>
            </a:r>
            <a:r>
              <a:rPr sz="2400" spc="-10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and</a:t>
            </a:r>
            <a:r>
              <a:rPr sz="2400" spc="10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25Mbps</a:t>
            </a:r>
            <a:r>
              <a:rPr sz="2400" spc="15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in 5.2</a:t>
            </a:r>
            <a:r>
              <a:rPr sz="2400" spc="-10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GHz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09562" y="1585912"/>
          <a:ext cx="8280400" cy="2697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0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9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5546">
                <a:tc>
                  <a:txBody>
                    <a:bodyPr/>
                    <a:lstStyle/>
                    <a:p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80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400" spc="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400" spc="-18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400" spc="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80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400" spc="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400" spc="-18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400" spc="0" dirty="0">
                          <a:latin typeface="Arial"/>
                          <a:cs typeface="Arial"/>
                        </a:rPr>
                        <a:t>1a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80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400" spc="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400" spc="-18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400" spc="0" dirty="0">
                          <a:latin typeface="Arial"/>
                          <a:cs typeface="Arial"/>
                        </a:rPr>
                        <a:t>1b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80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400" spc="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400" spc="-18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400" spc="0" dirty="0">
                          <a:latin typeface="Arial"/>
                          <a:cs typeface="Arial"/>
                        </a:rPr>
                        <a:t>1g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80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400" spc="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400" spc="-18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400" spc="0" dirty="0">
                          <a:latin typeface="Arial"/>
                          <a:cs typeface="Arial"/>
                        </a:rPr>
                        <a:t>1n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59">
                <a:tc>
                  <a:txBody>
                    <a:bodyPr/>
                    <a:lstStyle/>
                    <a:p>
                      <a:pPr marL="277495" marR="28575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Freq. B</a:t>
                      </a:r>
                      <a:r>
                        <a:rPr sz="2400" spc="-1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nd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2.4GHz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5745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5 GHz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2.4</a:t>
                      </a:r>
                      <a:r>
                        <a:rPr sz="2400" spc="-1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GHz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2.4</a:t>
                      </a:r>
                      <a:r>
                        <a:rPr sz="2400" spc="-1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GHz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2.4GHz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marL="302895" marR="311785" indent="0" algn="ctr">
                        <a:lnSpc>
                          <a:spcPct val="100099"/>
                        </a:lnSpc>
                      </a:pPr>
                      <a:r>
                        <a:rPr sz="240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Ma</a:t>
                      </a:r>
                      <a:r>
                        <a:rPr sz="2400" spc="-1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x</a:t>
                      </a:r>
                      <a:r>
                        <a:rPr sz="2400" spc="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. d</a:t>
                      </a:r>
                      <a:r>
                        <a:rPr sz="2400" spc="-1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ta rate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2Mbps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54Mbps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</a:pPr>
                      <a:r>
                        <a:rPr sz="2400" spc="-185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400" spc="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1Mbps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54 Mbps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24</a:t>
                      </a:r>
                      <a:r>
                        <a:rPr sz="2400" spc="-1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8</a:t>
                      </a:r>
                      <a:r>
                        <a:rPr sz="2400" spc="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Mbps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6657" y="742441"/>
            <a:ext cx="6248400" cy="556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816735" algn="l"/>
                <a:tab pos="3085465" algn="l"/>
              </a:tabLst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Protocol	S</a:t>
            </a:r>
            <a:r>
              <a:rPr sz="3600" spc="-15" dirty="0">
                <a:solidFill>
                  <a:srgbClr val="116B8F"/>
                </a:solidFill>
                <a:latin typeface="Arial"/>
                <a:cs typeface="Arial"/>
              </a:rPr>
              <a:t>t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ack	</a:t>
            </a:r>
            <a:r>
              <a:rPr sz="3600" spc="5" dirty="0">
                <a:solidFill>
                  <a:srgbClr val="116B8F"/>
                </a:solidFill>
                <a:latin typeface="Arial"/>
                <a:cs typeface="Arial"/>
              </a:rPr>
              <a:t>a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cross</a:t>
            </a:r>
            <a:r>
              <a:rPr sz="3600" spc="-15" dirty="0">
                <a:solidFill>
                  <a:srgbClr val="116B8F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Netwo</a:t>
            </a:r>
            <a:r>
              <a:rPr sz="3600" spc="5" dirty="0">
                <a:solidFill>
                  <a:srgbClr val="116B8F"/>
                </a:solidFill>
                <a:latin typeface="Arial"/>
                <a:cs typeface="Arial"/>
              </a:rPr>
              <a:t>r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k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2409825"/>
            <a:ext cx="8515350" cy="3467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54146" y="2571622"/>
            <a:ext cx="2236470" cy="556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409700" algn="l"/>
              </a:tabLst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Thank	You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84311" y="6289751"/>
            <a:ext cx="295275" cy="2254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>
                <a:latin typeface="Times New Roman"/>
                <a:cs typeface="Times New Roman"/>
              </a:rPr>
              <a:t>491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0057" y="742441"/>
            <a:ext cx="5309870" cy="544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285"/>
              </a:lnSpc>
              <a:tabLst>
                <a:tab pos="1791335" algn="l"/>
                <a:tab pos="2299970" algn="l"/>
                <a:tab pos="4178935" algn="l"/>
              </a:tabLst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Benefits	of	</a:t>
            </a:r>
            <a:r>
              <a:rPr sz="3600" spc="-15" dirty="0">
                <a:solidFill>
                  <a:srgbClr val="116B8F"/>
                </a:solidFill>
                <a:latin typeface="Arial"/>
                <a:cs typeface="Arial"/>
              </a:rPr>
              <a:t>W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ire</a:t>
            </a:r>
            <a:r>
              <a:rPr sz="3600" spc="10" dirty="0">
                <a:solidFill>
                  <a:srgbClr val="116B8F"/>
                </a:solidFill>
                <a:latin typeface="Arial"/>
                <a:cs typeface="Arial"/>
              </a:rPr>
              <a:t>l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ess	LANs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638188"/>
            <a:ext cx="7207250" cy="37287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3535">
              <a:lnSpc>
                <a:spcPct val="100099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Some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jobs require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people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physical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y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move while using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an app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ia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ce,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wh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ch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-15" dirty="0">
                <a:latin typeface="Arial"/>
                <a:cs typeface="Arial"/>
              </a:rPr>
              <a:t>x</a:t>
            </a:r>
            <a:r>
              <a:rPr sz="2400" spc="0" dirty="0">
                <a:latin typeface="Arial"/>
                <a:cs typeface="Arial"/>
              </a:rPr>
              <a:t>changes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information with another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appl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ance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cent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al co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puter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  <a:buFont typeface="Arial"/>
              <a:buChar char="•"/>
            </a:pPr>
            <a:endParaRPr sz="550"/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Wired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LANs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poses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difficulty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 implemen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ation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5"/>
              </a:spcBef>
              <a:buFont typeface="Arial"/>
              <a:buChar char="–"/>
            </a:pPr>
            <a:endParaRPr sz="550"/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WLAN is technology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of choice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8"/>
              </a:spcBef>
              <a:buFont typeface="Arial"/>
              <a:buChar char="–"/>
            </a:pPr>
            <a:endParaRPr sz="55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Red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spc="0" dirty="0">
                <a:latin typeface="Arial"/>
                <a:cs typeface="Arial"/>
              </a:rPr>
              <a:t>ction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infrast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ucture and operating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cost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  <a:buFont typeface="Arial"/>
              <a:buChar char="•"/>
            </a:pPr>
            <a:endParaRPr sz="55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Useful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where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wiring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is not 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spc="0" dirty="0">
                <a:latin typeface="Arial"/>
                <a:cs typeface="Arial"/>
              </a:rPr>
              <a:t>ossible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  <a:buFont typeface="Arial"/>
              <a:buChar char="•"/>
            </a:pPr>
            <a:endParaRPr sz="55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Fast 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spc="0" dirty="0">
                <a:latin typeface="Arial"/>
                <a:cs typeface="Arial"/>
              </a:rPr>
              <a:t>eployment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  <a:buFont typeface="Arial"/>
              <a:buChar char="•"/>
            </a:pPr>
            <a:endParaRPr sz="550"/>
          </a:p>
          <a:p>
            <a:pPr marL="355600" indent="-343535">
              <a:lnSpc>
                <a:spcPts val="2855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No cable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faults: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reduced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downtime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6614" y="742441"/>
            <a:ext cx="3889375" cy="544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285"/>
              </a:lnSpc>
              <a:tabLst>
                <a:tab pos="1460500" algn="l"/>
              </a:tabLst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WLAN	app</a:t>
            </a:r>
            <a:r>
              <a:rPr sz="3600" spc="5" dirty="0">
                <a:solidFill>
                  <a:srgbClr val="116B8F"/>
                </a:solidFill>
                <a:latin typeface="Arial"/>
                <a:cs typeface="Arial"/>
              </a:rPr>
              <a:t>l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icatio</a:t>
            </a:r>
            <a:r>
              <a:rPr sz="3600" spc="5" dirty="0">
                <a:solidFill>
                  <a:srgbClr val="116B8F"/>
                </a:solidFill>
                <a:latin typeface="Arial"/>
                <a:cs typeface="Arial"/>
              </a:rPr>
              <a:t>n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638553"/>
            <a:ext cx="7200265" cy="3289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LAN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-15" dirty="0">
                <a:latin typeface="Arial"/>
                <a:cs typeface="Arial"/>
              </a:rPr>
              <a:t>x</a:t>
            </a:r>
            <a:r>
              <a:rPr sz="2400" spc="0" dirty="0">
                <a:latin typeface="Arial"/>
                <a:cs typeface="Arial"/>
              </a:rPr>
              <a:t>tension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8"/>
              </a:spcBef>
              <a:buFont typeface="Arial"/>
              <a:buChar char="•"/>
            </a:pPr>
            <a:endParaRPr sz="550" dirty="0"/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WLAN cannot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substitute e</a:t>
            </a:r>
            <a:r>
              <a:rPr sz="2400" spc="-20" dirty="0">
                <a:latin typeface="Arial"/>
                <a:cs typeface="Arial"/>
              </a:rPr>
              <a:t>x</a:t>
            </a:r>
            <a:r>
              <a:rPr sz="2400" spc="0" dirty="0">
                <a:latin typeface="Arial"/>
                <a:cs typeface="Arial"/>
              </a:rPr>
              <a:t>isting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red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network</a:t>
            </a:r>
            <a:endParaRPr sz="2400" dirty="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6"/>
              </a:spcBef>
              <a:buFont typeface="Arial"/>
              <a:buChar char="–"/>
            </a:pPr>
            <a:endParaRPr sz="550" dirty="0"/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Su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table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for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fle</a:t>
            </a:r>
            <a:r>
              <a:rPr sz="2400" spc="-20" dirty="0">
                <a:latin typeface="Arial"/>
                <a:cs typeface="Arial"/>
              </a:rPr>
              <a:t>x</a:t>
            </a:r>
            <a:r>
              <a:rPr sz="2400" spc="0" dirty="0">
                <a:latin typeface="Arial"/>
                <a:cs typeface="Arial"/>
              </a:rPr>
              <a:t>ib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x</a:t>
            </a:r>
            <a:r>
              <a:rPr sz="2400" spc="0" dirty="0">
                <a:latin typeface="Arial"/>
                <a:cs typeface="Arial"/>
              </a:rPr>
              <a:t>tension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of w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red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networks</a:t>
            </a:r>
            <a:endParaRPr sz="2400" dirty="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5"/>
              </a:spcBef>
              <a:buFont typeface="Arial"/>
              <a:buChar char="–"/>
            </a:pPr>
            <a:endParaRPr sz="550" dirty="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Cros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spc="0" dirty="0">
                <a:latin typeface="Arial"/>
                <a:cs typeface="Arial"/>
              </a:rPr>
              <a:t>-bui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ding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interconnection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3"/>
              </a:spcBef>
              <a:buFont typeface="Arial"/>
              <a:buChar char="•"/>
            </a:pPr>
            <a:endParaRPr sz="550" dirty="0"/>
          </a:p>
          <a:p>
            <a:pPr marL="756285" marR="842644" lvl="1" indent="-287020">
              <a:lnSpc>
                <a:spcPct val="100099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Connecting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wired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LANs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located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 nearby bui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dings</a:t>
            </a:r>
            <a:endParaRPr sz="2400" dirty="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5"/>
              </a:spcBef>
              <a:buFont typeface="Arial"/>
              <a:buChar char="–"/>
            </a:pPr>
            <a:endParaRPr sz="550" dirty="0"/>
          </a:p>
          <a:p>
            <a:pPr marL="756285" marR="45275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Po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-to-point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nk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cont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ol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ed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by 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device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that incorporates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 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outer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functional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ty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6614" y="742441"/>
            <a:ext cx="3889375" cy="544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285"/>
              </a:lnSpc>
              <a:tabLst>
                <a:tab pos="1460500" algn="l"/>
              </a:tabLst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WLAN	app</a:t>
            </a:r>
            <a:r>
              <a:rPr sz="3600" spc="5" dirty="0">
                <a:solidFill>
                  <a:srgbClr val="116B8F"/>
                </a:solidFill>
                <a:latin typeface="Arial"/>
                <a:cs typeface="Arial"/>
              </a:rPr>
              <a:t>l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icatio</a:t>
            </a:r>
            <a:r>
              <a:rPr sz="3600" spc="5" dirty="0">
                <a:solidFill>
                  <a:srgbClr val="116B8F"/>
                </a:solidFill>
                <a:latin typeface="Arial"/>
                <a:cs typeface="Arial"/>
              </a:rPr>
              <a:t>n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638553"/>
            <a:ext cx="7384415" cy="43872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Nomadic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access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8"/>
              </a:spcBef>
              <a:buFont typeface="Arial"/>
              <a:buChar char="•"/>
            </a:pPr>
            <a:endParaRPr sz="550"/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Employee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transfer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ing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data on return f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om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tour,</a:t>
            </a:r>
            <a:endParaRPr sz="24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f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om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his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laptop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 the server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</a:pPr>
            <a:endParaRPr sz="550"/>
          </a:p>
          <a:p>
            <a:pPr marL="756285" marR="31813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Students a</a:t>
            </a:r>
            <a:r>
              <a:rPr sz="2400" spc="5" dirty="0">
                <a:latin typeface="Arial"/>
                <a:cs typeface="Arial"/>
              </a:rPr>
              <a:t>c</a:t>
            </a:r>
            <a:r>
              <a:rPr sz="2400" spc="0" dirty="0">
                <a:latin typeface="Arial"/>
                <a:cs typeface="Arial"/>
              </a:rPr>
              <a:t>cessing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infor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ation o</a:t>
            </a:r>
            <a:r>
              <a:rPr sz="2400" spc="5" dirty="0">
                <a:latin typeface="Arial"/>
                <a:cs typeface="Arial"/>
              </a:rPr>
              <a:t>f</a:t>
            </a:r>
            <a:r>
              <a:rPr sz="2400" spc="0" dirty="0">
                <a:latin typeface="Arial"/>
                <a:cs typeface="Arial"/>
              </a:rPr>
              <a:t>fe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ed by university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server </a:t>
            </a:r>
            <a:r>
              <a:rPr sz="2400" spc="5" dirty="0">
                <a:latin typeface="Arial"/>
                <a:cs typeface="Arial"/>
              </a:rPr>
              <a:t>f</a:t>
            </a:r>
            <a:r>
              <a:rPr sz="2400" spc="0" dirty="0">
                <a:latin typeface="Arial"/>
                <a:cs typeface="Arial"/>
              </a:rPr>
              <a:t>rom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anywhere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 the campus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8"/>
              </a:spcBef>
              <a:buFont typeface="Arial"/>
              <a:buChar char="–"/>
            </a:pPr>
            <a:endParaRPr sz="55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Ad hoc networking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  <a:buFont typeface="Arial"/>
              <a:buChar char="•"/>
            </a:pPr>
            <a:endParaRPr sz="550"/>
          </a:p>
          <a:p>
            <a:pPr marL="756285" marR="1049020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A pee</a:t>
            </a:r>
            <a:r>
              <a:rPr sz="2400" spc="-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-to-peer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network, setup 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satis</a:t>
            </a:r>
            <a:r>
              <a:rPr sz="2400" spc="5" dirty="0">
                <a:latin typeface="Arial"/>
                <a:cs typeface="Arial"/>
              </a:rPr>
              <a:t>f</a:t>
            </a:r>
            <a:r>
              <a:rPr sz="2400" spc="0" dirty="0">
                <a:latin typeface="Arial"/>
                <a:cs typeface="Arial"/>
              </a:rPr>
              <a:t>y a te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pora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y need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5"/>
              </a:spcBef>
              <a:buFont typeface="Arial"/>
              <a:buChar char="–"/>
            </a:pPr>
            <a:endParaRPr sz="550"/>
          </a:p>
          <a:p>
            <a:pPr marL="756285" marR="38290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Conference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room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r business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meetings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where par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ici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spc="0" dirty="0">
                <a:latin typeface="Arial"/>
                <a:cs typeface="Arial"/>
              </a:rPr>
              <a:t>ants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use por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able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co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pute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s 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fo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m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 network in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order</a:t>
            </a:r>
            <a:r>
              <a:rPr sz="2400" spc="5" dirty="0">
                <a:latin typeface="Arial"/>
                <a:cs typeface="Arial"/>
              </a:rPr>
              <a:t> t</a:t>
            </a:r>
            <a:r>
              <a:rPr sz="2400" spc="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share info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mation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5257" y="742441"/>
            <a:ext cx="5791835" cy="544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285"/>
              </a:lnSpc>
              <a:tabLst>
                <a:tab pos="1537335" algn="l"/>
              </a:tabLst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802.11	Network</a:t>
            </a:r>
            <a:r>
              <a:rPr sz="3600" spc="-15" dirty="0">
                <a:solidFill>
                  <a:srgbClr val="116B8F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Architecture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638553"/>
            <a:ext cx="7157084" cy="41071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802.11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defines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hierarchical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Network a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chitec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ure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8"/>
              </a:spcBef>
              <a:buFont typeface="Arial"/>
              <a:buChar char="•"/>
            </a:pPr>
            <a:endParaRPr sz="550"/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lo</a:t>
            </a:r>
            <a:r>
              <a:rPr sz="2400" spc="-10" dirty="0">
                <a:latin typeface="Arial"/>
                <a:cs typeface="Arial"/>
              </a:rPr>
              <a:t>w</a:t>
            </a:r>
            <a:r>
              <a:rPr sz="2400" spc="0" dirty="0">
                <a:latin typeface="Arial"/>
                <a:cs typeface="Arial"/>
              </a:rPr>
              <a:t>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WLAN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equ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pment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 be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configured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 a</a:t>
            </a:r>
            <a:endParaRPr sz="2400">
              <a:latin typeface="Arial"/>
              <a:cs typeface="Arial"/>
            </a:endParaRPr>
          </a:p>
          <a:p>
            <a:pPr marR="3626485" algn="ctr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variety of ways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</a:pPr>
            <a:endParaRPr sz="550"/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En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spc="0" dirty="0">
                <a:latin typeface="Arial"/>
                <a:cs typeface="Arial"/>
              </a:rPr>
              <a:t>-points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are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cal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ed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sta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ions, have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 NIC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5"/>
              </a:spcBef>
              <a:buFont typeface="Arial"/>
              <a:buChar char="–"/>
            </a:pPr>
            <a:endParaRPr sz="550"/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Simplest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configuration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is called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as BSS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8"/>
              </a:spcBef>
              <a:buFont typeface="Arial"/>
              <a:buChar char="–"/>
            </a:pPr>
            <a:endParaRPr sz="550"/>
          </a:p>
          <a:p>
            <a:pPr marL="1155700" lvl="2" indent="-228600">
              <a:lnSpc>
                <a:spcPct val="100000"/>
              </a:lnSpc>
              <a:buFont typeface="Arial"/>
              <a:buChar char="•"/>
              <a:tabLst>
                <a:tab pos="1155700" algn="l"/>
              </a:tabLst>
            </a:pPr>
            <a:r>
              <a:rPr sz="2400" spc="0" dirty="0">
                <a:latin typeface="Arial"/>
                <a:cs typeface="Arial"/>
              </a:rPr>
              <a:t>Sup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spc="0" dirty="0">
                <a:latin typeface="Arial"/>
                <a:cs typeface="Arial"/>
              </a:rPr>
              <a:t>orts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direct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com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un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cation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between</a:t>
            </a:r>
            <a:endParaRPr sz="2400">
              <a:latin typeface="Arial"/>
              <a:cs typeface="Arial"/>
            </a:endParaRPr>
          </a:p>
          <a:p>
            <a:pPr marR="3573145" algn="ctr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members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</a:pPr>
            <a:endParaRPr sz="550"/>
          </a:p>
          <a:p>
            <a:pPr marL="840105" lvl="1" indent="-370840">
              <a:lnSpc>
                <a:spcPct val="100000"/>
              </a:lnSpc>
              <a:buFont typeface="Arial"/>
              <a:buChar char="–"/>
              <a:tabLst>
                <a:tab pos="840105" algn="l"/>
              </a:tabLst>
            </a:pPr>
            <a:r>
              <a:rPr sz="2400" dirty="0">
                <a:latin typeface="Arial"/>
                <a:cs typeface="Arial"/>
              </a:rPr>
              <a:t>Using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BSS,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we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can build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3"/>
              </a:spcBef>
              <a:buFont typeface="Arial"/>
              <a:buChar char="–"/>
            </a:pPr>
            <a:endParaRPr sz="550"/>
          </a:p>
          <a:p>
            <a:pPr marL="1155700" marR="862330" lvl="2" indent="-228600">
              <a:lnSpc>
                <a:spcPct val="100099"/>
              </a:lnSpc>
              <a:buFont typeface="Arial"/>
              <a:buChar char="•"/>
              <a:tabLst>
                <a:tab pos="1155700" algn="l"/>
              </a:tabLst>
            </a:pPr>
            <a:r>
              <a:rPr sz="2400" spc="0" dirty="0">
                <a:latin typeface="Arial"/>
                <a:cs typeface="Arial"/>
              </a:rPr>
              <a:t>Independent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BSS,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</a:t>
            </a:r>
            <a:r>
              <a:rPr sz="2400" spc="5" dirty="0">
                <a:latin typeface="Arial"/>
                <a:cs typeface="Arial"/>
              </a:rPr>
              <a:t>f</a:t>
            </a:r>
            <a:r>
              <a:rPr sz="2400" spc="0" dirty="0">
                <a:latin typeface="Arial"/>
                <a:cs typeface="Arial"/>
              </a:rPr>
              <a:t>rast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ucture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BSS, E</a:t>
            </a:r>
            <a:r>
              <a:rPr sz="2400" spc="-15" dirty="0">
                <a:latin typeface="Arial"/>
                <a:cs typeface="Arial"/>
              </a:rPr>
              <a:t>x</a:t>
            </a:r>
            <a:r>
              <a:rPr sz="2400" spc="0" dirty="0">
                <a:latin typeface="Arial"/>
                <a:cs typeface="Arial"/>
              </a:rPr>
              <a:t>tended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service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set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38222" y="742441"/>
            <a:ext cx="4066540" cy="544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285"/>
              </a:lnSpc>
              <a:tabLst>
                <a:tab pos="1460500" algn="l"/>
              </a:tabLst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WLAN	Comp</a:t>
            </a:r>
            <a:r>
              <a:rPr sz="3600" spc="5" dirty="0">
                <a:solidFill>
                  <a:srgbClr val="116B8F"/>
                </a:solidFill>
                <a:latin typeface="Arial"/>
                <a:cs typeface="Arial"/>
              </a:rPr>
              <a:t>o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nents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410461"/>
            <a:ext cx="7433945" cy="47536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Wir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le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LAN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ta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0" dirty="0">
                <a:latin typeface="Arial"/>
                <a:cs typeface="Arial"/>
              </a:rPr>
              <a:t>ion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</a:tabLst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ta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0" dirty="0">
                <a:latin typeface="Arial"/>
                <a:cs typeface="Arial"/>
              </a:rPr>
              <a:t>ion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(STA)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is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0" dirty="0">
                <a:latin typeface="Arial"/>
                <a:cs typeface="Arial"/>
              </a:rPr>
              <a:t>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mo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b</a:t>
            </a:r>
            <a:r>
              <a:rPr sz="2000" spc="5" dirty="0">
                <a:latin typeface="Arial"/>
                <a:cs typeface="Arial"/>
              </a:rPr>
              <a:t>as</a:t>
            </a:r>
            <a:r>
              <a:rPr sz="2000" spc="0" dirty="0">
                <a:latin typeface="Arial"/>
                <a:cs typeface="Arial"/>
              </a:rPr>
              <a:t>ic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om</a:t>
            </a:r>
            <a:r>
              <a:rPr sz="2000" spc="5" dirty="0">
                <a:latin typeface="Arial"/>
                <a:cs typeface="Arial"/>
              </a:rPr>
              <a:t>p</a:t>
            </a:r>
            <a:r>
              <a:rPr sz="2000" spc="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spc="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spc="0" dirty="0">
                <a:latin typeface="Arial"/>
                <a:cs typeface="Arial"/>
              </a:rPr>
              <a:t>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of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wi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ele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netw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spc="0" dirty="0">
                <a:latin typeface="Arial"/>
                <a:cs typeface="Arial"/>
              </a:rPr>
              <a:t>r</a:t>
            </a:r>
            <a:r>
              <a:rPr sz="2000" spc="10" dirty="0">
                <a:latin typeface="Arial"/>
                <a:cs typeface="Arial"/>
              </a:rPr>
              <a:t>k</a:t>
            </a:r>
            <a:r>
              <a:rPr sz="2000" spc="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</a:tabLst>
            </a:pPr>
            <a:r>
              <a:rPr sz="200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ta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0" dirty="0">
                <a:latin typeface="Arial"/>
                <a:cs typeface="Arial"/>
              </a:rPr>
              <a:t>ion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is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spc="0" dirty="0">
                <a:latin typeface="Arial"/>
                <a:cs typeface="Arial"/>
              </a:rPr>
              <a:t>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d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vice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that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spc="0" dirty="0">
                <a:latin typeface="Arial"/>
                <a:cs typeface="Arial"/>
              </a:rPr>
              <a:t>tains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fun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tionali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0" dirty="0">
                <a:latin typeface="Arial"/>
                <a:cs typeface="Arial"/>
              </a:rPr>
              <a:t>y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  <a:p>
            <a:pPr marL="756285" marR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8</a:t>
            </a:r>
            <a:r>
              <a:rPr sz="2000" spc="5" dirty="0">
                <a:latin typeface="Arial"/>
                <a:cs typeface="Arial"/>
              </a:rPr>
              <a:t>0</a:t>
            </a:r>
            <a:r>
              <a:rPr sz="2000" spc="0" dirty="0">
                <a:latin typeface="Arial"/>
                <a:cs typeface="Arial"/>
              </a:rPr>
              <a:t>2.11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oto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ol,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that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b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ing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MAC,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PHY, 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spc="0" dirty="0">
                <a:latin typeface="Arial"/>
                <a:cs typeface="Arial"/>
              </a:rPr>
              <a:t>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spc="0" dirty="0">
                <a:latin typeface="Arial"/>
                <a:cs typeface="Arial"/>
              </a:rPr>
              <a:t>n</a:t>
            </a:r>
            <a:r>
              <a:rPr sz="2000" spc="5" dirty="0">
                <a:latin typeface="Arial"/>
                <a:cs typeface="Arial"/>
              </a:rPr>
              <a:t>ec</a:t>
            </a:r>
            <a:r>
              <a:rPr sz="2000" spc="0" dirty="0">
                <a:latin typeface="Arial"/>
                <a:cs typeface="Arial"/>
              </a:rPr>
              <a:t>tion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to 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w</a:t>
            </a:r>
            <a:r>
              <a:rPr sz="2000" spc="0" dirty="0">
                <a:latin typeface="Arial"/>
                <a:cs typeface="Arial"/>
              </a:rPr>
              <a:t>ir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le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me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spc="0" dirty="0">
                <a:latin typeface="Arial"/>
                <a:cs typeface="Arial"/>
              </a:rPr>
              <a:t>ia.</a:t>
            </a:r>
            <a:endParaRPr sz="2000">
              <a:latin typeface="Arial"/>
              <a:cs typeface="Arial"/>
            </a:endParaRPr>
          </a:p>
          <a:p>
            <a:pPr marL="756285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</a:tabLst>
            </a:pPr>
            <a:r>
              <a:rPr sz="2000" dirty="0">
                <a:latin typeface="Arial"/>
                <a:cs typeface="Arial"/>
              </a:rPr>
              <a:t>Typi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ally 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8</a:t>
            </a:r>
            <a:r>
              <a:rPr sz="2000" spc="5" dirty="0">
                <a:latin typeface="Arial"/>
                <a:cs typeface="Arial"/>
              </a:rPr>
              <a:t>0</a:t>
            </a:r>
            <a:r>
              <a:rPr sz="2000" spc="0" dirty="0">
                <a:latin typeface="Arial"/>
                <a:cs typeface="Arial"/>
              </a:rPr>
              <a:t>2.11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fun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tions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impl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me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spc="0" dirty="0">
                <a:latin typeface="Arial"/>
                <a:cs typeface="Arial"/>
              </a:rPr>
              <a:t>ted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in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0" dirty="0">
                <a:latin typeface="Arial"/>
                <a:cs typeface="Arial"/>
              </a:rPr>
              <a:t>he</a:t>
            </a:r>
            <a:endParaRPr sz="20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ha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d</a:t>
            </a:r>
            <a:r>
              <a:rPr sz="2000" spc="5" dirty="0">
                <a:latin typeface="Arial"/>
                <a:cs typeface="Arial"/>
              </a:rPr>
              <a:t>w</a:t>
            </a:r>
            <a:r>
              <a:rPr sz="2000" spc="0" dirty="0">
                <a:latin typeface="Arial"/>
                <a:cs typeface="Arial"/>
              </a:rPr>
              <a:t>are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of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0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spc="0" dirty="0">
                <a:latin typeface="Arial"/>
                <a:cs typeface="Arial"/>
              </a:rPr>
              <a:t>re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 netwo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k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interface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ard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(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spc="0" dirty="0">
                <a:latin typeface="Arial"/>
                <a:cs typeface="Arial"/>
              </a:rPr>
              <a:t>IC)</a:t>
            </a:r>
            <a:endParaRPr sz="2000">
              <a:latin typeface="Arial"/>
              <a:cs typeface="Arial"/>
            </a:endParaRPr>
          </a:p>
          <a:p>
            <a:pPr marL="756285" marR="547370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</a:tabLst>
            </a:pPr>
            <a:r>
              <a:rPr sz="200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ta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0" dirty="0">
                <a:latin typeface="Arial"/>
                <a:cs typeface="Arial"/>
              </a:rPr>
              <a:t>ion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spc="0" dirty="0">
                <a:latin typeface="Arial"/>
                <a:cs typeface="Arial"/>
              </a:rPr>
              <a:t>ld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be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la</a:t>
            </a:r>
            <a:r>
              <a:rPr sz="2000" spc="5" dirty="0">
                <a:latin typeface="Arial"/>
                <a:cs typeface="Arial"/>
              </a:rPr>
              <a:t>p</a:t>
            </a:r>
            <a:r>
              <a:rPr sz="2000" spc="0" dirty="0">
                <a:latin typeface="Arial"/>
                <a:cs typeface="Arial"/>
              </a:rPr>
              <a:t>top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PC, ha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spc="0" dirty="0">
                <a:latin typeface="Arial"/>
                <a:cs typeface="Arial"/>
              </a:rPr>
              <a:t>d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spc="0" dirty="0">
                <a:latin typeface="Arial"/>
                <a:cs typeface="Arial"/>
              </a:rPr>
              <a:t>eld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d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vic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or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an Ac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e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Point.</a:t>
            </a:r>
            <a:endParaRPr sz="2000">
              <a:latin typeface="Arial"/>
              <a:cs typeface="Arial"/>
            </a:endParaRPr>
          </a:p>
          <a:p>
            <a:pPr marL="756285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</a:tabLst>
            </a:pPr>
            <a:r>
              <a:rPr sz="200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0" dirty="0">
                <a:latin typeface="Arial"/>
                <a:cs typeface="Arial"/>
              </a:rPr>
              <a:t>ations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may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be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mobile,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spc="0" dirty="0">
                <a:latin typeface="Arial"/>
                <a:cs typeface="Arial"/>
              </a:rPr>
              <a:t>rta</a:t>
            </a:r>
            <a:r>
              <a:rPr sz="2000" spc="5" dirty="0">
                <a:latin typeface="Arial"/>
                <a:cs typeface="Arial"/>
              </a:rPr>
              <a:t>b</a:t>
            </a:r>
            <a:r>
              <a:rPr sz="2000" spc="0" dirty="0">
                <a:latin typeface="Arial"/>
                <a:cs typeface="Arial"/>
              </a:rPr>
              <a:t>le,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or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ta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0" dirty="0">
                <a:latin typeface="Arial"/>
                <a:cs typeface="Arial"/>
              </a:rPr>
              <a:t>io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spc="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Ba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ic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Service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Set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(BSS)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</a:tabLst>
            </a:pPr>
            <a:r>
              <a:rPr sz="2000" dirty="0">
                <a:latin typeface="Arial"/>
                <a:cs typeface="Arial"/>
              </a:rPr>
              <a:t>b</a:t>
            </a:r>
            <a:r>
              <a:rPr sz="2000" spc="5" dirty="0">
                <a:latin typeface="Arial"/>
                <a:cs typeface="Arial"/>
              </a:rPr>
              <a:t>as</a:t>
            </a:r>
            <a:r>
              <a:rPr sz="2000" spc="0" dirty="0">
                <a:latin typeface="Arial"/>
                <a:cs typeface="Arial"/>
              </a:rPr>
              <a:t>ic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b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spc="0" dirty="0">
                <a:latin typeface="Arial"/>
                <a:cs typeface="Arial"/>
              </a:rPr>
              <a:t>ilding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blo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k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8</a:t>
            </a:r>
            <a:r>
              <a:rPr sz="2000" spc="5" dirty="0">
                <a:latin typeface="Arial"/>
                <a:cs typeface="Arial"/>
              </a:rPr>
              <a:t>0</a:t>
            </a:r>
            <a:r>
              <a:rPr sz="2000" spc="0" dirty="0">
                <a:latin typeface="Arial"/>
                <a:cs typeface="Arial"/>
              </a:rPr>
              <a:t>2.11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w</a:t>
            </a:r>
            <a:r>
              <a:rPr sz="2000" spc="0" dirty="0">
                <a:latin typeface="Arial"/>
                <a:cs typeface="Arial"/>
              </a:rPr>
              <a:t>ir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le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LA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spc="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ts val="238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</a:tabLst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BSS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ns</a:t>
            </a:r>
            <a:r>
              <a:rPr sz="2000" spc="0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ts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of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g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spc="0" dirty="0">
                <a:latin typeface="Arial"/>
                <a:cs typeface="Arial"/>
              </a:rPr>
              <a:t>p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of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spc="0" dirty="0">
                <a:latin typeface="Arial"/>
                <a:cs typeface="Arial"/>
              </a:rPr>
              <a:t>y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n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spc="0" dirty="0">
                <a:latin typeface="Arial"/>
                <a:cs typeface="Arial"/>
              </a:rPr>
              <a:t>mb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ta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0" dirty="0">
                <a:latin typeface="Arial"/>
                <a:cs typeface="Arial"/>
              </a:rPr>
              <a:t>io</a:t>
            </a:r>
            <a:r>
              <a:rPr sz="2000" spc="5" dirty="0">
                <a:latin typeface="Arial"/>
                <a:cs typeface="Arial"/>
              </a:rPr>
              <a:t>ns</a:t>
            </a:r>
            <a:r>
              <a:rPr sz="2000" spc="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4464" y="742441"/>
            <a:ext cx="6273165" cy="556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3923665" algn="l"/>
              </a:tabLst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Indepen</a:t>
            </a:r>
            <a:r>
              <a:rPr sz="3600" spc="5" dirty="0">
                <a:solidFill>
                  <a:srgbClr val="116B8F"/>
                </a:solidFill>
                <a:latin typeface="Arial"/>
                <a:cs typeface="Arial"/>
              </a:rPr>
              <a:t>d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ent</a:t>
            </a:r>
            <a:r>
              <a:rPr sz="3600" spc="-30" dirty="0">
                <a:solidFill>
                  <a:srgbClr val="116B8F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Basic	Service</a:t>
            </a:r>
            <a:r>
              <a:rPr sz="3600" spc="-15" dirty="0">
                <a:solidFill>
                  <a:srgbClr val="116B8F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Set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52600" y="1865376"/>
            <a:ext cx="5562600" cy="4078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1684</TotalTime>
  <Words>1508</Words>
  <Application>Microsoft Office PowerPoint</Application>
  <PresentationFormat>On-screen Show (4:3)</PresentationFormat>
  <Paragraphs>293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Times New Roman</vt:lpstr>
      <vt:lpstr>Office Theme</vt:lpstr>
      <vt:lpstr>PowerPoint Presentation</vt:lpstr>
      <vt:lpstr>History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IBSS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Network Services</vt:lpstr>
      <vt:lpstr>Network Services</vt:lpstr>
      <vt:lpstr>Network Services</vt:lpstr>
      <vt:lpstr>Network Services</vt:lpstr>
      <vt:lpstr>Network Services</vt:lpstr>
      <vt:lpstr>Network Services</vt:lpstr>
      <vt:lpstr>PowerPoint Presentation</vt:lpstr>
      <vt:lpstr>PowerPoint Presentation</vt:lpstr>
      <vt:lpstr>Privacy</vt:lpstr>
      <vt:lpstr>PowerPoint Presentation</vt:lpstr>
      <vt:lpstr>PowerPoint Presentation</vt:lpstr>
      <vt:lpstr>Mobility Support</vt:lpstr>
      <vt:lpstr>Mobility Support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Kuvelkar</dc:creator>
  <cp:lastModifiedBy>Abu Turab Kazmi</cp:lastModifiedBy>
  <cp:revision>15</cp:revision>
  <dcterms:created xsi:type="dcterms:W3CDTF">2016-10-31T17:34:36Z</dcterms:created>
  <dcterms:modified xsi:type="dcterms:W3CDTF">2022-12-19T20:34:13Z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2016-05-31T00:00:00Z</vt:filetime>
  </property>
  <property fmtid="{D5CDD505-2E9C-101B-9397-08002B2CF9AE}" pid="3" name="LastSaved">
    <vt:filetime>2016-10-31T00:00:00Z</vt:filetime>
  </property>
  <property fmtid="{D5CDD505-2E9C-101B-9397-08002B2CF9AE}" pid="4" name="MSIP_Label_6b558183-044c-4105-8d9c-cea02a2a3d86_Enabled">
    <vt:lpwstr>True</vt:lpwstr>
  </property>
  <property fmtid="{D5CDD505-2E9C-101B-9397-08002B2CF9AE}" pid="5" name="MSIP_Label_6b558183-044c-4105-8d9c-cea02a2a3d86_SiteId">
    <vt:lpwstr>43083d15-7273-40c1-b7db-39efd9ccc17a</vt:lpwstr>
  </property>
  <property fmtid="{D5CDD505-2E9C-101B-9397-08002B2CF9AE}" pid="6" name="MSIP_Label_6b558183-044c-4105-8d9c-cea02a2a3d86_Ref">
    <vt:lpwstr>https://api.informationprotection.azure.com/api/43083d15-7273-40c1-b7db-39efd9ccc17a</vt:lpwstr>
  </property>
  <property fmtid="{D5CDD505-2E9C-101B-9397-08002B2CF9AE}" pid="7" name="MSIP_Label_6b558183-044c-4105-8d9c-cea02a2a3d86_Owner">
    <vt:lpwstr>tbharani@nvidia.com</vt:lpwstr>
  </property>
  <property fmtid="{D5CDD505-2E9C-101B-9397-08002B2CF9AE}" pid="8" name="MSIP_Label_6b558183-044c-4105-8d9c-cea02a2a3d86_SetDate">
    <vt:lpwstr>2018-05-24T18:02:12.5435847+05:30</vt:lpwstr>
  </property>
  <property fmtid="{D5CDD505-2E9C-101B-9397-08002B2CF9AE}" pid="9" name="MSIP_Label_6b558183-044c-4105-8d9c-cea02a2a3d86_Name">
    <vt:lpwstr>Unrestricted</vt:lpwstr>
  </property>
  <property fmtid="{D5CDD505-2E9C-101B-9397-08002B2CF9AE}" pid="10" name="MSIP_Label_6b558183-044c-4105-8d9c-cea02a2a3d86_Application">
    <vt:lpwstr>Microsoft Azure Information Protection</vt:lpwstr>
  </property>
  <property fmtid="{D5CDD505-2E9C-101B-9397-08002B2CF9AE}" pid="11" name="MSIP_Label_6b558183-044c-4105-8d9c-cea02a2a3d86_Extended_MSFT_Method">
    <vt:lpwstr>Automatic</vt:lpwstr>
  </property>
  <property fmtid="{D5CDD505-2E9C-101B-9397-08002B2CF9AE}" pid="12" name="Sensitivity">
    <vt:lpwstr>Unrestricted</vt:lpwstr>
  </property>
</Properties>
</file>