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52" r:id="rId2"/>
    <p:sldId id="406" r:id="rId3"/>
    <p:sldId id="396" r:id="rId4"/>
    <p:sldId id="408" r:id="rId5"/>
    <p:sldId id="399" r:id="rId6"/>
    <p:sldId id="365" r:id="rId7"/>
    <p:sldId id="401" r:id="rId8"/>
    <p:sldId id="429" r:id="rId9"/>
    <p:sldId id="383" r:id="rId10"/>
    <p:sldId id="418" r:id="rId11"/>
    <p:sldId id="403" r:id="rId12"/>
    <p:sldId id="417" r:id="rId13"/>
    <p:sldId id="405" r:id="rId14"/>
    <p:sldId id="382" r:id="rId15"/>
    <p:sldId id="384" r:id="rId16"/>
  </p:sldIdLst>
  <p:sldSz cx="8115300" cy="60833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6">
          <p15:clr>
            <a:srgbClr val="A4A3A4"/>
          </p15:clr>
        </p15:guide>
        <p15:guide id="2" pos="2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66FF99"/>
    <a:srgbClr val="FF6699"/>
    <a:srgbClr val="003399"/>
    <a:srgbClr val="FF3300"/>
    <a:srgbClr val="856C25"/>
    <a:srgbClr val="66FF33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4" autoAdjust="0"/>
    <p:restoredTop sz="96864" autoAdjust="0"/>
  </p:normalViewPr>
  <p:slideViewPr>
    <p:cSldViewPr snapToGrid="0">
      <p:cViewPr varScale="1">
        <p:scale>
          <a:sx n="79" d="100"/>
          <a:sy n="79" d="100"/>
        </p:scale>
        <p:origin x="788" y="36"/>
      </p:cViewPr>
      <p:guideLst>
        <p:guide orient="horz" pos="1916"/>
        <p:guide pos="255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4925" y="-15875"/>
            <a:ext cx="3128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 defTabSz="1011238">
              <a:lnSpc>
                <a:spcPct val="90000"/>
              </a:lnSpc>
              <a:defRPr sz="1100" i="1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1313" y="-15875"/>
            <a:ext cx="3128962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 algn="r" defTabSz="1011238">
              <a:lnSpc>
                <a:spcPct val="90000"/>
              </a:lnSpc>
              <a:defRPr sz="1100" i="1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4925" y="9131300"/>
            <a:ext cx="31289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 defTabSz="1011238">
              <a:lnSpc>
                <a:spcPct val="90000"/>
              </a:lnSpc>
              <a:defRPr sz="1100" i="1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51313" y="9131300"/>
            <a:ext cx="3128962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 algn="r" defTabSz="1011238">
              <a:lnSpc>
                <a:spcPct val="90000"/>
              </a:lnSpc>
              <a:defRPr sz="1100" i="1">
                <a:latin typeface="Arial" panose="020B0604020202020204" pitchFamily="34" charset="0"/>
              </a:defRPr>
            </a:lvl1pPr>
          </a:lstStyle>
          <a:p>
            <a:fld id="{647C1C3A-65BC-4D4F-823B-BD4DC64514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34975" y="8983663"/>
            <a:ext cx="6456363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7872" tIns="18158" rIns="47872" bIns="18158">
            <a:spAutoFit/>
          </a:bodyPr>
          <a:lstStyle>
            <a:lvl1pPr defTabSz="942975"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22238" defTabSz="942975"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90625" indent="-277813" defTabSz="942975"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4038" indent="-454025" defTabSz="942975"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736850" indent="-455613" defTabSz="942975"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94050" indent="-455613" defTabSz="942975" eaLnBrk="0" fontAlgn="base" hangingPunct="0">
              <a:spcBef>
                <a:spcPct val="0"/>
              </a:spcBef>
              <a:spcAft>
                <a:spcPct val="0"/>
              </a:spcAft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51250" indent="-455613" defTabSz="942975" eaLnBrk="0" fontAlgn="base" hangingPunct="0">
              <a:spcBef>
                <a:spcPct val="0"/>
              </a:spcBef>
              <a:spcAft>
                <a:spcPct val="0"/>
              </a:spcAft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108450" indent="-455613" defTabSz="942975" eaLnBrk="0" fontAlgn="base" hangingPunct="0">
              <a:spcBef>
                <a:spcPct val="0"/>
              </a:spcBef>
              <a:spcAft>
                <a:spcPct val="0"/>
              </a:spcAft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65650" indent="-455613" defTabSz="942975" eaLnBrk="0" fontAlgn="base" hangingPunct="0">
              <a:spcBef>
                <a:spcPct val="0"/>
              </a:spcBef>
              <a:spcAft>
                <a:spcPct val="0"/>
              </a:spcAft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4000"/>
              </a:lnSpc>
              <a:spcAft>
                <a:spcPct val="114000"/>
              </a:spcAft>
            </a:pPr>
            <a:fld id="{BF25E4BE-A3E2-475D-828E-24F142933CF2}" type="datetime1">
              <a:rPr lang="en-US" altLang="en-US" sz="1200"/>
              <a:pPr>
                <a:lnSpc>
                  <a:spcPct val="114000"/>
                </a:lnSpc>
                <a:spcAft>
                  <a:spcPct val="114000"/>
                </a:spcAft>
              </a:pPr>
              <a:t>12/18/2022</a:t>
            </a:fld>
            <a:r>
              <a:rPr lang="en-US" altLang="en-US" sz="1200"/>
              <a:t>	</a:t>
            </a:r>
            <a:fld id="{C19DA26E-0A9A-42A3-951A-06348D347273}" type="slidenum">
              <a:rPr lang="en-US" altLang="en-US" sz="1200"/>
              <a:pPr>
                <a:lnSpc>
                  <a:spcPct val="114000"/>
                </a:lnSpc>
                <a:spcAft>
                  <a:spcPct val="114000"/>
                </a:spcAft>
              </a:pPr>
              <a:t>‹#›</a:t>
            </a:fld>
            <a:endParaRPr lang="en-US" altLang="en-US" sz="1200"/>
          </a:p>
        </p:txBody>
      </p:sp>
      <p:pic>
        <p:nvPicPr>
          <p:cNvPr id="307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850900"/>
            <a:ext cx="3105150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651250"/>
            <a:ext cx="3105150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421438"/>
            <a:ext cx="31083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850900"/>
            <a:ext cx="3105150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3651250"/>
            <a:ext cx="3105150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6421438"/>
            <a:ext cx="31083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3085" name="Rectangle 13"/>
          <p:cNvSpPr>
            <a:spLocks noChangeArrowheads="1"/>
          </p:cNvSpPr>
          <p:nvPr/>
        </p:nvSpPr>
        <p:spPr bwMode="auto">
          <a:xfrm>
            <a:off x="436563" y="488950"/>
            <a:ext cx="6453187" cy="236538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4925" y="-15875"/>
            <a:ext cx="3128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 defTabSz="1011238">
              <a:defRPr sz="1100" i="1"/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51313" y="-15875"/>
            <a:ext cx="3128962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 algn="r" defTabSz="1011238">
              <a:defRPr sz="1100" i="1"/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4925" y="9131300"/>
            <a:ext cx="31289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 defTabSz="1011238">
              <a:defRPr sz="1100" i="1"/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51313" y="9131300"/>
            <a:ext cx="3128962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 algn="r" defTabSz="1011238">
              <a:defRPr sz="1100" i="1"/>
            </a:lvl1pPr>
          </a:lstStyle>
          <a:p>
            <a:fld id="{D6481F1C-1A8D-469E-B6B7-2E01542E89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5080000"/>
            <a:ext cx="5884862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0" tIns="46221" rIns="92440" bIns="46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58938" y="1455738"/>
            <a:ext cx="4021137" cy="301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93738" y="8688388"/>
            <a:ext cx="5903912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7872" tIns="18158" rIns="47872" bIns="18158">
            <a:spAutoFit/>
          </a:bodyPr>
          <a:lstStyle>
            <a:lvl1pPr defTabSz="942975"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22238" defTabSz="942975"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90625" indent="-277813" defTabSz="942975"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4038" indent="-454025" defTabSz="942975"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736850" indent="-455613" defTabSz="942975"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94050" indent="-455613" defTabSz="942975" eaLnBrk="0" fontAlgn="base" hangingPunct="0">
              <a:spcBef>
                <a:spcPct val="0"/>
              </a:spcBef>
              <a:spcAft>
                <a:spcPct val="0"/>
              </a:spcAft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51250" indent="-455613" defTabSz="942975" eaLnBrk="0" fontAlgn="base" hangingPunct="0">
              <a:spcBef>
                <a:spcPct val="0"/>
              </a:spcBef>
              <a:spcAft>
                <a:spcPct val="0"/>
              </a:spcAft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108450" indent="-455613" defTabSz="942975" eaLnBrk="0" fontAlgn="base" hangingPunct="0">
              <a:spcBef>
                <a:spcPct val="0"/>
              </a:spcBef>
              <a:spcAft>
                <a:spcPct val="0"/>
              </a:spcAft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65650" indent="-455613" defTabSz="942975" eaLnBrk="0" fontAlgn="base" hangingPunct="0">
              <a:spcBef>
                <a:spcPct val="0"/>
              </a:spcBef>
              <a:spcAft>
                <a:spcPct val="0"/>
              </a:spcAft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4000"/>
              </a:lnSpc>
              <a:spcAft>
                <a:spcPct val="114000"/>
              </a:spcAft>
            </a:pPr>
            <a:fld id="{635C741A-1473-459E-ABFF-7A1E171849FF}" type="slidenum">
              <a:rPr lang="en-US" altLang="en-US" sz="1200"/>
              <a:pPr algn="ctr">
                <a:lnSpc>
                  <a:spcPct val="114000"/>
                </a:lnSpc>
                <a:spcAft>
                  <a:spcPct val="114000"/>
                </a:spcAft>
              </a:pPr>
              <a:t>‹#›</a:t>
            </a:fld>
            <a:endParaRPr lang="en-US" altLang="en-US" sz="1200"/>
          </a:p>
        </p:txBody>
      </p:sp>
      <p:sp useBgFill="1">
        <p:nvSpPr>
          <p:cNvPr id="2057" name="Rectangle 9"/>
          <p:cNvSpPr>
            <a:spLocks noChangeArrowheads="1"/>
          </p:cNvSpPr>
          <p:nvPr/>
        </p:nvSpPr>
        <p:spPr bwMode="auto">
          <a:xfrm>
            <a:off x="723900" y="452438"/>
            <a:ext cx="5868988" cy="192087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7872" tIns="18158" rIns="47872" bIns="18158">
            <a:spAutoFit/>
          </a:bodyPr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0013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4038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1238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38438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5638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2838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/>
              <a:t> </a:t>
            </a: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1058863" y="1239838"/>
            <a:ext cx="5199062" cy="3468687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06463" rtl="0" eaLnBrk="0" fontAlgn="base" hangingPunct="0">
      <a:lnSpc>
        <a:spcPts val="2600"/>
      </a:lnSpc>
      <a:spcBef>
        <a:spcPct val="100000"/>
      </a:spcBef>
      <a:spcAft>
        <a:spcPct val="0"/>
      </a:spcAft>
      <a:tabLst>
        <a:tab pos="877888" algn="l"/>
        <a:tab pos="1754188" algn="l"/>
        <a:tab pos="2632075" algn="l"/>
        <a:tab pos="3509963" algn="l"/>
        <a:tab pos="5483225" algn="r"/>
      </a:tabLst>
      <a:defRPr sz="11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49275" indent="-330200" algn="l" defTabSz="906463" rtl="0" eaLnBrk="0" fontAlgn="base" hangingPunct="0">
      <a:lnSpc>
        <a:spcPts val="2600"/>
      </a:lnSpc>
      <a:spcBef>
        <a:spcPct val="0"/>
      </a:spcBef>
      <a:spcAft>
        <a:spcPct val="0"/>
      </a:spcAft>
      <a:tabLst>
        <a:tab pos="877888" algn="l"/>
        <a:tab pos="1754188" algn="l"/>
        <a:tab pos="2632075" algn="l"/>
        <a:tab pos="3509963" algn="l"/>
        <a:tab pos="5483225" algn="r"/>
      </a:tabLst>
      <a:defRPr sz="11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877888" indent="-211138" algn="l" defTabSz="906463" rtl="0" eaLnBrk="0" fontAlgn="base" hangingPunct="0">
      <a:lnSpc>
        <a:spcPts val="3000"/>
      </a:lnSpc>
      <a:spcBef>
        <a:spcPct val="0"/>
      </a:spcBef>
      <a:spcAft>
        <a:spcPct val="0"/>
      </a:spcAft>
      <a:tabLst>
        <a:tab pos="877888" algn="l"/>
        <a:tab pos="1754188" algn="l"/>
        <a:tab pos="2632075" algn="l"/>
        <a:tab pos="3509963" algn="l"/>
        <a:tab pos="5483225" algn="r"/>
      </a:tabLst>
      <a:defRPr sz="11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206500" indent="-211138" algn="l" defTabSz="906463" rtl="0" eaLnBrk="0" fontAlgn="base" hangingPunct="0">
      <a:lnSpc>
        <a:spcPts val="3000"/>
      </a:lnSpc>
      <a:spcBef>
        <a:spcPct val="0"/>
      </a:spcBef>
      <a:spcAft>
        <a:spcPct val="0"/>
      </a:spcAft>
      <a:tabLst>
        <a:tab pos="877888" algn="l"/>
        <a:tab pos="1754188" algn="l"/>
        <a:tab pos="2632075" algn="l"/>
        <a:tab pos="3509963" algn="l"/>
        <a:tab pos="5483225" algn="r"/>
      </a:tabLst>
      <a:defRPr sz="11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535113" indent="-209550" algn="l" defTabSz="906463" rtl="0" eaLnBrk="0" fontAlgn="base" hangingPunct="0">
      <a:lnSpc>
        <a:spcPts val="3000"/>
      </a:lnSpc>
      <a:spcBef>
        <a:spcPct val="0"/>
      </a:spcBef>
      <a:spcAft>
        <a:spcPct val="0"/>
      </a:spcAft>
      <a:tabLst>
        <a:tab pos="877888" algn="l"/>
        <a:tab pos="1754188" algn="l"/>
        <a:tab pos="2632075" algn="l"/>
        <a:tab pos="3509963" algn="l"/>
        <a:tab pos="5483225" algn="r"/>
      </a:tabLst>
      <a:defRPr sz="11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B9D18-0868-4A72-B620-FAC11FB6BDB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11213" y="473075"/>
            <a:ext cx="6853237" cy="1689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/>
              <a:t>Local </a:t>
            </a:r>
            <a:r>
              <a:rPr lang="en-US" altLang="en-US" noProof="0"/>
              <a:t>&amp;</a:t>
            </a:r>
            <a:r>
              <a:rPr lang="en-GB" altLang="en-US" noProof="0"/>
              <a:t> Metropolitan </a:t>
            </a:r>
            <a:br>
              <a:rPr lang="en-US" altLang="en-US" noProof="0"/>
            </a:br>
            <a:r>
              <a:rPr lang="en-GB" altLang="en-US" noProof="0"/>
              <a:t>Area Networks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811213" y="2686050"/>
            <a:ext cx="5681662" cy="1571625"/>
          </a:xfrm>
        </p:spPr>
        <p:txBody>
          <a:bodyPr/>
          <a:lstStyle>
            <a:lvl1pPr marL="0" indent="0">
              <a:buFontTx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altLang="en-US" noProof="0"/>
              <a:t>ACOE3</a:t>
            </a:r>
            <a:r>
              <a:rPr lang="en-US" altLang="en-US" noProof="0"/>
              <a:t>2</a:t>
            </a:r>
            <a:r>
              <a:rPr lang="en-GB" altLang="en-US" noProof="0"/>
              <a:t>2  Course Overview</a:t>
            </a:r>
          </a:p>
          <a:p>
            <a:pPr lvl="0"/>
            <a:endParaRPr lang="en-GB" altLang="en-US" noProof="0"/>
          </a:p>
          <a:p>
            <a:pPr lvl="0"/>
            <a:endParaRPr lang="en-GB" altLang="en-US" noProof="0"/>
          </a:p>
          <a:p>
            <a:pPr lvl="0"/>
            <a:r>
              <a:rPr lang="en-US" altLang="en-US" noProof="0"/>
              <a:t>Spring</a:t>
            </a:r>
            <a:r>
              <a:rPr lang="en-GB" altLang="en-US" noProof="0"/>
              <a:t> 200</a:t>
            </a:r>
            <a:r>
              <a:rPr lang="en-US" altLang="en-US" noProof="0"/>
              <a:t>5</a:t>
            </a:r>
          </a:p>
        </p:txBody>
      </p:sp>
      <p:sp>
        <p:nvSpPr>
          <p:cNvPr id="66565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2795588" y="5526088"/>
            <a:ext cx="2524125" cy="455612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66566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861050" y="5526088"/>
            <a:ext cx="1622425" cy="455612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5B6B4960-FB87-4800-84F0-D275DF2B54BB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6567" name="Line 1031"/>
          <p:cNvSpPr>
            <a:spLocks noChangeShapeType="1"/>
          </p:cNvSpPr>
          <p:nvPr/>
        </p:nvSpPr>
        <p:spPr bwMode="auto">
          <a:xfrm>
            <a:off x="406400" y="2230438"/>
            <a:ext cx="7235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C0EC4-9EEB-4467-A589-C42127590EF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78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38825" y="134938"/>
            <a:ext cx="1825625" cy="5238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134938"/>
            <a:ext cx="5326062" cy="5238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A914C-6007-45FF-A96A-2672A5EB826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984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13E8A-573F-4F69-963D-5DC7088975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93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38" y="1516063"/>
            <a:ext cx="6999287" cy="25304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38" y="4070350"/>
            <a:ext cx="6999287" cy="133191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59DE8-A981-4576-AD6C-55CB1ABF972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26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16025"/>
            <a:ext cx="3552825" cy="41576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25" y="1216025"/>
            <a:ext cx="3552825" cy="41576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14526-A589-4161-840B-A2C8A4C7C54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964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23850"/>
            <a:ext cx="6999288" cy="1176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490663"/>
            <a:ext cx="3433763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222500"/>
            <a:ext cx="3433763" cy="32686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8450" y="1490663"/>
            <a:ext cx="344963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8450" y="2222500"/>
            <a:ext cx="3449638" cy="32686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5805E-3A3D-4787-96D5-8A1EB60C226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723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4824C-D440-40F6-9FD3-F717CBF2589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817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7A1C5-5AA3-4D69-9561-EF13490338C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039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404813"/>
            <a:ext cx="2617788" cy="142081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638" y="876300"/>
            <a:ext cx="4108450" cy="4322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825625"/>
            <a:ext cx="2617788" cy="33797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B703D-933F-4F12-9535-E7CB51D1A42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903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404813"/>
            <a:ext cx="2617788" cy="142081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49638" y="876300"/>
            <a:ext cx="4108450" cy="43227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825625"/>
            <a:ext cx="2617788" cy="33797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49A89-6EAC-4604-992F-0788812A634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279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34938"/>
            <a:ext cx="72818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135" tIns="40567" rIns="81135" bIns="4056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6025"/>
            <a:ext cx="725805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135" tIns="40567" rIns="81135" bIns="405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2588" y="5526088"/>
            <a:ext cx="16906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135" tIns="40567" rIns="81135" bIns="40567" numCol="1" anchor="b" anchorCtr="0" compatLnSpc="1">
            <a:prstTxWarp prst="textNoShape">
              <a:avLst/>
            </a:prstTxWarp>
          </a:bodyPr>
          <a:lstStyle>
            <a:lvl1pPr defTabSz="811213">
              <a:spcBef>
                <a:spcPct val="50000"/>
              </a:spcBef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3363" y="5526088"/>
            <a:ext cx="25685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135" tIns="40567" rIns="81135" bIns="40567" numCol="1" anchor="b" anchorCtr="0" compatLnSpc="1">
            <a:prstTxWarp prst="textNoShape">
              <a:avLst/>
            </a:prstTxWarp>
          </a:bodyPr>
          <a:lstStyle>
            <a:lvl1pPr algn="ctr" defTabSz="811213">
              <a:spcBef>
                <a:spcPct val="50000"/>
              </a:spcBef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73763" y="5526088"/>
            <a:ext cx="16906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135" tIns="40567" rIns="81135" bIns="40567" numCol="1" anchor="b" anchorCtr="0" compatLnSpc="1">
            <a:prstTxWarp prst="textNoShape">
              <a:avLst/>
            </a:prstTxWarp>
          </a:bodyPr>
          <a:lstStyle>
            <a:lvl1pPr algn="r" defTabSz="811213">
              <a:spcBef>
                <a:spcPct val="50000"/>
              </a:spcBef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4E7935FC-0189-495F-BF5E-599E8E54E1FC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06400" y="1149350"/>
            <a:ext cx="7235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92075" y="5526088"/>
            <a:ext cx="17129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1135" tIns="40567" rIns="81135" bIns="40567" anchor="b"/>
          <a:lstStyle>
            <a:lvl1pPr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6400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112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176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22425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796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368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940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12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5E574E"/>
                </a:solidFill>
                <a:latin typeface="Arial" panose="020B0604020202020204" pitchFamily="34" charset="0"/>
              </a:rPr>
              <a:t>Dr. L. Christofi</a:t>
            </a:r>
            <a:endParaRPr lang="en-GB" altLang="en-US" sz="12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811213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811213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anose="020B0A04020102020204" pitchFamily="34" charset="0"/>
        </a:defRPr>
      </a:lvl2pPr>
      <a:lvl3pPr algn="l" defTabSz="811213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anose="020B0A04020102020204" pitchFamily="34" charset="0"/>
        </a:defRPr>
      </a:lvl3pPr>
      <a:lvl4pPr algn="l" defTabSz="811213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anose="020B0A04020102020204" pitchFamily="34" charset="0"/>
        </a:defRPr>
      </a:lvl4pPr>
      <a:lvl5pPr algn="l" defTabSz="811213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anose="020B0A04020102020204" pitchFamily="34" charset="0"/>
        </a:defRPr>
      </a:lvl5pPr>
      <a:lvl6pPr marL="457200" algn="l" defTabSz="811213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anose="020B0A04020102020204" pitchFamily="34" charset="0"/>
        </a:defRPr>
      </a:lvl6pPr>
      <a:lvl7pPr marL="914400" algn="l" defTabSz="811213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anose="020B0A04020102020204" pitchFamily="34" charset="0"/>
        </a:defRPr>
      </a:lvl7pPr>
      <a:lvl8pPr marL="1371600" algn="l" defTabSz="811213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anose="020B0A04020102020204" pitchFamily="34" charset="0"/>
        </a:defRPr>
      </a:lvl8pPr>
      <a:lvl9pPr marL="1828800" algn="l" defTabSz="811213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04800" indent="-304800" algn="l" defTabSz="811213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813" indent="-252413" algn="l" defTabSz="811213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—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4413" indent="-203200" algn="l" defTabSz="811213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419225" indent="-201613" algn="l" defTabSz="811213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indent="-203200" algn="l" defTabSz="811213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C92EE76-3773-4E33-B386-D01A6C843568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3925" y="1676400"/>
            <a:ext cx="6559550" cy="1571625"/>
          </a:xfrm>
        </p:spPr>
        <p:txBody>
          <a:bodyPr/>
          <a:lstStyle/>
          <a:p>
            <a:pPr algn="ctr"/>
            <a:r>
              <a:rPr lang="en-US" altLang="en-US" dirty="0"/>
              <a:t>Logical Link Control</a:t>
            </a:r>
          </a:p>
          <a:p>
            <a:pPr algn="ctr"/>
            <a:r>
              <a:rPr lang="en-US" altLang="en-US" dirty="0"/>
              <a:t>&amp; </a:t>
            </a:r>
          </a:p>
          <a:p>
            <a:pPr algn="ctr"/>
            <a:r>
              <a:rPr lang="en-US" altLang="en-US" dirty="0"/>
              <a:t>Media Access Control</a:t>
            </a:r>
          </a:p>
          <a:p>
            <a:pPr algn="ctr"/>
            <a:r>
              <a:rPr lang="en-US" altLang="en-US" dirty="0"/>
              <a:t>&amp;</a:t>
            </a:r>
          </a:p>
          <a:p>
            <a:pPr algn="ctr"/>
            <a:r>
              <a:rPr lang="en-US" altLang="en-US" dirty="0"/>
              <a:t>TCP/IP Overview</a:t>
            </a:r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81121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2FB20E-3DB7-44BA-B4FA-30B29DA3DD9C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E57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11213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98" tIns="40850" rIns="81698" bIns="40850"/>
          <a:lstStyle/>
          <a:p>
            <a:r>
              <a:rPr lang="en-US" altLang="ja-JP">
                <a:ea typeface="ＭＳ Ｐゴシック" panose="020B0600070205080204" pitchFamily="34" charset="-128"/>
              </a:rPr>
              <a:t>Medium Access Sublayer (2)</a:t>
            </a:r>
            <a:endParaRPr lang="en-US" altLang="ja-JP" sz="2400" i="1">
              <a:ea typeface="ＭＳ Ｐゴシック" panose="020B0600070205080204" pitchFamily="34" charset="-128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98" tIns="40850" rIns="81698" bIns="40850"/>
          <a:lstStyle/>
          <a:p>
            <a:pPr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Medium access (MAC) sublayer is </a:t>
            </a:r>
            <a:r>
              <a:rPr lang="en-US" altLang="ja-JP" b="1" u="sng">
                <a:ea typeface="ＭＳ Ｐゴシック" panose="020B0600070205080204" pitchFamily="34" charset="-128"/>
              </a:rPr>
              <a:t>not</a:t>
            </a:r>
            <a:r>
              <a:rPr lang="en-US" altLang="ja-JP" u="sng">
                <a:ea typeface="ＭＳ Ｐゴシック" panose="020B0600070205080204" pitchFamily="34" charset="-128"/>
              </a:rPr>
              <a:t> important</a:t>
            </a:r>
            <a:r>
              <a:rPr lang="en-US" altLang="ja-JP">
                <a:ea typeface="ＭＳ Ｐゴシック" panose="020B0600070205080204" pitchFamily="34" charset="-128"/>
              </a:rPr>
              <a:t> on point-to-point links</a:t>
            </a:r>
          </a:p>
          <a:p>
            <a:pPr>
              <a:lnSpc>
                <a:spcPct val="90000"/>
              </a:lnSpc>
            </a:pPr>
            <a:endParaRPr lang="en-US" altLang="ja-JP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The MAC sublayer is only used in broadcast or shared channel networks</a:t>
            </a:r>
          </a:p>
          <a:p>
            <a:pPr>
              <a:lnSpc>
                <a:spcPct val="90000"/>
              </a:lnSpc>
            </a:pPr>
            <a:endParaRPr lang="en-US" altLang="ja-JP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MAC protocols enable two stations (or nodes) using a shared communication resource to establish, maintain and terminate a connection.</a:t>
            </a:r>
          </a:p>
          <a:p>
            <a:pPr>
              <a:lnSpc>
                <a:spcPct val="90000"/>
              </a:lnSpc>
            </a:pPr>
            <a:endParaRPr lang="en-US" altLang="ja-JP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Examples: </a:t>
            </a:r>
            <a:r>
              <a:rPr lang="en-US" altLang="ja-JP" i="1">
                <a:ea typeface="ＭＳ Ｐゴシック" panose="020B0600070205080204" pitchFamily="34" charset="-128"/>
              </a:rPr>
              <a:t>Satellite, Ethernet, Cellular</a:t>
            </a:r>
            <a:endParaRPr lang="en-US" altLang="ja-JP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850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B20E-3DB7-44BA-B4FA-30B29DA3DD9C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98" tIns="40850" rIns="81698" bIns="40850"/>
          <a:lstStyle/>
          <a:p>
            <a:r>
              <a:rPr lang="en-US" altLang="ja-JP" dirty="0">
                <a:ea typeface="ＭＳ Ｐゴシック" panose="020B0600070205080204" pitchFamily="34" charset="-128"/>
              </a:rPr>
              <a:t>Shared Medium</a:t>
            </a:r>
            <a:endParaRPr lang="en-US" altLang="ja-JP" sz="2400" i="1" dirty="0">
              <a:ea typeface="ＭＳ Ｐゴシック" panose="020B0600070205080204" pitchFamily="34" charset="-128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98" tIns="40850" rIns="81698" bIns="40850"/>
          <a:lstStyle/>
          <a:p>
            <a:pPr>
              <a:lnSpc>
                <a:spcPct val="90000"/>
              </a:lnSpc>
            </a:pPr>
            <a:r>
              <a:rPr lang="en-US" dirty="0"/>
              <a:t>A local area network (LAN) that shares its total available bandwidth with all transmitting stations.</a:t>
            </a:r>
          </a:p>
          <a:p>
            <a:pPr>
              <a:lnSpc>
                <a:spcPct val="90000"/>
              </a:lnSpc>
            </a:pPr>
            <a:r>
              <a:rPr lang="en-US" dirty="0"/>
              <a:t>In the past, when shared media LANs ran out of capacity to serve their users effectively, they were upgraded by replacing the network hubs with switches.</a:t>
            </a:r>
            <a:endParaRPr lang="en-US" altLang="ja-JP" i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7E0F48-BAE3-4093-AE4E-B1E03C2E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A1C5-5AA3-4D69-9561-EF13490338C0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B5806-027E-4582-9AE0-E3C64DE6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-16810"/>
            <a:ext cx="6400800" cy="61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4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D935-D4BE-4114-8416-CEF0D996B1EF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Link Control (LLC)</a:t>
            </a:r>
            <a:endParaRPr lang="en-GB" alt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The LLC layer for LANs is concerned with the transmission of a link-level protocol data unit (PDU) between two stations, without the necessity of an intermediate switching node</a:t>
            </a:r>
          </a:p>
          <a:p>
            <a:r>
              <a:rPr lang="en-US" altLang="en-US" sz="2000"/>
              <a:t>It has two characteristics:</a:t>
            </a:r>
          </a:p>
          <a:p>
            <a:pPr lvl="1"/>
            <a:r>
              <a:rPr lang="en-US" altLang="en-US"/>
              <a:t>It must support the multi-access, shared medium nature of the link</a:t>
            </a:r>
          </a:p>
          <a:p>
            <a:pPr lvl="1"/>
            <a:r>
              <a:rPr lang="en-US" altLang="en-US"/>
              <a:t>It is relieved from some details of link access by the MAC layer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43F1-5522-42E8-A651-CD0426051167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LLC Services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Unacknowledged connectionless service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Datagram-style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Does not involve any flow and error control mechanisms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delivery is not guaranteed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Connection mode service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logical connection is set up between two stations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Flow and error control are provided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Acknowledged connectionless service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cross between the previous services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Datagrams are to be acknowledged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prior logical connection is set up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2589-996E-49D6-9D38-19AC15C4BF61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 Protocols in Context</a:t>
            </a:r>
          </a:p>
        </p:txBody>
      </p:sp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1"/>
          <a:stretch>
            <a:fillRect/>
          </a:stretch>
        </p:blipFill>
        <p:spPr bwMode="auto">
          <a:xfrm>
            <a:off x="338138" y="1284288"/>
            <a:ext cx="7235825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3393-E5A3-49C8-8C63-6DA36EED49CA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  <a:endParaRPr lang="en-GB" alt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The architecture of a LAN is best described in terms of a layering of protocols that organize the basic functions of a LAN</a:t>
            </a:r>
          </a:p>
          <a:p>
            <a:r>
              <a:rPr lang="en-US" altLang="en-US" sz="2000" dirty="0"/>
              <a:t>This section opens with a description of the standardized protocol architecture for LANs, which includes</a:t>
            </a:r>
          </a:p>
          <a:p>
            <a:pPr lvl="1"/>
            <a:r>
              <a:rPr lang="en-US" altLang="en-US" sz="1800" dirty="0"/>
              <a:t>Logical Link Control (LLC) layer</a:t>
            </a:r>
          </a:p>
          <a:p>
            <a:r>
              <a:rPr lang="en-US" altLang="en-US" sz="2000" dirty="0"/>
              <a:t>This section provides an overview of LLC layer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2165-84CE-45D3-89E4-A470C26831FD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18841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98" tIns="40850" rIns="81698" bIns="40850"/>
          <a:lstStyle/>
          <a:p>
            <a:r>
              <a:rPr lang="en-US" altLang="ja-JP" dirty="0">
                <a:ea typeface="ＭＳ Ｐゴシック" panose="020B0600070205080204" pitchFamily="34" charset="-128"/>
              </a:rPr>
              <a:t>IEEE 802 standard </a:t>
            </a:r>
            <a:endParaRPr lang="en-US" altLang="ja-JP" sz="2400" i="1" dirty="0">
              <a:ea typeface="ＭＳ Ｐゴシック" panose="020B0600070205080204" pitchFamily="34" charset="-128"/>
            </a:endParaRPr>
          </a:p>
        </p:txBody>
      </p:sp>
      <p:sp>
        <p:nvSpPr>
          <p:cNvPr id="18841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98" tIns="40850" rIns="81698" bIns="40850"/>
          <a:lstStyle/>
          <a:p>
            <a:pPr>
              <a:lnSpc>
                <a:spcPct val="12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IEEE 802 standard defines:</a:t>
            </a:r>
          </a:p>
          <a:p>
            <a:pPr lvl="1">
              <a:lnSpc>
                <a:spcPct val="12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Physical layer protocol</a:t>
            </a:r>
          </a:p>
          <a:p>
            <a:pPr lvl="1">
              <a:lnSpc>
                <a:spcPct val="12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Data link layer protocol</a:t>
            </a:r>
          </a:p>
          <a:p>
            <a:pPr lvl="2">
              <a:lnSpc>
                <a:spcPct val="12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Medium Access (MAC) Sublayer</a:t>
            </a:r>
          </a:p>
          <a:p>
            <a:pPr lvl="2">
              <a:lnSpc>
                <a:spcPct val="12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Logical Link Control (LLC) Sublayer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2200-4097-492F-A5CC-1ABAC205C66B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IEEE 802 standard</a:t>
            </a:r>
            <a:endParaRPr lang="en-GB" altLang="en-U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802.2: Logical Link Control (LLC)</a:t>
            </a:r>
          </a:p>
          <a:p>
            <a:pPr lvl="1"/>
            <a:r>
              <a:rPr lang="en-US" altLang="ja-JP" sz="1800" dirty="0">
                <a:ea typeface="ＭＳ Ｐゴシック" panose="020B0600070205080204" pitchFamily="34" charset="-128"/>
              </a:rPr>
              <a:t>	explained in this section</a:t>
            </a:r>
          </a:p>
          <a:p>
            <a:pPr>
              <a:buFontTx/>
              <a:buNone/>
            </a:pPr>
            <a:endParaRPr lang="en-US" altLang="ja-JP" sz="2000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802.3: CSMA/CD (Ethernet)</a:t>
            </a:r>
          </a:p>
          <a:p>
            <a:pPr lvl="1"/>
            <a:r>
              <a:rPr lang="en-US" altLang="ja-JP" sz="1800" dirty="0">
                <a:ea typeface="ＭＳ Ｐゴシック" panose="020B0600070205080204" pitchFamily="34" charset="-128"/>
              </a:rPr>
              <a:t> explained in this section</a:t>
            </a:r>
          </a:p>
          <a:p>
            <a:pPr>
              <a:buFontTx/>
              <a:buNone/>
            </a:pPr>
            <a:endParaRPr lang="en-US" altLang="ja-JP" sz="2000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802.11: Wireless LANs</a:t>
            </a:r>
          </a:p>
          <a:p>
            <a:pPr lvl="1"/>
            <a:r>
              <a:rPr lang="en-US" altLang="ja-JP" sz="1800" dirty="0">
                <a:ea typeface="ＭＳ Ｐゴシック" panose="020B0600070205080204" pitchFamily="34" charset="-128"/>
              </a:rPr>
              <a:t> will be explained in further lectures</a:t>
            </a:r>
            <a:endParaRPr lang="en-US" altLang="ja-JP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4C18-4AC3-4136-9007-C814457B191C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802 Layers functions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Physical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Encoding/decoding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Preamble generation/removal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Bit transmission/reception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Transmission medium and topology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Logical Link Control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Interface to higher levels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Flow and error control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Medium Access Control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assembly and dismantle into frames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Govern access to LAN transmission medium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E55-4D9D-4A61-B580-8FE537467EA5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 of LAN protocols</a:t>
            </a:r>
            <a:endParaRPr lang="en-GB" altLang="en-US"/>
          </a:p>
        </p:txBody>
      </p:sp>
      <p:pic>
        <p:nvPicPr>
          <p:cNvPr id="15667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00" y="3379788"/>
            <a:ext cx="7258050" cy="226695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58800" y="1549400"/>
            <a:ext cx="7010400" cy="174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lg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Consider two stations that communicate via a shared medium LAN.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Higher layers (above LLC) provide end-to-end services between the stations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Below the LLC layer, the MAC provides the necessary logic for gaining access to the network</a:t>
            </a:r>
            <a:endParaRPr lang="en-GB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86C3-EF2F-42A4-ACDB-6A2E98277901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194562" name="Line 2"/>
          <p:cNvSpPr>
            <a:spLocks noChangeShapeType="1"/>
          </p:cNvSpPr>
          <p:nvPr/>
        </p:nvSpPr>
        <p:spPr bwMode="auto">
          <a:xfrm>
            <a:off x="2386013" y="2513013"/>
            <a:ext cx="0" cy="180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98" tIns="40850" rIns="81698" bIns="40850"/>
          <a:lstStyle/>
          <a:p>
            <a:r>
              <a:rPr lang="en-US" altLang="ja-JP" dirty="0">
                <a:ea typeface="ＭＳ Ｐゴシック" panose="020B0600070205080204" pitchFamily="34" charset="-128"/>
              </a:rPr>
              <a:t>Data Link Layer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1130300" y="2133600"/>
            <a:ext cx="2482850" cy="631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98" tIns="40850" rIns="81698" bIns="40850" anchor="ctr"/>
          <a:lstStyle>
            <a:lvl1pPr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6400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112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176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22425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796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368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940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12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Network Layer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1130300" y="3127375"/>
            <a:ext cx="2482850" cy="631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98" tIns="40850" rIns="81698" bIns="40850" anchor="ctr"/>
          <a:lstStyle>
            <a:lvl1pPr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6400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112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176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22425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796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368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940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12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Data Link Layer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1130300" y="4132263"/>
            <a:ext cx="2482850" cy="631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98" tIns="40850" rIns="81698" bIns="40850" anchor="ctr"/>
          <a:lstStyle>
            <a:lvl1pPr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6400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112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176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22425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796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368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940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12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Physical Layer</a:t>
            </a: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1905000" y="2192338"/>
            <a:ext cx="1635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98" tIns="40850" rIns="81698" bIns="40850">
            <a:spAutoFit/>
          </a:bodyPr>
          <a:lstStyle>
            <a:lvl1pPr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6400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112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176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22425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796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368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940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12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ja-JP" altLang="en-US" sz="2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 flipH="1">
            <a:off x="1141413" y="3454400"/>
            <a:ext cx="24717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4419600" y="3489325"/>
            <a:ext cx="23002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98" tIns="40850" rIns="81698" bIns="40850">
            <a:spAutoFit/>
          </a:bodyPr>
          <a:lstStyle>
            <a:lvl1pPr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6400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112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176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22425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796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368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940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12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Medium Access Sublayer</a:t>
            </a:r>
          </a:p>
        </p:txBody>
      </p:sp>
      <p:sp>
        <p:nvSpPr>
          <p:cNvPr id="194572" name="Rectangle 12"/>
          <p:cNvSpPr>
            <a:spLocks noChangeArrowheads="1"/>
          </p:cNvSpPr>
          <p:nvPr/>
        </p:nvSpPr>
        <p:spPr bwMode="auto">
          <a:xfrm>
            <a:off x="4403725" y="3127375"/>
            <a:ext cx="2671763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98" tIns="40850" rIns="81698" bIns="40850">
            <a:spAutoFit/>
          </a:bodyPr>
          <a:lstStyle>
            <a:lvl1pPr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6400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112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176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22425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796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368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940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12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Logical Link Control Sublayer</a:t>
            </a:r>
          </a:p>
        </p:txBody>
      </p:sp>
      <p:sp>
        <p:nvSpPr>
          <p:cNvPr id="194573" name="Line 13"/>
          <p:cNvSpPr>
            <a:spLocks noChangeShapeType="1"/>
          </p:cNvSpPr>
          <p:nvPr/>
        </p:nvSpPr>
        <p:spPr bwMode="auto">
          <a:xfrm flipH="1">
            <a:off x="3403600" y="3619500"/>
            <a:ext cx="939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med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94574" name="Line 14"/>
          <p:cNvSpPr>
            <a:spLocks noChangeShapeType="1"/>
          </p:cNvSpPr>
          <p:nvPr/>
        </p:nvSpPr>
        <p:spPr bwMode="auto">
          <a:xfrm flipH="1">
            <a:off x="3416300" y="3289300"/>
            <a:ext cx="939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med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02F73-DEF1-4383-BD43-9CB236F0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3E8A-573F-4F69-963D-5DC708897549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C1CCF-199F-4BBC-82C7-FA66D067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58813"/>
            <a:ext cx="8046720" cy="27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D41C-E45B-400C-9AEC-278FDB53CB83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Medi</a:t>
            </a:r>
            <a:r>
              <a:rPr lang="en-US" altLang="en-US"/>
              <a:t>um Access Control (1)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Assembly of data into frame with address and error detection fields</a:t>
            </a:r>
          </a:p>
          <a:p>
            <a:r>
              <a:rPr lang="en-US" altLang="en-US"/>
              <a:t>Disassembly of frame and performing of</a:t>
            </a:r>
          </a:p>
          <a:p>
            <a:pPr lvl="1"/>
            <a:r>
              <a:rPr lang="en-US" altLang="en-US"/>
              <a:t>Address recognition</a:t>
            </a:r>
          </a:p>
          <a:p>
            <a:pPr lvl="1"/>
            <a:r>
              <a:rPr lang="en-US" altLang="en-US"/>
              <a:t>Error detection</a:t>
            </a:r>
          </a:p>
          <a:p>
            <a:r>
              <a:rPr lang="en-US" altLang="en-US"/>
              <a:t>Govern access to transmission medium</a:t>
            </a:r>
          </a:p>
          <a:p>
            <a:pPr lvl="1"/>
            <a:r>
              <a:rPr lang="en-US" altLang="en-US"/>
              <a:t>Not found in traditional layer 2 data link control</a:t>
            </a:r>
          </a:p>
          <a:p>
            <a:r>
              <a:rPr lang="en-US" altLang="en-US"/>
              <a:t>For the same LLC, several MAC options may be available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0-Preamble">
  <a:themeElements>
    <a:clrScheme name="00-Preambl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00-Preambl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stealth" w="med" len="lg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stealth" w="med" len="lg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00-Preambl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-Preambl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-Preambl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-Preambl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-Preambl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-Preambl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-Preambl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C:\Louis\FREDERICK\ACOE322\FIT\Slides\00-Preamble.ppt</Template>
  <TotalTime>4417</TotalTime>
  <Words>549</Words>
  <Application>Microsoft Office PowerPoint</Application>
  <PresentationFormat>Custom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Tahoma</vt:lpstr>
      <vt:lpstr>Times New Roman</vt:lpstr>
      <vt:lpstr>00-Preamble</vt:lpstr>
      <vt:lpstr>PowerPoint Presentation</vt:lpstr>
      <vt:lpstr>Overview</vt:lpstr>
      <vt:lpstr>IEEE 802 standard </vt:lpstr>
      <vt:lpstr>IEEE 802 standard</vt:lpstr>
      <vt:lpstr>802 Layers functions</vt:lpstr>
      <vt:lpstr>Scope of LAN protocols</vt:lpstr>
      <vt:lpstr>Data Link Layer</vt:lpstr>
      <vt:lpstr>PowerPoint Presentation</vt:lpstr>
      <vt:lpstr>Medium Access Control (1)</vt:lpstr>
      <vt:lpstr>Medium Access Sublayer (2)</vt:lpstr>
      <vt:lpstr>Shared Medium</vt:lpstr>
      <vt:lpstr>PowerPoint Presentation</vt:lpstr>
      <vt:lpstr>Logical Link Control (LLC)</vt:lpstr>
      <vt:lpstr>LLC Services</vt:lpstr>
      <vt:lpstr>LAN Protocols in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ACOE322</dc:subject>
  <dc:creator>Dr. L. Christofi</dc:creator>
  <cp:lastModifiedBy>Abu Turab Kazmi</cp:lastModifiedBy>
  <cp:revision>240</cp:revision>
  <cp:lastPrinted>1999-03-10T15:13:56Z</cp:lastPrinted>
  <dcterms:created xsi:type="dcterms:W3CDTF">1995-12-21T21:14:10Z</dcterms:created>
  <dcterms:modified xsi:type="dcterms:W3CDTF">2022-12-17T18:42:26Z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tbharani@nvidia.com</vt:lpwstr>
  </property>
  <property fmtid="{D5CDD505-2E9C-101B-9397-08002B2CF9AE}" pid="5" name="MSIP_Label_6b558183-044c-4105-8d9c-cea02a2a3d86_SetDate">
    <vt:lpwstr>2018-11-26T11:30:48.3208688Z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