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18600" cy="6832600"/>
  <p:notesSz cx="9118600" cy="683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65725" y="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5D67D-ADF7-4049-BC6F-79D5FD6899AD}" type="datetimeFigureOut">
              <a:rPr lang="en-IN" smtClean="0"/>
              <a:t>16-12-2022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9425" y="854075"/>
            <a:ext cx="3079750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1225" y="3287713"/>
            <a:ext cx="7296150" cy="269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65725" y="6489700"/>
            <a:ext cx="3951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E79B5-5C6E-4407-A478-78195B62A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74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52629-ECFB-4D9A-BB65-3FF8A5C20BB9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303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EC6B-1F76-4941-8803-A44FE42860EF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303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1BC7-2307-4C29-BAAF-3A08AB87A33B}" type="datetime1">
              <a:rPr lang="en-US" smtClean="0"/>
              <a:t>12/16/2022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303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B3FF-7213-4ED7-BCBF-8D0D75522B10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303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11821" y="31495"/>
            <a:ext cx="1884425" cy="492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8028" y="828547"/>
            <a:ext cx="8043671" cy="5254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BF95-95D0-45B4-AF8F-D95AECFC5C1E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1303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211821" y="31495"/>
            <a:ext cx="1884425" cy="4922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9238" y="727964"/>
            <a:ext cx="6580123" cy="55662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601" y="1637283"/>
            <a:ext cx="7613396" cy="356184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88588" y="6275832"/>
            <a:ext cx="1741897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3AA7-B3BA-431A-AA39-FB73AC9A7039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0283" y="6275832"/>
            <a:ext cx="228878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13030">
              <a:lnSpc>
                <a:spcPct val="100000"/>
              </a:lnSpc>
            </a:pP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491" y="2556764"/>
            <a:ext cx="1753870" cy="556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0">
              <a:lnSpc>
                <a:spcPct val="100000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802.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3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Layer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(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Fo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r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10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0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Mbp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30700" y="1411477"/>
            <a:ext cx="3429000" cy="466343"/>
          </a:xfrm>
          <a:custGeom>
            <a:avLst/>
            <a:gdLst/>
            <a:ahLst/>
            <a:cxnLst/>
            <a:rect l="l" t="t" r="r" b="b"/>
            <a:pathLst>
              <a:path w="3429000" h="466343">
                <a:moveTo>
                  <a:pt x="0" y="0"/>
                </a:moveTo>
                <a:lnTo>
                  <a:pt x="0" y="466343"/>
                </a:lnTo>
                <a:lnTo>
                  <a:pt x="3429000" y="466343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0700" y="1880870"/>
            <a:ext cx="3429000" cy="467106"/>
          </a:xfrm>
          <a:custGeom>
            <a:avLst/>
            <a:gdLst/>
            <a:ahLst/>
            <a:cxnLst/>
            <a:rect l="l" t="t" r="r" b="b"/>
            <a:pathLst>
              <a:path w="3429000" h="467106">
                <a:moveTo>
                  <a:pt x="0" y="0"/>
                </a:moveTo>
                <a:lnTo>
                  <a:pt x="0" y="467106"/>
                </a:lnTo>
                <a:lnTo>
                  <a:pt x="3429000" y="467106"/>
                </a:lnTo>
                <a:lnTo>
                  <a:pt x="3429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48885" y="1349116"/>
            <a:ext cx="2991485" cy="948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42875">
              <a:lnSpc>
                <a:spcPct val="128299"/>
              </a:lnSpc>
            </a:pPr>
            <a:r>
              <a:rPr sz="2400" dirty="0">
                <a:latin typeface="Arial"/>
                <a:cs typeface="Arial"/>
              </a:rPr>
              <a:t>Logical Link Control Media Access Control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35300" y="1493774"/>
            <a:ext cx="1219200" cy="2219705"/>
          </a:xfrm>
          <a:custGeom>
            <a:avLst/>
            <a:gdLst/>
            <a:ahLst/>
            <a:cxnLst/>
            <a:rect l="l" t="t" r="r" b="b"/>
            <a:pathLst>
              <a:path w="1219200" h="2219705">
                <a:moveTo>
                  <a:pt x="0" y="2219705"/>
                </a:moveTo>
                <a:lnTo>
                  <a:pt x="121920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5300" y="2331973"/>
            <a:ext cx="1219200" cy="1838705"/>
          </a:xfrm>
          <a:custGeom>
            <a:avLst/>
            <a:gdLst/>
            <a:ahLst/>
            <a:cxnLst/>
            <a:rect l="l" t="t" r="r" b="b"/>
            <a:pathLst>
              <a:path w="1219200" h="1838705">
                <a:moveTo>
                  <a:pt x="0" y="1838705"/>
                </a:moveTo>
                <a:lnTo>
                  <a:pt x="1219200" y="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2572" y="4639055"/>
            <a:ext cx="8068945" cy="1458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  <a:tabLst>
                <a:tab pos="3873500" algn="l"/>
                <a:tab pos="4116704" algn="l"/>
              </a:tabLst>
            </a:pPr>
            <a:r>
              <a:rPr sz="2000" spc="-15" dirty="0">
                <a:latin typeface="Arial"/>
                <a:cs typeface="Arial"/>
              </a:rPr>
              <a:t>MII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Medi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Independen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Interface	PCS: </a:t>
            </a:r>
            <a:r>
              <a:rPr sz="2000" spc="-10" dirty="0">
                <a:latin typeface="Arial"/>
                <a:cs typeface="Arial"/>
              </a:rPr>
              <a:t>Physical </a:t>
            </a:r>
            <a:r>
              <a:rPr sz="2000" spc="-15" dirty="0">
                <a:latin typeface="Arial"/>
                <a:cs typeface="Arial"/>
              </a:rPr>
              <a:t>Coding </a:t>
            </a:r>
            <a:r>
              <a:rPr sz="2000" spc="-10" dirty="0">
                <a:latin typeface="Arial"/>
                <a:cs typeface="Arial"/>
              </a:rPr>
              <a:t>Sublayer</a:t>
            </a:r>
            <a:r>
              <a:rPr sz="2000" spc="-15" dirty="0">
                <a:latin typeface="Arial"/>
                <a:cs typeface="Arial"/>
              </a:rPr>
              <a:t> PMA: </a:t>
            </a:r>
            <a:r>
              <a:rPr sz="2000" spc="-10" dirty="0">
                <a:latin typeface="Arial"/>
                <a:cs typeface="Arial"/>
              </a:rPr>
              <a:t>Physical </a:t>
            </a:r>
            <a:r>
              <a:rPr sz="2000" spc="-15" dirty="0">
                <a:latin typeface="Arial"/>
                <a:cs typeface="Arial"/>
              </a:rPr>
              <a:t>Medium </a:t>
            </a:r>
            <a:r>
              <a:rPr sz="2000" spc="-10" dirty="0">
                <a:latin typeface="Arial"/>
                <a:cs typeface="Arial"/>
              </a:rPr>
              <a:t>Attachment	</a:t>
            </a:r>
            <a:r>
              <a:rPr sz="2000" spc="-15" dirty="0">
                <a:latin typeface="Arial"/>
                <a:cs typeface="Arial"/>
              </a:rPr>
              <a:t>PMD: </a:t>
            </a:r>
            <a:r>
              <a:rPr sz="2000" spc="-10" dirty="0">
                <a:latin typeface="Arial"/>
                <a:cs typeface="Arial"/>
              </a:rPr>
              <a:t>Physical </a:t>
            </a:r>
            <a:r>
              <a:rPr sz="2000" spc="-15" dirty="0">
                <a:latin typeface="Arial"/>
                <a:cs typeface="Arial"/>
              </a:rPr>
              <a:t>Medium Dependent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5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2000" spc="-25" dirty="0">
                <a:latin typeface="Arial"/>
                <a:cs typeface="Arial"/>
              </a:rPr>
              <a:t>MD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Medi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Dependen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1700" y="2338069"/>
            <a:ext cx="2727197" cy="2225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02500" y="3017773"/>
            <a:ext cx="377969" cy="914390"/>
          </a:xfrm>
          <a:custGeom>
            <a:avLst/>
            <a:gdLst/>
            <a:ahLst/>
            <a:cxnLst/>
            <a:rect l="l" t="t" r="r" b="b"/>
            <a:pathLst>
              <a:path w="377969" h="914390">
                <a:moveTo>
                  <a:pt x="0" y="0"/>
                </a:moveTo>
                <a:lnTo>
                  <a:pt x="56111" y="3376"/>
                </a:lnTo>
                <a:lnTo>
                  <a:pt x="105606" y="12822"/>
                </a:lnTo>
                <a:lnTo>
                  <a:pt x="145967" y="27314"/>
                </a:lnTo>
                <a:lnTo>
                  <a:pt x="181220" y="52713"/>
                </a:lnTo>
                <a:lnTo>
                  <a:pt x="190500" y="381000"/>
                </a:lnTo>
                <a:lnTo>
                  <a:pt x="191465" y="388688"/>
                </a:lnTo>
                <a:lnTo>
                  <a:pt x="222457" y="423175"/>
                </a:lnTo>
                <a:lnTo>
                  <a:pt x="258628" y="439336"/>
                </a:lnTo>
                <a:lnTo>
                  <a:pt x="304903" y="450847"/>
                </a:lnTo>
                <a:lnTo>
                  <a:pt x="358764" y="456683"/>
                </a:lnTo>
                <a:lnTo>
                  <a:pt x="377969" y="457190"/>
                </a:lnTo>
                <a:lnTo>
                  <a:pt x="358957" y="457590"/>
                </a:lnTo>
                <a:lnTo>
                  <a:pt x="305317" y="463256"/>
                </a:lnTo>
                <a:lnTo>
                  <a:pt x="258906" y="474789"/>
                </a:lnTo>
                <a:lnTo>
                  <a:pt x="222470" y="491122"/>
                </a:lnTo>
                <a:lnTo>
                  <a:pt x="194150" y="518520"/>
                </a:lnTo>
                <a:lnTo>
                  <a:pt x="190500" y="838200"/>
                </a:lnTo>
                <a:lnTo>
                  <a:pt x="189534" y="845888"/>
                </a:lnTo>
                <a:lnTo>
                  <a:pt x="158542" y="880375"/>
                </a:lnTo>
                <a:lnTo>
                  <a:pt x="122371" y="896536"/>
                </a:lnTo>
                <a:lnTo>
                  <a:pt x="76096" y="908047"/>
                </a:lnTo>
                <a:lnTo>
                  <a:pt x="22235" y="913883"/>
                </a:lnTo>
                <a:lnTo>
                  <a:pt x="3030" y="9143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39202" y="3359150"/>
            <a:ext cx="5505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Phy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20737" y="1412811"/>
          <a:ext cx="2209800" cy="3222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52">
                <a:tc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Application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Presentation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76">
                <a:tc>
                  <a:txBody>
                    <a:bodyPr/>
                    <a:lstStyle/>
                    <a:p>
                      <a:pPr marL="55753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Session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296"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Transport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5397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Network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Dat</a:t>
                      </a:r>
                      <a:r>
                        <a:rPr sz="24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Link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Physical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1800">
              <a:lnSpc>
                <a:spcPct val="100000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Frame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0994" y="2819653"/>
            <a:ext cx="5040630" cy="3329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478" y="1400047"/>
            <a:ext cx="7222997" cy="1279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60500">
              <a:lnSpc>
                <a:spcPts val="4285"/>
              </a:lnSpc>
            </a:pPr>
            <a:r>
              <a:rPr sz="3600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Products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594358"/>
            <a:ext cx="4004310" cy="2334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etwork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Interface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Card</a:t>
            </a:r>
            <a:endParaRPr sz="2400" dirty="0">
              <a:latin typeface="Arial"/>
              <a:cs typeface="Arial"/>
            </a:endParaRPr>
          </a:p>
          <a:p>
            <a:pPr marL="755015" marR="12700" lvl="1" indent="-285750">
              <a:lnSpc>
                <a:spcPts val="2580"/>
              </a:lnSpc>
              <a:spcBef>
                <a:spcPts val="40"/>
              </a:spcBef>
              <a:buClr>
                <a:srgbClr val="9A9A9A"/>
              </a:buClr>
              <a:buFont typeface="Arial"/>
              <a:buChar char="•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onnect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compute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to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network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ts val="2550"/>
              </a:lnSpc>
              <a:buClr>
                <a:srgbClr val="9A9A9A"/>
              </a:buClr>
              <a:buFont typeface="Arial"/>
              <a:buChar char="•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 bus</a:t>
            </a:r>
            <a:endParaRPr sz="2400" dirty="0">
              <a:latin typeface="Arial"/>
              <a:cs typeface="Arial"/>
            </a:endParaRPr>
          </a:p>
          <a:p>
            <a:pPr marL="755015" marR="196850" lvl="1" indent="-285750">
              <a:lnSpc>
                <a:spcPts val="2580"/>
              </a:lnSpc>
              <a:spcBef>
                <a:spcPts val="45"/>
              </a:spcBef>
              <a:buClr>
                <a:srgbClr val="9A9A9A"/>
              </a:buClr>
              <a:buFont typeface="Arial"/>
              <a:buChar char="•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10/100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Mbps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Auto negotiated, full duplex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ts val="2525"/>
              </a:lnSpc>
              <a:buClr>
                <a:srgbClr val="9A9A9A"/>
              </a:buClr>
              <a:buFont typeface="Arial"/>
              <a:buChar char="•"/>
              <a:tabLst>
                <a:tab pos="755015" algn="l"/>
              </a:tabLst>
            </a:pPr>
            <a:r>
              <a:rPr sz="2400" dirty="0">
                <a:latin typeface="Arial"/>
                <a:cs typeface="Arial"/>
              </a:rPr>
              <a:t>Plug-n-play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601" y="4921758"/>
            <a:ext cx="3464560" cy="991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>
              <a:lnSpc>
                <a:spcPts val="259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lang="en-IN" sz="2400" spc="5" dirty="0">
                <a:latin typeface="Arial"/>
                <a:cs typeface="Arial"/>
              </a:rPr>
              <a:t> Hubs/repeaters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Connects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more</a:t>
            </a:r>
            <a:endParaRPr sz="2400" dirty="0">
              <a:latin typeface="Arial"/>
              <a:cs typeface="Arial"/>
            </a:endParaRPr>
          </a:p>
          <a:p>
            <a:pPr marL="755015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segments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together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8900" y="1739899"/>
            <a:ext cx="3794657" cy="227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30899" y="4787900"/>
            <a:ext cx="2857499" cy="1280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8135">
              <a:lnSpc>
                <a:spcPct val="100000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Som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e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member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o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f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80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2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family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1052" y="585317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23870" y="585317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0690" y="5853176"/>
            <a:ext cx="0" cy="762"/>
          </a:xfrm>
          <a:custGeom>
            <a:avLst/>
            <a:gdLst/>
            <a:ahLst/>
            <a:cxnLst/>
            <a:rect l="l" t="t" r="r" b="b"/>
            <a:pathLst>
              <a:path h="762">
                <a:moveTo>
                  <a:pt x="0" y="0"/>
                </a:moveTo>
                <a:lnTo>
                  <a:pt x="0" y="762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49337" y="1960245"/>
          <a:ext cx="7006367" cy="3881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314"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</a:pPr>
                      <a:r>
                        <a:rPr sz="2200" b="1" spc="15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2200" b="1" spc="0" dirty="0">
                          <a:latin typeface="Arial"/>
                          <a:cs typeface="Arial"/>
                        </a:rPr>
                        <a:t>me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2200" b="1" spc="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200" b="1" spc="-3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b="1" spc="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b="1" spc="15" dirty="0">
                          <a:latin typeface="Arial"/>
                          <a:cs typeface="Arial"/>
                        </a:rPr>
                        <a:t>ocol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9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200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dg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nt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8889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89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2200" spc="20" dirty="0">
                          <a:latin typeface="Arial"/>
                          <a:cs typeface="Arial"/>
                        </a:rPr>
                        <a:t>Log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con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89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200" spc="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200" spc="20" dirty="0">
                          <a:latin typeface="Arial"/>
                          <a:cs typeface="Arial"/>
                        </a:rPr>
                        <a:t>Tok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bus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1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9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Tok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ng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opo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ks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15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2200" spc="17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PAN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2200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h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19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15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2200" spc="2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2200" spc="-7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889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EE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802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16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969">
                      <a:solidFill>
                        <a:srgbClr val="000000"/>
                      </a:solidFill>
                      <a:prstDash val="solid"/>
                    </a:lnL>
                    <a:lnR w="8890">
                      <a:solidFill>
                        <a:srgbClr val="C0C0C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2200" spc="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db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8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2200" spc="18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200" spc="-8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0" dirty="0">
                          <a:latin typeface="Arial"/>
                          <a:cs typeface="Arial"/>
                        </a:rPr>
                        <a:t>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890">
                      <a:solidFill>
                        <a:srgbClr val="C0C0C0"/>
                      </a:solidFill>
                      <a:prstDash val="solid"/>
                    </a:lnL>
                    <a:lnR w="1651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C0C0C0"/>
                      </a:solidFill>
                      <a:prstDash val="solid"/>
                    </a:lnT>
                    <a:lnB w="1650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0">
              <a:lnSpc>
                <a:spcPct val="100000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standard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s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ove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r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 years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7562" y="1655762"/>
          <a:ext cx="8077199" cy="4419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8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58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Year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58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000000"/>
                      </a:solidFill>
                      <a:prstDash val="solid"/>
                    </a:lnR>
                    <a:lnT w="158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10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802.3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8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1982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CSMA/CD based Ethernet (Thick Etherne</a:t>
                      </a:r>
                      <a:r>
                        <a:rPr sz="2000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0" dirty="0"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52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802.3a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8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1985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0Ba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e-2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(Thin Ethernet)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52"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802.3i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8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1990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0Ba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e-T (Twisted pair)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452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802.3u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8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1995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100Base-T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(Fa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Etherne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aut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negotiation)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214"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802.3z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8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1998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1000Base-X (Gigabit Ethernet)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8521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802.3ae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58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58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2002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58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10-Gigabi</a:t>
                      </a:r>
                      <a:r>
                        <a:rPr sz="2000" spc="0" dirty="0">
                          <a:latin typeface="Arial"/>
                          <a:cs typeface="Arial"/>
                        </a:rPr>
                        <a:t>t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Ethernet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5875">
                      <a:solidFill>
                        <a:srgbClr val="000000"/>
                      </a:solidFill>
                      <a:prstDash val="solid"/>
                    </a:lnR>
                    <a:lnB w="158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5700">
              <a:lnSpc>
                <a:spcPts val="4285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39285"/>
            <a:ext cx="7721600" cy="3282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798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Ethernet uses CSMA/CD protocol to transfer data over the shared medium</a:t>
            </a:r>
          </a:p>
          <a:p>
            <a:pPr marL="354965" indent="-342900">
              <a:lnSpc>
                <a:spcPts val="2875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ransmission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marR="680720" lvl="1" indent="-285750">
              <a:lnSpc>
                <a:spcPts val="23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  <a:tab pos="2009139" algn="l"/>
                <a:tab pos="6531609" algn="l"/>
              </a:tabLst>
            </a:pPr>
            <a:r>
              <a:rPr sz="2400" spc="0" dirty="0">
                <a:latin typeface="Arial"/>
                <a:cs typeface="Arial"/>
              </a:rPr>
              <a:t>Wait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until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the </a:t>
            </a:r>
            <a:r>
              <a:rPr sz="2400" spc="0" dirty="0">
                <a:latin typeface="Arial"/>
                <a:cs typeface="Arial"/>
              </a:rPr>
              <a:t>Frame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ready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transmission	and </a:t>
            </a:r>
            <a:r>
              <a:rPr lang="en-IN" sz="2400" spc="0" dirty="0">
                <a:latin typeface="Arial"/>
                <a:cs typeface="Arial"/>
              </a:rPr>
              <a:t>the </a:t>
            </a:r>
            <a:r>
              <a:rPr sz="2400" spc="0" dirty="0" err="1">
                <a:latin typeface="Arial"/>
                <a:cs typeface="Arial"/>
              </a:rPr>
              <a:t>mediu</a:t>
            </a:r>
            <a:r>
              <a:rPr lang="en-IN" sz="2400" spc="0" dirty="0">
                <a:latin typeface="Arial"/>
                <a:cs typeface="Arial"/>
              </a:rPr>
              <a:t>m </a:t>
            </a:r>
            <a:r>
              <a:rPr sz="2400" spc="0" dirty="0">
                <a:latin typeface="Arial"/>
                <a:cs typeface="Arial"/>
              </a:rPr>
              <a:t>becomes idle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10"/>
              </a:spcBef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tar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transmitting.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marR="168275" lvl="1" indent="-285750">
              <a:lnSpc>
                <a:spcPct val="798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Did a collision occur? If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so, go to </a:t>
            </a:r>
            <a:r>
              <a:rPr lang="en-IN" sz="2400" spc="0" dirty="0">
                <a:latin typeface="Arial"/>
                <a:cs typeface="Arial"/>
              </a:rPr>
              <a:t>the </a:t>
            </a:r>
            <a:r>
              <a:rPr sz="2400" spc="0" dirty="0">
                <a:latin typeface="Arial"/>
                <a:cs typeface="Arial"/>
              </a:rPr>
              <a:t>collision handling procedure.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0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marR="797560" lvl="1" indent="-285750">
              <a:lnSpc>
                <a:spcPct val="798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eset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retransmission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counters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0" dirty="0">
                <a:latin typeface="Arial"/>
                <a:cs typeface="Arial"/>
              </a:rPr>
              <a:t>end-frame</a:t>
            </a:r>
            <a:r>
              <a:rPr sz="2400" spc="0" dirty="0">
                <a:latin typeface="Arial"/>
                <a:cs typeface="Arial"/>
              </a:rPr>
              <a:t> transmission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5700">
              <a:lnSpc>
                <a:spcPts val="4285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983" y="6275832"/>
            <a:ext cx="20383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565402"/>
            <a:ext cx="7734300" cy="3283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indent="-342900">
              <a:lnSpc>
                <a:spcPct val="10000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ollision handling procedure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2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marR="47625" lvl="1" indent="-285750">
              <a:lnSpc>
                <a:spcPct val="799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ontinue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transmission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until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minimum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packet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time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 reached (jam signal) to ensure that all receivers detect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collision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ts val="2875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ncrement retransmission counter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5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marR="374015" lvl="1" indent="-285750">
              <a:lnSpc>
                <a:spcPct val="798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maximu</a:t>
            </a:r>
            <a:r>
              <a:rPr sz="2400" spc="0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 numbe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o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transmissio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 attempt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reached,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abort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transmission.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1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marR="12700" lvl="1" indent="-285750">
              <a:lnSpc>
                <a:spcPct val="799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5" dirty="0">
                <a:latin typeface="Arial"/>
                <a:cs typeface="Arial"/>
              </a:rPr>
              <a:t>C</a:t>
            </a:r>
            <a:r>
              <a:rPr sz="2400" spc="0" dirty="0">
                <a:latin typeface="Arial"/>
                <a:cs typeface="Arial"/>
              </a:rPr>
              <a:t>alculate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wait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a </a:t>
            </a:r>
            <a:r>
              <a:rPr sz="2400" spc="0" dirty="0">
                <a:latin typeface="Arial"/>
                <a:cs typeface="Arial"/>
              </a:rPr>
              <a:t>random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backoff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period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based on </a:t>
            </a:r>
            <a:r>
              <a:rPr lang="en-IN" sz="2400" spc="0" dirty="0">
                <a:latin typeface="Arial"/>
                <a:cs typeface="Arial"/>
              </a:rPr>
              <a:t>the </a:t>
            </a:r>
            <a:r>
              <a:rPr sz="2400" spc="0" dirty="0">
                <a:latin typeface="Arial"/>
                <a:cs typeface="Arial"/>
              </a:rPr>
              <a:t>number of </a:t>
            </a:r>
            <a:r>
              <a:rPr lang="en-IN" sz="2400" spc="0" dirty="0">
                <a:latin typeface="Arial"/>
                <a:cs typeface="Arial"/>
              </a:rPr>
              <a:t>collisions</a:t>
            </a:r>
            <a:r>
              <a:rPr sz="2400" spc="0" dirty="0">
                <a:latin typeface="Arial"/>
                <a:cs typeface="Arial"/>
              </a:rPr>
              <a:t> and Go to </a:t>
            </a:r>
            <a:r>
              <a:rPr lang="en-IN" sz="2400" spc="0" dirty="0">
                <a:latin typeface="Arial"/>
                <a:cs typeface="Arial"/>
              </a:rPr>
              <a:t>the </a:t>
            </a:r>
            <a:r>
              <a:rPr sz="2400" spc="0" dirty="0">
                <a:latin typeface="Arial"/>
                <a:cs typeface="Arial"/>
              </a:rPr>
              <a:t>Transmission procedure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8335">
              <a:lnSpc>
                <a:spcPts val="4285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Fas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 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37283"/>
            <a:ext cx="7639050" cy="3416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faster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resulted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1995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 </a:t>
            </a:r>
            <a:r>
              <a:rPr sz="2400" spc="-5" dirty="0">
                <a:latin typeface="Arial"/>
                <a:cs typeface="Arial"/>
              </a:rPr>
              <a:t>fo</a:t>
            </a:r>
            <a:r>
              <a:rPr sz="2400" spc="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 10</a:t>
            </a:r>
            <a:r>
              <a:rPr sz="2400" spc="0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 Mb/s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355600" marR="79375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Although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100Base-T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standard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close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10Base-T, network designers had to determine which customers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needed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extra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bandwidth.</a:t>
            </a:r>
            <a:endParaRPr sz="2400" dirty="0">
              <a:latin typeface="Arial"/>
              <a:cs typeface="Arial"/>
            </a:endParaRPr>
          </a:p>
          <a:p>
            <a:pPr marL="355600" marR="45720" indent="-342900">
              <a:lnSpc>
                <a:spcPct val="99800"/>
              </a:lnSpc>
              <a:spcBef>
                <a:spcPts val="484"/>
              </a:spcBef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Ethernet networks </a:t>
            </a:r>
            <a:r>
              <a:rPr lang="en-IN" sz="2400" dirty="0">
                <a:latin typeface="Arial"/>
                <a:cs typeface="Arial"/>
              </a:rPr>
              <a:t>than</a:t>
            </a:r>
            <a:r>
              <a:rPr sz="2400" dirty="0">
                <a:latin typeface="Arial"/>
                <a:cs typeface="Arial"/>
              </a:rPr>
              <a:t> could be 10 Mb/s or 100 Mb/s (Fast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Ethernet)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connected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with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10/100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Mb/s Ethernet devices that automatically switched network speeds.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8335">
              <a:lnSpc>
                <a:spcPts val="4285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Fas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 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37283"/>
            <a:ext cx="7780655" cy="2686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39090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Because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choice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bandwidths,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 standard also allowed for equipment that could </a:t>
            </a:r>
            <a:r>
              <a:rPr lang="en-IN" sz="2400" spc="0" dirty="0">
                <a:latin typeface="Arial"/>
                <a:cs typeface="Arial"/>
              </a:rPr>
              <a:t>auto-negotiate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two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speeds.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2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755015" marR="1270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If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an </a:t>
            </a:r>
            <a:r>
              <a:rPr sz="2400" spc="0" dirty="0">
                <a:latin typeface="Arial"/>
                <a:cs typeface="Arial"/>
              </a:rPr>
              <a:t>Ethernet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device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transmitting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receiving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from a 10 Mb/s network, it could support that network.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marR="59055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networ</a:t>
            </a:r>
            <a:r>
              <a:rPr sz="2400" spc="0" dirty="0">
                <a:latin typeface="Arial"/>
                <a:cs typeface="Arial"/>
              </a:rPr>
              <a:t>k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-5" dirty="0">
                <a:latin typeface="Arial"/>
                <a:cs typeface="Arial"/>
              </a:rPr>
              <a:t>operates</a:t>
            </a:r>
            <a:r>
              <a:rPr sz="2400" spc="-5" dirty="0">
                <a:latin typeface="Arial"/>
                <a:cs typeface="Arial"/>
              </a:rPr>
              <a:t> a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10</a:t>
            </a:r>
            <a:r>
              <a:rPr sz="2400" spc="0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 Mb/s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same </a:t>
            </a:r>
            <a:r>
              <a:rPr sz="2400" spc="0" dirty="0">
                <a:latin typeface="Arial"/>
                <a:cs typeface="Arial"/>
              </a:rPr>
              <a:t>device could switch automatically to the higher rate.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38300">
              <a:lnSpc>
                <a:spcPts val="4285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Gigabi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 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13664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Gigabit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Ethernet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takes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advantage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jumbo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frames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 reduce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frame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rate</a:t>
            </a:r>
            <a:endParaRPr sz="2400" dirty="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475"/>
              </a:spcBef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tandar</a:t>
            </a:r>
            <a:r>
              <a:rPr sz="2400" spc="0" dirty="0">
                <a:latin typeface="Arial"/>
                <a:cs typeface="Arial"/>
              </a:rPr>
              <a:t>d </a:t>
            </a:r>
            <a:r>
              <a:rPr sz="2400" spc="-5" dirty="0">
                <a:latin typeface="Arial"/>
                <a:cs typeface="Arial"/>
              </a:rPr>
              <a:t>Etherne</a:t>
            </a:r>
            <a:r>
              <a:rPr sz="2400" spc="0" dirty="0">
                <a:latin typeface="Arial"/>
                <a:cs typeface="Arial"/>
              </a:rPr>
              <a:t>t </a:t>
            </a:r>
            <a:r>
              <a:rPr sz="2400" spc="-5" dirty="0">
                <a:latin typeface="Arial"/>
                <a:cs typeface="Arial"/>
              </a:rPr>
              <a:t>fram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siz</a:t>
            </a:r>
            <a:r>
              <a:rPr sz="2400" spc="0" dirty="0">
                <a:latin typeface="Arial"/>
                <a:cs typeface="Arial"/>
              </a:rPr>
              <a:t>e 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6</a:t>
            </a:r>
            <a:r>
              <a:rPr sz="2400" spc="0" dirty="0">
                <a:latin typeface="Arial"/>
                <a:cs typeface="Arial"/>
              </a:rPr>
              <a:t>4 </a:t>
            </a: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o </a:t>
            </a:r>
            <a:r>
              <a:rPr sz="2400" spc="-5" dirty="0">
                <a:latin typeface="Arial"/>
                <a:cs typeface="Arial"/>
              </a:rPr>
              <a:t>151</a:t>
            </a:r>
            <a:r>
              <a:rPr sz="2400" spc="0" dirty="0">
                <a:latin typeface="Arial"/>
                <a:cs typeface="Arial"/>
              </a:rPr>
              <a:t>8 </a:t>
            </a:r>
            <a:r>
              <a:rPr sz="2400" spc="-5" dirty="0">
                <a:latin typeface="Arial"/>
                <a:cs typeface="Arial"/>
              </a:rPr>
              <a:t>bytes.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19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755015" lvl="1" indent="-285750">
              <a:lnSpc>
                <a:spcPct val="10000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Jumbo frames are between 64 to 9215 bytes.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650"/>
              </a:lnSpc>
              <a:spcBef>
                <a:spcPts val="24"/>
              </a:spcBef>
              <a:buClr>
                <a:srgbClr val="9A9A9A"/>
              </a:buClr>
              <a:buFont typeface="Arial"/>
              <a:buChar char="–"/>
            </a:pPr>
            <a:endParaRPr sz="650" dirty="0"/>
          </a:p>
          <a:p>
            <a:pPr marL="755015" marR="86360" lvl="1" indent="-285750">
              <a:lnSpc>
                <a:spcPts val="2870"/>
              </a:lnSpc>
              <a:buClr>
                <a:srgbClr val="9A9A9A"/>
              </a:buClr>
              <a:buFont typeface="Arial"/>
              <a:buChar char="–"/>
              <a:tabLst>
                <a:tab pos="755015" algn="l"/>
              </a:tabLst>
            </a:pPr>
            <a:r>
              <a:rPr sz="2400" spc="0" dirty="0">
                <a:latin typeface="Arial"/>
                <a:cs typeface="Arial"/>
              </a:rPr>
              <a:t>Using jumbo frames on Gigabit Ethernet links greatly reduces the number of packets (from more than 80,000 to less than 15,000 per second)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32"/>
              </a:spcBef>
              <a:buClr>
                <a:srgbClr val="9A9A9A"/>
              </a:buClr>
              <a:buFont typeface="Arial"/>
              <a:buChar char="–"/>
            </a:pPr>
            <a:endParaRPr sz="550" dirty="0"/>
          </a:p>
          <a:p>
            <a:pPr marL="355600" marR="12700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Gigabit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Ethernet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be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transmitted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over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cable and optical fiber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84935">
              <a:lnSpc>
                <a:spcPts val="4285"/>
              </a:lnSpc>
            </a:pP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10Gigabi</a:t>
            </a:r>
            <a:r>
              <a:rPr sz="3600" spc="0" dirty="0">
                <a:solidFill>
                  <a:srgbClr val="116B90"/>
                </a:solidFill>
                <a:latin typeface="Arial"/>
                <a:cs typeface="Arial"/>
              </a:rPr>
              <a:t>t </a:t>
            </a:r>
            <a:r>
              <a:rPr sz="3600" spc="-5" dirty="0">
                <a:solidFill>
                  <a:srgbClr val="116B90"/>
                </a:solidFill>
                <a:latin typeface="Arial"/>
                <a:cs typeface="Arial"/>
              </a:rPr>
              <a:t>Ethernet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01" y="1637283"/>
            <a:ext cx="7553325" cy="3926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64135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operation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Gigabit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Ethernet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similar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that 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IN" sz="2400" spc="0" dirty="0">
                <a:latin typeface="Arial"/>
                <a:cs typeface="Arial"/>
              </a:rPr>
              <a:t>lower-speed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Ethernets.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355600" marR="187325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maintain</a:t>
            </a:r>
            <a:r>
              <a:rPr sz="2400" spc="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 th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IEE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802.</a:t>
            </a:r>
            <a:r>
              <a:rPr sz="2400" spc="0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 Etherne</a:t>
            </a:r>
            <a:r>
              <a:rPr sz="2400" spc="0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 fram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siz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 and </a:t>
            </a:r>
            <a:r>
              <a:rPr sz="2400" spc="0" dirty="0">
                <a:latin typeface="Arial"/>
                <a:cs typeface="Arial"/>
              </a:rPr>
              <a:t>format that preserves layer 3 and higher protocols.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355600" marR="605155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spc="5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owever,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10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Gigabit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Ethernet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only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operates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over point-to-point links in full-duplex mode.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355600" marR="1166495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It uses fiber as well as copper as </a:t>
            </a:r>
            <a:r>
              <a:rPr lang="en-IN" sz="240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medium for transporting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Ethernet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frames.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31"/>
              </a:spcBef>
              <a:buClr>
                <a:srgbClr val="9A9A9A"/>
              </a:buClr>
              <a:buFont typeface="Arial"/>
              <a:buChar char="•"/>
            </a:pPr>
            <a:endParaRPr sz="550" dirty="0"/>
          </a:p>
          <a:p>
            <a:pPr marL="355600" marR="12700" indent="-342900">
              <a:lnSpc>
                <a:spcPts val="2870"/>
              </a:lnSpc>
              <a:buClr>
                <a:srgbClr val="9A9A9A"/>
              </a:buClr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</a:t>
            </a:r>
            <a:r>
              <a:rPr sz="2400" spc="0" dirty="0">
                <a:latin typeface="Arial"/>
                <a:cs typeface="Arial"/>
              </a:rPr>
              <a:t>here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seven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media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types,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which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designed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for use in either local or </a:t>
            </a:r>
            <a:r>
              <a:rPr lang="en-IN" sz="2400" spc="0" dirty="0">
                <a:latin typeface="Arial"/>
                <a:cs typeface="Arial"/>
              </a:rPr>
              <a:t>wide-area</a:t>
            </a:r>
            <a:r>
              <a:rPr sz="2400" spc="0" dirty="0">
                <a:latin typeface="Arial"/>
                <a:cs typeface="Arial"/>
              </a:rPr>
              <a:t> networking.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594</Words>
  <Application>Microsoft Office PowerPoint</Application>
  <PresentationFormat>Custom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Some members of 802 family</vt:lpstr>
      <vt:lpstr>Ethernet standards over years</vt:lpstr>
      <vt:lpstr>Ethernet</vt:lpstr>
      <vt:lpstr>Ethernet</vt:lpstr>
      <vt:lpstr>Fast Ethernet</vt:lpstr>
      <vt:lpstr>Fast Ethernet</vt:lpstr>
      <vt:lpstr>Gigabit Ethernet</vt:lpstr>
      <vt:lpstr>10Gigabit Ethernet</vt:lpstr>
      <vt:lpstr>802.3 Layers ( For 100 Mbps )</vt:lpstr>
      <vt:lpstr>Ethernet Frame</vt:lpstr>
      <vt:lpstr>Ethernet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Abu Turab Kazmi</cp:lastModifiedBy>
  <cp:revision>3</cp:revision>
  <dcterms:created xsi:type="dcterms:W3CDTF">2016-11-02T20:36:51Z</dcterms:created>
  <dcterms:modified xsi:type="dcterms:W3CDTF">2022-12-16T09:28:11Z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2016-11-02T00:00:00Z</vt:filetime>
  </property>
  <property fmtid="{D5CDD505-2E9C-101B-9397-08002B2CF9AE}" pid="3" name="LastSaved">
    <vt:filetime>2016-11-02T00:00:00Z</vt:filetime>
  </property>
  <property fmtid="{D5CDD505-2E9C-101B-9397-08002B2CF9AE}" pid="4" name="MSIP_Label_6b558183-044c-4105-8d9c-cea02a2a3d86_Enabled">
    <vt:lpwstr>True</vt:lpwstr>
  </property>
  <property fmtid="{D5CDD505-2E9C-101B-9397-08002B2CF9AE}" pid="5" name="MSIP_Label_6b558183-044c-4105-8d9c-cea02a2a3d86_SiteId">
    <vt:lpwstr>43083d15-7273-40c1-b7db-39efd9ccc17a</vt:lpwstr>
  </property>
  <property fmtid="{D5CDD505-2E9C-101B-9397-08002B2CF9AE}" pid="6" name="MSIP_Label_6b558183-044c-4105-8d9c-cea02a2a3d86_Owner">
    <vt:lpwstr>tbharani@nvidia.com</vt:lpwstr>
  </property>
  <property fmtid="{D5CDD505-2E9C-101B-9397-08002B2CF9AE}" pid="7" name="MSIP_Label_6b558183-044c-4105-8d9c-cea02a2a3d86_SetDate">
    <vt:lpwstr>2018-11-26T11:35:41.0814382Z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